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BF584-63D0-45A4-A235-D4D7D195AF7F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4B5F8-E809-4AE1-AB84-4C1A63A527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447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3" y="754063"/>
            <a:ext cx="6618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0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3" y="754063"/>
            <a:ext cx="6618287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609" y="4717972"/>
            <a:ext cx="5435283" cy="44686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574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76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56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75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31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565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27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46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208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5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326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903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4592-51DF-4C80-A6D9-899277B372BB}" type="datetimeFigureOut">
              <a:rPr lang="fi-FI" smtClean="0"/>
              <a:t>8.4.2020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99DE8-C304-40A8-A794-84F522190E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32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Kandiseminaari: analyysi ja tulokset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31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öristetty suorakulmio 1"/>
          <p:cNvSpPr/>
          <p:nvPr/>
        </p:nvSpPr>
        <p:spPr>
          <a:xfrm>
            <a:off x="1847528" y="1340768"/>
            <a:ext cx="5112568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2800" dirty="0">
                <a:solidFill>
                  <a:schemeClr val="tx1"/>
                </a:solidFill>
              </a:rPr>
              <a:t>Tutkimuskysymykseen kiteytyy: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>
                <a:solidFill>
                  <a:schemeClr val="tx2"/>
                </a:solidFill>
              </a:rPr>
              <a:t>Miten muotoilen tutkimuskysymyksen?</a:t>
            </a:r>
          </a:p>
        </p:txBody>
      </p:sp>
      <p:sp>
        <p:nvSpPr>
          <p:cNvPr id="5" name="Suorakulmio 4"/>
          <p:cNvSpPr/>
          <p:nvPr/>
        </p:nvSpPr>
        <p:spPr>
          <a:xfrm>
            <a:off x="6960096" y="1340768"/>
            <a:ext cx="3600400" cy="15841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>
                <a:solidFill>
                  <a:srgbClr val="C00000"/>
                </a:solidFill>
              </a:rPr>
              <a:t>Tutkimuksen tavoite / tehtävä: </a:t>
            </a:r>
            <a:r>
              <a:rPr lang="fi-FI" sz="2000" b="1" dirty="0">
                <a:solidFill>
                  <a:schemeClr val="tx1"/>
                </a:solidFill>
              </a:rPr>
              <a:t>kuvaileva tutkimus -&gt; Mitä / Mikä / Miten / Millä tavalla…/ Millainen (yhteys on)/ </a:t>
            </a:r>
          </a:p>
        </p:txBody>
      </p:sp>
      <p:sp>
        <p:nvSpPr>
          <p:cNvPr id="6" name="Suorakulmio 5"/>
          <p:cNvSpPr/>
          <p:nvPr/>
        </p:nvSpPr>
        <p:spPr>
          <a:xfrm>
            <a:off x="2782077" y="2412353"/>
            <a:ext cx="3600400" cy="19843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>
                <a:solidFill>
                  <a:srgbClr val="C00000"/>
                </a:solidFill>
              </a:rPr>
              <a:t>Tutkimuksen kohde </a:t>
            </a:r>
            <a:r>
              <a:rPr lang="fi-FI" sz="2000" b="1" dirty="0">
                <a:solidFill>
                  <a:schemeClr val="tx1"/>
                </a:solidFill>
              </a:rPr>
              <a:t>(esim. sosiaaliset taidot, sosiaalinen media, fyysinen oppimisympäristö, </a:t>
            </a:r>
            <a:r>
              <a:rPr lang="fi-FI" sz="2000" b="1" dirty="0" err="1">
                <a:solidFill>
                  <a:schemeClr val="tx1"/>
                </a:solidFill>
              </a:rPr>
              <a:t>virtuaalituutorointi</a:t>
            </a:r>
            <a:r>
              <a:rPr lang="fi-FI" sz="20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Suorakulmio 6"/>
          <p:cNvSpPr/>
          <p:nvPr/>
        </p:nvSpPr>
        <p:spPr>
          <a:xfrm>
            <a:off x="6816080" y="2996952"/>
            <a:ext cx="3312368" cy="1800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1600" b="1" dirty="0">
                <a:solidFill>
                  <a:srgbClr val="C00000"/>
                </a:solidFill>
              </a:rPr>
              <a:t>Tutkimukseen osallistujat </a:t>
            </a:r>
            <a:r>
              <a:rPr lang="fi-FI" sz="1600" b="1" dirty="0">
                <a:solidFill>
                  <a:schemeClr val="tx1"/>
                </a:solidFill>
              </a:rPr>
              <a:t>(esim. opettajat, OKL:n opiskelijat, 6.-luokan oppilaat) </a:t>
            </a:r>
            <a:r>
              <a:rPr lang="fi-FI" sz="1600" b="1" dirty="0">
                <a:solidFill>
                  <a:srgbClr val="C00000"/>
                </a:solidFill>
              </a:rPr>
              <a:t>tai dokumentit</a:t>
            </a:r>
            <a:r>
              <a:rPr lang="fi-FI" sz="1600" b="1" dirty="0">
                <a:solidFill>
                  <a:schemeClr val="tx1"/>
                </a:solidFill>
              </a:rPr>
              <a:t> (esim. verkkokeskustelut)</a:t>
            </a:r>
          </a:p>
        </p:txBody>
      </p:sp>
      <p:sp>
        <p:nvSpPr>
          <p:cNvPr id="9" name="Suorakulmio 8"/>
          <p:cNvSpPr/>
          <p:nvPr/>
        </p:nvSpPr>
        <p:spPr>
          <a:xfrm>
            <a:off x="2782550" y="4581129"/>
            <a:ext cx="3456384" cy="16023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>
                <a:solidFill>
                  <a:srgbClr val="C00000"/>
                </a:solidFill>
              </a:rPr>
              <a:t>Millaista tietoa tavoitellaan </a:t>
            </a:r>
            <a:r>
              <a:rPr lang="fi-FI" sz="2000" b="1" dirty="0">
                <a:solidFill>
                  <a:schemeClr val="tx1"/>
                </a:solidFill>
              </a:rPr>
              <a:t>(esim. kokemuksia, näkemyksiä, mielipiteitä, asenteita)</a:t>
            </a:r>
          </a:p>
        </p:txBody>
      </p:sp>
      <p:sp>
        <p:nvSpPr>
          <p:cNvPr id="8" name="Suorakulmio 7"/>
          <p:cNvSpPr/>
          <p:nvPr/>
        </p:nvSpPr>
        <p:spPr>
          <a:xfrm>
            <a:off x="6384032" y="4998822"/>
            <a:ext cx="3240360" cy="15841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>
                <a:solidFill>
                  <a:srgbClr val="C00000"/>
                </a:solidFill>
              </a:rPr>
              <a:t>Mahd. myös tutkimuskonteksti  </a:t>
            </a:r>
            <a:r>
              <a:rPr lang="fi-FI" sz="2000" b="1" dirty="0">
                <a:solidFill>
                  <a:schemeClr val="tx1"/>
                </a:solidFill>
              </a:rPr>
              <a:t>(esim. matematiikan opetus, koululuokka, )  </a:t>
            </a:r>
          </a:p>
        </p:txBody>
      </p:sp>
    </p:spTree>
    <p:extLst>
      <p:ext uri="{BB962C8B-B14F-4D97-AF65-F5344CB8AC3E}">
        <p14:creationId xmlns:p14="http://schemas.microsoft.com/office/powerpoint/2010/main" val="30593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Aineiston analyysi -luku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Tehdyn analyysin kuvaus mahdollisimman tarkkaan vaihe vaiheelta</a:t>
            </a:r>
          </a:p>
          <a:p>
            <a:r>
              <a:rPr lang="fi-FI" dirty="0" smtClean="0"/>
              <a:t>Aineistoesimerkkejä analyysin vaiheista, esim. koodauksesta (laadullinen tutkimus) ja taulukoita tms. (määrällinen tutkimus) liitteisiin konkreettisiksi esimerkeiksi tehdystä analyysista</a:t>
            </a:r>
          </a:p>
          <a:p>
            <a:r>
              <a:rPr lang="fi-FI" dirty="0" smtClean="0"/>
              <a:t>Oman tekemisen ja menetelmäkirjallisuuden luonteva yhdistäminen: omien ratkaisujen nimeäminen ja perustelu menetelmäkirjallisuuden avulla, esim.:</a:t>
            </a:r>
          </a:p>
          <a:p>
            <a:pPr lvl="1"/>
            <a:r>
              <a:rPr lang="fi-FI" dirty="0" smtClean="0"/>
              <a:t>aineistolähtöinen analyysi (esim. Tuomi &amp; Sarajärvi…)</a:t>
            </a:r>
          </a:p>
          <a:p>
            <a:r>
              <a:rPr lang="fi-FI" dirty="0" smtClean="0"/>
              <a:t>Ratkaisujen perustelu myös tutkimuksen tavoitteen ja tutkimuskysymyksen sekä aineiston laadun pohjalta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019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Analyysiluku: </a:t>
            </a:r>
            <a:r>
              <a:rPr lang="fi-FI" dirty="0"/>
              <a:t>t</a:t>
            </a:r>
            <a:r>
              <a:rPr lang="fi-FI" dirty="0" smtClean="0"/>
              <a:t>arkkuus käsitteissä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Laadullinen analyysi:</a:t>
            </a:r>
          </a:p>
          <a:p>
            <a:pPr lvl="1"/>
            <a:r>
              <a:rPr lang="fi-FI" sz="2000" dirty="0" smtClean="0"/>
              <a:t>Luokittelu -&gt; luokat tai kategoriat (aineistokatkelmia ”pinotaan” pinoihin)</a:t>
            </a:r>
          </a:p>
          <a:p>
            <a:pPr lvl="1"/>
            <a:r>
              <a:rPr lang="fi-FI" sz="2000" dirty="0" err="1" smtClean="0"/>
              <a:t>Teemoittelu</a:t>
            </a:r>
            <a:r>
              <a:rPr lang="fi-FI" sz="2000" dirty="0" smtClean="0"/>
              <a:t> -&gt; teemat (aineistosta toistuvat teemat nimetään ja niissä olevaa  variaatiota kuvataan)</a:t>
            </a:r>
          </a:p>
          <a:p>
            <a:pPr lvl="1"/>
            <a:r>
              <a:rPr lang="fi-FI" sz="2000" dirty="0" smtClean="0"/>
              <a:t>Em. variaation luokittelu -&gt; tyypittely</a:t>
            </a:r>
          </a:p>
          <a:p>
            <a:pPr lvl="1"/>
            <a:r>
              <a:rPr lang="fi-FI" sz="2000" dirty="0" smtClean="0"/>
              <a:t>Ks. Tarkemmin laadullisten menetelmien kurssin materiaaleista</a:t>
            </a:r>
          </a:p>
        </p:txBody>
      </p:sp>
    </p:spTree>
    <p:extLst>
      <p:ext uri="{BB962C8B-B14F-4D97-AF65-F5344CB8AC3E}">
        <p14:creationId xmlns:p14="http://schemas.microsoft.com/office/powerpoint/2010/main" val="2461854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Esimerkki;</a:t>
            </a:r>
            <a:r>
              <a:rPr lang="fi-FI" sz="2800" i="1" dirty="0" smtClean="0"/>
              <a:t> Roosa Juottonen: Kasvun kansio oppijalähtöisen oppimisen tukena</a:t>
            </a:r>
            <a:endParaRPr lang="fi-FI" sz="28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i-FI" b="1" dirty="0"/>
              <a:t>4.5 Aineiston analyysi </a:t>
            </a:r>
            <a:endParaRPr lang="fi-FI" dirty="0"/>
          </a:p>
          <a:p>
            <a:pPr marL="0" indent="0">
              <a:lnSpc>
                <a:spcPct val="170000"/>
              </a:lnSpc>
              <a:buNone/>
            </a:pPr>
            <a:r>
              <a:rPr lang="fi-FI" dirty="0"/>
              <a:t>Tutkimuksen analyysimenetelmäksi valikoitui teorialähtöinen sisällönanalyysi, sillä kasvun kansio työskentelyn periaatteista ja tavoitteista on olemassa melko selkeä kuva, joiden pohjalta muodostin tutkimuksen teorian. Vahvan </a:t>
            </a:r>
            <a:r>
              <a:rPr lang="fi-FI" dirty="0" smtClean="0"/>
              <a:t>teoriapohjan </a:t>
            </a:r>
            <a:r>
              <a:rPr lang="fi-FI" dirty="0"/>
              <a:t>avulla oli helppo muodostaa analyysirunko, johon poimin kaikki </a:t>
            </a:r>
            <a:r>
              <a:rPr lang="fi-FI" dirty="0" smtClean="0"/>
              <a:t>tutkimuksen </a:t>
            </a:r>
            <a:r>
              <a:rPr lang="fi-FI" dirty="0"/>
              <a:t>kannalta keskeiset käsitteet. (Ks. Tuomi &amp; Sarajärvi 2009, 113.) Nämä </a:t>
            </a:r>
            <a:r>
              <a:rPr lang="fi-FI" dirty="0" smtClean="0"/>
              <a:t>analysoitavat </a:t>
            </a:r>
            <a:r>
              <a:rPr lang="fi-FI" dirty="0"/>
              <a:t>aihepiirit nousivat melko suoraan teorian alaluvuista, jolloin oppilaiden osallisuutta ja oppimisen omistajuutta kuvattaessa keskeisiä käsitteitä olivat osallisuus, vastuunkanto, itseohjautuvuus ja reflektio. Puolestaan </a:t>
            </a:r>
            <a:r>
              <a:rPr lang="fi-FI" dirty="0" smtClean="0"/>
              <a:t>oppijalähtöisen </a:t>
            </a:r>
            <a:r>
              <a:rPr lang="fi-FI" dirty="0"/>
              <a:t>arvioinnin kohdalla olennaisia käsitteitä olivat arvioinnin autenttisuus ja </a:t>
            </a:r>
            <a:r>
              <a:rPr lang="fi-FI" dirty="0" smtClean="0"/>
              <a:t>kokonaisvaltaisuus</a:t>
            </a:r>
            <a:r>
              <a:rPr lang="fi-FI" dirty="0"/>
              <a:t>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i-FI" dirty="0"/>
              <a:t>Varsinaisessa analysointivaiheessa lähdin </a:t>
            </a:r>
            <a:r>
              <a:rPr lang="fi-FI" dirty="0" err="1"/>
              <a:t>teemoittelemaan</a:t>
            </a:r>
            <a:r>
              <a:rPr lang="fi-FI" dirty="0"/>
              <a:t> eli </a:t>
            </a:r>
            <a:r>
              <a:rPr lang="fi-FI" dirty="0" smtClean="0"/>
              <a:t>ryhmittelemään </a:t>
            </a:r>
            <a:r>
              <a:rPr lang="fi-FI" dirty="0"/>
              <a:t>litteroitua aineistoa näiden keskeisten teoriasta poimittujen aihepiirien mukaan, jolloin etsin aineistosta tiettyä teemaa kuvaavia näkemyksiä (Ks. Tuomi &amp; Sarajärvi 2009, 93). Luin aineiston useaan kertaan läpi ja merkitsin tekstiin </a:t>
            </a:r>
            <a:r>
              <a:rPr lang="fi-FI" dirty="0" smtClean="0"/>
              <a:t>värikoodein </a:t>
            </a:r>
            <a:r>
              <a:rPr lang="fi-FI" dirty="0"/>
              <a:t>samaa aihepiiriä kuvaavia asioita, jonka jälkeen lähdin kokoamaan </a:t>
            </a:r>
            <a:r>
              <a:rPr lang="fi-FI" dirty="0" smtClean="0"/>
              <a:t>samankaltaisia </a:t>
            </a:r>
            <a:r>
              <a:rPr lang="fi-FI" dirty="0"/>
              <a:t>asioita yhteen. Tuloksia kirjoitettaessa tavoitteena oli </a:t>
            </a:r>
            <a:r>
              <a:rPr lang="fi-FI" dirty="0" smtClean="0"/>
              <a:t>mahdollisuuksien </a:t>
            </a:r>
            <a:r>
              <a:rPr lang="fi-FI" dirty="0"/>
              <a:t>mukaan ottaa huomioon sekä oppilaiden että opettajan näkemykset, jotta esille tulisi molempien mielipiteet ja niitä pystyttäisiin vertailemaan ja </a:t>
            </a:r>
            <a:r>
              <a:rPr lang="fi-FI" dirty="0" smtClean="0"/>
              <a:t>havaitsemaan</a:t>
            </a:r>
            <a:r>
              <a:rPr lang="fi-FI" dirty="0"/>
              <a:t>, onko näkökulmien välillä enemmän yhtäläisyyksiä vai eroja. Lisäksi pyrin myös yhdistämään esille tulleisiin tuloksiin keskeisiä aiheeseen liittyviä teoriaotteita. </a:t>
            </a:r>
          </a:p>
        </p:txBody>
      </p:sp>
    </p:spTree>
    <p:extLst>
      <p:ext uri="{BB962C8B-B14F-4D97-AF65-F5344CB8AC3E}">
        <p14:creationId xmlns:p14="http://schemas.microsoft.com/office/powerpoint/2010/main" val="79621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582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 smtClean="0"/>
              <a:t>Tutkimustulokset</a:t>
            </a:r>
            <a:endParaRPr lang="fi-FI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63535" y="1778924"/>
            <a:ext cx="9152945" cy="4458388"/>
          </a:xfrm>
          <a:ln/>
        </p:spPr>
        <p:txBody>
          <a:bodyPr/>
          <a:lstStyle/>
          <a:p>
            <a:pPr marL="341313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400" dirty="0"/>
              <a:t>Tutkimustulosten esittäminen rakentuu pää- ja alaotsikoista samaan tapaan kuin teoriatausta ja menetelmäosuus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/>
              <a:t>&gt; T</a:t>
            </a:r>
            <a:r>
              <a:rPr lang="fi-FI" dirty="0" smtClean="0"/>
              <a:t>ulososan rakenne </a:t>
            </a:r>
            <a:r>
              <a:rPr lang="fi-FI" dirty="0"/>
              <a:t>ja asioiden </a:t>
            </a:r>
            <a:r>
              <a:rPr lang="fi-FI" dirty="0" smtClean="0"/>
              <a:t>käsittelyjärjestys </a:t>
            </a:r>
            <a:r>
              <a:rPr lang="fi-FI" dirty="0"/>
              <a:t>muodostuu vähitellen aineiston analyysin </a:t>
            </a:r>
            <a:r>
              <a:rPr lang="fi-FI" dirty="0" smtClean="0"/>
              <a:t>myötä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 smtClean="0"/>
              <a:t>Laadullisen tutkimuksen tulososa jäsentyy tutkimuskysymysten TAI löydettyjen teemojen/ luokkien pohjalta</a:t>
            </a:r>
            <a:endParaRPr lang="fi-FI" dirty="0"/>
          </a:p>
          <a:p>
            <a:pPr marL="341313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400" dirty="0"/>
              <a:t>Aineiston analyysissa keskitytään tutkimusongelmien ja tutkimustehtävän selvittämiseen: tulososan on siis vastattava näihin kysymyksiin</a:t>
            </a:r>
            <a:r>
              <a:rPr lang="fi-FI" sz="2400" dirty="0" smtClean="0"/>
              <a:t>!</a:t>
            </a:r>
          </a:p>
          <a:p>
            <a:pPr marL="457200" lvl="1" indent="0">
              <a:buClr>
                <a:srgbClr val="000099"/>
              </a:buClr>
              <a:buSzPct val="6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314848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582" y="561975"/>
            <a:ext cx="7665663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i-FI" dirty="0"/>
              <a:t>Huomioi </a:t>
            </a:r>
            <a:r>
              <a:rPr lang="fi-FI" dirty="0" smtClean="0"/>
              <a:t>tulososassa:</a:t>
            </a:r>
            <a:endParaRPr lang="fi-FI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63536" y="1862052"/>
            <a:ext cx="8910710" cy="4626064"/>
          </a:xfrm>
          <a:ln/>
        </p:spPr>
        <p:txBody>
          <a:bodyPr>
            <a:normAutofit fontScale="92500" lnSpcReduction="10000"/>
          </a:bodyPr>
          <a:lstStyle/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Otsikoi ja kirjoita aihe-/ asiakeskeisesti</a:t>
            </a:r>
            <a:endParaRPr lang="fi-FI" sz="2000" dirty="0"/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Ei enää ”analyysin kieltä”, esim. alaluokat -&gt; osa-alueet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Luokkien tai teemojen nimet, jotka kuvaavat ja tiivistävät aineistoa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Teksti jäsentyy saadun luokittelun tai </a:t>
            </a:r>
            <a:r>
              <a:rPr lang="fi-FI" sz="1600" dirty="0" err="1" smtClean="0"/>
              <a:t>teemoittelun</a:t>
            </a:r>
            <a:r>
              <a:rPr lang="fi-FI" sz="1600" smtClean="0"/>
              <a:t> pohjalta</a:t>
            </a:r>
            <a:endParaRPr lang="fi-FI" sz="1600" dirty="0" smtClean="0"/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Kuviot </a:t>
            </a:r>
            <a:r>
              <a:rPr lang="fi-FI" sz="2000" dirty="0"/>
              <a:t>ja taulukot tiivistävät ja havainnollistavat </a:t>
            </a:r>
            <a:r>
              <a:rPr lang="fi-FI" sz="2000" dirty="0" smtClean="0"/>
              <a:t>informaatiota</a:t>
            </a:r>
          </a:p>
          <a:p>
            <a:pPr marL="798513" lvl="1" indent="-341313"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1600" dirty="0" smtClean="0"/>
              <a:t>Myös laadullisessa tutkimuksessa!</a:t>
            </a:r>
            <a:endParaRPr lang="fi-FI" sz="1600" dirty="0"/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Tuo </a:t>
            </a:r>
            <a:r>
              <a:rPr lang="fi-FI" sz="2000" dirty="0"/>
              <a:t>selkeästi esille millaisia päätelmiä ja tulkintoja aineiston pohjalta on mahdollista tehdä</a:t>
            </a:r>
          </a:p>
          <a:p>
            <a:pPr marL="341313" indent="-341313">
              <a:spcBef>
                <a:spcPts val="500"/>
              </a:spcBef>
              <a:buClr>
                <a:srgbClr val="000099"/>
              </a:buClr>
              <a:buSzPct val="65000"/>
              <a:buFont typeface="Marlett" charset="2"/>
              <a:buChar char="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Laadullisessa tutkimuksessa aineistolainaukset evidenssinä, niiden avulla osoitetaan tulkintojen yhteys aineistoon</a:t>
            </a:r>
            <a:endParaRPr lang="fi-FI" sz="2000" dirty="0"/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dirty="0"/>
              <a:t>&gt; </a:t>
            </a:r>
            <a:r>
              <a:rPr lang="fi-FI" sz="2000" dirty="0"/>
              <a:t>lukija voi arvioida tutkijan päätelmiä ja tulkintaa</a:t>
            </a:r>
          </a:p>
          <a:p>
            <a:pPr marL="741363" lvl="1" indent="-284163"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/>
              <a:t>&gt; huolehdi siitä, että kirjoitat täsmällisesti auki aineistolainauksen avaaman näkökulman, älä jätä päätelmien tekemistä lukijan vastuulle</a:t>
            </a:r>
            <a:r>
              <a:rPr lang="fi-FI" sz="2000" dirty="0" smtClean="0"/>
              <a:t>!</a:t>
            </a:r>
          </a:p>
          <a:p>
            <a:pP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Määrällisessä tutkimuksessa tunnusluvut ja taulukot evidenssinä</a:t>
            </a:r>
          </a:p>
          <a:p>
            <a:pP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i-FI" sz="2000" dirty="0" smtClean="0"/>
              <a:t>Laadullisessa tutkimuksessa tulosten tulkinnassa voi käyttää apuna teoriatietoa, kuitenkin aineisto johtaa käsittelyä: ensin oma tulos ja sitten aiempaa tutkimusta</a:t>
            </a:r>
            <a:endParaRPr lang="fi-FI" sz="2000" dirty="0"/>
          </a:p>
          <a:p>
            <a:pPr marL="341313" indent="-341313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6787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596</Words>
  <Application>Microsoft Office PowerPoint</Application>
  <PresentationFormat>Widescreen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Marlett</vt:lpstr>
      <vt:lpstr>Wingdings</vt:lpstr>
      <vt:lpstr>Office-teema</vt:lpstr>
      <vt:lpstr>Kandiseminaari: analyysi ja tulokset</vt:lpstr>
      <vt:lpstr>Miten muotoilen tutkimuskysymyksen?</vt:lpstr>
      <vt:lpstr>Aineiston analyysi -luku</vt:lpstr>
      <vt:lpstr>Analyysiluku: tarkkuus käsitteissä </vt:lpstr>
      <vt:lpstr>Esimerkki; Roosa Juottonen: Kasvun kansio oppijalähtöisen oppimisen tukena</vt:lpstr>
      <vt:lpstr>Tutkimustulokset</vt:lpstr>
      <vt:lpstr>Huomioi tulososassa: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Valleala, Ulla</dc:creator>
  <cp:lastModifiedBy>Fornaciari, Aleksi</cp:lastModifiedBy>
  <cp:revision>15</cp:revision>
  <dcterms:created xsi:type="dcterms:W3CDTF">2018-03-20T11:04:56Z</dcterms:created>
  <dcterms:modified xsi:type="dcterms:W3CDTF">2020-04-08T11:43:49Z</dcterms:modified>
</cp:coreProperties>
</file>