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7" r:id="rId5"/>
    <p:sldId id="258" r:id="rId6"/>
    <p:sldId id="263" r:id="rId7"/>
    <p:sldId id="264" r:id="rId8"/>
    <p:sldId id="275" r:id="rId9"/>
    <p:sldId id="273" r:id="rId10"/>
    <p:sldId id="276" r:id="rId11"/>
    <p:sldId id="278" r:id="rId12"/>
    <p:sldId id="27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77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1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77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1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4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9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4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4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82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5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7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9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25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8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09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0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3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015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37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2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84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44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813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70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0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2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5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5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92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0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972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50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66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651B9CE7-09C4-404A-B1B3-9DDA7507371F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F59DA875-EDBD-4241-83E8-069B7AA612F7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EF57-C424-F255-FE69-BBF0CEA93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7543" y="2819602"/>
            <a:ext cx="6335032" cy="1926569"/>
          </a:xfrm>
        </p:spPr>
        <p:txBody>
          <a:bodyPr/>
          <a:lstStyle/>
          <a:p>
            <a:r>
              <a:rPr lang="fi-FI" dirty="0"/>
              <a:t>Kandiseminaari:</a:t>
            </a:r>
            <a:br>
              <a:rPr lang="fi-FI" dirty="0"/>
            </a:br>
            <a:r>
              <a:rPr lang="fi-FI" dirty="0"/>
              <a:t>tutkimussuunnitelmasta tutkimukseksi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E6DB4-0896-C23E-54D4-2D973C65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7543" y="4941168"/>
            <a:ext cx="6335032" cy="576064"/>
          </a:xfrm>
        </p:spPr>
        <p:txBody>
          <a:bodyPr/>
          <a:lstStyle/>
          <a:p>
            <a:r>
              <a:rPr lang="fi-FI" dirty="0"/>
              <a:t>Mari Kääpä</a:t>
            </a:r>
          </a:p>
          <a:p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r>
              <a:rPr lang="fi-FI" dirty="0"/>
              <a:t>040-8054881</a:t>
            </a:r>
          </a:p>
        </p:txBody>
      </p:sp>
      <p:pic>
        <p:nvPicPr>
          <p:cNvPr id="5" name="Picture 4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E0D426BB-0770-AECF-B9B5-FAC8E021C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0218" y="1118377"/>
            <a:ext cx="6187442" cy="46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70EE-BF19-CAD1-6563-990E3A96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754673"/>
          </a:xfrm>
        </p:spPr>
        <p:txBody>
          <a:bodyPr anchor="t">
            <a:normAutofit/>
          </a:bodyPr>
          <a:lstStyle/>
          <a:p>
            <a:r>
              <a:rPr lang="fi-FI" dirty="0"/>
              <a:t>Johdannon ja teoriaosan tavoitteena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B7F0-E9BF-E9B0-C915-5F3757CD3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760" y="1773238"/>
            <a:ext cx="4896544" cy="4392612"/>
          </a:xfrm>
        </p:spPr>
        <p:txBody>
          <a:bodyPr anchor="t">
            <a:normAutofit/>
          </a:bodyPr>
          <a:lstStyle/>
          <a:p>
            <a:r>
              <a:rPr lang="fi-FI" sz="2000" b="0" i="0" u="none" strike="noStrike" baseline="0" dirty="0"/>
              <a:t>Herätellä ja suunnata lukijan kiinnostusta niiden kysymysten ja arvoitusten tarkasteluun, joihin työ omalta osaltaan vastaa,</a:t>
            </a:r>
          </a:p>
          <a:p>
            <a:r>
              <a:rPr lang="fi-FI" sz="2000" b="0" i="0" u="none" strike="noStrike" baseline="0" dirty="0"/>
              <a:t> </a:t>
            </a:r>
            <a:r>
              <a:rPr lang="fi-FI" sz="2000" dirty="0"/>
              <a:t>p</a:t>
            </a:r>
            <a:r>
              <a:rPr lang="fi-FI" sz="2000" b="0" i="0" u="none" strike="noStrike" baseline="0" dirty="0"/>
              <a:t>ohjustaa tutkimuskysymyksiä/ -ongelmia ja</a:t>
            </a:r>
          </a:p>
          <a:p>
            <a:r>
              <a:rPr lang="fi-FI" sz="2000" b="0" i="0" u="none" strike="noStrike" baseline="0" dirty="0"/>
              <a:t> a</a:t>
            </a:r>
            <a:r>
              <a:rPr lang="fi-FI" sz="2000" dirty="0"/>
              <a:t>vata t</a:t>
            </a:r>
            <a:r>
              <a:rPr lang="fi-FI" sz="2000" b="0" i="0" u="none" strike="noStrike" baseline="0" dirty="0"/>
              <a:t>eoriataustan ja tutkimuskysymysten/-ongelmien välistä yhteyttä (=teorian ja empirian välinen yhteys).</a:t>
            </a:r>
          </a:p>
          <a:p>
            <a:endParaRPr lang="fi-FI" dirty="0"/>
          </a:p>
        </p:txBody>
      </p:sp>
      <p:pic>
        <p:nvPicPr>
          <p:cNvPr id="6" name="Content Placeholder 5" descr="A picture containing tree, outdoor, grass, person&#10;&#10;Description automatically generated">
            <a:extLst>
              <a:ext uri="{FF2B5EF4-FFF2-40B4-BE49-F238E27FC236}">
                <a16:creationId xmlns:a16="http://schemas.microsoft.com/office/drawing/2014/main" id="{B9A6A568-10C0-3B65-8116-4D970206A7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r="10198"/>
          <a:stretch/>
        </p:blipFill>
        <p:spPr>
          <a:xfrm>
            <a:off x="6240016" y="1773238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8102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3609-8F17-FC3A-C053-5BF5EE31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5613510" cy="1080542"/>
          </a:xfrm>
        </p:spPr>
        <p:txBody>
          <a:bodyPr anchor="t">
            <a:normAutofit/>
          </a:bodyPr>
          <a:lstStyle/>
          <a:p>
            <a:r>
              <a:rPr lang="fi-FI" sz="2500" dirty="0"/>
              <a:t>Tässä kohdassa ankaraa työskentelyä oman tutkimuksen parissa!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A40E-357A-9878-7B93-D3F9BB49C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90" y="1916770"/>
            <a:ext cx="5613510" cy="4392612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dirty="0"/>
              <a:t>Kirjoita itsellesi (tai parin kanssa), mitä seuraavaan tapaamiseen mennessä (21.3.) on tehtynä!</a:t>
            </a:r>
          </a:p>
          <a:p>
            <a:pPr>
              <a:lnSpc>
                <a:spcPct val="110000"/>
              </a:lnSpc>
            </a:pPr>
            <a:endParaRPr lang="fi-FI" dirty="0"/>
          </a:p>
          <a:p>
            <a:pPr>
              <a:lnSpc>
                <a:spcPct val="110000"/>
              </a:lnSpc>
            </a:pPr>
            <a:r>
              <a:rPr lang="fi-FI" dirty="0"/>
              <a:t>Ehkäpä jotakin näistä…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aineiston hankinta?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aineiston litterointi?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aineiston analyysi?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tulosten kirjoittaminen aloitettu?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johdannon/kirjallisuuskatsauksen täydennystä?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E99195-87AD-D911-6B8F-507D177584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r="16021" b="2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8437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3A6C-62F9-EDAF-2B2C-E4F74BCC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DB39-3189-2364-1FE5-1641E2A8E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3F6A-4012-F6CF-9FA3-FBE84EFC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28" y="447126"/>
            <a:ext cx="7879080" cy="875619"/>
          </a:xfrm>
        </p:spPr>
        <p:txBody>
          <a:bodyPr anchor="t">
            <a:normAutofit/>
          </a:bodyPr>
          <a:lstStyle/>
          <a:p>
            <a:r>
              <a:rPr lang="fi-FI" dirty="0"/>
              <a:t>Tutkimussuunnitelmasta tutkimukseksi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82296-38C9-A87A-DFE7-7689E94C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402081"/>
            <a:ext cx="7879080" cy="5249498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fi-FI" dirty="0"/>
              <a:t>Tutkimuksen filosofinen viitekehys, </a:t>
            </a:r>
            <a:r>
              <a:rPr lang="fi-FI" dirty="0" err="1"/>
              <a:t>taustasitoomus</a:t>
            </a:r>
            <a:r>
              <a:rPr lang="fi-FI" dirty="0"/>
              <a:t>, perusoletus? (ontologia, epistemologia, logiikka, teleologia)</a:t>
            </a:r>
          </a:p>
          <a:p>
            <a:pPr>
              <a:lnSpc>
                <a:spcPct val="110000"/>
              </a:lnSpc>
            </a:pPr>
            <a:r>
              <a:rPr lang="fi-FI" dirty="0"/>
              <a:t>Soveltava tutkimus vai perustutkimus?</a:t>
            </a:r>
          </a:p>
          <a:p>
            <a:pPr>
              <a:lnSpc>
                <a:spcPct val="110000"/>
              </a:lnSpc>
            </a:pPr>
            <a:r>
              <a:rPr lang="fi-FI" dirty="0"/>
              <a:t>Tutkimusstrategia? (kokeellinen, </a:t>
            </a:r>
            <a:r>
              <a:rPr lang="fi-FI" dirty="0" err="1"/>
              <a:t>survey</a:t>
            </a:r>
            <a:r>
              <a:rPr lang="fi-FI" dirty="0"/>
              <a:t>, tapaus)</a:t>
            </a:r>
          </a:p>
          <a:p>
            <a:pPr>
              <a:lnSpc>
                <a:spcPct val="110000"/>
              </a:lnSpc>
            </a:pPr>
            <a:r>
              <a:rPr lang="fi-FI" dirty="0"/>
              <a:t>Kvantitatiivinen vai kvalitatiivinen?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/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Taustateoria </a:t>
            </a:r>
          </a:p>
          <a:p>
            <a:pPr>
              <a:lnSpc>
                <a:spcPct val="110000"/>
              </a:lnSpc>
            </a:pPr>
            <a:r>
              <a:rPr lang="fi-FI" dirty="0"/>
              <a:t>Aikaisempi tutkimus on paljastanut ilmiökokonaisuudesta säännönmukaisuuksia</a:t>
            </a:r>
          </a:p>
          <a:p>
            <a:pPr>
              <a:lnSpc>
                <a:spcPct val="110000"/>
              </a:lnSpc>
            </a:pPr>
            <a:r>
              <a:rPr lang="fi-FI" dirty="0"/>
              <a:t>Teorioita lukemattomia, erilaisista olisi löydettävä omaan tutkimukseen sopiva näkökulma</a:t>
            </a:r>
          </a:p>
          <a:p>
            <a:pPr>
              <a:lnSpc>
                <a:spcPct val="110000"/>
              </a:lnSpc>
            </a:pPr>
            <a:r>
              <a:rPr lang="fi-FI" dirty="0"/>
              <a:t>Teorian testaamista, teorian luomista vai teorian käyttämistä?</a:t>
            </a:r>
          </a:p>
          <a:p>
            <a:pPr>
              <a:lnSpc>
                <a:spcPct val="110000"/>
              </a:lnSpc>
            </a:pPr>
            <a:r>
              <a:rPr lang="fi-FI" dirty="0"/>
              <a:t>Käsitteet, käsitteiden määrittely auttaa hahmottamaan kokonaisuutta</a:t>
            </a:r>
          </a:p>
          <a:p>
            <a:pPr marL="0" indent="0">
              <a:lnSpc>
                <a:spcPct val="110000"/>
              </a:lnSpc>
              <a:buNone/>
            </a:pPr>
            <a:endParaRPr lang="fi-FI" b="1" dirty="0"/>
          </a:p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Perustele</a:t>
            </a:r>
            <a:r>
              <a:rPr lang="fi-FI" dirty="0"/>
              <a:t> valintasi hyvin.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/>
          </a:p>
          <a:p>
            <a:pPr marL="0" indent="0">
              <a:lnSpc>
                <a:spcPct val="110000"/>
              </a:lnSpc>
              <a:buNone/>
            </a:pPr>
            <a:endParaRPr lang="fi-FI" dirty="0"/>
          </a:p>
        </p:txBody>
      </p:sp>
      <p:pic>
        <p:nvPicPr>
          <p:cNvPr id="5" name="Content Placeholder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6B443A18-2517-9308-738A-37559E918F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r="-1" b="9465"/>
          <a:stretch/>
        </p:blipFill>
        <p:spPr>
          <a:xfrm>
            <a:off x="7731674" y="10"/>
            <a:ext cx="4460326" cy="666935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12B25B-2FD0-C3BB-EF2F-7691E88DD7BF}"/>
              </a:ext>
            </a:extLst>
          </p:cNvPr>
          <p:cNvSpPr txBox="1"/>
          <p:nvPr/>
        </p:nvSpPr>
        <p:spPr>
          <a:xfrm>
            <a:off x="6995160" y="6282247"/>
            <a:ext cx="5196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Kvalitatiivisten tutkimustyyppien ryhmittely (Hirsjärvi ym. 2009)</a:t>
            </a:r>
          </a:p>
        </p:txBody>
      </p:sp>
    </p:spTree>
    <p:extLst>
      <p:ext uri="{BB962C8B-B14F-4D97-AF65-F5344CB8AC3E}">
        <p14:creationId xmlns:p14="http://schemas.microsoft.com/office/powerpoint/2010/main" val="8035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07B71B-7349-E773-16AF-8EDED60A0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1773238"/>
            <a:ext cx="4608959" cy="575642"/>
          </a:xfrm>
        </p:spPr>
        <p:txBody>
          <a:bodyPr/>
          <a:lstStyle/>
          <a:p>
            <a:r>
              <a:rPr lang="fi-FI" sz="2400" dirty="0"/>
              <a:t>Yhdistäviä tekijöitä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0F5C-4080-6999-8C8F-062945763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565326"/>
            <a:ext cx="4476432" cy="3600525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Molemmissa painotetaan ihmisen ja maailman </a:t>
            </a:r>
            <a:r>
              <a:rPr lang="tg-Cyrl-TJ" sz="2000" b="0" i="0" spc="0" baseline="0" dirty="0">
                <a:solidFill>
                  <a:srgbClr val="000000"/>
                </a:solidFill>
              </a:rPr>
              <a:t>välistä non-dualistista suhdetta, kokemuksellisuutta, kontekstuaalisuutta ja laadullisuutta.</a:t>
            </a:r>
            <a:endParaRPr lang="fi-FI" sz="2000" spc="0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000" spc="0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spc="0" dirty="0">
                <a:solidFill>
                  <a:srgbClr val="000000"/>
                </a:solidFill>
              </a:rPr>
              <a:t>Kummassakin tutkitaan käsityksiä ja merkityskokonaisuuksia.</a:t>
            </a:r>
            <a:endParaRPr lang="tg-Cyrl-TJ" sz="2000" b="0" i="0" spc="0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9602A-EE6D-CB67-C4EA-CA75ACF2E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sz="2400" dirty="0"/>
              <a:t>Erottavia tekijöitä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89FC29-C111-88F3-4363-7890BC80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151878"/>
            <a:ext cx="10369103" cy="1080542"/>
          </a:xfrm>
        </p:spPr>
        <p:txBody>
          <a:bodyPr/>
          <a:lstStyle/>
          <a:p>
            <a:r>
              <a:rPr lang="fi-FI" dirty="0"/>
              <a:t>Tutkimussuuntausten vertailu helpottaa valintaa</a:t>
            </a:r>
            <a:br>
              <a:rPr lang="fi-FI" dirty="0"/>
            </a:br>
            <a:r>
              <a:rPr lang="fi-FI" dirty="0"/>
              <a:t>Esim. fenomenologia vs. fenomenografia</a:t>
            </a:r>
            <a:br>
              <a:rPr lang="fi-FI" dirty="0"/>
            </a:br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47622-5F58-7F3D-E987-80BA088EE7B7}"/>
              </a:ext>
            </a:extLst>
          </p:cNvPr>
          <p:cNvSpPr txBox="1"/>
          <p:nvPr/>
        </p:nvSpPr>
        <p:spPr>
          <a:xfrm>
            <a:off x="6528048" y="2420888"/>
            <a:ext cx="51845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Fenomenologiassa yksilöiden käsitysten ja kokemusten kautta pyritään tavoittamaan ilmiö ja sen piirteet. Fenomenografiassa keskitytään käsitysten eroavaisuuksiin ja niiden tutkimiseen.</a:t>
            </a:r>
          </a:p>
          <a:p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Fenomenologia on tieteenfilosofinen suuntaus, kun taas fenomenografialla tarkoitetaan metodologista tutkimussuuntausta.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25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6D56-1769-BEBF-6FDA-2AB4E1C6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Teorioita ja malleja voi soveltaa omaan tutkimukseen!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B1C387-9CCE-A8A9-C2F0-40B5997D44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071" y="2666543"/>
            <a:ext cx="7041593" cy="3856805"/>
          </a:xfrm>
        </p:spPr>
      </p:pic>
      <p:pic>
        <p:nvPicPr>
          <p:cNvPr id="14" name="Content Placeholder 13" descr="Diagram, engineering drawing&#10;&#10;Description automatically generated">
            <a:extLst>
              <a:ext uri="{FF2B5EF4-FFF2-40B4-BE49-F238E27FC236}">
                <a16:creationId xmlns:a16="http://schemas.microsoft.com/office/drawing/2014/main" id="{13E3B428-0A30-607D-C69C-B602D96CEC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92" y="2111356"/>
            <a:ext cx="4488819" cy="4411992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7D8395-2FB4-990B-F508-52593590E19F}"/>
              </a:ext>
            </a:extLst>
          </p:cNvPr>
          <p:cNvSpPr txBox="1"/>
          <p:nvPr/>
        </p:nvSpPr>
        <p:spPr>
          <a:xfrm>
            <a:off x="272071" y="1556792"/>
            <a:ext cx="7041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Esim. </a:t>
            </a:r>
            <a:r>
              <a:rPr lang="fi-FI" dirty="0" err="1"/>
              <a:t>Bronfenbrennerin</a:t>
            </a:r>
            <a:r>
              <a:rPr lang="fi-FI" dirty="0"/>
              <a:t> (1979, 1986, 2000, 2006) </a:t>
            </a:r>
            <a:r>
              <a:rPr lang="fi-FI" dirty="0" err="1"/>
              <a:t>sosio</a:t>
            </a:r>
            <a:r>
              <a:rPr lang="fi-FI" dirty="0"/>
              <a:t>-ekologisesta mallista </a:t>
            </a:r>
            <a:r>
              <a:rPr lang="fi-FI" dirty="0" err="1"/>
              <a:t>Hchokr</a:t>
            </a:r>
            <a:r>
              <a:rPr lang="fi-FI" dirty="0"/>
              <a:t> (2020) ekologinen systeemiteoria ja käytännön sovellus kouluun UKK-instituutti (2016).</a:t>
            </a:r>
          </a:p>
        </p:txBody>
      </p:sp>
    </p:spTree>
    <p:extLst>
      <p:ext uri="{BB962C8B-B14F-4D97-AF65-F5344CB8AC3E}">
        <p14:creationId xmlns:p14="http://schemas.microsoft.com/office/powerpoint/2010/main" val="26485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0EF8-25AD-D996-4325-5CF9EECD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rakenne/osat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E803-DAA5-4661-CB7F-62F84949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1" y="2154239"/>
            <a:ext cx="5449064" cy="439261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i-FI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Johdanto (mukaan lukien kirjallisuuskatsaus aikaisempaa tutkimukseen = tutkimuksen tausta),</a:t>
            </a:r>
          </a:p>
          <a:p>
            <a:pPr marL="342900" indent="-342900">
              <a:buAutoNum type="arabicPeriod"/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Tutkimuskysymykset omana lukunaan tai osana johdantoa</a:t>
            </a:r>
            <a:r>
              <a:rPr lang="fi-FI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Tut</a:t>
            </a:r>
            <a:r>
              <a:rPr lang="fi-FI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kimusmenetelmät/ tutkimuksen toteutus</a:t>
            </a:r>
          </a:p>
          <a:p>
            <a:pPr marL="342900" indent="-342900">
              <a:buAutoNum type="arabicPeriod"/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Tu</a:t>
            </a:r>
            <a:r>
              <a:rPr lang="fi-FI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lokset</a:t>
            </a:r>
          </a:p>
          <a:p>
            <a:pPr marL="342900" indent="-342900">
              <a:buAutoNum type="arabicPeriod"/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Ee</a:t>
            </a:r>
            <a:r>
              <a:rPr lang="fi-FI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ttiset ratkaisut</a:t>
            </a:r>
          </a:p>
          <a:p>
            <a:pPr marL="342900" indent="-342900">
              <a:buAutoNum type="arabicPeriod"/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Pohdinta</a:t>
            </a:r>
          </a:p>
          <a:p>
            <a:pPr marL="342900" indent="-342900">
              <a:buAutoNum type="arabicPeriod"/>
            </a:pPr>
            <a:r>
              <a:rPr lang="fi-FI" sz="18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Lähteet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19121DB0-D213-7D37-F5A1-8290367F9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22" y="2154239"/>
            <a:ext cx="5302250" cy="397668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6D97D-66DE-0CA2-0BDF-0148DB518955}"/>
              </a:ext>
            </a:extLst>
          </p:cNvPr>
          <p:cNvSpPr txBox="1"/>
          <p:nvPr/>
        </p:nvSpPr>
        <p:spPr>
          <a:xfrm>
            <a:off x="479426" y="1556792"/>
            <a:ext cx="5059679" cy="38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Esim. näin… (Käytä valmista pohjaa!)</a:t>
            </a:r>
          </a:p>
        </p:txBody>
      </p:sp>
    </p:spTree>
    <p:extLst>
      <p:ext uri="{BB962C8B-B14F-4D97-AF65-F5344CB8AC3E}">
        <p14:creationId xmlns:p14="http://schemas.microsoft.com/office/powerpoint/2010/main" val="14701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5DBA-EF18-4CD8-8871-BA0016B6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5" y="325464"/>
            <a:ext cx="10472710" cy="681926"/>
          </a:xfrm>
        </p:spPr>
        <p:txBody>
          <a:bodyPr/>
          <a:lstStyle/>
          <a:p>
            <a:r>
              <a:rPr lang="fi-FI" dirty="0"/>
              <a:t>Tutkimuksen osat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8F1B4-EDBA-465F-9230-3A8B2003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4" y="1503336"/>
            <a:ext cx="11670223" cy="5170026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1. Johdanto</a:t>
            </a:r>
          </a:p>
          <a:p>
            <a:pPr marL="0" indent="0">
              <a:buNone/>
            </a:pPr>
            <a:endParaRPr lang="fi-FI" sz="2000" b="1" dirty="0">
              <a:solidFill>
                <a:srgbClr val="333333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Johdannossa kirjoittaja kertoo, </a:t>
            </a:r>
            <a:r>
              <a:rPr lang="fi-FI" sz="20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miksi hän pitää tutkittavaa ilmiötä tärkeänä tutkia</a:t>
            </a: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Vältä kuitenkin minä/me –muotoa, </a:t>
            </a:r>
            <a:r>
              <a:rPr lang="fi-FI" sz="20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siirrä itsesi tutkijan rooliin ja puhu passiivissa. ”Tämän  tutkimuksen tarkoituksena on…” </a:t>
            </a: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Johdantoon sisältyy myös </a:t>
            </a:r>
            <a:r>
              <a:rPr lang="fi-FI" sz="20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kirjallisuuskatsaus</a:t>
            </a: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(engl. </a:t>
            </a:r>
            <a:r>
              <a:rPr lang="fi-FI" sz="200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literature</a:t>
            </a: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review</a:t>
            </a: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). Kirjallisuuskatsauksessa (usein puhutaan myös </a:t>
            </a:r>
            <a:r>
              <a:rPr lang="fi-FI" sz="20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teoriaosasta</a:t>
            </a: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) kirjoittaja kertoo lukijalle aikaisemmista aihetta käsittelevistä tutkimuksista ja tutkimuksen taustateorioista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Kirjallisuuskatsauksessa on määriteltävä tärkeät tutkimukseen liittyvät tieteelliset </a:t>
            </a:r>
            <a:r>
              <a:rPr lang="fi-FI" sz="20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käsitteet</a:t>
            </a: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esiteltävä lyhyesti </a:t>
            </a:r>
            <a:r>
              <a:rPr lang="fi-FI" sz="20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aikaisempaa tutkimusta</a:t>
            </a: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lakien ja säädösten selvittely ym.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Johdannon lopussa kirjoittaja esittelee ilmiötä koskevat </a:t>
            </a:r>
            <a:r>
              <a:rPr lang="fi-FI" sz="20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tutkimuskysymykset/ongelmat</a:t>
            </a: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Tutkimuskysymykset on mahdollista esittää </a:t>
            </a:r>
            <a:r>
              <a:rPr lang="fi-FI" sz="2000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myös omassa osiossa </a:t>
            </a:r>
            <a:r>
              <a:rPr lang="fi-FI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ennen tutkimusmenetelmiä. Tutkimuskysymykset ovat selkeästi ja tarkkarajaisesti asetettu siten, että aineistoa keräämällä ja sitä analysoimalla niihin voidaan vastata.</a:t>
            </a:r>
          </a:p>
          <a:p>
            <a:pPr marL="0" indent="0">
              <a:buNone/>
            </a:pP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66EB-7272-4BE9-B084-4DDC1729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325464"/>
            <a:ext cx="10369103" cy="898902"/>
          </a:xfrm>
        </p:spPr>
        <p:txBody>
          <a:bodyPr/>
          <a:lstStyle/>
          <a:p>
            <a:r>
              <a:rPr lang="fi-FI" dirty="0"/>
              <a:t>Tutkimuksen osat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8C81-119A-442B-82A2-DBD715E7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538654"/>
            <a:ext cx="11442944" cy="5117123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2. </a:t>
            </a:r>
            <a:r>
              <a:rPr lang="fi-FI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Tutkimuksen toteutus</a:t>
            </a: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: tutkimuksen toteutuksen paikka, aikataulu ja rahoitus / rahoituspyyntö, jos sellaista on. </a:t>
            </a:r>
          </a:p>
          <a:p>
            <a:pPr marL="0" indent="0">
              <a:buNone/>
            </a:pP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+ </a:t>
            </a:r>
            <a:r>
              <a:rPr lang="fi-FI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Tutkimusmenetelmät</a:t>
            </a: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-osaan sisältyy kaikki, mikä liittyy tutkimuksen toteutukseen: osallistujat / aineisto ja  aineistonkeruumenetelmät  ja aineiston analyysitavat.</a:t>
            </a:r>
          </a:p>
          <a:p>
            <a:pPr marL="0" indent="0">
              <a:buNone/>
            </a:pPr>
            <a:endParaRPr lang="fi-FI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3. </a:t>
            </a:r>
            <a:r>
              <a:rPr lang="fi-FI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Tulokset</a:t>
            </a: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-osassa kuvataan vain tutkimuksen tulokset.</a:t>
            </a:r>
            <a:endParaRPr lang="fi-FI" b="1" dirty="0">
              <a:solidFill>
                <a:srgbClr val="333333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4. </a:t>
            </a:r>
            <a:r>
              <a:rPr lang="fi-FI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Eettiset ratkaisut </a:t>
            </a: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esitellään lyhyesti, mitä eettisiä ongelmakohtia tutkimukseen liittyy, miten ne on ratkaistu, esim. </a:t>
            </a: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tietosuoja, lupa </a:t>
            </a: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osallistujilta, aineiston säilyttäminen, </a:t>
            </a:r>
            <a:r>
              <a:rPr lang="fi-FI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anonymisointi</a:t>
            </a: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solidFill>
                <a:srgbClr val="333333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5. </a:t>
            </a:r>
            <a:r>
              <a:rPr lang="fi-FI" b="1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Pohdinta. </a:t>
            </a: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Palaa tutkimuskysymyksiin, peilaa tuloksia aiempaa tutkimustietoon, visioi tulevaisuuteen.</a:t>
            </a:r>
            <a:endParaRPr lang="fi-FI" b="1" dirty="0">
              <a:solidFill>
                <a:srgbClr val="333333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6</a:t>
            </a:r>
            <a:r>
              <a:rPr lang="fi-FI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 </a:t>
            </a:r>
            <a:r>
              <a:rPr lang="fi-FI" b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Lähdeluettelo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8132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5795AD-8752-45CC-317A-279CB6688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485417"/>
            <a:ext cx="4608959" cy="575642"/>
          </a:xfrm>
        </p:spPr>
        <p:txBody>
          <a:bodyPr/>
          <a:lstStyle/>
          <a:p>
            <a:r>
              <a:rPr lang="fi-FI" dirty="0"/>
              <a:t>Käsitteet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0DC31-1B86-BC67-8A59-D187D7732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2064718"/>
            <a:ext cx="5472558" cy="4104792"/>
          </a:xfrm>
        </p:spPr>
        <p:txBody>
          <a:bodyPr/>
          <a:lstStyle/>
          <a:p>
            <a:pPr algn="l"/>
            <a:r>
              <a:rPr lang="fi-FI" sz="2000" b="0" i="0" u="none" strike="noStrike" baseline="0" dirty="0">
                <a:solidFill>
                  <a:srgbClr val="000000"/>
                </a:solidFill>
              </a:rPr>
              <a:t>Mikä on tutkimuksesi pääkäsite tai -käsitteet?</a:t>
            </a:r>
          </a:p>
          <a:p>
            <a:pPr algn="l"/>
            <a:r>
              <a:rPr lang="fi-FI" sz="2000" b="0" i="0" u="none" strike="noStrike" baseline="0" dirty="0">
                <a:solidFill>
                  <a:srgbClr val="000000"/>
                </a:solidFill>
              </a:rPr>
              <a:t>Mistä osista/elementeistä tutkittava ilmiö koostuu?</a:t>
            </a:r>
          </a:p>
          <a:p>
            <a:pPr algn="l"/>
            <a:r>
              <a:rPr lang="fi-FI" sz="2000" b="0" i="0" u="none" strike="noStrike" baseline="0" dirty="0">
                <a:solidFill>
                  <a:srgbClr val="000000"/>
                </a:solidFill>
              </a:rPr>
              <a:t> Mitkä ovat käsitteiden väliset suhteet?</a:t>
            </a:r>
          </a:p>
          <a:p>
            <a:pPr marL="0" indent="0" algn="l">
              <a:buNone/>
            </a:pPr>
            <a:r>
              <a:rPr lang="fi-FI" sz="2000" b="0" i="0" u="none" strike="noStrike" baseline="0" dirty="0">
                <a:solidFill>
                  <a:srgbClr val="000000"/>
                </a:solidFill>
              </a:rPr>
              <a:t>	Käsitehierarkia: yläkäsitteet, alakäsitteet</a:t>
            </a:r>
          </a:p>
          <a:p>
            <a:pPr algn="l"/>
            <a:r>
              <a:rPr lang="fi-FI" sz="2000" b="0" i="0" u="none" strike="noStrike" baseline="0" dirty="0">
                <a:solidFill>
                  <a:srgbClr val="000000"/>
                </a:solidFill>
              </a:rPr>
              <a:t>Miten käsitteet määritellään?</a:t>
            </a:r>
          </a:p>
          <a:p>
            <a:pPr marL="0" indent="0" algn="l">
              <a:buNone/>
            </a:pPr>
            <a:r>
              <a:rPr lang="fi-FI" sz="2000" dirty="0">
                <a:solidFill>
                  <a:srgbClr val="000000"/>
                </a:solidFill>
              </a:rPr>
              <a:t>	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Millä muilla käsitteillä samaa asiaa 	käsitellään, mitkä ovat lähikäsitteitä?</a:t>
            </a:r>
          </a:p>
          <a:p>
            <a:pPr algn="l"/>
            <a:r>
              <a:rPr lang="fi-FI" sz="2000" b="0" i="0" u="none" strike="noStrike" baseline="0" dirty="0">
                <a:solidFill>
                  <a:srgbClr val="000000"/>
                </a:solidFill>
              </a:rPr>
              <a:t>Käsitteiden määrittelyn tarkoitus </a:t>
            </a:r>
            <a:r>
              <a:rPr lang="fi-FI" sz="20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lukija tietää, missä merkityksessä niitä käytetään ko. tutkimuksessa.</a:t>
            </a:r>
          </a:p>
          <a:p>
            <a:endParaRPr lang="fi-FI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891FD-3E4A-6C5B-3250-5B994155D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4030" y="1413198"/>
            <a:ext cx="4608265" cy="575642"/>
          </a:xfrm>
        </p:spPr>
        <p:txBody>
          <a:bodyPr/>
          <a:lstStyle/>
          <a:p>
            <a:r>
              <a:rPr lang="fi-FI" dirty="0"/>
              <a:t>Rakenne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96FD04-29DA-7924-5E27-4EA31FC1E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8" y="1988840"/>
            <a:ext cx="5951982" cy="4594840"/>
          </a:xfrm>
        </p:spPr>
        <p:txBody>
          <a:bodyPr/>
          <a:lstStyle/>
          <a:p>
            <a:pPr algn="l"/>
            <a:r>
              <a:rPr lang="fi-FI" sz="2000" b="0" i="0" u="none" strike="noStrike" baseline="0" dirty="0">
                <a:solidFill>
                  <a:srgbClr val="000000"/>
                </a:solidFill>
              </a:rPr>
              <a:t>Mitä tutkittavasta asiasta jo tiedetään aiemman tutkimuksen perusteella? </a:t>
            </a:r>
            <a:r>
              <a:rPr lang="fi-FI" sz="20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Osoitetaan aukkopaikat, joiden täyttämiseen tarvitaan juuri tekeillä olevaa tutkimusta.</a:t>
            </a:r>
          </a:p>
          <a:p>
            <a:pPr algn="l"/>
            <a:r>
              <a:rPr lang="fi-FI" sz="2000" b="0" i="0" u="none" strike="noStrike" baseline="0" dirty="0">
                <a:solidFill>
                  <a:srgbClr val="000000"/>
                </a:solidFill>
              </a:rPr>
              <a:t> Mistä näkökulmasta tutkittavaa ilmiötä on aiemmin tutkittu? </a:t>
            </a:r>
            <a:r>
              <a:rPr lang="fi-FI" sz="20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Osoitetaan oman tutkimuksen näkökulma</a:t>
            </a:r>
          </a:p>
          <a:p>
            <a:pPr algn="l"/>
            <a:r>
              <a:rPr lang="fi-FI" sz="2000" b="0" i="0" u="none" strike="noStrike" baseline="0" dirty="0">
                <a:solidFill>
                  <a:srgbClr val="000000"/>
                </a:solidFill>
              </a:rPr>
              <a:t> Tavoitteena valikoiva ja argumentoiva keskustelu aiemman tutkimuksen kanssa.</a:t>
            </a:r>
          </a:p>
          <a:p>
            <a:pPr marL="0" indent="0" algn="l">
              <a:buNone/>
            </a:pPr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endParaRPr lang="fi-FI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98C918-5F82-7166-CBDE-DB939AB7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133" y="148219"/>
            <a:ext cx="10369103" cy="1080542"/>
          </a:xfrm>
        </p:spPr>
        <p:txBody>
          <a:bodyPr/>
          <a:lstStyle/>
          <a:p>
            <a:r>
              <a:rPr lang="fi-FI" dirty="0"/>
              <a:t>TEORIATAUSTA </a:t>
            </a:r>
            <a:br>
              <a:rPr lang="fi-FI" dirty="0"/>
            </a:br>
            <a:r>
              <a:rPr lang="fi-FI" dirty="0"/>
              <a:t>(kirjallisuuskatsaus, aiempi tutkimus aiheesta)</a:t>
            </a:r>
          </a:p>
        </p:txBody>
      </p:sp>
    </p:spTree>
    <p:extLst>
      <p:ext uri="{BB962C8B-B14F-4D97-AF65-F5344CB8AC3E}">
        <p14:creationId xmlns:p14="http://schemas.microsoft.com/office/powerpoint/2010/main" val="1942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4C47-3F1C-76CA-798B-A1C84A7E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Teoriatausta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DDB65-C821-B019-2EBA-4BE2FBB7C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773239"/>
            <a:ext cx="7345362" cy="4392612"/>
          </a:xfrm>
        </p:spPr>
        <p:txBody>
          <a:bodyPr anchor="t">
            <a:normAutofit/>
          </a:bodyPr>
          <a:lstStyle/>
          <a:p>
            <a:r>
              <a:rPr lang="fi-FI" sz="2000" b="0" i="0" u="none" strike="noStrike" baseline="0" dirty="0"/>
              <a:t>Kasvatustieteellisissä ja erityisesti pedagogisissa kanditutkielmissa osa teoriataustaa ovat myös "käytännönläheisemmät" kysymykset, esim. opetussuunnitelman sisältö, koulutuksen tavoitteet, tutkimuskontekstin kuvaus.</a:t>
            </a:r>
          </a:p>
          <a:p>
            <a:r>
              <a:rPr lang="fi-FI" sz="2000" b="0" i="0" u="none" strike="noStrike" baseline="0" dirty="0"/>
              <a:t>Teoriatausta koostuu esim. 2–3 pääluvusta ja niiden alaluvuista. </a:t>
            </a:r>
          </a:p>
          <a:p>
            <a:r>
              <a:rPr lang="fi-FI" sz="2000" b="0" i="0" u="none" strike="noStrike" baseline="0" dirty="0"/>
              <a:t> Luvut otsikoidaan sisällön perusteella</a:t>
            </a:r>
          </a:p>
          <a:p>
            <a:r>
              <a:rPr lang="fi-FI" sz="2000" b="0" i="0" u="none" strike="noStrike" baseline="0" dirty="0"/>
              <a:t> Jäsentelyideoita:</a:t>
            </a:r>
          </a:p>
          <a:p>
            <a:pPr marL="0" indent="0">
              <a:buNone/>
            </a:pPr>
            <a:r>
              <a:rPr lang="fi-FI" sz="2000" b="0" i="0" u="none" strike="noStrike" baseline="0" dirty="0"/>
              <a:t>	-"Tutkimuksen suppilomalli": eteneminen abstraktista 	yläkäsitteestä yhä lähemmäs konkretiaa</a:t>
            </a:r>
          </a:p>
          <a:p>
            <a:pPr marL="269875" lvl="1" indent="0">
              <a:buNone/>
            </a:pPr>
            <a:r>
              <a:rPr lang="fi-FI" sz="2000" b="0" i="0" u="none" strike="noStrike" baseline="0" dirty="0"/>
              <a:t>	– käsitteen määrittelyt ja aiemman tutkimuksen esittely 	voivat olla samassa pääluvussa</a:t>
            </a:r>
          </a:p>
          <a:p>
            <a:pPr marL="0" indent="0">
              <a:buNone/>
            </a:pPr>
            <a:endParaRPr lang="fi-FI" b="0" i="0" u="none" strike="noStrike" baseline="0" dirty="0"/>
          </a:p>
          <a:p>
            <a:endParaRPr lang="fi-FI" dirty="0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C2843ABF-4F55-17DF-80D2-D150A80452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74808" y="1455827"/>
            <a:ext cx="3237766" cy="4709478"/>
          </a:xfrm>
          <a:noFill/>
        </p:spPr>
      </p:pic>
    </p:spTree>
    <p:extLst>
      <p:ext uri="{BB962C8B-B14F-4D97-AF65-F5344CB8AC3E}">
        <p14:creationId xmlns:p14="http://schemas.microsoft.com/office/powerpoint/2010/main" val="28702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3087</TotalTime>
  <Words>753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Aleo</vt:lpstr>
      <vt:lpstr>Arial</vt:lpstr>
      <vt:lpstr>Lato</vt:lpstr>
      <vt:lpstr>Lato Black</vt:lpstr>
      <vt:lpstr>Open Sans</vt:lpstr>
      <vt:lpstr>Times New Roman</vt:lpstr>
      <vt:lpstr>Wingdings</vt:lpstr>
      <vt:lpstr>jyo</vt:lpstr>
      <vt:lpstr>Kandiseminaari: tutkimussuunnitelmasta tutkimukseksi</vt:lpstr>
      <vt:lpstr>Tutkimussuunnitelmasta tutkimukseksi</vt:lpstr>
      <vt:lpstr>Tutkimussuuntausten vertailu helpottaa valintaa Esim. fenomenologia vs. fenomenografia </vt:lpstr>
      <vt:lpstr>Teorioita ja malleja voi soveltaa omaan tutkimukseen!</vt:lpstr>
      <vt:lpstr>Tutkimuksen rakenne/osat</vt:lpstr>
      <vt:lpstr>Tutkimuksen osat</vt:lpstr>
      <vt:lpstr>Tutkimuksen osat</vt:lpstr>
      <vt:lpstr>TEORIATAUSTA  (kirjallisuuskatsaus, aiempi tutkimus aiheesta)</vt:lpstr>
      <vt:lpstr>Teoriatausta</vt:lpstr>
      <vt:lpstr>Johdannon ja teoriaosan tavoitteena</vt:lpstr>
      <vt:lpstr>Tässä kohdassa ankaraa työskentelyä oman tutkimuksen parissa!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Kandiseminaari: tutkimussuunnitelmasta tutkimukseksi</dc:title>
  <dc:creator>Kääpä, Mari</dc:creator>
  <cp:lastModifiedBy>Mari Pauliina Kääpä</cp:lastModifiedBy>
  <cp:revision>3</cp:revision>
  <dcterms:created xsi:type="dcterms:W3CDTF">2023-02-20T11:27:44Z</dcterms:created>
  <dcterms:modified xsi:type="dcterms:W3CDTF">2023-02-23T08:44:22Z</dcterms:modified>
</cp:coreProperties>
</file>