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9" r:id="rId6"/>
    <p:sldId id="260" r:id="rId7"/>
    <p:sldId id="261" r:id="rId8"/>
    <p:sldId id="262" r:id="rId9"/>
    <p:sldId id="263" r:id="rId10"/>
    <p:sldId id="264" r:id="rId11"/>
    <p:sldId id="265" r:id="rId12"/>
    <p:sldId id="266" r:id="rId13"/>
    <p:sldId id="267" r:id="rId14"/>
    <p:sldId id="276" r:id="rId15"/>
    <p:sldId id="268"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B1BDB-B41E-1B72-7776-8D67285E6478}" v="4" dt="2026-04-17T08:39:30.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23871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869938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3062428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319834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401021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57278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81246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50950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288395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024709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45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4344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927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967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9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94017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17.4.2026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000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53629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17.4.2026</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50703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492537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72302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4128493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1515653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244469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927356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48319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96273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683375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90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4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9474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196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990547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533531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1935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12950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601474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534661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4189749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17.4.2026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a:extLst>
                <a:ext uri="{96DAC541-7B7A-43D3-8B79-37D633B846F1}">
                  <asvg:svgBlip xmlns:asvg="http://schemas.microsoft.com/office/drawing/2016/SVG/main" r:embed="rId2"/>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173685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07225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741463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1276177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888689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9366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226253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17.4.2026</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93119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475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93649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441268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078272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4264039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17.4.2026</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a:solidFill>
                  <a:schemeClr val="bg1"/>
                </a:solidFill>
                <a:latin typeface="+mn-lt"/>
              </a:rPr>
              <a:t>©grow. for</a:t>
            </a:r>
            <a:r>
              <a:rPr lang="fi-FI" sz="200" baseline="0">
                <a:solidFill>
                  <a:schemeClr val="bg1"/>
                </a:solidFill>
                <a:latin typeface="+mn-lt"/>
              </a:rPr>
              <a:t> JYU</a:t>
            </a:r>
            <a:endParaRPr lang="en-GB" sz="20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92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log.wordvice.com/seminar-how-to-write-an-effective-research-paper/"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fsd.tuni.fi/fi/palvelut/menetelmaopetu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edumap.jyu.f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059200" y="2636912"/>
            <a:ext cx="8092800" cy="2016224"/>
          </a:xfrm>
        </p:spPr>
        <p:txBody>
          <a:bodyPr/>
          <a:lstStyle/>
          <a:p>
            <a:r>
              <a:rPr lang="fi-FI"/>
              <a:t>3. tapaaminen</a:t>
            </a:r>
            <a:br>
              <a:rPr lang="fi-FI"/>
            </a:br>
            <a:r>
              <a:rPr lang="fi-FI"/>
              <a:t>Tiedonkäsitykset + tutkimusanalyysi jatkuu</a:t>
            </a:r>
          </a:p>
        </p:txBody>
      </p:sp>
      <p:sp>
        <p:nvSpPr>
          <p:cNvPr id="3" name="Alaotsikko 2"/>
          <p:cNvSpPr>
            <a:spLocks noGrp="1"/>
          </p:cNvSpPr>
          <p:nvPr>
            <p:ph type="subTitle" idx="1"/>
          </p:nvPr>
        </p:nvSpPr>
        <p:spPr/>
        <p:txBody>
          <a:bodyPr/>
          <a:lstStyle/>
          <a:p>
            <a:r>
              <a:rPr lang="fi-FI"/>
              <a:t>KTKP040 Tieteellinen tieto ja ajattelu </a:t>
            </a:r>
          </a:p>
          <a:p>
            <a:r>
              <a:rPr lang="fi-FI"/>
              <a:t>Opehuone 6 / 20.4.2026</a:t>
            </a:r>
          </a:p>
        </p:txBody>
      </p:sp>
    </p:spTree>
    <p:extLst>
      <p:ext uri="{BB962C8B-B14F-4D97-AF65-F5344CB8AC3E}">
        <p14:creationId xmlns:p14="http://schemas.microsoft.com/office/powerpoint/2010/main" val="3963009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1C57-4F9B-958F-C12B-FFF8AD1692B6}"/>
              </a:ext>
            </a:extLst>
          </p:cNvPr>
          <p:cNvSpPr>
            <a:spLocks noGrp="1"/>
          </p:cNvSpPr>
          <p:nvPr>
            <p:ph type="title"/>
          </p:nvPr>
        </p:nvSpPr>
        <p:spPr>
          <a:xfrm>
            <a:off x="623887" y="306136"/>
            <a:ext cx="10245395" cy="1250656"/>
          </a:xfrm>
        </p:spPr>
        <p:txBody>
          <a:bodyPr/>
          <a:lstStyle/>
          <a:p>
            <a:r>
              <a:rPr lang="fi-FI"/>
              <a:t>Hahmotelma tutkimusjulkaisun rakenteesta</a:t>
            </a:r>
          </a:p>
        </p:txBody>
      </p:sp>
      <p:sp>
        <p:nvSpPr>
          <p:cNvPr id="6" name="Isosceles Triangle 5">
            <a:extLst>
              <a:ext uri="{FF2B5EF4-FFF2-40B4-BE49-F238E27FC236}">
                <a16:creationId xmlns:a16="http://schemas.microsoft.com/office/drawing/2014/main" id="{E5AA9DC5-AEFD-4CC8-56E6-C62B46A1F9FD}"/>
              </a:ext>
            </a:extLst>
          </p:cNvPr>
          <p:cNvSpPr/>
          <p:nvPr/>
        </p:nvSpPr>
        <p:spPr>
          <a:xfrm>
            <a:off x="7139797" y="3758243"/>
            <a:ext cx="3105510" cy="284671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Isosceles Triangle 6">
            <a:extLst>
              <a:ext uri="{FF2B5EF4-FFF2-40B4-BE49-F238E27FC236}">
                <a16:creationId xmlns:a16="http://schemas.microsoft.com/office/drawing/2014/main" id="{F180EF45-D67C-4938-C766-F8350C8B54A3}"/>
              </a:ext>
            </a:extLst>
          </p:cNvPr>
          <p:cNvSpPr/>
          <p:nvPr/>
        </p:nvSpPr>
        <p:spPr>
          <a:xfrm rot="10800000">
            <a:off x="7139797" y="911525"/>
            <a:ext cx="3105510" cy="284671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Box 7">
            <a:extLst>
              <a:ext uri="{FF2B5EF4-FFF2-40B4-BE49-F238E27FC236}">
                <a16:creationId xmlns:a16="http://schemas.microsoft.com/office/drawing/2014/main" id="{D93E1923-CD8F-3864-12FC-713F8AB423F0}"/>
              </a:ext>
            </a:extLst>
          </p:cNvPr>
          <p:cNvSpPr txBox="1"/>
          <p:nvPr/>
        </p:nvSpPr>
        <p:spPr>
          <a:xfrm>
            <a:off x="8485515" y="1136925"/>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1</a:t>
            </a:r>
          </a:p>
        </p:txBody>
      </p:sp>
      <p:sp>
        <p:nvSpPr>
          <p:cNvPr id="9" name="TextBox 8">
            <a:extLst>
              <a:ext uri="{FF2B5EF4-FFF2-40B4-BE49-F238E27FC236}">
                <a16:creationId xmlns:a16="http://schemas.microsoft.com/office/drawing/2014/main" id="{ED04C7C7-5508-C639-3E4B-4CD555FF41FC}"/>
              </a:ext>
            </a:extLst>
          </p:cNvPr>
          <p:cNvSpPr txBox="1"/>
          <p:nvPr/>
        </p:nvSpPr>
        <p:spPr>
          <a:xfrm>
            <a:off x="8485515" y="1906618"/>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2</a:t>
            </a:r>
          </a:p>
        </p:txBody>
      </p:sp>
      <p:sp>
        <p:nvSpPr>
          <p:cNvPr id="10" name="TextBox 9">
            <a:extLst>
              <a:ext uri="{FF2B5EF4-FFF2-40B4-BE49-F238E27FC236}">
                <a16:creationId xmlns:a16="http://schemas.microsoft.com/office/drawing/2014/main" id="{E92833C3-4B77-2B18-0345-D376EE6C7F16}"/>
              </a:ext>
            </a:extLst>
          </p:cNvPr>
          <p:cNvSpPr txBox="1"/>
          <p:nvPr/>
        </p:nvSpPr>
        <p:spPr>
          <a:xfrm>
            <a:off x="8485518" y="2667172"/>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3</a:t>
            </a:r>
          </a:p>
        </p:txBody>
      </p:sp>
      <p:sp>
        <p:nvSpPr>
          <p:cNvPr id="11" name="TextBox 10">
            <a:extLst>
              <a:ext uri="{FF2B5EF4-FFF2-40B4-BE49-F238E27FC236}">
                <a16:creationId xmlns:a16="http://schemas.microsoft.com/office/drawing/2014/main" id="{7E78E5DB-7D60-C1C8-E16D-7E76B04E0557}"/>
              </a:ext>
            </a:extLst>
          </p:cNvPr>
          <p:cNvSpPr txBox="1"/>
          <p:nvPr/>
        </p:nvSpPr>
        <p:spPr>
          <a:xfrm>
            <a:off x="8485515" y="3588187"/>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4</a:t>
            </a:r>
          </a:p>
        </p:txBody>
      </p:sp>
      <p:sp>
        <p:nvSpPr>
          <p:cNvPr id="12" name="TextBox 11">
            <a:extLst>
              <a:ext uri="{FF2B5EF4-FFF2-40B4-BE49-F238E27FC236}">
                <a16:creationId xmlns:a16="http://schemas.microsoft.com/office/drawing/2014/main" id="{4D4E1B90-C2EA-213A-299B-6261F994A644}"/>
              </a:ext>
            </a:extLst>
          </p:cNvPr>
          <p:cNvSpPr txBox="1"/>
          <p:nvPr/>
        </p:nvSpPr>
        <p:spPr>
          <a:xfrm>
            <a:off x="8485515" y="4448425"/>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5</a:t>
            </a:r>
          </a:p>
        </p:txBody>
      </p:sp>
      <p:sp>
        <p:nvSpPr>
          <p:cNvPr id="13" name="TextBox 12">
            <a:extLst>
              <a:ext uri="{FF2B5EF4-FFF2-40B4-BE49-F238E27FC236}">
                <a16:creationId xmlns:a16="http://schemas.microsoft.com/office/drawing/2014/main" id="{2A4B529C-AA33-6EED-A976-3FB95D7FCC6B}"/>
              </a:ext>
            </a:extLst>
          </p:cNvPr>
          <p:cNvSpPr txBox="1"/>
          <p:nvPr/>
        </p:nvSpPr>
        <p:spPr>
          <a:xfrm>
            <a:off x="8485514" y="5253986"/>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6</a:t>
            </a:r>
          </a:p>
        </p:txBody>
      </p:sp>
      <p:sp>
        <p:nvSpPr>
          <p:cNvPr id="14" name="TextBox 13">
            <a:extLst>
              <a:ext uri="{FF2B5EF4-FFF2-40B4-BE49-F238E27FC236}">
                <a16:creationId xmlns:a16="http://schemas.microsoft.com/office/drawing/2014/main" id="{674768B5-FA51-99F9-8B2A-5B2C9170DD06}"/>
              </a:ext>
            </a:extLst>
          </p:cNvPr>
          <p:cNvSpPr txBox="1"/>
          <p:nvPr/>
        </p:nvSpPr>
        <p:spPr>
          <a:xfrm>
            <a:off x="862858" y="1423535"/>
            <a:ext cx="410400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i-FI"/>
              <a:t>1. Aloitus – mitä jo tiedetään aiheesta?</a:t>
            </a:r>
          </a:p>
        </p:txBody>
      </p:sp>
      <p:sp>
        <p:nvSpPr>
          <p:cNvPr id="15" name="TextBox 14">
            <a:extLst>
              <a:ext uri="{FF2B5EF4-FFF2-40B4-BE49-F238E27FC236}">
                <a16:creationId xmlns:a16="http://schemas.microsoft.com/office/drawing/2014/main" id="{6D81FD78-0A9A-56C8-C7C0-DBE837988CEB}"/>
              </a:ext>
            </a:extLst>
          </p:cNvPr>
          <p:cNvSpPr txBox="1"/>
          <p:nvPr/>
        </p:nvSpPr>
        <p:spPr>
          <a:xfrm>
            <a:off x="1292109" y="2070777"/>
            <a:ext cx="450196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a:t>2. Mitä ei vielä tiedetä? Mikä on ”aukko”, jonka tutkimus täyttää?</a:t>
            </a:r>
          </a:p>
        </p:txBody>
      </p:sp>
      <p:sp>
        <p:nvSpPr>
          <p:cNvPr id="16" name="TextBox 15">
            <a:extLst>
              <a:ext uri="{FF2B5EF4-FFF2-40B4-BE49-F238E27FC236}">
                <a16:creationId xmlns:a16="http://schemas.microsoft.com/office/drawing/2014/main" id="{40443D58-388D-F971-F029-DE6E3FCFBE09}"/>
              </a:ext>
            </a:extLst>
          </p:cNvPr>
          <p:cNvSpPr txBox="1"/>
          <p:nvPr/>
        </p:nvSpPr>
        <p:spPr>
          <a:xfrm>
            <a:off x="1946693" y="3005685"/>
            <a:ext cx="47275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i-FI"/>
              <a:t>3. Millä tavoin kysymykseen aiotaan vastata?</a:t>
            </a:r>
          </a:p>
        </p:txBody>
      </p:sp>
      <p:sp>
        <p:nvSpPr>
          <p:cNvPr id="17" name="TextBox 16">
            <a:extLst>
              <a:ext uri="{FF2B5EF4-FFF2-40B4-BE49-F238E27FC236}">
                <a16:creationId xmlns:a16="http://schemas.microsoft.com/office/drawing/2014/main" id="{2E1E11D1-C3ED-60D1-AD4B-3A8D142F1FE1}"/>
              </a:ext>
            </a:extLst>
          </p:cNvPr>
          <p:cNvSpPr txBox="1"/>
          <p:nvPr/>
        </p:nvSpPr>
        <p:spPr>
          <a:xfrm>
            <a:off x="2609703" y="3657805"/>
            <a:ext cx="286488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i-FI"/>
              <a:t>4. Mitä oikeastaan tehtiin?</a:t>
            </a:r>
          </a:p>
        </p:txBody>
      </p:sp>
      <p:sp>
        <p:nvSpPr>
          <p:cNvPr id="18" name="TextBox 17">
            <a:extLst>
              <a:ext uri="{FF2B5EF4-FFF2-40B4-BE49-F238E27FC236}">
                <a16:creationId xmlns:a16="http://schemas.microsoft.com/office/drawing/2014/main" id="{CC8406B8-A64D-5602-7197-68E4032A079A}"/>
              </a:ext>
            </a:extLst>
          </p:cNvPr>
          <p:cNvSpPr txBox="1"/>
          <p:nvPr/>
        </p:nvSpPr>
        <p:spPr>
          <a:xfrm>
            <a:off x="1946693" y="4309925"/>
            <a:ext cx="336584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a:t>5. Millaisia tuloksia saatiin?</a:t>
            </a:r>
          </a:p>
        </p:txBody>
      </p:sp>
      <p:sp>
        <p:nvSpPr>
          <p:cNvPr id="19" name="TextBox 18">
            <a:extLst>
              <a:ext uri="{FF2B5EF4-FFF2-40B4-BE49-F238E27FC236}">
                <a16:creationId xmlns:a16="http://schemas.microsoft.com/office/drawing/2014/main" id="{822A0558-6AA0-C844-7DA0-A8A184017225}"/>
              </a:ext>
            </a:extLst>
          </p:cNvPr>
          <p:cNvSpPr txBox="1"/>
          <p:nvPr/>
        </p:nvSpPr>
        <p:spPr>
          <a:xfrm>
            <a:off x="1283464" y="4959870"/>
            <a:ext cx="481253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i-FI"/>
              <a:t>6. Miten tuloksien pohjalta voi täyttää aukon?</a:t>
            </a:r>
          </a:p>
        </p:txBody>
      </p:sp>
      <p:sp>
        <p:nvSpPr>
          <p:cNvPr id="20" name="TextBox 19">
            <a:extLst>
              <a:ext uri="{FF2B5EF4-FFF2-40B4-BE49-F238E27FC236}">
                <a16:creationId xmlns:a16="http://schemas.microsoft.com/office/drawing/2014/main" id="{7D1387E8-2F23-4C67-DA7F-3122A9D54F19}"/>
              </a:ext>
            </a:extLst>
          </p:cNvPr>
          <p:cNvSpPr txBox="1"/>
          <p:nvPr/>
        </p:nvSpPr>
        <p:spPr>
          <a:xfrm>
            <a:off x="8485514" y="6027489"/>
            <a:ext cx="4140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a:t>7</a:t>
            </a:r>
          </a:p>
        </p:txBody>
      </p:sp>
      <p:sp>
        <p:nvSpPr>
          <p:cNvPr id="21" name="TextBox 20">
            <a:extLst>
              <a:ext uri="{FF2B5EF4-FFF2-40B4-BE49-F238E27FC236}">
                <a16:creationId xmlns:a16="http://schemas.microsoft.com/office/drawing/2014/main" id="{58E43759-138B-42E4-A6E9-61A7A3E61350}"/>
              </a:ext>
            </a:extLst>
          </p:cNvPr>
          <p:cNvSpPr txBox="1"/>
          <p:nvPr/>
        </p:nvSpPr>
        <p:spPr>
          <a:xfrm>
            <a:off x="862858" y="5611990"/>
            <a:ext cx="5145961"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i-FI"/>
              <a:t>7. Miten tästä jatketaan eteenpäin ja miten tämä </a:t>
            </a:r>
            <a:br>
              <a:rPr lang="fi-FI"/>
            </a:br>
            <a:r>
              <a:rPr lang="fi-FI"/>
              <a:t>yhdistyy alkuperäisiin tietoihimme?</a:t>
            </a:r>
          </a:p>
        </p:txBody>
      </p:sp>
      <p:sp>
        <p:nvSpPr>
          <p:cNvPr id="23" name="TextBox 22">
            <a:extLst>
              <a:ext uri="{FF2B5EF4-FFF2-40B4-BE49-F238E27FC236}">
                <a16:creationId xmlns:a16="http://schemas.microsoft.com/office/drawing/2014/main" id="{01FE470D-2EB5-C06B-59AC-942EC1567D43}"/>
              </a:ext>
            </a:extLst>
          </p:cNvPr>
          <p:cNvSpPr txBox="1"/>
          <p:nvPr/>
        </p:nvSpPr>
        <p:spPr>
          <a:xfrm>
            <a:off x="10501963" y="5715651"/>
            <a:ext cx="1748644" cy="1015663"/>
          </a:xfrm>
          <a:prstGeom prst="rect">
            <a:avLst/>
          </a:prstGeom>
          <a:noFill/>
        </p:spPr>
        <p:txBody>
          <a:bodyPr wrap="square">
            <a:spAutoFit/>
          </a:bodyPr>
          <a:lstStyle/>
          <a:p>
            <a:r>
              <a:rPr lang="fi-FI" sz="1200"/>
              <a:t>Mukaillen </a:t>
            </a:r>
            <a:r>
              <a:rPr lang="fi-FI" sz="1200">
                <a:hlinkClick r:id="rId2"/>
              </a:rPr>
              <a:t>https://blog.wordvice.com/seminar-how-to-write-an-effective-research-paper/</a:t>
            </a:r>
            <a:r>
              <a:rPr lang="fi-FI" sz="1200"/>
              <a:t> </a:t>
            </a:r>
          </a:p>
        </p:txBody>
      </p:sp>
    </p:spTree>
    <p:extLst>
      <p:ext uri="{BB962C8B-B14F-4D97-AF65-F5344CB8AC3E}">
        <p14:creationId xmlns:p14="http://schemas.microsoft.com/office/powerpoint/2010/main" val="251254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05B049-8736-B8A1-578D-90FBD26125E5}"/>
              </a:ext>
            </a:extLst>
          </p:cNvPr>
          <p:cNvSpPr>
            <a:spLocks noGrp="1"/>
          </p:cNvSpPr>
          <p:nvPr>
            <p:ph type="body" idx="1"/>
          </p:nvPr>
        </p:nvSpPr>
        <p:spPr>
          <a:xfrm>
            <a:off x="623887" y="1773238"/>
            <a:ext cx="6536037" cy="575642"/>
          </a:xfrm>
        </p:spPr>
        <p:style>
          <a:lnRef idx="1">
            <a:schemeClr val="accent2"/>
          </a:lnRef>
          <a:fillRef idx="2">
            <a:schemeClr val="accent2"/>
          </a:fillRef>
          <a:effectRef idx="1">
            <a:schemeClr val="accent2"/>
          </a:effectRef>
          <a:fontRef idx="minor">
            <a:schemeClr val="dk1"/>
          </a:fontRef>
        </p:style>
        <p:txBody>
          <a:bodyPr/>
          <a:lstStyle/>
          <a:p>
            <a:pPr algn="ctr"/>
            <a:r>
              <a:rPr lang="fi-FI"/>
              <a:t>Tuotos</a:t>
            </a:r>
          </a:p>
        </p:txBody>
      </p:sp>
      <p:sp>
        <p:nvSpPr>
          <p:cNvPr id="4" name="Content Placeholder 3">
            <a:extLst>
              <a:ext uri="{FF2B5EF4-FFF2-40B4-BE49-F238E27FC236}">
                <a16:creationId xmlns:a16="http://schemas.microsoft.com/office/drawing/2014/main" id="{8886B26A-64B9-B922-2033-19F88078B840}"/>
              </a:ext>
            </a:extLst>
          </p:cNvPr>
          <p:cNvSpPr>
            <a:spLocks noGrp="1"/>
          </p:cNvSpPr>
          <p:nvPr>
            <p:ph sz="half" idx="2"/>
          </p:nvPr>
        </p:nvSpPr>
        <p:spPr>
          <a:xfrm>
            <a:off x="623887" y="2420888"/>
            <a:ext cx="6536038" cy="4264584"/>
          </a:xfrm>
        </p:spPr>
        <p:style>
          <a:lnRef idx="1">
            <a:schemeClr val="accent2"/>
          </a:lnRef>
          <a:fillRef idx="2">
            <a:schemeClr val="accent2"/>
          </a:fillRef>
          <a:effectRef idx="1">
            <a:schemeClr val="accent2"/>
          </a:effectRef>
          <a:fontRef idx="minor">
            <a:schemeClr val="dk1"/>
          </a:fontRef>
        </p:style>
        <p:txBody>
          <a:bodyPr>
            <a:normAutofit/>
          </a:bodyPr>
          <a:lstStyle/>
          <a:p>
            <a:r>
              <a:rPr lang="fi-FI" dirty="0"/>
              <a:t>Laatikaa tutkimuksesta lyhyt </a:t>
            </a:r>
            <a:r>
              <a:rPr lang="fi-FI" err="1"/>
              <a:t>max</a:t>
            </a:r>
            <a:r>
              <a:rPr lang="fi-FI" dirty="0"/>
              <a:t>. 200 sanan tiivistelmä, josta käy ilmi työn aihe, tutkimustehtävä, siinä hyödynnetyt menetelmät sekä työn tulokset. </a:t>
            </a:r>
          </a:p>
          <a:p>
            <a:r>
              <a:rPr lang="fi-FI" dirty="0"/>
              <a:t>Kenelle tutkimuksen tulokset ovat merkittäviä? Mikä on työn kohderyhmä? </a:t>
            </a:r>
          </a:p>
          <a:p>
            <a:r>
              <a:rPr lang="fi-FI" dirty="0"/>
              <a:t>Laatikaa työstä kohderyhmälle sopiva, mielenkiinnon herättävä tuotos, josta kohderyhmä saa heille tärkeää tietoa tutkimuksesta. </a:t>
            </a:r>
          </a:p>
          <a:p>
            <a:r>
              <a:rPr lang="fi-FI" dirty="0"/>
              <a:t>Tuotos voi olla esim. somevideo, lyhyt teksti ammattilehdessä, sarjakuva/kuvasarja, nauhoitettu keskustelu, …</a:t>
            </a:r>
          </a:p>
          <a:p>
            <a:r>
              <a:rPr lang="fi-FI" dirty="0"/>
              <a:t>Palauttakaa tiivistelmä ja tuotos (tai linkki siihen) </a:t>
            </a:r>
            <a:r>
              <a:rPr lang="fi-FI" err="1"/>
              <a:t>peda.netin</a:t>
            </a:r>
            <a:r>
              <a:rPr lang="fi-FI" dirty="0"/>
              <a:t> </a:t>
            </a:r>
            <a:r>
              <a:rPr lang="fi-FI"/>
              <a:t>ryhmäpalautuskansioon (</a:t>
            </a:r>
            <a:r>
              <a:rPr lang="fi-FI">
                <a:solidFill>
                  <a:srgbClr val="FF0000"/>
                </a:solidFill>
              </a:rPr>
              <a:t>Sovitaan DL viikolta 18</a:t>
            </a:r>
            <a:r>
              <a:rPr lang="fi-FI"/>
              <a:t>)</a:t>
            </a:r>
          </a:p>
        </p:txBody>
      </p:sp>
      <p:sp>
        <p:nvSpPr>
          <p:cNvPr id="5" name="Text Placeholder 4">
            <a:extLst>
              <a:ext uri="{FF2B5EF4-FFF2-40B4-BE49-F238E27FC236}">
                <a16:creationId xmlns:a16="http://schemas.microsoft.com/office/drawing/2014/main" id="{A953DC18-5F02-037E-EA64-34CBA66FB2EE}"/>
              </a:ext>
            </a:extLst>
          </p:cNvPr>
          <p:cNvSpPr>
            <a:spLocks noGrp="1"/>
          </p:cNvSpPr>
          <p:nvPr>
            <p:ph type="body" sz="quarter" idx="3"/>
          </p:nvPr>
        </p:nvSpPr>
        <p:spPr>
          <a:xfrm>
            <a:off x="7582619" y="1773238"/>
            <a:ext cx="3985494" cy="575642"/>
          </a:xfrm>
        </p:spPr>
        <p:style>
          <a:lnRef idx="1">
            <a:schemeClr val="accent2"/>
          </a:lnRef>
          <a:fillRef idx="2">
            <a:schemeClr val="accent2"/>
          </a:fillRef>
          <a:effectRef idx="1">
            <a:schemeClr val="accent2"/>
          </a:effectRef>
          <a:fontRef idx="minor">
            <a:schemeClr val="dk1"/>
          </a:fontRef>
        </p:style>
        <p:txBody>
          <a:bodyPr/>
          <a:lstStyle/>
          <a:p>
            <a:pPr algn="ctr"/>
            <a:r>
              <a:rPr lang="fi-FI"/>
              <a:t>Esitys</a:t>
            </a:r>
          </a:p>
        </p:txBody>
      </p:sp>
      <p:sp>
        <p:nvSpPr>
          <p:cNvPr id="6" name="Content Placeholder 5">
            <a:extLst>
              <a:ext uri="{FF2B5EF4-FFF2-40B4-BE49-F238E27FC236}">
                <a16:creationId xmlns:a16="http://schemas.microsoft.com/office/drawing/2014/main" id="{654B2F0A-FFE1-3893-02F7-0E4A2F91DB4F}"/>
              </a:ext>
            </a:extLst>
          </p:cNvPr>
          <p:cNvSpPr>
            <a:spLocks noGrp="1"/>
          </p:cNvSpPr>
          <p:nvPr>
            <p:ph sz="quarter" idx="4"/>
          </p:nvPr>
        </p:nvSpPr>
        <p:spPr>
          <a:xfrm>
            <a:off x="7582619" y="2420888"/>
            <a:ext cx="3985494" cy="4264584"/>
          </a:xfrm>
        </p:spPr>
        <p:style>
          <a:lnRef idx="1">
            <a:schemeClr val="accent2"/>
          </a:lnRef>
          <a:fillRef idx="2">
            <a:schemeClr val="accent2"/>
          </a:fillRef>
          <a:effectRef idx="1">
            <a:schemeClr val="accent2"/>
          </a:effectRef>
          <a:fontRef idx="minor">
            <a:schemeClr val="dk1"/>
          </a:fontRef>
        </p:style>
        <p:txBody>
          <a:bodyPr>
            <a:normAutofit/>
          </a:bodyPr>
          <a:lstStyle/>
          <a:p>
            <a:r>
              <a:rPr lang="fi-FI"/>
              <a:t>Valmistelkaa tutkimuksesta 10 minuutin esitys opehuoneeseen 4.5. </a:t>
            </a:r>
          </a:p>
          <a:p>
            <a:r>
              <a:rPr lang="fi-FI"/>
              <a:t>Tutkimusta esitellään vähän tarkemmin kuin tiivistelmässä. Kuvailkaa tutkimuksen rakennetta, siinä käytettyä argumentaatiota ja tutkimusmenetelmiä, tutkimuksen eettisiä ratkaisuja sekä tietty tutkimuskysymys ja tutkimuksen tulokset. </a:t>
            </a:r>
          </a:p>
          <a:p>
            <a:r>
              <a:rPr lang="fi-FI"/>
              <a:t>Esityksen sisältö arvioidaan. </a:t>
            </a:r>
          </a:p>
        </p:txBody>
      </p:sp>
      <p:sp>
        <p:nvSpPr>
          <p:cNvPr id="2" name="Title 1">
            <a:extLst>
              <a:ext uri="{FF2B5EF4-FFF2-40B4-BE49-F238E27FC236}">
                <a16:creationId xmlns:a16="http://schemas.microsoft.com/office/drawing/2014/main" id="{5E29753A-2440-8279-4CC8-C706470B3AFE}"/>
              </a:ext>
            </a:extLst>
          </p:cNvPr>
          <p:cNvSpPr>
            <a:spLocks noGrp="1"/>
          </p:cNvSpPr>
          <p:nvPr>
            <p:ph type="title"/>
          </p:nvPr>
        </p:nvSpPr>
        <p:spPr/>
        <p:txBody>
          <a:bodyPr/>
          <a:lstStyle/>
          <a:p>
            <a:r>
              <a:rPr lang="fi-FI"/>
              <a:t>Tuotos ja esitys</a:t>
            </a:r>
          </a:p>
        </p:txBody>
      </p:sp>
      <p:sp>
        <p:nvSpPr>
          <p:cNvPr id="9" name="TextBox 8">
            <a:extLst>
              <a:ext uri="{FF2B5EF4-FFF2-40B4-BE49-F238E27FC236}">
                <a16:creationId xmlns:a16="http://schemas.microsoft.com/office/drawing/2014/main" id="{093560AE-8B35-AEA4-9667-B51619ECEEEF}"/>
              </a:ext>
            </a:extLst>
          </p:cNvPr>
          <p:cNvSpPr txBox="1"/>
          <p:nvPr/>
        </p:nvSpPr>
        <p:spPr>
          <a:xfrm>
            <a:off x="4703553" y="259803"/>
            <a:ext cx="5820673" cy="923330"/>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anchor="t">
            <a:spAutoFit/>
          </a:bodyPr>
          <a:lstStyle/>
          <a:p>
            <a:r>
              <a:rPr lang="fi-FI" dirty="0"/>
              <a:t>Te ryhmässä vertaisarvioitte toisen ryhmän tuotoksen. Tutustu tuotokseen ajoissa jo ennen esityskertaa. </a:t>
            </a:r>
            <a:r>
              <a:rPr lang="fi-FI"/>
              <a:t>Kirjataan vertaisarviot opehuoneessa 4.5.</a:t>
            </a:r>
          </a:p>
        </p:txBody>
      </p:sp>
      <p:cxnSp>
        <p:nvCxnSpPr>
          <p:cNvPr id="11" name="Straight Arrow Connector 10">
            <a:extLst>
              <a:ext uri="{FF2B5EF4-FFF2-40B4-BE49-F238E27FC236}">
                <a16:creationId xmlns:a16="http://schemas.microsoft.com/office/drawing/2014/main" id="{6E91A5BE-34DA-27F6-8C56-FEC835680679}"/>
              </a:ext>
            </a:extLst>
          </p:cNvPr>
          <p:cNvCxnSpPr>
            <a:cxnSpLocks/>
            <a:stCxn id="9" idx="2"/>
          </p:cNvCxnSpPr>
          <p:nvPr/>
        </p:nvCxnSpPr>
        <p:spPr>
          <a:xfrm flipH="1">
            <a:off x="6504317" y="1183133"/>
            <a:ext cx="1109573" cy="590105"/>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01471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7CD7-6C13-F941-EA82-8767C3E18D7C}"/>
              </a:ext>
            </a:extLst>
          </p:cNvPr>
          <p:cNvSpPr>
            <a:spLocks noGrp="1"/>
          </p:cNvSpPr>
          <p:nvPr>
            <p:ph type="title"/>
          </p:nvPr>
        </p:nvSpPr>
        <p:spPr/>
        <p:txBody>
          <a:bodyPr/>
          <a:lstStyle/>
          <a:p>
            <a:r>
              <a:rPr lang="fi-FI"/>
              <a:t>Luettavaa / katsottavaa tutkimusanalyysiä varten</a:t>
            </a:r>
          </a:p>
        </p:txBody>
      </p:sp>
      <p:sp>
        <p:nvSpPr>
          <p:cNvPr id="3" name="Text Placeholder 2">
            <a:extLst>
              <a:ext uri="{FF2B5EF4-FFF2-40B4-BE49-F238E27FC236}">
                <a16:creationId xmlns:a16="http://schemas.microsoft.com/office/drawing/2014/main" id="{A826CF77-7D33-ED4C-7EF9-E8B57B8843AE}"/>
              </a:ext>
            </a:extLst>
          </p:cNvPr>
          <p:cNvSpPr>
            <a:spLocks noGrp="1"/>
          </p:cNvSpPr>
          <p:nvPr>
            <p:ph type="body" sz="quarter" idx="13"/>
          </p:nvPr>
        </p:nvSpPr>
        <p:spPr/>
        <p:txBody>
          <a:bodyPr/>
          <a:lstStyle/>
          <a:p>
            <a:r>
              <a:rPr lang="fi-FI" sz="1800" b="0" i="0">
                <a:solidFill>
                  <a:srgbClr val="000000"/>
                </a:solidFill>
                <a:effectLst/>
                <a:latin typeface="Aptos" panose="020B0004020202020204" pitchFamily="34" charset="0"/>
              </a:rPr>
              <a:t>Lue  sivut 63-105  kirjasta Ronkainen, S., Pehkonen, L., Lindblom-Ylänne, S., &amp; Paavilainen, E. (2020). </a:t>
            </a:r>
            <a:r>
              <a:rPr lang="fi-FI" sz="1800" b="0" i="1">
                <a:solidFill>
                  <a:srgbClr val="000000"/>
                </a:solidFill>
                <a:effectLst/>
                <a:latin typeface="Aptos" panose="020B0004020202020204" pitchFamily="34" charset="0"/>
              </a:rPr>
              <a:t>Tutkimuksen voimasanat</a:t>
            </a:r>
            <a:r>
              <a:rPr lang="fi-FI" sz="1800" b="0" i="0">
                <a:solidFill>
                  <a:srgbClr val="000000"/>
                </a:solidFill>
                <a:effectLst/>
                <a:latin typeface="Aptos" panose="020B0004020202020204" pitchFamily="34" charset="0"/>
              </a:rPr>
              <a:t>. Sanoma Pro. </a:t>
            </a:r>
          </a:p>
          <a:p>
            <a:pPr lvl="1"/>
            <a:r>
              <a:rPr lang="fi-FI" b="0" i="0">
                <a:solidFill>
                  <a:srgbClr val="000000"/>
                </a:solidFill>
                <a:effectLst/>
                <a:latin typeface="Aptos" panose="020B0004020202020204" pitchFamily="34" charset="0"/>
              </a:rPr>
              <a:t>Luku 4 Tutkimuksen asetelmallisuus ja tutkijan asemia (pdf </a:t>
            </a:r>
            <a:r>
              <a:rPr lang="fi-FI" b="0" i="0" err="1">
                <a:solidFill>
                  <a:srgbClr val="000000"/>
                </a:solidFill>
                <a:effectLst/>
                <a:latin typeface="Aptos" panose="020B0004020202020204" pitchFamily="34" charset="0"/>
              </a:rPr>
              <a:t>peda.netissä</a:t>
            </a:r>
            <a:r>
              <a:rPr lang="fi-FI" b="0" i="0">
                <a:solidFill>
                  <a:srgbClr val="000000"/>
                </a:solidFill>
                <a:effectLst/>
                <a:latin typeface="Aptos" panose="020B0004020202020204" pitchFamily="34" charset="0"/>
              </a:rPr>
              <a:t>) </a:t>
            </a:r>
          </a:p>
          <a:p>
            <a:pPr lvl="1"/>
            <a:r>
              <a:rPr lang="fi-FI" b="0" i="0">
                <a:solidFill>
                  <a:srgbClr val="000000"/>
                </a:solidFill>
                <a:effectLst/>
                <a:latin typeface="Aptos" panose="020B0004020202020204" pitchFamily="34" charset="0"/>
              </a:rPr>
              <a:t>5 Laadullisuus ja määrällisyys ihmistieteissä s. 63-105</a:t>
            </a:r>
          </a:p>
          <a:p>
            <a:r>
              <a:rPr lang="fi-FI" sz="1800" b="0" i="0">
                <a:solidFill>
                  <a:srgbClr val="000000"/>
                </a:solidFill>
                <a:effectLst/>
                <a:latin typeface="Aptos" panose="020B0004020202020204" pitchFamily="34" charset="0"/>
              </a:rPr>
              <a:t>TAI vaihtoehto: vastaavia tekstejä Tietoarkiston verkkokäsikirjasta </a:t>
            </a:r>
            <a:r>
              <a:rPr lang="fi-FI" sz="1800" b="0" i="0">
                <a:solidFill>
                  <a:srgbClr val="000000"/>
                </a:solidFill>
                <a:effectLst/>
                <a:latin typeface="Aptos" panose="020B0004020202020204" pitchFamily="34" charset="0"/>
                <a:hlinkClick r:id="rId2"/>
              </a:rPr>
              <a:t>https://www.fsd.tuni.fi/fi/palvelut/menetelmaopetus/</a:t>
            </a:r>
            <a:r>
              <a:rPr lang="fi-FI" sz="1800" b="0" i="0">
                <a:solidFill>
                  <a:srgbClr val="000000"/>
                </a:solidFill>
                <a:effectLst/>
                <a:latin typeface="Aptos" panose="020B0004020202020204" pitchFamily="34" charset="0"/>
              </a:rPr>
              <a:t> </a:t>
            </a:r>
          </a:p>
          <a:p>
            <a:endParaRPr lang="en-US" sz="1800" b="0" i="0">
              <a:solidFill>
                <a:srgbClr val="000000"/>
              </a:solidFill>
              <a:effectLst/>
              <a:latin typeface="Aptos" panose="020B0004020202020204" pitchFamily="34" charset="0"/>
            </a:endParaRPr>
          </a:p>
          <a:p>
            <a:r>
              <a:rPr lang="en-US" sz="1800" b="0" i="0" err="1">
                <a:solidFill>
                  <a:srgbClr val="000000"/>
                </a:solidFill>
                <a:effectLst/>
                <a:latin typeface="Aptos" panose="020B0004020202020204" pitchFamily="34" charset="0"/>
              </a:rPr>
              <a:t>Katso</a:t>
            </a:r>
            <a:r>
              <a:rPr lang="en-US" sz="1800" b="0" i="0">
                <a:solidFill>
                  <a:srgbClr val="000000"/>
                </a:solidFill>
                <a:effectLst/>
                <a:latin typeface="Aptos" panose="020B0004020202020204" pitchFamily="34" charset="0"/>
              </a:rPr>
              <a:t> </a:t>
            </a:r>
            <a:r>
              <a:rPr lang="en-US" sz="1800" b="0" i="0" err="1">
                <a:solidFill>
                  <a:srgbClr val="000000"/>
                </a:solidFill>
                <a:effectLst/>
                <a:latin typeface="Aptos" panose="020B0004020202020204" pitchFamily="34" charset="0"/>
              </a:rPr>
              <a:t>Luennot</a:t>
            </a:r>
            <a:r>
              <a:rPr lang="en-US" sz="1800" b="0" i="0">
                <a:solidFill>
                  <a:srgbClr val="000000"/>
                </a:solidFill>
                <a:effectLst/>
                <a:latin typeface="Aptos" panose="020B0004020202020204" pitchFamily="34" charset="0"/>
              </a:rPr>
              <a:t> 3 (</a:t>
            </a:r>
            <a:r>
              <a:rPr lang="en-US" sz="1800" b="0" i="0" err="1">
                <a:solidFill>
                  <a:srgbClr val="000000"/>
                </a:solidFill>
                <a:effectLst/>
                <a:latin typeface="Aptos" panose="020B0004020202020204" pitchFamily="34" charset="0"/>
              </a:rPr>
              <a:t>Määrällinen</a:t>
            </a:r>
            <a:r>
              <a:rPr lang="en-US" sz="1800" b="0" i="0">
                <a:solidFill>
                  <a:srgbClr val="000000"/>
                </a:solidFill>
                <a:effectLst/>
                <a:latin typeface="Aptos" panose="020B0004020202020204" pitchFamily="34" charset="0"/>
              </a:rPr>
              <a:t> </a:t>
            </a:r>
            <a:r>
              <a:rPr lang="en-US" sz="1800" b="0" i="0" err="1">
                <a:solidFill>
                  <a:srgbClr val="000000"/>
                </a:solidFill>
                <a:effectLst/>
                <a:latin typeface="Aptos" panose="020B0004020202020204" pitchFamily="34" charset="0"/>
              </a:rPr>
              <a:t>tutkimus</a:t>
            </a:r>
            <a:r>
              <a:rPr lang="en-US" sz="1800" b="0" i="0">
                <a:solidFill>
                  <a:srgbClr val="000000"/>
                </a:solidFill>
                <a:effectLst/>
                <a:latin typeface="Aptos" panose="020B0004020202020204" pitchFamily="34" charset="0"/>
              </a:rPr>
              <a:t>, Minna </a:t>
            </a:r>
            <a:r>
              <a:rPr lang="en-US" sz="1800" b="0" i="0" err="1">
                <a:solidFill>
                  <a:srgbClr val="000000"/>
                </a:solidFill>
                <a:effectLst/>
                <a:latin typeface="Aptos" panose="020B0004020202020204" pitchFamily="34" charset="0"/>
              </a:rPr>
              <a:t>Torppa</a:t>
            </a:r>
            <a:r>
              <a:rPr lang="en-US" sz="1800" b="0" i="0">
                <a:solidFill>
                  <a:srgbClr val="000000"/>
                </a:solidFill>
                <a:effectLst/>
                <a:latin typeface="Aptos" panose="020B0004020202020204" pitchFamily="34" charset="0"/>
              </a:rPr>
              <a:t>) &amp; 4 (</a:t>
            </a:r>
            <a:r>
              <a:rPr lang="en-US" sz="1800" b="0" i="0" err="1">
                <a:solidFill>
                  <a:srgbClr val="000000"/>
                </a:solidFill>
                <a:effectLst/>
                <a:latin typeface="Aptos" panose="020B0004020202020204" pitchFamily="34" charset="0"/>
              </a:rPr>
              <a:t>Laadullinen</a:t>
            </a:r>
            <a:r>
              <a:rPr lang="en-US" sz="1800" b="0" i="0">
                <a:solidFill>
                  <a:srgbClr val="000000"/>
                </a:solidFill>
                <a:effectLst/>
                <a:latin typeface="Aptos" panose="020B0004020202020204" pitchFamily="34" charset="0"/>
              </a:rPr>
              <a:t> </a:t>
            </a:r>
            <a:r>
              <a:rPr lang="en-US" sz="1800" b="0" i="0" err="1">
                <a:solidFill>
                  <a:srgbClr val="000000"/>
                </a:solidFill>
                <a:effectLst/>
                <a:latin typeface="Aptos" panose="020B0004020202020204" pitchFamily="34" charset="0"/>
              </a:rPr>
              <a:t>tutkimus</a:t>
            </a:r>
            <a:r>
              <a:rPr lang="en-US" sz="1800" b="0" i="0">
                <a:solidFill>
                  <a:srgbClr val="000000"/>
                </a:solidFill>
                <a:effectLst/>
                <a:latin typeface="Aptos" panose="020B0004020202020204" pitchFamily="34" charset="0"/>
              </a:rPr>
              <a:t>, Marleena Mustola)</a:t>
            </a:r>
            <a:endParaRPr lang="fi-FI"/>
          </a:p>
        </p:txBody>
      </p:sp>
    </p:spTree>
    <p:extLst>
      <p:ext uri="{BB962C8B-B14F-4D97-AF65-F5344CB8AC3E}">
        <p14:creationId xmlns:p14="http://schemas.microsoft.com/office/powerpoint/2010/main" val="289258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2AF9-04EF-BE02-8916-E62B896419CE}"/>
              </a:ext>
            </a:extLst>
          </p:cNvPr>
          <p:cNvSpPr>
            <a:spLocks noGrp="1"/>
          </p:cNvSpPr>
          <p:nvPr>
            <p:ph type="title"/>
          </p:nvPr>
        </p:nvSpPr>
        <p:spPr/>
        <p:txBody>
          <a:bodyPr/>
          <a:lstStyle/>
          <a:p>
            <a:r>
              <a:rPr lang="fi-FI"/>
              <a:t>Tieteiden hierarkia</a:t>
            </a:r>
          </a:p>
        </p:txBody>
      </p:sp>
      <p:pic>
        <p:nvPicPr>
          <p:cNvPr id="2052" name="Picture 4">
            <a:extLst>
              <a:ext uri="{FF2B5EF4-FFF2-40B4-BE49-F238E27FC236}">
                <a16:creationId xmlns:a16="http://schemas.microsoft.com/office/drawing/2014/main" id="{2F39356E-BAF6-F33B-69BB-4CDB26FE7A05}"/>
              </a:ext>
            </a:extLst>
          </p:cNvPr>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23888" y="1430020"/>
            <a:ext cx="5018532" cy="4182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guste Comte">
            <a:extLst>
              <a:ext uri="{FF2B5EF4-FFF2-40B4-BE49-F238E27FC236}">
                <a16:creationId xmlns:a16="http://schemas.microsoft.com/office/drawing/2014/main" id="{573689DB-DE1A-3CC6-FADD-8AC62B421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758" y="2916698"/>
            <a:ext cx="2381250" cy="305752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E952F680-9741-74BC-A0DA-6A381767992F}"/>
              </a:ext>
            </a:extLst>
          </p:cNvPr>
          <p:cNvSpPr/>
          <p:nvPr/>
        </p:nvSpPr>
        <p:spPr>
          <a:xfrm>
            <a:off x="6267294" y="566401"/>
            <a:ext cx="2893959" cy="5342693"/>
          </a:xfrm>
          <a:prstGeom prst="wedgeRoundRectCallout">
            <a:avLst>
              <a:gd name="adj1" fmla="val 78138"/>
              <a:gd name="adj2" fmla="val -4291"/>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a:t>Tunnistin, että yhteiskunnan ymmärtäminen on kaikkein vaativin tieteellinen ongelma. Nimesin sitä tutkivan tieteenalan sosiologiaksi.</a:t>
            </a:r>
          </a:p>
          <a:p>
            <a:pPr algn="ctr"/>
            <a:endParaRPr lang="fi-FI"/>
          </a:p>
          <a:p>
            <a:pPr algn="ctr"/>
            <a:r>
              <a:rPr lang="fi-FI"/>
              <a:t> Järjestin 1854 muut tieteenalat hierarkkiseen järjestykseen sen mukaan, miten ne riippuvat alemmista aloista ja miten monimutkaisia kokonaisuuksia ne kuvaavat.</a:t>
            </a:r>
          </a:p>
        </p:txBody>
      </p:sp>
      <p:sp>
        <p:nvSpPr>
          <p:cNvPr id="6" name="TextBox 5">
            <a:extLst>
              <a:ext uri="{FF2B5EF4-FFF2-40B4-BE49-F238E27FC236}">
                <a16:creationId xmlns:a16="http://schemas.microsoft.com/office/drawing/2014/main" id="{E008BE4C-5AA8-2697-08C1-1C0FF0D0C901}"/>
              </a:ext>
            </a:extLst>
          </p:cNvPr>
          <p:cNvSpPr txBox="1"/>
          <p:nvPr/>
        </p:nvSpPr>
        <p:spPr>
          <a:xfrm flipH="1">
            <a:off x="181899" y="6106933"/>
            <a:ext cx="6400800" cy="369332"/>
          </a:xfrm>
          <a:prstGeom prst="rect">
            <a:avLst/>
          </a:prstGeom>
          <a:noFill/>
        </p:spPr>
        <p:txBody>
          <a:bodyPr wrap="square" rtlCol="0">
            <a:spAutoFit/>
          </a:bodyPr>
          <a:lstStyle/>
          <a:p>
            <a:r>
              <a:rPr lang="fi-FI"/>
              <a:t>Asettaudutaan tilaan Auguste </a:t>
            </a:r>
            <a:r>
              <a:rPr lang="fi-FI" err="1"/>
              <a:t>Comten</a:t>
            </a:r>
            <a:r>
              <a:rPr lang="fi-FI"/>
              <a:t> hierarkian mukaisesti</a:t>
            </a:r>
          </a:p>
        </p:txBody>
      </p:sp>
    </p:spTree>
    <p:extLst>
      <p:ext uri="{BB962C8B-B14F-4D97-AF65-F5344CB8AC3E}">
        <p14:creationId xmlns:p14="http://schemas.microsoft.com/office/powerpoint/2010/main" val="949786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DE5FA-97C0-896E-80E0-2113D4B314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3068C8-D6B5-F98A-35FF-BC34228D4FB0}"/>
              </a:ext>
            </a:extLst>
          </p:cNvPr>
          <p:cNvSpPr>
            <a:spLocks noGrp="1"/>
          </p:cNvSpPr>
          <p:nvPr>
            <p:ph type="title"/>
          </p:nvPr>
        </p:nvSpPr>
        <p:spPr/>
        <p:txBody>
          <a:bodyPr/>
          <a:lstStyle/>
          <a:p>
            <a:r>
              <a:rPr lang="fi-FI"/>
              <a:t>Kaksi kulttuuria</a:t>
            </a:r>
          </a:p>
        </p:txBody>
      </p:sp>
      <p:pic>
        <p:nvPicPr>
          <p:cNvPr id="1026" name="Picture 2">
            <a:extLst>
              <a:ext uri="{FF2B5EF4-FFF2-40B4-BE49-F238E27FC236}">
                <a16:creationId xmlns:a16="http://schemas.microsoft.com/office/drawing/2014/main" id="{DFE709A4-3969-8395-327E-E9F115BF3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61" y="2174082"/>
            <a:ext cx="2514600" cy="359092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14AE06FD-0DB6-FA36-2501-7D6C69777FFB}"/>
              </a:ext>
            </a:extLst>
          </p:cNvPr>
          <p:cNvSpPr/>
          <p:nvPr/>
        </p:nvSpPr>
        <p:spPr>
          <a:xfrm>
            <a:off x="4278702" y="2398143"/>
            <a:ext cx="6555568" cy="2191110"/>
          </a:xfrm>
          <a:prstGeom prst="wedgeRoundRectCallout">
            <a:avLst>
              <a:gd name="adj1" fmla="val -73990"/>
              <a:gd name="adj2" fmla="val 28248"/>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a:t>Pidin v. 1959 vaikutusvaltaisen puheen, jonka koostin kirjaksi. Kuvaan siinä, miten koko länsimainen älymystö jakautuu kahteen kulttuuriin – luonnontieteisiin ja kirjallisuusintellektuelleihin. </a:t>
            </a:r>
          </a:p>
          <a:p>
            <a:pPr algn="ctr"/>
            <a:endParaRPr lang="fi-FI"/>
          </a:p>
          <a:p>
            <a:pPr algn="ctr"/>
            <a:r>
              <a:rPr lang="fi-FI"/>
              <a:t>He eivät lainkaan ymmärrä toisiaan. Pelkään, että se estää ihmisiä ratkaisemasta maailman ongelmia.</a:t>
            </a:r>
          </a:p>
        </p:txBody>
      </p:sp>
      <p:sp>
        <p:nvSpPr>
          <p:cNvPr id="9" name="TextBox 8">
            <a:extLst>
              <a:ext uri="{FF2B5EF4-FFF2-40B4-BE49-F238E27FC236}">
                <a16:creationId xmlns:a16="http://schemas.microsoft.com/office/drawing/2014/main" id="{1852235C-3AC6-727A-D4C4-167E918409F6}"/>
              </a:ext>
            </a:extLst>
          </p:cNvPr>
          <p:cNvSpPr txBox="1"/>
          <p:nvPr/>
        </p:nvSpPr>
        <p:spPr>
          <a:xfrm flipH="1">
            <a:off x="4192434" y="5441841"/>
            <a:ext cx="6641836" cy="646331"/>
          </a:xfrm>
          <a:prstGeom prst="rect">
            <a:avLst/>
          </a:prstGeom>
          <a:noFill/>
        </p:spPr>
        <p:txBody>
          <a:bodyPr wrap="square" rtlCol="0">
            <a:spAutoFit/>
          </a:bodyPr>
          <a:lstStyle/>
          <a:p>
            <a:r>
              <a:rPr lang="fi-FI"/>
              <a:t>Jakaudutaan Charles </a:t>
            </a:r>
            <a:r>
              <a:rPr lang="fi-FI" err="1"/>
              <a:t>Snow’n</a:t>
            </a:r>
            <a:r>
              <a:rPr lang="fi-FI"/>
              <a:t> kuvaamiin kahteen kulttuuriin.</a:t>
            </a:r>
          </a:p>
          <a:p>
            <a:endParaRPr lang="fi-FI"/>
          </a:p>
        </p:txBody>
      </p:sp>
      <p:sp>
        <p:nvSpPr>
          <p:cNvPr id="3" name="TextBox 2">
            <a:extLst>
              <a:ext uri="{FF2B5EF4-FFF2-40B4-BE49-F238E27FC236}">
                <a16:creationId xmlns:a16="http://schemas.microsoft.com/office/drawing/2014/main" id="{FFC0F3AF-6FDA-8943-5F06-372C9DD14E87}"/>
              </a:ext>
            </a:extLst>
          </p:cNvPr>
          <p:cNvSpPr txBox="1"/>
          <p:nvPr/>
        </p:nvSpPr>
        <p:spPr>
          <a:xfrm>
            <a:off x="4278702" y="1258366"/>
            <a:ext cx="6652706" cy="646331"/>
          </a:xfrm>
          <a:prstGeom prst="rect">
            <a:avLst/>
          </a:prstGeom>
          <a:noFill/>
        </p:spPr>
        <p:txBody>
          <a:bodyPr wrap="square">
            <a:spAutoFit/>
          </a:bodyPr>
          <a:lstStyle/>
          <a:p>
            <a:r>
              <a:rPr lang="fi-FI" b="0" i="0" err="1">
                <a:solidFill>
                  <a:srgbClr val="202122"/>
                </a:solidFill>
                <a:effectLst/>
                <a:latin typeface="Arial" panose="020B0604020202020204" pitchFamily="34" charset="0"/>
              </a:rPr>
              <a:t>Snow</a:t>
            </a:r>
            <a:r>
              <a:rPr lang="fi-FI" b="0" i="0">
                <a:solidFill>
                  <a:srgbClr val="202122"/>
                </a:solidFill>
                <a:effectLst/>
                <a:latin typeface="Arial" panose="020B0604020202020204" pitchFamily="34" charset="0"/>
              </a:rPr>
              <a:t>, C. P. (1998). </a:t>
            </a:r>
            <a:r>
              <a:rPr lang="fi-FI" b="0" i="1">
                <a:solidFill>
                  <a:srgbClr val="202122"/>
                </a:solidFill>
                <a:effectLst/>
                <a:latin typeface="Arial" panose="020B0604020202020204" pitchFamily="34" charset="0"/>
              </a:rPr>
              <a:t>Kaksi kulttuuria</a:t>
            </a:r>
            <a:r>
              <a:rPr lang="fi-FI" b="0" i="0">
                <a:solidFill>
                  <a:srgbClr val="202122"/>
                </a:solidFill>
                <a:effectLst/>
                <a:latin typeface="Arial" panose="020B0604020202020204" pitchFamily="34" charset="0"/>
              </a:rPr>
              <a:t>. Helsinki: Terra </a:t>
            </a:r>
            <a:r>
              <a:rPr lang="fi-FI" err="1">
                <a:solidFill>
                  <a:srgbClr val="202122"/>
                </a:solidFill>
                <a:latin typeface="Arial" panose="020B0604020202020204" pitchFamily="34" charset="0"/>
              </a:rPr>
              <a:t>C</a:t>
            </a:r>
            <a:r>
              <a:rPr lang="fi-FI" b="0" i="0" err="1">
                <a:solidFill>
                  <a:srgbClr val="202122"/>
                </a:solidFill>
                <a:effectLst/>
                <a:latin typeface="Arial" panose="020B0604020202020204" pitchFamily="34" charset="0"/>
              </a:rPr>
              <a:t>ognita</a:t>
            </a:r>
            <a:r>
              <a:rPr lang="fi-FI" b="0" i="0">
                <a:solidFill>
                  <a:srgbClr val="202122"/>
                </a:solidFill>
                <a:effectLst/>
                <a:latin typeface="Arial" panose="020B0604020202020204" pitchFamily="34" charset="0"/>
              </a:rPr>
              <a:t>.</a:t>
            </a:r>
          </a:p>
          <a:p>
            <a:r>
              <a:rPr lang="fi-FI">
                <a:solidFill>
                  <a:srgbClr val="202122"/>
                </a:solidFill>
                <a:latin typeface="Arial" panose="020B0604020202020204" pitchFamily="34" charset="0"/>
              </a:rPr>
              <a:t>(alkuteos </a:t>
            </a:r>
            <a:r>
              <a:rPr lang="fi-FI" err="1">
                <a:solidFill>
                  <a:srgbClr val="202122"/>
                </a:solidFill>
                <a:latin typeface="Arial" panose="020B0604020202020204" pitchFamily="34" charset="0"/>
              </a:rPr>
              <a:t>The</a:t>
            </a:r>
            <a:r>
              <a:rPr lang="fi-FI">
                <a:solidFill>
                  <a:srgbClr val="202122"/>
                </a:solidFill>
                <a:latin typeface="Arial" panose="020B0604020202020204" pitchFamily="34" charset="0"/>
              </a:rPr>
              <a:t> </a:t>
            </a:r>
            <a:r>
              <a:rPr lang="fi-FI" err="1">
                <a:solidFill>
                  <a:srgbClr val="202122"/>
                </a:solidFill>
                <a:latin typeface="Arial" panose="020B0604020202020204" pitchFamily="34" charset="0"/>
              </a:rPr>
              <a:t>Two</a:t>
            </a:r>
            <a:r>
              <a:rPr lang="fi-FI">
                <a:solidFill>
                  <a:srgbClr val="202122"/>
                </a:solidFill>
                <a:latin typeface="Arial" panose="020B0604020202020204" pitchFamily="34" charset="0"/>
              </a:rPr>
              <a:t> </a:t>
            </a:r>
            <a:r>
              <a:rPr lang="fi-FI" err="1">
                <a:solidFill>
                  <a:srgbClr val="202122"/>
                </a:solidFill>
                <a:latin typeface="Arial" panose="020B0604020202020204" pitchFamily="34" charset="0"/>
              </a:rPr>
              <a:t>Cultures</a:t>
            </a:r>
            <a:r>
              <a:rPr lang="fi-FI">
                <a:solidFill>
                  <a:srgbClr val="202122"/>
                </a:solidFill>
                <a:latin typeface="Arial" panose="020B0604020202020204" pitchFamily="34" charset="0"/>
              </a:rPr>
              <a:t> 1963)</a:t>
            </a:r>
            <a:endParaRPr lang="fi-FI"/>
          </a:p>
        </p:txBody>
      </p:sp>
    </p:spTree>
    <p:extLst>
      <p:ext uri="{BB962C8B-B14F-4D97-AF65-F5344CB8AC3E}">
        <p14:creationId xmlns:p14="http://schemas.microsoft.com/office/powerpoint/2010/main" val="63598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C3A2439-C8DE-267B-7189-3DF79E78DAF4}"/>
              </a:ext>
            </a:extLst>
          </p:cNvPr>
          <p:cNvSpPr>
            <a:spLocks noChangeArrowheads="1"/>
          </p:cNvSpPr>
          <p:nvPr/>
        </p:nvSpPr>
        <p:spPr bwMode="auto">
          <a:xfrm>
            <a:off x="623889" y="1539509"/>
            <a:ext cx="10944222" cy="15580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eaLnBrk="1" fontAlgn="base" hangingPunct="1">
              <a:lnSpc>
                <a:spcPct val="90000"/>
              </a:lnSpc>
              <a:spcBef>
                <a:spcPts val="0"/>
              </a:spcBef>
              <a:spcAft>
                <a:spcPts val="600"/>
              </a:spcAft>
              <a:buClr>
                <a:schemeClr val="accent3"/>
              </a:buClr>
              <a:buSzTx/>
              <a:tabLst/>
            </a:pPr>
            <a:endParaRPr kumimoji="0" lang="en-US" altLang="fi-FI" i="0" u="none" strike="noStrike" kern="1200" cap="none" spc="-20" normalizeH="0" baseline="0">
              <a:ln>
                <a:noFill/>
              </a:ln>
              <a:solidFill>
                <a:schemeClr val="accent1"/>
              </a:solidFill>
              <a:effectLst/>
              <a:uFill>
                <a:solidFill>
                  <a:schemeClr val="accent1"/>
                </a:solidFill>
              </a:uFill>
              <a:latin typeface="+mn-lt"/>
              <a:ea typeface="+mn-ea"/>
              <a:cs typeface="+mn-cs"/>
            </a:endParaRPr>
          </a:p>
        </p:txBody>
      </p:sp>
      <p:sp>
        <p:nvSpPr>
          <p:cNvPr id="10" name="Title 3">
            <a:extLst>
              <a:ext uri="{FF2B5EF4-FFF2-40B4-BE49-F238E27FC236}">
                <a16:creationId xmlns:a16="http://schemas.microsoft.com/office/drawing/2014/main" id="{0529E670-2241-F726-2187-3CCA78DF4EFF}"/>
              </a:ext>
            </a:extLst>
          </p:cNvPr>
          <p:cNvSpPr>
            <a:spLocks noGrp="1"/>
          </p:cNvSpPr>
          <p:nvPr>
            <p:ph type="title"/>
          </p:nvPr>
        </p:nvSpPr>
        <p:spPr>
          <a:xfrm>
            <a:off x="623888" y="476250"/>
            <a:ext cx="10296648" cy="1080542"/>
          </a:xfrm>
        </p:spPr>
        <p:txBody>
          <a:bodyPr/>
          <a:lstStyle/>
          <a:p>
            <a:r>
              <a:rPr lang="en-US" err="1"/>
              <a:t>Tieteenalojen</a:t>
            </a:r>
            <a:r>
              <a:rPr lang="en-US"/>
              <a:t> </a:t>
            </a:r>
            <a:r>
              <a:rPr lang="en-US" err="1"/>
              <a:t>sisältöjen</a:t>
            </a:r>
            <a:r>
              <a:rPr lang="en-US"/>
              <a:t> </a:t>
            </a:r>
            <a:r>
              <a:rPr lang="en-US" err="1"/>
              <a:t>kolmiulotteinen</a:t>
            </a:r>
            <a:r>
              <a:rPr lang="en-US"/>
              <a:t> </a:t>
            </a:r>
            <a:r>
              <a:rPr lang="en-US" err="1"/>
              <a:t>luokittelu</a:t>
            </a:r>
            <a:endParaRPr lang="en-US"/>
          </a:p>
        </p:txBody>
      </p:sp>
      <p:graphicFrame>
        <p:nvGraphicFramePr>
          <p:cNvPr id="4" name="Content Placeholder 3">
            <a:extLst>
              <a:ext uri="{FF2B5EF4-FFF2-40B4-BE49-F238E27FC236}">
                <a16:creationId xmlns:a16="http://schemas.microsoft.com/office/drawing/2014/main" id="{DBCF3269-0865-552F-64C7-0BC2277684C8}"/>
              </a:ext>
            </a:extLst>
          </p:cNvPr>
          <p:cNvGraphicFramePr>
            <a:graphicFrameLocks noGrp="1"/>
          </p:cNvGraphicFramePr>
          <p:nvPr>
            <p:ph sz="half" idx="2"/>
            <p:extLst>
              <p:ext uri="{D42A27DB-BD31-4B8C-83A1-F6EECF244321}">
                <p14:modId xmlns:p14="http://schemas.microsoft.com/office/powerpoint/2010/main" val="1011376545"/>
              </p:ext>
            </p:extLst>
          </p:nvPr>
        </p:nvGraphicFramePr>
        <p:xfrm>
          <a:off x="4199834" y="2318519"/>
          <a:ext cx="7513605" cy="3110716"/>
        </p:xfrm>
        <a:graphic>
          <a:graphicData uri="http://schemas.openxmlformats.org/drawingml/2006/table">
            <a:tbl>
              <a:tblPr>
                <a:tableStyleId>{69C7853C-536D-4A76-A0AE-DD22124D55A5}</a:tableStyleId>
              </a:tblPr>
              <a:tblGrid>
                <a:gridCol w="1502721">
                  <a:extLst>
                    <a:ext uri="{9D8B030D-6E8A-4147-A177-3AD203B41FA5}">
                      <a16:colId xmlns:a16="http://schemas.microsoft.com/office/drawing/2014/main" val="3064809548"/>
                    </a:ext>
                  </a:extLst>
                </a:gridCol>
                <a:gridCol w="1502721">
                  <a:extLst>
                    <a:ext uri="{9D8B030D-6E8A-4147-A177-3AD203B41FA5}">
                      <a16:colId xmlns:a16="http://schemas.microsoft.com/office/drawing/2014/main" val="305988345"/>
                    </a:ext>
                  </a:extLst>
                </a:gridCol>
                <a:gridCol w="1502721">
                  <a:extLst>
                    <a:ext uri="{9D8B030D-6E8A-4147-A177-3AD203B41FA5}">
                      <a16:colId xmlns:a16="http://schemas.microsoft.com/office/drawing/2014/main" val="2780405743"/>
                    </a:ext>
                  </a:extLst>
                </a:gridCol>
                <a:gridCol w="1502721">
                  <a:extLst>
                    <a:ext uri="{9D8B030D-6E8A-4147-A177-3AD203B41FA5}">
                      <a16:colId xmlns:a16="http://schemas.microsoft.com/office/drawing/2014/main" val="3707674158"/>
                    </a:ext>
                  </a:extLst>
                </a:gridCol>
                <a:gridCol w="1502721">
                  <a:extLst>
                    <a:ext uri="{9D8B030D-6E8A-4147-A177-3AD203B41FA5}">
                      <a16:colId xmlns:a16="http://schemas.microsoft.com/office/drawing/2014/main" val="1164539240"/>
                    </a:ext>
                  </a:extLst>
                </a:gridCol>
              </a:tblGrid>
              <a:tr h="529146">
                <a:tc>
                  <a:txBody>
                    <a:bodyPr/>
                    <a:lstStyle/>
                    <a:p>
                      <a:endParaRPr lang="fi-FI" sz="1400">
                        <a:effectLst/>
                      </a:endParaRPr>
                    </a:p>
                  </a:txBody>
                  <a:tcPr marL="45720" marR="45720"/>
                </a:tc>
                <a:tc gridSpan="2">
                  <a:txBody>
                    <a:bodyPr/>
                    <a:lstStyle/>
                    <a:p>
                      <a:r>
                        <a:rPr lang="fi-FI" sz="1400" b="1">
                          <a:effectLst/>
                        </a:rPr>
                        <a:t>Kova</a:t>
                      </a:r>
                      <a:endParaRPr lang="fi-FI" sz="1400">
                        <a:effectLst/>
                      </a:endParaRPr>
                    </a:p>
                  </a:txBody>
                  <a:tcPr marL="45720" marR="45720"/>
                </a:tc>
                <a:tc hMerge="1">
                  <a:txBody>
                    <a:bodyPr/>
                    <a:lstStyle/>
                    <a:p>
                      <a:endParaRPr lang="fi-FI"/>
                    </a:p>
                  </a:txBody>
                  <a:tcPr/>
                </a:tc>
                <a:tc gridSpan="2">
                  <a:txBody>
                    <a:bodyPr/>
                    <a:lstStyle/>
                    <a:p>
                      <a:r>
                        <a:rPr lang="fi-FI" sz="1400" b="1">
                          <a:effectLst/>
                        </a:rPr>
                        <a:t>Pehmeä</a:t>
                      </a:r>
                      <a:endParaRPr lang="fi-FI" sz="1400">
                        <a:effectLst/>
                      </a:endParaRPr>
                    </a:p>
                  </a:txBody>
                  <a:tcPr marL="45720" marR="45720"/>
                </a:tc>
                <a:tc hMerge="1">
                  <a:txBody>
                    <a:bodyPr/>
                    <a:lstStyle/>
                    <a:p>
                      <a:endParaRPr lang="fi-FI"/>
                    </a:p>
                  </a:txBody>
                  <a:tcPr/>
                </a:tc>
                <a:extLst>
                  <a:ext uri="{0D108BD9-81ED-4DB2-BD59-A6C34878D82A}">
                    <a16:rowId xmlns:a16="http://schemas.microsoft.com/office/drawing/2014/main" val="1793120865"/>
                  </a:ext>
                </a:extLst>
              </a:tr>
              <a:tr h="432587">
                <a:tc>
                  <a:txBody>
                    <a:bodyPr/>
                    <a:lstStyle/>
                    <a:p>
                      <a:endParaRPr lang="fi-FI" sz="1400">
                        <a:effectLst/>
                      </a:endParaRPr>
                    </a:p>
                  </a:txBody>
                  <a:tcPr marL="45720" marR="45720"/>
                </a:tc>
                <a:tc>
                  <a:txBody>
                    <a:bodyPr/>
                    <a:lstStyle/>
                    <a:p>
                      <a:r>
                        <a:rPr lang="fi-FI" sz="1400" b="1">
                          <a:effectLst/>
                        </a:rPr>
                        <a:t>Elollinen</a:t>
                      </a:r>
                      <a:endParaRPr lang="fi-FI" sz="1400">
                        <a:effectLst/>
                      </a:endParaRPr>
                    </a:p>
                  </a:txBody>
                  <a:tcPr marL="45720" marR="45720"/>
                </a:tc>
                <a:tc>
                  <a:txBody>
                    <a:bodyPr/>
                    <a:lstStyle/>
                    <a:p>
                      <a:r>
                        <a:rPr lang="fi-FI" sz="1400" b="1">
                          <a:effectLst/>
                        </a:rPr>
                        <a:t>Eloton</a:t>
                      </a:r>
                      <a:endParaRPr lang="fi-FI" sz="1400">
                        <a:effectLst/>
                      </a:endParaRPr>
                    </a:p>
                  </a:txBody>
                  <a:tcPr marL="45720" marR="45720"/>
                </a:tc>
                <a:tc>
                  <a:txBody>
                    <a:bodyPr/>
                    <a:lstStyle/>
                    <a:p>
                      <a:r>
                        <a:rPr lang="fi-FI" sz="1400" b="1">
                          <a:effectLst/>
                        </a:rPr>
                        <a:t>Elollinen</a:t>
                      </a:r>
                      <a:endParaRPr lang="fi-FI" sz="1400">
                        <a:effectLst/>
                      </a:endParaRPr>
                    </a:p>
                  </a:txBody>
                  <a:tcPr marL="45720" marR="45720"/>
                </a:tc>
                <a:tc>
                  <a:txBody>
                    <a:bodyPr/>
                    <a:lstStyle/>
                    <a:p>
                      <a:r>
                        <a:rPr lang="fi-FI" sz="1400" b="1">
                          <a:effectLst/>
                        </a:rPr>
                        <a:t>Eloton</a:t>
                      </a:r>
                      <a:endParaRPr lang="fi-FI" sz="1400">
                        <a:effectLst/>
                      </a:endParaRPr>
                    </a:p>
                  </a:txBody>
                  <a:tcPr marL="45720" marR="45720"/>
                </a:tc>
                <a:extLst>
                  <a:ext uri="{0D108BD9-81ED-4DB2-BD59-A6C34878D82A}">
                    <a16:rowId xmlns:a16="http://schemas.microsoft.com/office/drawing/2014/main" val="2635647170"/>
                  </a:ext>
                </a:extLst>
              </a:tr>
              <a:tr h="1204103">
                <a:tc>
                  <a:txBody>
                    <a:bodyPr/>
                    <a:lstStyle/>
                    <a:p>
                      <a:r>
                        <a:rPr lang="fi-FI" sz="1400" b="1">
                          <a:effectLst/>
                        </a:rPr>
                        <a:t>Puhdas</a:t>
                      </a:r>
                      <a:endParaRPr lang="fi-FI" sz="1400">
                        <a:effectLst/>
                      </a:endParaRPr>
                    </a:p>
                  </a:txBody>
                  <a:tcPr marL="45720" marR="45720"/>
                </a:tc>
                <a:tc>
                  <a:txBody>
                    <a:bodyPr/>
                    <a:lstStyle/>
                    <a:p>
                      <a:r>
                        <a:rPr lang="en-US" sz="1400" err="1">
                          <a:effectLst/>
                        </a:rPr>
                        <a:t>Biologia</a:t>
                      </a:r>
                      <a:endParaRPr lang="en-US" sz="1400">
                        <a:effectLst/>
                      </a:endParaRPr>
                    </a:p>
                  </a:txBody>
                  <a:tcPr marL="45720" marR="45720"/>
                </a:tc>
                <a:tc>
                  <a:txBody>
                    <a:bodyPr/>
                    <a:lstStyle/>
                    <a:p>
                      <a:r>
                        <a:rPr lang="en-US" sz="1400" err="1">
                          <a:effectLst/>
                        </a:rPr>
                        <a:t>Matematiikka</a:t>
                      </a:r>
                      <a:r>
                        <a:rPr lang="en-US" sz="1400">
                          <a:effectLst/>
                        </a:rPr>
                        <a:t>, </a:t>
                      </a:r>
                      <a:r>
                        <a:rPr lang="en-US" sz="1400" err="1">
                          <a:effectLst/>
                        </a:rPr>
                        <a:t>fysiikka</a:t>
                      </a:r>
                      <a:r>
                        <a:rPr lang="en-US" sz="1400">
                          <a:effectLst/>
                        </a:rPr>
                        <a:t>, </a:t>
                      </a:r>
                      <a:r>
                        <a:rPr lang="en-US" sz="1400" err="1">
                          <a:effectLst/>
                        </a:rPr>
                        <a:t>kemia</a:t>
                      </a:r>
                      <a:endParaRPr lang="en-US" sz="1400">
                        <a:effectLst/>
                      </a:endParaRPr>
                    </a:p>
                  </a:txBody>
                  <a:tcPr marL="45720" marR="45720"/>
                </a:tc>
                <a:tc>
                  <a:txBody>
                    <a:bodyPr/>
                    <a:lstStyle/>
                    <a:p>
                      <a:r>
                        <a:rPr lang="en-US" sz="1400" err="1">
                          <a:effectLst/>
                        </a:rPr>
                        <a:t>Psykologia</a:t>
                      </a:r>
                      <a:r>
                        <a:rPr lang="en-US" sz="1400">
                          <a:effectLst/>
                        </a:rPr>
                        <a:t>, </a:t>
                      </a:r>
                      <a:r>
                        <a:rPr lang="en-US" sz="1400" err="1">
                          <a:effectLst/>
                        </a:rPr>
                        <a:t>sosiologia</a:t>
                      </a:r>
                      <a:r>
                        <a:rPr lang="en-US" sz="1400">
                          <a:effectLst/>
                        </a:rPr>
                        <a:t>, </a:t>
                      </a:r>
                      <a:r>
                        <a:rPr lang="en-US" sz="1400" err="1">
                          <a:effectLst/>
                        </a:rPr>
                        <a:t>yhteiskuntaoppi</a:t>
                      </a:r>
                      <a:endParaRPr lang="en-US" sz="1400">
                        <a:effectLst/>
                      </a:endParaRPr>
                    </a:p>
                  </a:txBody>
                  <a:tcPr marL="45720" marR="45720"/>
                </a:tc>
                <a:tc>
                  <a:txBody>
                    <a:bodyPr/>
                    <a:lstStyle/>
                    <a:p>
                      <a:r>
                        <a:rPr lang="en-US" sz="1400" err="1">
                          <a:effectLst/>
                        </a:rPr>
                        <a:t>Kielitiede</a:t>
                      </a:r>
                      <a:r>
                        <a:rPr lang="en-US" sz="1400">
                          <a:effectLst/>
                        </a:rPr>
                        <a:t>, </a:t>
                      </a:r>
                      <a:r>
                        <a:rPr lang="en-US" sz="1400" err="1">
                          <a:effectLst/>
                        </a:rPr>
                        <a:t>kirjallisuus</a:t>
                      </a:r>
                      <a:r>
                        <a:rPr lang="en-US" sz="1400">
                          <a:effectLst/>
                        </a:rPr>
                        <a:t>, </a:t>
                      </a:r>
                      <a:r>
                        <a:rPr lang="en-US" sz="1400" err="1">
                          <a:effectLst/>
                        </a:rPr>
                        <a:t>filosofia</a:t>
                      </a:r>
                      <a:r>
                        <a:rPr lang="en-US" sz="1400">
                          <a:effectLst/>
                        </a:rPr>
                        <a:t>, </a:t>
                      </a:r>
                      <a:r>
                        <a:rPr lang="en-US" sz="1400" err="1">
                          <a:effectLst/>
                        </a:rPr>
                        <a:t>historia</a:t>
                      </a:r>
                      <a:r>
                        <a:rPr lang="en-US" sz="1400">
                          <a:effectLst/>
                        </a:rPr>
                        <a:t> </a:t>
                      </a:r>
                    </a:p>
                  </a:txBody>
                  <a:tcPr marL="45720" marR="45720"/>
                </a:tc>
                <a:extLst>
                  <a:ext uri="{0D108BD9-81ED-4DB2-BD59-A6C34878D82A}">
                    <a16:rowId xmlns:a16="http://schemas.microsoft.com/office/drawing/2014/main" val="1881909513"/>
                  </a:ext>
                </a:extLst>
              </a:tr>
              <a:tr h="932209">
                <a:tc>
                  <a:txBody>
                    <a:bodyPr/>
                    <a:lstStyle/>
                    <a:p>
                      <a:r>
                        <a:rPr lang="fi-FI" sz="1400" b="1">
                          <a:effectLst/>
                        </a:rPr>
                        <a:t>Soveltava</a:t>
                      </a:r>
                      <a:endParaRPr lang="fi-FI" sz="1400">
                        <a:effectLst/>
                      </a:endParaRPr>
                    </a:p>
                  </a:txBody>
                  <a:tcPr marL="45720" marR="45720"/>
                </a:tc>
                <a:tc>
                  <a:txBody>
                    <a:bodyPr/>
                    <a:lstStyle/>
                    <a:p>
                      <a:r>
                        <a:rPr lang="fi-FI" sz="1400">
                          <a:effectLst/>
                        </a:rPr>
                        <a:t>Lääketiede, psykiatria, maataloustiede</a:t>
                      </a:r>
                    </a:p>
                  </a:txBody>
                  <a:tcPr marL="45720" marR="45720"/>
                </a:tc>
                <a:tc>
                  <a:txBody>
                    <a:bodyPr/>
                    <a:lstStyle/>
                    <a:p>
                      <a:r>
                        <a:rPr lang="en-US" sz="1400" err="1">
                          <a:effectLst/>
                        </a:rPr>
                        <a:t>Insinöörialat</a:t>
                      </a:r>
                      <a:r>
                        <a:rPr lang="en-US" sz="1400">
                          <a:effectLst/>
                        </a:rPr>
                        <a:t>, </a:t>
                      </a:r>
                      <a:r>
                        <a:rPr lang="en-US" sz="1400" err="1">
                          <a:effectLst/>
                        </a:rPr>
                        <a:t>tietotekniikka</a:t>
                      </a:r>
                      <a:endParaRPr lang="en-US" sz="1400">
                        <a:effectLst/>
                      </a:endParaRPr>
                    </a:p>
                  </a:txBody>
                  <a:tcPr marL="45720" marR="45720"/>
                </a:tc>
                <a:tc>
                  <a:txBody>
                    <a:bodyPr/>
                    <a:lstStyle/>
                    <a:p>
                      <a:r>
                        <a:rPr lang="en-US" sz="1400" err="1">
                          <a:effectLst/>
                        </a:rPr>
                        <a:t>Kasvatus</a:t>
                      </a:r>
                      <a:r>
                        <a:rPr lang="en-US" sz="1400">
                          <a:effectLst/>
                        </a:rPr>
                        <a:t>, </a:t>
                      </a:r>
                      <a:r>
                        <a:rPr lang="en-US" sz="1400" err="1">
                          <a:effectLst/>
                        </a:rPr>
                        <a:t>ohjaus</a:t>
                      </a:r>
                      <a:r>
                        <a:rPr lang="en-US" sz="1400">
                          <a:effectLst/>
                        </a:rPr>
                        <a:t>, </a:t>
                      </a:r>
                      <a:r>
                        <a:rPr lang="en-US" sz="1400" err="1">
                          <a:effectLst/>
                        </a:rPr>
                        <a:t>taiteet</a:t>
                      </a:r>
                      <a:endParaRPr lang="en-US" sz="1400">
                        <a:effectLst/>
                      </a:endParaRPr>
                    </a:p>
                  </a:txBody>
                  <a:tcPr marL="45720" marR="45720"/>
                </a:tc>
                <a:tc>
                  <a:txBody>
                    <a:bodyPr/>
                    <a:lstStyle/>
                    <a:p>
                      <a:r>
                        <a:rPr lang="en-US" sz="1400" err="1">
                          <a:effectLst/>
                        </a:rPr>
                        <a:t>Markkinointi</a:t>
                      </a:r>
                      <a:r>
                        <a:rPr lang="en-US" sz="1400">
                          <a:effectLst/>
                        </a:rPr>
                        <a:t>, </a:t>
                      </a:r>
                      <a:r>
                        <a:rPr lang="en-US" sz="1400" err="1">
                          <a:effectLst/>
                        </a:rPr>
                        <a:t>journalismi</a:t>
                      </a:r>
                      <a:r>
                        <a:rPr lang="en-US" sz="1400">
                          <a:effectLst/>
                        </a:rPr>
                        <a:t>, </a:t>
                      </a:r>
                      <a:r>
                        <a:rPr lang="en-US" sz="1400" err="1">
                          <a:effectLst/>
                        </a:rPr>
                        <a:t>lakitiede</a:t>
                      </a:r>
                      <a:r>
                        <a:rPr lang="en-US" sz="1400">
                          <a:effectLst/>
                        </a:rPr>
                        <a:t>, </a:t>
                      </a:r>
                      <a:r>
                        <a:rPr lang="en-US" sz="1400" err="1">
                          <a:effectLst/>
                        </a:rPr>
                        <a:t>taloustiede</a:t>
                      </a:r>
                      <a:endParaRPr lang="en-US" sz="1400">
                        <a:effectLst/>
                      </a:endParaRPr>
                    </a:p>
                  </a:txBody>
                  <a:tcPr marL="45720" marR="45720"/>
                </a:tc>
                <a:extLst>
                  <a:ext uri="{0D108BD9-81ED-4DB2-BD59-A6C34878D82A}">
                    <a16:rowId xmlns:a16="http://schemas.microsoft.com/office/drawing/2014/main" val="619009397"/>
                  </a:ext>
                </a:extLst>
              </a:tr>
            </a:tbl>
          </a:graphicData>
        </a:graphic>
      </p:graphicFrame>
      <p:sp>
        <p:nvSpPr>
          <p:cNvPr id="7" name="TextBox 6">
            <a:extLst>
              <a:ext uri="{FF2B5EF4-FFF2-40B4-BE49-F238E27FC236}">
                <a16:creationId xmlns:a16="http://schemas.microsoft.com/office/drawing/2014/main" id="{7EA333B5-3BC9-3D51-8622-DA8A2DD37FDD}"/>
              </a:ext>
            </a:extLst>
          </p:cNvPr>
          <p:cNvSpPr txBox="1"/>
          <p:nvPr/>
        </p:nvSpPr>
        <p:spPr>
          <a:xfrm>
            <a:off x="4904413" y="1216343"/>
            <a:ext cx="6663698" cy="646331"/>
          </a:xfrm>
          <a:prstGeom prst="rect">
            <a:avLst/>
          </a:prstGeom>
          <a:noFill/>
        </p:spPr>
        <p:txBody>
          <a:bodyPr wrap="square">
            <a:spAutoFit/>
          </a:bodyPr>
          <a:lstStyle/>
          <a:p>
            <a:r>
              <a:rPr lang="en-US" b="0" i="0" err="1">
                <a:solidFill>
                  <a:srgbClr val="333333"/>
                </a:solidFill>
                <a:effectLst/>
                <a:latin typeface="Georgia" panose="02040502050405020303" pitchFamily="18" charset="0"/>
              </a:rPr>
              <a:t>Biglan</a:t>
            </a:r>
            <a:r>
              <a:rPr lang="en-US" b="0" i="0">
                <a:solidFill>
                  <a:srgbClr val="333333"/>
                </a:solidFill>
                <a:effectLst/>
                <a:latin typeface="Georgia" panose="02040502050405020303" pitchFamily="18" charset="0"/>
              </a:rPr>
              <a:t>, A. (1973). The characteristics of subject matter in academic areas. </a:t>
            </a:r>
            <a:r>
              <a:rPr lang="en-US" b="0" i="1">
                <a:solidFill>
                  <a:srgbClr val="333333"/>
                </a:solidFill>
                <a:effectLst/>
                <a:latin typeface="Georgia" panose="02040502050405020303" pitchFamily="18" charset="0"/>
              </a:rPr>
              <a:t>Journal of Applied Psychology</a:t>
            </a:r>
            <a:r>
              <a:rPr lang="en-US" b="0" i="0">
                <a:solidFill>
                  <a:srgbClr val="333333"/>
                </a:solidFill>
                <a:effectLst/>
                <a:latin typeface="Georgia" panose="02040502050405020303" pitchFamily="18" charset="0"/>
              </a:rPr>
              <a:t> 57, 195–203</a:t>
            </a:r>
            <a:r>
              <a:rPr lang="en-US">
                <a:solidFill>
                  <a:srgbClr val="333333"/>
                </a:solidFill>
                <a:latin typeface="Georgia" panose="02040502050405020303" pitchFamily="18" charset="0"/>
              </a:rPr>
              <a:t>.</a:t>
            </a:r>
            <a:endParaRPr lang="fi-FI"/>
          </a:p>
        </p:txBody>
      </p:sp>
      <p:pic>
        <p:nvPicPr>
          <p:cNvPr id="3075" name="Picture 3">
            <a:extLst>
              <a:ext uri="{FF2B5EF4-FFF2-40B4-BE49-F238E27FC236}">
                <a16:creationId xmlns:a16="http://schemas.microsoft.com/office/drawing/2014/main" id="{79A07EAD-85F7-0595-CCFA-8932FA10B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3" y="4559651"/>
            <a:ext cx="2803496" cy="2190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96D6C12-A0DE-157F-6F3C-A38B66CE53EC}"/>
              </a:ext>
            </a:extLst>
          </p:cNvPr>
          <p:cNvSpPr txBox="1"/>
          <p:nvPr/>
        </p:nvSpPr>
        <p:spPr>
          <a:xfrm flipH="1">
            <a:off x="4425352" y="6058584"/>
            <a:ext cx="7513605" cy="646331"/>
          </a:xfrm>
          <a:prstGeom prst="rect">
            <a:avLst/>
          </a:prstGeom>
          <a:noFill/>
        </p:spPr>
        <p:txBody>
          <a:bodyPr wrap="square" rtlCol="0">
            <a:spAutoFit/>
          </a:bodyPr>
          <a:lstStyle/>
          <a:p>
            <a:r>
              <a:rPr lang="fi-FI"/>
              <a:t>Jakaudutaan tilaan Anthony </a:t>
            </a:r>
            <a:r>
              <a:rPr lang="fi-FI" err="1"/>
              <a:t>Biglanin</a:t>
            </a:r>
            <a:r>
              <a:rPr lang="fi-FI"/>
              <a:t> kuvaaman jaottelun mukaisesti. </a:t>
            </a:r>
          </a:p>
          <a:p>
            <a:r>
              <a:rPr lang="fi-FI"/>
              <a:t>(2 ulottuvuutta – kova/pehmeä ja elollinen/eloton riittänee)</a:t>
            </a:r>
          </a:p>
        </p:txBody>
      </p:sp>
      <p:sp>
        <p:nvSpPr>
          <p:cNvPr id="9" name="Speech Bubble: Rectangle with Corners Rounded 8">
            <a:extLst>
              <a:ext uri="{FF2B5EF4-FFF2-40B4-BE49-F238E27FC236}">
                <a16:creationId xmlns:a16="http://schemas.microsoft.com/office/drawing/2014/main" id="{0C7506AC-E5F3-E02A-4997-248D5D3CE3E0}"/>
              </a:ext>
            </a:extLst>
          </p:cNvPr>
          <p:cNvSpPr/>
          <p:nvPr/>
        </p:nvSpPr>
        <p:spPr>
          <a:xfrm>
            <a:off x="305942" y="1556792"/>
            <a:ext cx="3575945" cy="2603997"/>
          </a:xfrm>
          <a:prstGeom prst="wedgeRoundRectCallout">
            <a:avLst>
              <a:gd name="adj1" fmla="val 917"/>
              <a:gd name="adj2" fmla="val 63814"/>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600"/>
              <a:t>Minä olin </a:t>
            </a:r>
            <a:r>
              <a:rPr lang="fi-FI" sz="1600" err="1"/>
              <a:t>postdocina</a:t>
            </a:r>
            <a:r>
              <a:rPr lang="fi-FI" sz="1600"/>
              <a:t> Washingtonin yliopistossa, kun haastattelin tutkijoita siitä miten he näkevät tutkimuskohteensa sijoittuvan näille akseleille. Tuloksista syntyi tällainen paperi, jonka avulla esimerkiksi koulutuksen riittävää monialaisuutta perustellaan.</a:t>
            </a:r>
          </a:p>
        </p:txBody>
      </p:sp>
    </p:spTree>
    <p:extLst>
      <p:ext uri="{BB962C8B-B14F-4D97-AF65-F5344CB8AC3E}">
        <p14:creationId xmlns:p14="http://schemas.microsoft.com/office/powerpoint/2010/main" val="271567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73BFD-2F23-7168-90D0-70A677619B3C}"/>
              </a:ext>
            </a:extLst>
          </p:cNvPr>
          <p:cNvSpPr>
            <a:spLocks noGrp="1"/>
          </p:cNvSpPr>
          <p:nvPr>
            <p:ph type="ctrTitle"/>
          </p:nvPr>
        </p:nvSpPr>
        <p:spPr/>
        <p:txBody>
          <a:bodyPr/>
          <a:lstStyle/>
          <a:p>
            <a:r>
              <a:rPr lang="fi-FI"/>
              <a:t>Nyt sinut on lajiteltu kolmella eri tavalla.</a:t>
            </a:r>
            <a:br>
              <a:rPr lang="fi-FI"/>
            </a:br>
            <a:endParaRPr lang="fi-FI"/>
          </a:p>
        </p:txBody>
      </p:sp>
      <p:sp>
        <p:nvSpPr>
          <p:cNvPr id="6" name="Subtitle 5">
            <a:extLst>
              <a:ext uri="{FF2B5EF4-FFF2-40B4-BE49-F238E27FC236}">
                <a16:creationId xmlns:a16="http://schemas.microsoft.com/office/drawing/2014/main" id="{A0677006-4BC7-0E80-F387-28B3FB011C4C}"/>
              </a:ext>
            </a:extLst>
          </p:cNvPr>
          <p:cNvSpPr>
            <a:spLocks noGrp="1"/>
          </p:cNvSpPr>
          <p:nvPr>
            <p:ph type="subTitle" idx="1"/>
          </p:nvPr>
        </p:nvSpPr>
        <p:spPr>
          <a:xfrm>
            <a:off x="623889" y="4436690"/>
            <a:ext cx="4983282" cy="928940"/>
          </a:xfrm>
        </p:spPr>
        <p:txBody>
          <a:bodyPr/>
          <a:lstStyle/>
          <a:p>
            <a:r>
              <a:rPr lang="fi-FI"/>
              <a:t>Minkä uuden ajatuksen sait omasta oppiaineestasi tai muista peruskoulun / lukion oppiaineista </a:t>
            </a:r>
            <a:br>
              <a:rPr lang="fi-FI"/>
            </a:br>
            <a:r>
              <a:rPr lang="fi-FI">
                <a:ea typeface="Lato"/>
                <a:cs typeface="Lato"/>
              </a:rPr>
              <a:t>(tästä tai luennon pohjalta)</a:t>
            </a:r>
          </a:p>
        </p:txBody>
      </p:sp>
    </p:spTree>
    <p:extLst>
      <p:ext uri="{BB962C8B-B14F-4D97-AF65-F5344CB8AC3E}">
        <p14:creationId xmlns:p14="http://schemas.microsoft.com/office/powerpoint/2010/main" val="843034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building a house&#10;&#10;AI-generated content may be incorrect.">
            <a:extLst>
              <a:ext uri="{FF2B5EF4-FFF2-40B4-BE49-F238E27FC236}">
                <a16:creationId xmlns:a16="http://schemas.microsoft.com/office/drawing/2014/main" id="{46B03460-DC6C-13CB-2FDC-46101BDC088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056" r="4155"/>
          <a:stretch/>
        </p:blipFill>
        <p:spPr>
          <a:xfrm>
            <a:off x="6240016" y="10"/>
            <a:ext cx="5951984" cy="6857990"/>
          </a:xfrm>
          <a:noFill/>
        </p:spPr>
      </p:pic>
      <p:sp>
        <p:nvSpPr>
          <p:cNvPr id="4" name="Title 3">
            <a:extLst>
              <a:ext uri="{FF2B5EF4-FFF2-40B4-BE49-F238E27FC236}">
                <a16:creationId xmlns:a16="http://schemas.microsoft.com/office/drawing/2014/main" id="{7ABEE135-535E-22AB-86A0-5E9719963A28}"/>
              </a:ext>
            </a:extLst>
          </p:cNvPr>
          <p:cNvSpPr>
            <a:spLocks noGrp="1"/>
          </p:cNvSpPr>
          <p:nvPr>
            <p:ph type="ctrTitle"/>
          </p:nvPr>
        </p:nvSpPr>
        <p:spPr>
          <a:xfrm>
            <a:off x="623889" y="2132856"/>
            <a:ext cx="4535486" cy="2015802"/>
          </a:xfrm>
        </p:spPr>
        <p:txBody>
          <a:bodyPr anchor="t">
            <a:normAutofit/>
          </a:bodyPr>
          <a:lstStyle/>
          <a:p>
            <a:r>
              <a:rPr lang="fi-FI"/>
              <a:t>Tiedonkäsityksistä</a:t>
            </a:r>
          </a:p>
        </p:txBody>
      </p:sp>
      <p:sp>
        <p:nvSpPr>
          <p:cNvPr id="5" name="Subtitle 4">
            <a:extLst>
              <a:ext uri="{FF2B5EF4-FFF2-40B4-BE49-F238E27FC236}">
                <a16:creationId xmlns:a16="http://schemas.microsoft.com/office/drawing/2014/main" id="{56F7DA92-1C89-1B0E-21AB-777537B21BE8}"/>
              </a:ext>
            </a:extLst>
          </p:cNvPr>
          <p:cNvSpPr>
            <a:spLocks noGrp="1"/>
          </p:cNvSpPr>
          <p:nvPr>
            <p:ph type="subTitle" idx="1"/>
          </p:nvPr>
        </p:nvSpPr>
        <p:spPr>
          <a:xfrm>
            <a:off x="623889" y="4436690"/>
            <a:ext cx="4535486" cy="576064"/>
          </a:xfrm>
        </p:spPr>
        <p:txBody>
          <a:bodyPr anchor="t">
            <a:normAutofit/>
          </a:bodyPr>
          <a:lstStyle/>
          <a:p>
            <a:pPr>
              <a:lnSpc>
                <a:spcPct val="110000"/>
              </a:lnSpc>
            </a:pPr>
            <a:r>
              <a:rPr lang="fi-FI" sz="1500"/>
              <a:t>Koitetaan vielä hahmotella rinnakkain kasvatustieteen ja omien tieteenalojemme tiedonkäsityksiä!</a:t>
            </a:r>
          </a:p>
        </p:txBody>
      </p:sp>
    </p:spTree>
    <p:extLst>
      <p:ext uri="{BB962C8B-B14F-4D97-AF65-F5344CB8AC3E}">
        <p14:creationId xmlns:p14="http://schemas.microsoft.com/office/powerpoint/2010/main" val="3413112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AE6E6E-6D29-6C19-04C2-A38096C88941}"/>
              </a:ext>
            </a:extLst>
          </p:cNvPr>
          <p:cNvSpPr>
            <a:spLocks noGrp="1"/>
          </p:cNvSpPr>
          <p:nvPr>
            <p:ph type="title"/>
          </p:nvPr>
        </p:nvSpPr>
        <p:spPr/>
        <p:txBody>
          <a:bodyPr/>
          <a:lstStyle/>
          <a:p>
            <a:r>
              <a:rPr lang="fi-FI"/>
              <a:t>Rinnastusta</a:t>
            </a:r>
          </a:p>
        </p:txBody>
      </p:sp>
      <p:graphicFrame>
        <p:nvGraphicFramePr>
          <p:cNvPr id="7" name="Content Placeholder 6">
            <a:extLst>
              <a:ext uri="{FF2B5EF4-FFF2-40B4-BE49-F238E27FC236}">
                <a16:creationId xmlns:a16="http://schemas.microsoft.com/office/drawing/2014/main" id="{8841DEEE-95F1-3509-8F48-2654264C659F}"/>
              </a:ext>
            </a:extLst>
          </p:cNvPr>
          <p:cNvGraphicFramePr>
            <a:graphicFrameLocks noGrp="1"/>
          </p:cNvGraphicFramePr>
          <p:nvPr>
            <p:ph idx="1"/>
            <p:extLst>
              <p:ext uri="{D42A27DB-BD31-4B8C-83A1-F6EECF244321}">
                <p14:modId xmlns:p14="http://schemas.microsoft.com/office/powerpoint/2010/main" val="3468020807"/>
              </p:ext>
            </p:extLst>
          </p:nvPr>
        </p:nvGraphicFramePr>
        <p:xfrm>
          <a:off x="664234" y="1773238"/>
          <a:ext cx="10900702" cy="4759960"/>
        </p:xfrm>
        <a:graphic>
          <a:graphicData uri="http://schemas.openxmlformats.org/drawingml/2006/table">
            <a:tbl>
              <a:tblPr firstRow="1" bandRow="1">
                <a:tableStyleId>{00A15C55-8517-42AA-B614-E9B94910E393}</a:tableStyleId>
              </a:tblPr>
              <a:tblGrid>
                <a:gridCol w="3191774">
                  <a:extLst>
                    <a:ext uri="{9D8B030D-6E8A-4147-A177-3AD203B41FA5}">
                      <a16:colId xmlns:a16="http://schemas.microsoft.com/office/drawing/2014/main" val="494284287"/>
                    </a:ext>
                  </a:extLst>
                </a:gridCol>
                <a:gridCol w="4061912">
                  <a:extLst>
                    <a:ext uri="{9D8B030D-6E8A-4147-A177-3AD203B41FA5}">
                      <a16:colId xmlns:a16="http://schemas.microsoft.com/office/drawing/2014/main" val="735165785"/>
                    </a:ext>
                  </a:extLst>
                </a:gridCol>
                <a:gridCol w="3647016">
                  <a:extLst>
                    <a:ext uri="{9D8B030D-6E8A-4147-A177-3AD203B41FA5}">
                      <a16:colId xmlns:a16="http://schemas.microsoft.com/office/drawing/2014/main" val="2525126476"/>
                    </a:ext>
                  </a:extLst>
                </a:gridCol>
              </a:tblGrid>
              <a:tr h="370840">
                <a:tc>
                  <a:txBody>
                    <a:bodyPr/>
                    <a:lstStyle/>
                    <a:p>
                      <a:endParaRPr lang="fi-FI"/>
                    </a:p>
                  </a:txBody>
                  <a:tcPr/>
                </a:tc>
                <a:tc>
                  <a:txBody>
                    <a:bodyPr/>
                    <a:lstStyle/>
                    <a:p>
                      <a:r>
                        <a:rPr lang="fi-FI"/>
                        <a:t>Kasvatustiede</a:t>
                      </a:r>
                    </a:p>
                  </a:txBody>
                  <a:tcPr/>
                </a:tc>
                <a:tc>
                  <a:txBody>
                    <a:bodyPr/>
                    <a:lstStyle/>
                    <a:p>
                      <a:r>
                        <a:rPr lang="fi-FI"/>
                        <a:t>(minun tieteenalani)</a:t>
                      </a:r>
                    </a:p>
                  </a:txBody>
                  <a:tcPr/>
                </a:tc>
                <a:extLst>
                  <a:ext uri="{0D108BD9-81ED-4DB2-BD59-A6C34878D82A}">
                    <a16:rowId xmlns:a16="http://schemas.microsoft.com/office/drawing/2014/main" val="2327154564"/>
                  </a:ext>
                </a:extLst>
              </a:tr>
              <a:tr h="370840">
                <a:tc>
                  <a:txBody>
                    <a:bodyPr/>
                    <a:lstStyle/>
                    <a:p>
                      <a:r>
                        <a:rPr lang="fi-FI"/>
                        <a:t>Tutkimuksen kohde</a:t>
                      </a:r>
                    </a:p>
                  </a:txBody>
                  <a:tcPr/>
                </a:tc>
                <a:tc>
                  <a:txBody>
                    <a:bodyPr/>
                    <a:lstStyle/>
                    <a:p>
                      <a:r>
                        <a:rPr lang="fi-FI"/>
                        <a:t>Kasvatus ja kasvu, koulutus ja koulu, opetus ja oppiminen</a:t>
                      </a:r>
                    </a:p>
                  </a:txBody>
                  <a:tcPr/>
                </a:tc>
                <a:tc>
                  <a:txBody>
                    <a:bodyPr/>
                    <a:lstStyle/>
                    <a:p>
                      <a:endParaRPr lang="fi-FI"/>
                    </a:p>
                  </a:txBody>
                  <a:tcPr/>
                </a:tc>
                <a:extLst>
                  <a:ext uri="{0D108BD9-81ED-4DB2-BD59-A6C34878D82A}">
                    <a16:rowId xmlns:a16="http://schemas.microsoft.com/office/drawing/2014/main" val="4101338280"/>
                  </a:ext>
                </a:extLst>
              </a:tr>
              <a:tr h="370840">
                <a:tc>
                  <a:txBody>
                    <a:bodyPr/>
                    <a:lstStyle/>
                    <a:p>
                      <a:r>
                        <a:rPr lang="fi-FI"/>
                        <a:t>Tutkimuksen näkökulma</a:t>
                      </a:r>
                    </a:p>
                  </a:txBody>
                  <a:tcPr/>
                </a:tc>
                <a:tc>
                  <a:txBody>
                    <a:bodyPr/>
                    <a:lstStyle/>
                    <a:p>
                      <a:r>
                        <a:rPr lang="fi-FI"/>
                        <a:t>Kasvatustiede peräänkuuluttaa kasvatuksen päämäärää ja sen tutkimuskohteiden suhdetta ja vaikutuksia tuohon päämäärään. </a:t>
                      </a:r>
                    </a:p>
                  </a:txBody>
                  <a:tcPr/>
                </a:tc>
                <a:tc>
                  <a:txBody>
                    <a:bodyPr/>
                    <a:lstStyle/>
                    <a:p>
                      <a:endParaRPr lang="fi-FI"/>
                    </a:p>
                  </a:txBody>
                  <a:tcPr/>
                </a:tc>
                <a:extLst>
                  <a:ext uri="{0D108BD9-81ED-4DB2-BD59-A6C34878D82A}">
                    <a16:rowId xmlns:a16="http://schemas.microsoft.com/office/drawing/2014/main" val="1363439675"/>
                  </a:ext>
                </a:extLst>
              </a:tr>
              <a:tr h="370840">
                <a:tc>
                  <a:txBody>
                    <a:bodyPr/>
                    <a:lstStyle/>
                    <a:p>
                      <a:r>
                        <a:rPr lang="fi-FI"/>
                        <a:t>Olettamuksia ja yleistyksiä</a:t>
                      </a:r>
                    </a:p>
                  </a:txBody>
                  <a:tcPr/>
                </a:tc>
                <a:tc>
                  <a:txBody>
                    <a:bodyPr/>
                    <a:lstStyle/>
                    <a:p>
                      <a:r>
                        <a:rPr lang="fi-FI"/>
                        <a:t>Ihminen on jatkuvasti oppiva ja kehittyvä olento. Kasvatus ja oppiminen ovat sosiaaliseen ja kulttuuriseen kontekstiin sidonnaisia. Ihmisen toimintaa voidaan ymmärtää, muttei aina mitata. Kasvatustieteen tutkimusten tieto on tarkoitettu ohjaamaan ja muokkaamaan kasvatuksen käytänteitä. </a:t>
                      </a:r>
                    </a:p>
                  </a:txBody>
                  <a:tcPr/>
                </a:tc>
                <a:tc>
                  <a:txBody>
                    <a:bodyPr/>
                    <a:lstStyle/>
                    <a:p>
                      <a:endParaRPr lang="fi-FI"/>
                    </a:p>
                  </a:txBody>
                  <a:tcPr/>
                </a:tc>
                <a:extLst>
                  <a:ext uri="{0D108BD9-81ED-4DB2-BD59-A6C34878D82A}">
                    <a16:rowId xmlns:a16="http://schemas.microsoft.com/office/drawing/2014/main" val="2507677317"/>
                  </a:ext>
                </a:extLst>
              </a:tr>
            </a:tbl>
          </a:graphicData>
        </a:graphic>
      </p:graphicFrame>
      <p:sp>
        <p:nvSpPr>
          <p:cNvPr id="9" name="TextBox 8">
            <a:extLst>
              <a:ext uri="{FF2B5EF4-FFF2-40B4-BE49-F238E27FC236}">
                <a16:creationId xmlns:a16="http://schemas.microsoft.com/office/drawing/2014/main" id="{18F43015-56A6-23B1-28D1-32986D119DA5}"/>
              </a:ext>
            </a:extLst>
          </p:cNvPr>
          <p:cNvSpPr txBox="1"/>
          <p:nvPr/>
        </p:nvSpPr>
        <p:spPr>
          <a:xfrm>
            <a:off x="554247" y="931170"/>
            <a:ext cx="6094562" cy="369332"/>
          </a:xfrm>
          <a:prstGeom prst="rect">
            <a:avLst/>
          </a:prstGeom>
          <a:noFill/>
        </p:spPr>
        <p:txBody>
          <a:bodyPr wrap="square">
            <a:spAutoFit/>
          </a:bodyPr>
          <a:lstStyle/>
          <a:p>
            <a:r>
              <a:rPr lang="fi-FI">
                <a:hlinkClick r:id="rId2"/>
              </a:rPr>
              <a:t>https://edumap.jyu.fi/</a:t>
            </a:r>
            <a:r>
              <a:rPr lang="fi-FI"/>
              <a:t>  +   </a:t>
            </a:r>
            <a:r>
              <a:rPr lang="fi-FI" err="1"/>
              <a:t>ChatGPT:ltä</a:t>
            </a:r>
            <a:r>
              <a:rPr lang="fi-FI"/>
              <a:t> on kysytty myös</a:t>
            </a:r>
          </a:p>
        </p:txBody>
      </p:sp>
      <p:sp>
        <p:nvSpPr>
          <p:cNvPr id="10" name="TextBox 9">
            <a:extLst>
              <a:ext uri="{FF2B5EF4-FFF2-40B4-BE49-F238E27FC236}">
                <a16:creationId xmlns:a16="http://schemas.microsoft.com/office/drawing/2014/main" id="{6E56CBB1-47DC-A241-B318-9AE2F6816222}"/>
              </a:ext>
            </a:extLst>
          </p:cNvPr>
          <p:cNvSpPr txBox="1"/>
          <p:nvPr/>
        </p:nvSpPr>
        <p:spPr>
          <a:xfrm>
            <a:off x="8237721" y="550767"/>
            <a:ext cx="2682815"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i-FI"/>
              <a:t>Mitä sinä täyttäisit taulukkoon?</a:t>
            </a:r>
          </a:p>
        </p:txBody>
      </p:sp>
      <p:cxnSp>
        <p:nvCxnSpPr>
          <p:cNvPr id="12" name="Straight Arrow Connector 11">
            <a:extLst>
              <a:ext uri="{FF2B5EF4-FFF2-40B4-BE49-F238E27FC236}">
                <a16:creationId xmlns:a16="http://schemas.microsoft.com/office/drawing/2014/main" id="{66F3762A-1DAE-DBB5-98DA-FEFDE7007CD7}"/>
              </a:ext>
            </a:extLst>
          </p:cNvPr>
          <p:cNvCxnSpPr>
            <a:stCxn id="10" idx="2"/>
          </p:cNvCxnSpPr>
          <p:nvPr/>
        </p:nvCxnSpPr>
        <p:spPr>
          <a:xfrm flipH="1">
            <a:off x="9575321" y="1197098"/>
            <a:ext cx="3808" cy="467917"/>
          </a:xfrm>
          <a:prstGeom prst="straightConnector1">
            <a:avLst/>
          </a:prstGeom>
          <a:ln w="57150" cap="flat" cmpd="sng" algn="ctr">
            <a:solidFill>
              <a:schemeClr val="accent1"/>
            </a:solidFill>
            <a:prstDash val="solid"/>
            <a:round/>
            <a:headEnd type="none" w="med" len="med"/>
            <a:tailEnd type="triangle" w="med" len="med"/>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11547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491FF-3256-3C6B-F647-6CCACFBD7800}"/>
              </a:ext>
            </a:extLst>
          </p:cNvPr>
          <p:cNvSpPr>
            <a:spLocks noGrp="1"/>
          </p:cNvSpPr>
          <p:nvPr>
            <p:ph type="ctrTitle"/>
          </p:nvPr>
        </p:nvSpPr>
        <p:spPr/>
        <p:txBody>
          <a:bodyPr/>
          <a:lstStyle/>
          <a:p>
            <a:r>
              <a:rPr lang="fi-FI"/>
              <a:t>Tutkimusanalyysi kutsuu</a:t>
            </a:r>
          </a:p>
        </p:txBody>
      </p:sp>
      <p:sp>
        <p:nvSpPr>
          <p:cNvPr id="5" name="Subtitle 4">
            <a:extLst>
              <a:ext uri="{FF2B5EF4-FFF2-40B4-BE49-F238E27FC236}">
                <a16:creationId xmlns:a16="http://schemas.microsoft.com/office/drawing/2014/main" id="{78D3FFBE-B882-59F0-04F5-0BC173339CA6}"/>
              </a:ext>
            </a:extLst>
          </p:cNvPr>
          <p:cNvSpPr>
            <a:spLocks noGrp="1"/>
          </p:cNvSpPr>
          <p:nvPr>
            <p:ph type="subTitle" idx="1"/>
          </p:nvPr>
        </p:nvSpPr>
        <p:spPr/>
        <p:txBody>
          <a:bodyPr/>
          <a:lstStyle/>
          <a:p>
            <a:r>
              <a:rPr lang="fi-FI"/>
              <a:t>Siirrytään työskentelemään tutkimusanalyysiryhmissä. </a:t>
            </a:r>
          </a:p>
          <a:p>
            <a:r>
              <a:rPr lang="fi-FI"/>
              <a:t>Seuraavilla dioilla ehdotuksia, miten lähestyä tutkailtavaa väikkäriä</a:t>
            </a:r>
          </a:p>
        </p:txBody>
      </p:sp>
    </p:spTree>
    <p:extLst>
      <p:ext uri="{BB962C8B-B14F-4D97-AF65-F5344CB8AC3E}">
        <p14:creationId xmlns:p14="http://schemas.microsoft.com/office/powerpoint/2010/main" val="23024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D1703-6B66-8017-7F7D-8CDBD5352C4F}"/>
              </a:ext>
            </a:extLst>
          </p:cNvPr>
          <p:cNvSpPr>
            <a:spLocks noGrp="1"/>
          </p:cNvSpPr>
          <p:nvPr>
            <p:ph type="title"/>
          </p:nvPr>
        </p:nvSpPr>
        <p:spPr/>
        <p:txBody>
          <a:bodyPr/>
          <a:lstStyle/>
          <a:p>
            <a:r>
              <a:rPr lang="fi-FI"/>
              <a:t>Hahmotelkaa valitsemaanne väikkäriä…</a:t>
            </a:r>
          </a:p>
        </p:txBody>
      </p:sp>
      <p:sp>
        <p:nvSpPr>
          <p:cNvPr id="5" name="Text Placeholder 4">
            <a:extLst>
              <a:ext uri="{FF2B5EF4-FFF2-40B4-BE49-F238E27FC236}">
                <a16:creationId xmlns:a16="http://schemas.microsoft.com/office/drawing/2014/main" id="{0166BDE9-A191-720C-04E4-A8E6AEF25709}"/>
              </a:ext>
            </a:extLst>
          </p:cNvPr>
          <p:cNvSpPr>
            <a:spLocks noGrp="1"/>
          </p:cNvSpPr>
          <p:nvPr>
            <p:ph type="body" sz="quarter" idx="13"/>
          </p:nvPr>
        </p:nvSpPr>
        <p:spPr/>
        <p:txBody>
          <a:bodyPr/>
          <a:lstStyle/>
          <a:p>
            <a:r>
              <a:rPr lang="fi-FI"/>
              <a:t>Kasvatustieteen kartan avulla: </a:t>
            </a:r>
          </a:p>
          <a:p>
            <a:pPr lvl="1"/>
            <a:r>
              <a:rPr lang="fi-FI"/>
              <a:t>Mihin laajemmista kasvatustieteistä tutkimus voisi kuulua? </a:t>
            </a:r>
          </a:p>
          <a:p>
            <a:pPr lvl="1"/>
            <a:r>
              <a:rPr lang="fi-FI"/>
              <a:t>Mitä kasvatustieteen osa-alueen näkemystä tai monitieteistä aluetta se voisi edustaa? </a:t>
            </a:r>
          </a:p>
          <a:p>
            <a:pPr lvl="1"/>
            <a:r>
              <a:rPr lang="fi-FI"/>
              <a:t>Mitkä kasvatustieteen pääkäsitteistä ovat keskeisiä tutkimuksessa?</a:t>
            </a:r>
          </a:p>
          <a:p>
            <a:r>
              <a:rPr lang="fi-FI"/>
              <a:t>Tutkimuksen rakennetta tutkaillen: </a:t>
            </a:r>
          </a:p>
          <a:p>
            <a:pPr lvl="1"/>
            <a:r>
              <a:rPr lang="fi-FI"/>
              <a:t>Löydetäänkö kohdat, joissa kuvaillaan tausta – tutkimusongelma – aineiston hankkimisen tapa – aineisto – aineiston analysoimisen tapa – tulokset – pohdinta?</a:t>
            </a:r>
          </a:p>
          <a:p>
            <a:pPr lvl="1"/>
            <a:r>
              <a:rPr lang="fi-FI"/>
              <a:t>Missä kohtaa tutkimusta puhutaan laajoista ilmiöistä ja missä spesifeistä, pienistä yksityiskohdista?</a:t>
            </a:r>
          </a:p>
          <a:p>
            <a:pPr lvl="1"/>
            <a:r>
              <a:rPr lang="fi-FI"/>
              <a:t>Missä, jos missään, kuvaillaan… </a:t>
            </a:r>
          </a:p>
          <a:p>
            <a:pPr lvl="2"/>
            <a:r>
              <a:rPr lang="fi-FI"/>
              <a:t>Millainen on tutkimuksen tiedonkäsitys tai ymmärrys luotettavasta tiedosta</a:t>
            </a:r>
          </a:p>
          <a:p>
            <a:pPr lvl="2"/>
            <a:r>
              <a:rPr lang="fi-FI"/>
              <a:t>Tutkimuksen eettisiä kysymyksiä</a:t>
            </a:r>
          </a:p>
        </p:txBody>
      </p:sp>
    </p:spTree>
    <p:extLst>
      <p:ext uri="{BB962C8B-B14F-4D97-AF65-F5344CB8AC3E}">
        <p14:creationId xmlns:p14="http://schemas.microsoft.com/office/powerpoint/2010/main" val="3461668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45C54CFA5725B41AF833EB2D01900BE" ma:contentTypeVersion="15" ma:contentTypeDescription="Luo uusi asiakirja." ma:contentTypeScope="" ma:versionID="c27b0c30da20378c64d467156198b396">
  <xsd:schema xmlns:xsd="http://www.w3.org/2001/XMLSchema" xmlns:xs="http://www.w3.org/2001/XMLSchema" xmlns:p="http://schemas.microsoft.com/office/2006/metadata/properties" xmlns:ns1="http://schemas.microsoft.com/sharepoint/v3" xmlns:ns2="5cbd0460-457c-4247-9905-b686aa5705d7" xmlns:ns3="9147fadf-6a35-4d5a-a1a7-6883be85a1de" targetNamespace="http://schemas.microsoft.com/office/2006/metadata/properties" ma:root="true" ma:fieldsID="0904ed5bfb6c616e107ce4e0b003ed2f" ns1:_="" ns2:_="" ns3:_="">
    <xsd:import namespace="http://schemas.microsoft.com/sharepoint/v3"/>
    <xsd:import namespace="5cbd0460-457c-4247-9905-b686aa5705d7"/>
    <xsd:import namespace="9147fadf-6a35-4d5a-a1a7-6883be85a1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Yhtenäisen yhteensopivuuskäytännön ominaisuudet" ma:hidden="true" ma:internalName="_ip_UnifiedCompliancePolicyProperties">
      <xsd:simpleType>
        <xsd:restriction base="dms:Note"/>
      </xsd:simpleType>
    </xsd:element>
    <xsd:element name="_ip_UnifiedCompliancePolicyUIAction" ma:index="2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bd0460-457c-4247-9905-b686aa5705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ba830b52-6d58-45b3-9899-c4752b5a1b5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7fadf-6a35-4d5a-a1a7-6883be85a1de"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2bd626d-5770-465d-8a65-8c9b9d087045}" ma:internalName="TaxCatchAll" ma:showField="CatchAllData" ma:web="9147fadf-6a35-4d5a-a1a7-6883be85a1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47fadf-6a35-4d5a-a1a7-6883be85a1de" xsi:nil="true"/>
    <lcf76f155ced4ddcb4097134ff3c332f xmlns="5cbd0460-457c-4247-9905-b686aa5705d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63F1D20-A15F-4ECA-AF46-E9649FF4C153}">
  <ds:schemaRefs>
    <ds:schemaRef ds:uri="http://schemas.microsoft.com/sharepoint/v3/contenttype/forms"/>
  </ds:schemaRefs>
</ds:datastoreItem>
</file>

<file path=customXml/itemProps2.xml><?xml version="1.0" encoding="utf-8"?>
<ds:datastoreItem xmlns:ds="http://schemas.openxmlformats.org/officeDocument/2006/customXml" ds:itemID="{37D8879B-AC26-44BF-B5C2-46AD3F6CA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bd0460-457c-4247-9905-b686aa5705d7"/>
    <ds:schemaRef ds:uri="9147fadf-6a35-4d5a-a1a7-6883be85a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18E3C-4554-49C5-8FDC-1955B7BAED93}">
  <ds:schemaRefs>
    <ds:schemaRef ds:uri="9147fadf-6a35-4d5a-a1a7-6883be85a1d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5cbd0460-457c-4247-9905-b686aa5705d7"/>
    <ds:schemaRef ds:uri="http://purl.org/dc/dcmitype/"/>
    <ds:schemaRef ds:uri="http://schemas.microsoft.com/sharepoint/v3"/>
  </ds:schemaRefs>
</ds:datastoreItem>
</file>

<file path=docMetadata/LabelInfo.xml><?xml version="1.0" encoding="utf-8"?>
<clbl:labelList xmlns:clbl="http://schemas.microsoft.com/office/2020/mipLabelMetadata">
  <clbl:label id="{eaf5f003-ec9f-4a38-bb3c-a344331c4fce}" enabled="1" method="Privileged" siteId="{e9662d58-caa4-4bc1-b138-c8b1acab5a11}" removed="0"/>
</clbl:labelList>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Aleo</vt:lpstr>
      <vt:lpstr>Aptos</vt:lpstr>
      <vt:lpstr>Arial</vt:lpstr>
      <vt:lpstr>Georgia</vt:lpstr>
      <vt:lpstr>Lato</vt:lpstr>
      <vt:lpstr>Lato Black</vt:lpstr>
      <vt:lpstr>jyu</vt:lpstr>
      <vt:lpstr>3. tapaaminen Tiedonkäsitykset + tutkimusanalyysi jatkuu</vt:lpstr>
      <vt:lpstr>Tieteiden hierarkia</vt:lpstr>
      <vt:lpstr>Kaksi kulttuuria</vt:lpstr>
      <vt:lpstr>Tieteenalojen sisältöjen kolmiulotteinen luokittelu</vt:lpstr>
      <vt:lpstr>Nyt sinut on lajiteltu kolmella eri tavalla. </vt:lpstr>
      <vt:lpstr>Tiedonkäsityksistä</vt:lpstr>
      <vt:lpstr>Rinnastusta</vt:lpstr>
      <vt:lpstr>Tutkimusanalyysi kutsuu</vt:lpstr>
      <vt:lpstr>Hahmotelkaa valitsemaanne väikkäriä…</vt:lpstr>
      <vt:lpstr>Hahmotelma tutkimusjulkaisun rakenteesta</vt:lpstr>
      <vt:lpstr>Tuotos ja esitys</vt:lpstr>
      <vt:lpstr>Luettavaa / katsottavaa tutkimusanalyysiä varten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23</cp:revision>
  <dcterms:created xsi:type="dcterms:W3CDTF">2025-03-19T11:24:08Z</dcterms:created>
  <dcterms:modified xsi:type="dcterms:W3CDTF">2026-04-17T08:40:58Z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0x010100445C54CFA5725B41AF833EB2D01900BE</vt:lpwstr>
  </property>
  <property fmtid="{D5CDD505-2E9C-101B-9397-08002B2CF9AE}" pid="3" name="MediaServiceImageTags">
    <vt:lpwstr/>
  </property>
</Properties>
</file>