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4" r:id="rId13"/>
    <p:sldId id="266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9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4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0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2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24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50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3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7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9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0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6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0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25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23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4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56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4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3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7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3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947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5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35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4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6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7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8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2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4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1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6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3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262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931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4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2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2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0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A02ABAE3-D89C-4001-9AEC-5083F82B749C}" type="datetimeFigureOut">
              <a:rPr lang="fi-FI" smtClean="0"/>
              <a:t>26.4.2026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9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u/okl/ko/kasvatustieteen-perusopintojen-opintojaksoja-ja-sivustoja/kpa/kttja/ot/opintojakson-arviointi/tutkimusanalyysitehtavan-esityksen-arviointi" TargetMode="External"/><Relationship Id="rId2" Type="http://schemas.openxmlformats.org/officeDocument/2006/relationships/hyperlink" Target="https://peda.net/jyu/okl/ko/kasvatustieteen-perusopintojen-opintojaksoja-ja-sivustoja/kpa/kttja/ot/opintojakson-tehtavat/tutkimusanalyysi-ryhmatyo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.oscapps.jyu.fi/s/isa-asp/item/536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.oscapps.jyu.fi/s/isa-asp/item/536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59200" y="2636912"/>
            <a:ext cx="8092800" cy="2016224"/>
          </a:xfrm>
        </p:spPr>
        <p:txBody>
          <a:bodyPr/>
          <a:lstStyle/>
          <a:p>
            <a:r>
              <a:rPr lang="fi-FI" dirty="0"/>
              <a:t>4. tapaaminen</a:t>
            </a:r>
            <a:br>
              <a:rPr lang="fi-FI" dirty="0"/>
            </a:br>
            <a:r>
              <a:rPr lang="fi-FI" dirty="0"/>
              <a:t>Tieteellisen osaamisen ydinosaamisalue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95600" y="4941168"/>
            <a:ext cx="7200800" cy="850032"/>
          </a:xfrm>
        </p:spPr>
        <p:txBody>
          <a:bodyPr/>
          <a:lstStyle/>
          <a:p>
            <a:r>
              <a:rPr lang="fi-FI" dirty="0"/>
              <a:t>KTKP040 Tieteellinen tieto ja ajattelu </a:t>
            </a:r>
          </a:p>
          <a:p>
            <a:r>
              <a:rPr lang="fi-FI" dirty="0"/>
              <a:t>Opehuone 6/ 27.4.2026</a:t>
            </a:r>
            <a:endParaRPr lang="fi-FI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630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EF59D-C470-C604-A30F-933809F96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7F54C4-7A88-D804-0EF0-8C96517B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Keskustele ryhmässä tieteellisen osaamisen ydinosaamisalueen kuvauksesta: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78D7DB-F338-798D-AA4F-04EBB36BC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7" y="1713080"/>
            <a:ext cx="10944225" cy="4392612"/>
          </a:xfrm>
        </p:spPr>
        <p:txBody>
          <a:bodyPr/>
          <a:lstStyle/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Perustat toimintasi ja ammatillisen kehittymisesi tieteelliselle ajattelulle. Tämä tarkoittaa perusteltua ja järjestelmällistä tiedonhankintaa sekä tiedon kriittistä arviointia. </a:t>
            </a:r>
          </a:p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Kehität kriittistä ajatteluasi, jossa analysoidaan ja arvioidaan tietoa ja omaa ajattelua, pyritään perusteltuihin päätelmiin ja ratkotaan ongelmia etsimällä uusia näkökulmia. </a:t>
            </a:r>
          </a:p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Tunnistat, että tieteentekoa ohjaavat erilaiset yhteiskunnalliset intressit ja käsitykset maailmasta. </a:t>
            </a:r>
          </a:p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Hallitset riittävästi kasvatusalan teoreettista ja tutkimuskirjallisuutta sekä eri oppiaineiden ja laaja-alaisten osaamisalueiden perustana olevien tiedonalojen keskeisiä käsitteitä, ilmiöitä ja tiedon rakentumisen periaatteita. </a:t>
            </a:r>
          </a:p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Sinulla on taitoa esittää, perustella ja puolustaa pätevästi omia näkökantojaan ja keskustella niistä. </a:t>
            </a:r>
          </a:p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Lisäksi sinulla on omaa oppimista, tiedon omaksumista ja kognitiivisia prosesseja koskevaa tietoa sekä kykyä säädellä niitä suunnittelemalla, seuraamalla ja arvioimalla omaa oppimistasi.</a:t>
            </a:r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88A19-3A60-718B-5140-C7B13EFD3834}"/>
              </a:ext>
            </a:extLst>
          </p:cNvPr>
          <p:cNvSpPr txBox="1"/>
          <p:nvPr/>
        </p:nvSpPr>
        <p:spPr>
          <a:xfrm>
            <a:off x="7968726" y="5698821"/>
            <a:ext cx="400622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>
            <a:spAutoFit/>
          </a:bodyPr>
          <a:lstStyle/>
          <a:p>
            <a:r>
              <a:rPr lang="fi-FI" dirty="0"/>
              <a:t>Mitä näistä koet, että tarvitset?</a:t>
            </a:r>
            <a:br>
              <a:rPr lang="fi-FI" dirty="0"/>
            </a:br>
            <a:r>
              <a:rPr lang="fi-FI" dirty="0"/>
              <a:t>Onko joku näistä vanhentunut ajatus?</a:t>
            </a:r>
          </a:p>
          <a:p>
            <a:r>
              <a:rPr lang="fi-FI">
                <a:ea typeface="Lato"/>
                <a:cs typeface="Lato"/>
              </a:rPr>
              <a:t>Mitä pitäisi lisätä?</a:t>
            </a:r>
            <a:endParaRPr lang="fi-FI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615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17E9-2543-CAF3-6FDF-CC0C6A96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 muistiinpanoja edellisen keskustelun pohjalta </a:t>
            </a:r>
            <a:r>
              <a:rPr lang="fi-FI" dirty="0" err="1"/>
              <a:t>propeesi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5052-0BB6-9641-456E-BD4E604AF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Ajatuksia ranskalaisilla viivoilla myöhemmin täydennettäväksi</a:t>
            </a:r>
          </a:p>
          <a:p>
            <a:r>
              <a:rPr lang="fi-FI" dirty="0"/>
              <a:t>Tai kirjoita keskustelukumppanien kanssa joitakin yhteisiä ajatuksia ”valmiiksi”</a:t>
            </a:r>
          </a:p>
          <a:p>
            <a:r>
              <a:rPr lang="fi-FI" dirty="0"/>
              <a:t>Tai mikä on sinulle luontevin tapa pistää tässä kohtaa ajatuksia muistiin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Keskustelussa tuli ehkä esille erilaisia tasoja: </a:t>
            </a:r>
          </a:p>
          <a:p>
            <a:pPr lvl="1"/>
            <a:r>
              <a:rPr lang="fi-FI" dirty="0"/>
              <a:t>Olenko samaa mieltä tieteellisen osaamisen kuvauksesta</a:t>
            </a:r>
          </a:p>
          <a:p>
            <a:pPr lvl="1"/>
            <a:r>
              <a:rPr lang="fi-FI" dirty="0"/>
              <a:t>Tarvitsenko kuvauksessa olevia asioita</a:t>
            </a:r>
          </a:p>
          <a:p>
            <a:pPr lvl="1"/>
            <a:r>
              <a:rPr lang="fi-FI" dirty="0"/>
              <a:t>Millaista tieteellistä osaamista minulla on (tarvitsinpa tai en)</a:t>
            </a:r>
          </a:p>
          <a:p>
            <a:pPr lvl="1"/>
            <a:r>
              <a:rPr lang="fi-FI" dirty="0"/>
              <a:t>Millaisissa tilanteissa osaan tai olisin tarvinnut osaamistani käyttää</a:t>
            </a:r>
          </a:p>
          <a:p>
            <a:pPr lvl="1"/>
            <a:r>
              <a:rPr lang="fi-FI" dirty="0"/>
              <a:t>Miten uskoisin toimivani tulevaisuudessa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8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5753-3A7E-71C4-5347-0B56E7B79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palaat edellisistä MAP-malliin?</a:t>
            </a:r>
            <a:br>
              <a:rPr lang="fi-FI" dirty="0"/>
            </a:br>
            <a:r>
              <a:rPr lang="fi-FI" sz="2800" dirty="0"/>
              <a:t>(Muistellaan </a:t>
            </a:r>
            <a:r>
              <a:rPr lang="fi-FI" sz="2800" dirty="0" err="1"/>
              <a:t>ekan</a:t>
            </a:r>
            <a:r>
              <a:rPr lang="fi-FI" sz="2800" dirty="0"/>
              <a:t> demon hahmotelmia oppimistavoitteista?)</a:t>
            </a:r>
            <a:endParaRPr lang="fi-FI" dirty="0"/>
          </a:p>
        </p:txBody>
      </p:sp>
      <p:pic>
        <p:nvPicPr>
          <p:cNvPr id="5122" name="Picture 2" descr="A diagram with text and words&#10;&#10;AI-generated content may be incorrect.">
            <a:extLst>
              <a:ext uri="{FF2B5EF4-FFF2-40B4-BE49-F238E27FC236}">
                <a16:creationId xmlns:a16="http://schemas.microsoft.com/office/drawing/2014/main" id="{DA74A8B0-39F1-C46E-DDA7-F86753C3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45" y="1670685"/>
            <a:ext cx="88582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26F1-5F15-D151-69E8-0A5E2FA6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 anchor="t">
            <a:normAutofit/>
          </a:bodyPr>
          <a:lstStyle/>
          <a:p>
            <a:r>
              <a:rPr lang="fi-FI"/>
              <a:t>Ensi kerralle 4.5.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E376F9-1542-1ADD-F83C-3430DC19A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/>
          <a:p>
            <a:r>
              <a:rPr lang="en-US">
                <a:ea typeface="Lato"/>
                <a:cs typeface="Lato"/>
              </a:rPr>
              <a:t>Ensin opehuonetapaaminen klo 14.15-15.45</a:t>
            </a:r>
          </a:p>
          <a:p>
            <a:endParaRPr lang="en-US" dirty="0">
              <a:ea typeface="Lato"/>
              <a:cs typeface="Lato"/>
            </a:endParaRPr>
          </a:p>
          <a:p>
            <a:r>
              <a:rPr lang="en-US">
                <a:ea typeface="Lato"/>
                <a:cs typeface="Lato"/>
              </a:rPr>
              <a:t>Sitten suurryhmä 16.00-17.30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B5C01-66AC-B1EF-7510-4247EAF07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 anchor="t">
            <a:normAutofit/>
          </a:bodyPr>
          <a:lstStyle/>
          <a:p>
            <a:r>
              <a:rPr lang="fi-FI" dirty="0"/>
              <a:t>Kotitehtävää: </a:t>
            </a:r>
            <a:endParaRPr lang="fi-FI"/>
          </a:p>
          <a:p>
            <a:pPr marL="541020" lvl="1" indent="-271145"/>
            <a:r>
              <a:rPr lang="en-US" sz="1800" b="0" i="0" err="1">
                <a:effectLst/>
              </a:rPr>
              <a:t>Perehdy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err="1">
                <a:effectLst/>
              </a:rPr>
              <a:t>vertaisarviointiparin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err="1">
                <a:effectLst/>
              </a:rPr>
              <a:t>tiivistelmään</a:t>
            </a:r>
            <a:r>
              <a:rPr lang="en-US" sz="1800" b="0" i="0">
                <a:effectLst/>
              </a:rPr>
              <a:t> ja </a:t>
            </a:r>
            <a:r>
              <a:rPr lang="en-US" sz="1800" b="0" i="0" err="1">
                <a:effectLst/>
              </a:rPr>
              <a:t>tuotokseen</a:t>
            </a:r>
            <a:endParaRPr lang="en-US" sz="1800">
              <a:ea typeface="Lato"/>
              <a:cs typeface="Lato"/>
            </a:endParaRPr>
          </a:p>
          <a:p>
            <a:pPr marL="541020" lvl="1" indent="-271145"/>
            <a:r>
              <a:rPr lang="en-US" sz="1800" b="0" i="0" err="1">
                <a:effectLst/>
              </a:rPr>
              <a:t>Katso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err="1">
                <a:effectLst/>
              </a:rPr>
              <a:t>moniviestimestä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err="1">
                <a:effectLst/>
              </a:rPr>
              <a:t>Luento</a:t>
            </a:r>
            <a:r>
              <a:rPr lang="en-US" sz="1800" b="0" i="0">
                <a:effectLst/>
              </a:rPr>
              <a:t> 2: </a:t>
            </a:r>
            <a:r>
              <a:rPr lang="en-US" sz="1800" b="0" i="0" err="1">
                <a:effectLst/>
              </a:rPr>
              <a:t>Miika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err="1">
                <a:effectLst/>
              </a:rPr>
              <a:t>Marttunen</a:t>
            </a:r>
            <a:r>
              <a:rPr lang="en-US" sz="1800" b="0" i="0">
                <a:effectLst/>
              </a:rPr>
              <a:t> - A</a:t>
            </a:r>
            <a:r>
              <a:rPr lang="fi-FI" sz="1800" err="1"/>
              <a:t>rgumentointi</a:t>
            </a:r>
            <a:r>
              <a:rPr lang="fi-FI" sz="1800" dirty="0"/>
              <a:t> </a:t>
            </a:r>
            <a:r>
              <a:rPr lang="fi-FI" sz="1800"/>
              <a:t>ja akateemiset tekstitaidot tieteellisessä toiminnassa</a:t>
            </a:r>
            <a:endParaRPr lang="fi-FI" sz="1800" b="0" i="0">
              <a:effectLst/>
              <a:ea typeface="Lato"/>
              <a:cs typeface="Lato"/>
            </a:endParaRPr>
          </a:p>
          <a:p>
            <a:pPr marL="541020" lvl="1" indent="-271145"/>
            <a:r>
              <a:rPr lang="fi-FI" sz="1800"/>
              <a:t>Valmistaudu ryhmäsi kanssa omaan esitelmään!</a:t>
            </a:r>
            <a:endParaRPr lang="fi-FI" sz="1800">
              <a:ea typeface="Lato"/>
              <a:cs typeface="Lato"/>
            </a:endParaRPr>
          </a:p>
          <a:p>
            <a:pPr lvl="2" indent="-261620"/>
            <a:r>
              <a:rPr lang="fi-FI" sz="1800"/>
              <a:t>Esityksen ohje </a:t>
            </a:r>
            <a:r>
              <a:rPr lang="fi-FI" sz="1800" dirty="0">
                <a:hlinkClick r:id="rId2"/>
              </a:rPr>
              <a:t>https://peda.net/jyu/okl/ko/kasvatustieteen-perusopintojen-opintojaksoja-ja-sivustoja/kpa/kttja/ot/opintojakson-tehtavat/tutkimusanalyysi-ryhmatyo</a:t>
            </a:r>
            <a:endParaRPr lang="fi-FI" sz="1800" dirty="0">
              <a:ea typeface="Lato"/>
              <a:cs typeface="Lato"/>
            </a:endParaRPr>
          </a:p>
          <a:p>
            <a:pPr lvl="2" indent="-261620"/>
            <a:r>
              <a:rPr lang="fi-FI" sz="1800"/>
              <a:t>Esityksen arviointi </a:t>
            </a:r>
            <a:r>
              <a:rPr lang="fi-FI" sz="1800" dirty="0">
                <a:hlinkClick r:id="rId3"/>
              </a:rPr>
              <a:t>https://peda.net/jyu/okl/ko/kasvatustieteen-perusopintojen-opintojaksoja-ja-sivustoja/kpa/kttja/ot/opintojakson-arviointi/tutkimusanalyysitehtavan-esityksen-arviointi</a:t>
            </a:r>
            <a:r>
              <a:rPr lang="fi-FI" sz="1800" dirty="0"/>
              <a:t> </a:t>
            </a:r>
            <a:endParaRPr lang="fi-FI" sz="1800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53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544732-424F-E3B5-39BD-71C76584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Lämmittelyä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0D223-D3D8-19F3-9D07-B693855B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971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BCB36-CEF6-FF20-2D2D-47B1E5C8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Hoitaisiko tekoäly tutkimuksiin tutustumisen puolestamme?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2588F-3C60-F831-D4D0-E5E5D63F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Olette tehneet ryhmässä tiivistelmää ja luovaa tuotosta (tai saaneet ne jo valmiiksi?)</a:t>
            </a:r>
          </a:p>
          <a:p>
            <a:r>
              <a:rPr lang="fi-FI" altLang="fi-FI" dirty="0"/>
              <a:t>Pyytäkää </a:t>
            </a:r>
            <a:r>
              <a:rPr lang="fi-FI" altLang="fi-FI" err="1"/>
              <a:t>ChatGPT:tä</a:t>
            </a:r>
            <a:r>
              <a:rPr lang="fi-FI" altLang="fi-FI" dirty="0"/>
              <a:t> tai Microsoft </a:t>
            </a:r>
            <a:r>
              <a:rPr lang="fi-FI" altLang="fi-FI" err="1"/>
              <a:t>CoPilotia</a:t>
            </a:r>
            <a:r>
              <a:rPr lang="fi-FI" altLang="fi-FI" dirty="0"/>
              <a:t> tekemään sama tehtävä ja vertailkaa lopputuloksia</a:t>
            </a:r>
          </a:p>
          <a:p>
            <a:r>
              <a:rPr lang="fi-FI" altLang="fi-FI" dirty="0"/>
              <a:t>Anna tekoälylle työn tehtävänanto ja linkki väitöskirjaan. Tarkastele sitten tekoälyn antamia vastauksia ja omaa tuotostanne. </a:t>
            </a:r>
          </a:p>
          <a:p>
            <a:r>
              <a:rPr lang="fi-FI" altLang="fi-FI" dirty="0"/>
              <a:t>Pohtikaa saman väikkärin ryhmässä: </a:t>
            </a:r>
          </a:p>
          <a:p>
            <a:pPr marL="541020" lvl="1" indent="-271145"/>
            <a:r>
              <a:rPr lang="fi-FI" altLang="fi-FI" dirty="0"/>
              <a:t>Mitä eroja ja yhtäläisyyksiä löytyy?</a:t>
            </a:r>
            <a:endParaRPr lang="fi-FI" altLang="fi-FI" dirty="0">
              <a:ea typeface="Lato"/>
              <a:cs typeface="Lato"/>
            </a:endParaRPr>
          </a:p>
          <a:p>
            <a:pPr marL="541020" lvl="1" indent="-271145"/>
            <a:r>
              <a:rPr lang="fi-FI" altLang="fi-FI" dirty="0"/>
              <a:t>Onko tekoäly tuonut esiin jotain, mitä ette itse huomanneet?</a:t>
            </a:r>
            <a:endParaRPr lang="fi-FI" altLang="fi-FI" dirty="0">
              <a:ea typeface="Lato"/>
              <a:cs typeface="Lato"/>
            </a:endParaRPr>
          </a:p>
          <a:p>
            <a:pPr marL="541020" lvl="1" indent="-271145"/>
            <a:r>
              <a:rPr lang="fi-FI" altLang="fi-FI"/>
              <a:t>Millä tavalla oma tiivistelmänne oli parempi? (tai oliko se)</a:t>
            </a:r>
            <a:endParaRPr lang="fi-FI" altLang="fi-FI">
              <a:ea typeface="Lato"/>
              <a:cs typeface="Lato"/>
            </a:endParaRPr>
          </a:p>
          <a:p>
            <a:pPr marL="541020" lvl="1" indent="-271145"/>
            <a:r>
              <a:rPr lang="fi-FI" altLang="fi-FI" dirty="0"/>
              <a:t>Onko teidän oma tuotoksenne persoonallisempi tai syvemmin analysoiva?</a:t>
            </a:r>
            <a:endParaRPr lang="fi-FI" altLang="fi-FI" dirty="0">
              <a:ea typeface="Lato"/>
              <a:cs typeface="Lato"/>
            </a:endParaRPr>
          </a:p>
          <a:p>
            <a:r>
              <a:rPr lang="fi-FI" dirty="0"/>
              <a:t>Kokeilkaa vertaisarvioida tekoälyn antama luova tuotos. </a:t>
            </a:r>
          </a:p>
        </p:txBody>
      </p:sp>
      <p:pic>
        <p:nvPicPr>
          <p:cNvPr id="10" name="Picture Placeholder 9" descr="A colorful circle with a white center&#10;&#10;AI-generated content may be incorrect.">
            <a:extLst>
              <a:ext uri="{FF2B5EF4-FFF2-40B4-BE49-F238E27FC236}">
                <a16:creationId xmlns:a16="http://schemas.microsoft.com/office/drawing/2014/main" id="{147634B7-A698-9896-457E-2594027D0E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9" r="33769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6EB575-B73C-D76B-D011-75D81CD057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4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ED2AFD-8CC5-35BE-B9EA-BDC43D37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Tarvitsenko omaa tieteellistä osaamista mihinkään?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7B9660-7503-ED56-4F31-261E69295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Perustat toimintasi ja ammatillisen kehittymisesi tieteelliselle ajattelulle. Tämä tarkoittaa perusteltua ja järjestelmällistä tiedonhankintaa sekä tiedon kriittistä arviointia. </a:t>
            </a:r>
          </a:p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Kehität kriittistä ajatteluasi, jossa analysoidaan ja arvioidaan tietoa ja omaa ajattelua, pyritään perusteltuihin päätelmiin ja ratkotaan ongelmia etsimällä uusia näkökulmia. </a:t>
            </a:r>
          </a:p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Tunnistat, että tieteentekoa ohjaavat erilaiset yhteiskunnalliset intressit ja käsitykset maailmasta. </a:t>
            </a:r>
          </a:p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Hallitset riittävästi kasvatusalan teoreettista ja tutkimuskirjallisuutta sekä eri oppiaineiden ja laaja-alaisten osaamisalueiden perustana olevien tiedonalojen keskeisiä käsitteitä, ilmiöitä ja tiedon rakentumisen periaatteita. </a:t>
            </a:r>
          </a:p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Sinulla on taitoa esittää, perustella ja puolustaa pätevästi omia näkökantojaan ja keskustella niistä. </a:t>
            </a:r>
          </a:p>
          <a:p>
            <a:r>
              <a:rPr lang="fi-FI" b="0" dirty="0">
                <a:solidFill>
                  <a:srgbClr val="333333"/>
                </a:solidFill>
                <a:effectLst/>
                <a:latin typeface="Raleway" pitchFamily="2" charset="0"/>
              </a:rPr>
              <a:t>Lisäksi sinulla on omaa oppimista, tiedon omaksumista ja kognitiivisia prosesseja koskevaa tietoa sekä kykyä säädellä niitä suunnittelemalla, seuraamalla ja arvioimalla omaa oppimistasi.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1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1">
            <a:extLst>
              <a:ext uri="{FF2B5EF4-FFF2-40B4-BE49-F238E27FC236}">
                <a16:creationId xmlns:a16="http://schemas.microsoft.com/office/drawing/2014/main" id="{5F0A589B-6933-6354-9282-20F8DB3D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/>
          <a:lstStyle/>
          <a:p>
            <a:r>
              <a:rPr lang="en-US" dirty="0"/>
              <a:t>Charlotta </a:t>
            </a:r>
            <a:r>
              <a:rPr lang="en-US" dirty="0" err="1"/>
              <a:t>Lydecken</a:t>
            </a:r>
            <a:r>
              <a:rPr lang="en-US" dirty="0"/>
              <a:t> (1833-1916)</a:t>
            </a:r>
          </a:p>
        </p:txBody>
      </p:sp>
      <p:sp>
        <p:nvSpPr>
          <p:cNvPr id="2064" name="Content Placeholder 2">
            <a:extLst>
              <a:ext uri="{FF2B5EF4-FFF2-40B4-BE49-F238E27FC236}">
                <a16:creationId xmlns:a16="http://schemas.microsoft.com/office/drawing/2014/main" id="{11EB0EBD-928C-F236-CBEF-C750629A6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761" y="1287262"/>
            <a:ext cx="7372027" cy="5308847"/>
          </a:xfrm>
        </p:spPr>
        <p:txBody>
          <a:bodyPr/>
          <a:lstStyle/>
          <a:p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Charlotte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kävi saksalaista tyttökoulua Viipurissa ja toimi yksityisopettajana Ruokolahdella ja Parikkalassa. </a:t>
            </a:r>
          </a:p>
          <a:p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perusti 1857 Sortavalaan yksityisen tyttökoulun, missä hän pyrki soveltamaan uusia opetusmenetelmiä. </a:t>
            </a:r>
          </a:p>
          <a:p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Vuonna 1861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Lydeckenille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myönnettiin valtion apuraha opintoihin. Hän teki opintomatkan Bernin seminaariin sekä muualle Sveitsiin sekä Saksaan vuosina 1861–1863. </a:t>
            </a:r>
          </a:p>
          <a:p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nimitettiin vuonna 1863 Jyväskylän seminaarin historian, maantiedon ja käsitöiden opettajaksi. </a:t>
            </a:r>
          </a:p>
          <a:p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oli erityisen kiinnostunut naisten käsityönopetuksen kehittämisestä. Vaikutteita hän sai muun muassa Friedrich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Fröbeliltä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ja Berliinin käsityönopettajaseminaarin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Rosalie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Schallenfeldiltä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. </a:t>
            </a:r>
          </a:p>
          <a:p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Charlotta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toimi valtion 1889 asettaman tyttöjen käsityön kehittämiskomitean puheenjohtajana. Hän julkaisi vuonna 1892 teoksen Tyttöjen käsitöiden johtamisen ohjeita: kansakouluja varten.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6DB241-3EB5-57EC-F933-09D34661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6"/>
          <a:stretch/>
        </p:blipFill>
        <p:spPr bwMode="auto">
          <a:xfrm>
            <a:off x="8112224" y="1773237"/>
            <a:ext cx="3455889" cy="43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C3F0AF-9791-36F8-8788-A101EAF19BCB}"/>
              </a:ext>
            </a:extLst>
          </p:cNvPr>
          <p:cNvSpPr txBox="1"/>
          <p:nvPr/>
        </p:nvSpPr>
        <p:spPr>
          <a:xfrm>
            <a:off x="8040545" y="6165304"/>
            <a:ext cx="3599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Lähde: </a:t>
            </a:r>
            <a:r>
              <a:rPr lang="fi-FI" sz="1400" dirty="0">
                <a:hlinkClick r:id="rId3"/>
              </a:rPr>
              <a:t>https://expo.oscapps.jyu.fi/s/isa-asp/item/5365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9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8F7A1-E63D-AE11-8D49-5F523AEA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1">
            <a:extLst>
              <a:ext uri="{FF2B5EF4-FFF2-40B4-BE49-F238E27FC236}">
                <a16:creationId xmlns:a16="http://schemas.microsoft.com/office/drawing/2014/main" id="{209A5955-F336-F7E2-8A9D-E1533773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/>
          <a:lstStyle/>
          <a:p>
            <a:r>
              <a:rPr lang="en-US" dirty="0"/>
              <a:t>Charlotta </a:t>
            </a:r>
            <a:r>
              <a:rPr lang="en-US" dirty="0" err="1"/>
              <a:t>Lydecken</a:t>
            </a:r>
            <a:r>
              <a:rPr lang="en-US" dirty="0"/>
              <a:t> (1833-1916)</a:t>
            </a:r>
          </a:p>
        </p:txBody>
      </p:sp>
      <p:sp>
        <p:nvSpPr>
          <p:cNvPr id="2064" name="Content Placeholder 2">
            <a:extLst>
              <a:ext uri="{FF2B5EF4-FFF2-40B4-BE49-F238E27FC236}">
                <a16:creationId xmlns:a16="http://schemas.microsoft.com/office/drawing/2014/main" id="{52646B1A-05CA-CA2C-5EB6-0D27C437B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761" y="1287262"/>
            <a:ext cx="7372027" cy="5308847"/>
          </a:xfrm>
        </p:spPr>
        <p:txBody>
          <a:bodyPr/>
          <a:lstStyle/>
          <a:p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Charlotte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kävi saksalaista tyttökoulua Viipurissa ja toimi yksityisopettajana Ruokolahdella ja Parikkalassa. </a:t>
            </a:r>
          </a:p>
          <a:p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perusti 1857 Sortavalaan yksityisen tyttökoulun, missä hän pyrki </a:t>
            </a:r>
            <a:r>
              <a:rPr lang="fi-FI" b="0" i="0" dirty="0">
                <a:solidFill>
                  <a:srgbClr val="676767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</a:rPr>
              <a:t>soveltamaan uusia opetusmenetelmiä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. </a:t>
            </a:r>
          </a:p>
          <a:p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Vuonna 1861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Lydeckenille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myönnettiin valtion apuraha opintoihin. Hän teki </a:t>
            </a:r>
            <a:r>
              <a:rPr lang="fi-FI" b="0" i="0" dirty="0">
                <a:solidFill>
                  <a:srgbClr val="676767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</a:rPr>
              <a:t>opintomatkan Bernin seminaariin sekä muualle Sveitsiin sekä Saksaan vuosina 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1861–1863. </a:t>
            </a:r>
          </a:p>
          <a:p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nimitettiin vuonna 1863 Jyväskylän seminaarin historian, maantiedon ja käsitöiden opettajaksi. </a:t>
            </a:r>
          </a:p>
          <a:p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oli erityisen kiinnostunut naisten käsityönopetuksen kehittämisestä. </a:t>
            </a:r>
            <a:r>
              <a:rPr lang="fi-FI" b="0" i="0" dirty="0">
                <a:solidFill>
                  <a:srgbClr val="676767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</a:rPr>
              <a:t>Vaikutteita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hän sai muun muassa Friedrich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Fröbeliltä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ja Berliinin käsityönopettajaseminaarin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Rosalie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Schallenfeldiltä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. </a:t>
            </a:r>
          </a:p>
          <a:p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Charlotta </a:t>
            </a:r>
            <a:r>
              <a:rPr lang="fi-FI" b="0" i="0" dirty="0" err="1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Lydecken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 toimi valtion 1889 asettaman </a:t>
            </a:r>
            <a:r>
              <a:rPr lang="fi-FI" b="0" i="0" dirty="0">
                <a:solidFill>
                  <a:srgbClr val="676767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</a:rPr>
              <a:t>tyttöjen käsityön kehittämiskomitea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n puheenjohtajana. Hän </a:t>
            </a:r>
            <a:r>
              <a:rPr lang="fi-FI" b="0" i="0" dirty="0">
                <a:solidFill>
                  <a:srgbClr val="676767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</a:rPr>
              <a:t>julkaisi vuonna 1892 teoksen </a:t>
            </a:r>
            <a:r>
              <a:rPr lang="fi-FI" b="0" i="0" dirty="0">
                <a:solidFill>
                  <a:srgbClr val="676767"/>
                </a:solidFill>
                <a:effectLst/>
                <a:latin typeface="Lato" panose="020F0502020204030203" pitchFamily="34" charset="0"/>
              </a:rPr>
              <a:t>Tyttöjen käsitöiden johtamisen ohjeita: kansakouluja varten.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9E9A85-3F37-8C39-2E17-98D1A70D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6"/>
          <a:stretch/>
        </p:blipFill>
        <p:spPr bwMode="auto">
          <a:xfrm>
            <a:off x="8112224" y="1773237"/>
            <a:ext cx="3455889" cy="43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867A2-59A5-6E6E-C5B9-EE56BAB32D3C}"/>
              </a:ext>
            </a:extLst>
          </p:cNvPr>
          <p:cNvSpPr txBox="1"/>
          <p:nvPr/>
        </p:nvSpPr>
        <p:spPr>
          <a:xfrm>
            <a:off x="8040545" y="6165304"/>
            <a:ext cx="3599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Lähde: </a:t>
            </a:r>
            <a:r>
              <a:rPr lang="fi-FI" sz="1400" dirty="0">
                <a:hlinkClick r:id="rId3"/>
              </a:rPr>
              <a:t>https://expo.oscapps.jyu.fi/s/isa-asp/item/5365</a:t>
            </a:r>
            <a:r>
              <a:rPr lang="fi-FI" sz="1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385B2-A898-1717-80D8-8CBC48A2BD99}"/>
              </a:ext>
            </a:extLst>
          </p:cNvPr>
          <p:cNvSpPr txBox="1"/>
          <p:nvPr/>
        </p:nvSpPr>
        <p:spPr>
          <a:xfrm>
            <a:off x="7435971" y="396815"/>
            <a:ext cx="1526874" cy="367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24-vuotiaana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0774B9-9619-3045-3429-2551960B895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7151298" y="764042"/>
            <a:ext cx="1048110" cy="1185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7A45DF-4FAC-7826-904E-218FEB0E05E3}"/>
              </a:ext>
            </a:extLst>
          </p:cNvPr>
          <p:cNvSpPr txBox="1"/>
          <p:nvPr/>
        </p:nvSpPr>
        <p:spPr>
          <a:xfrm>
            <a:off x="7263442" y="4192438"/>
            <a:ext cx="1557987" cy="367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30-vuotiaana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D629EC-C0F7-E25D-C53C-4F3DAB62B0AA}"/>
              </a:ext>
            </a:extLst>
          </p:cNvPr>
          <p:cNvCxnSpPr>
            <a:cxnSpLocks/>
          </p:cNvCxnSpPr>
          <p:nvPr/>
        </p:nvCxnSpPr>
        <p:spPr>
          <a:xfrm flipH="1" flipV="1">
            <a:off x="5840083" y="4192438"/>
            <a:ext cx="1423359" cy="19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DA897A-0E55-101E-D773-A7756A76374E}"/>
              </a:ext>
            </a:extLst>
          </p:cNvPr>
          <p:cNvSpPr txBox="1"/>
          <p:nvPr/>
        </p:nvSpPr>
        <p:spPr>
          <a:xfrm>
            <a:off x="7995915" y="1280562"/>
            <a:ext cx="36438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OK – Charlotta tarvitsi runsaasti tieteellistä osaamista ja sen soveltamista uusiin tilanteisiin! </a:t>
            </a:r>
          </a:p>
        </p:txBody>
      </p:sp>
    </p:spTree>
    <p:extLst>
      <p:ext uri="{BB962C8B-B14F-4D97-AF65-F5344CB8AC3E}">
        <p14:creationId xmlns:p14="http://schemas.microsoft.com/office/powerpoint/2010/main" val="22061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30F0-2B81-4E8D-1989-2ED4F226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 </a:t>
            </a:r>
            <a:r>
              <a:rPr lang="fi-FI" dirty="0" err="1"/>
              <a:t>entäs</a:t>
            </a:r>
            <a:r>
              <a:rPr lang="fi-FI" dirty="0"/>
              <a:t> nykyään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5AA6-225B-4A4D-693D-91F41FCDD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053346"/>
            <a:ext cx="10489720" cy="39522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Ehkä Charlotta tarvitsi tieteellistä ajattelua 1800-luvun maailmassa, mutta nyt koneet auttavat meitä!</a:t>
            </a:r>
          </a:p>
          <a:p>
            <a:endParaRPr lang="fi-FI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BBEC16-5BCB-AAB5-D4DC-B40DABFAB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1" y="5259270"/>
            <a:ext cx="4766310" cy="12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1AB9BC-F713-4851-4DA2-529D9C53B4BA}"/>
              </a:ext>
            </a:extLst>
          </p:cNvPr>
          <p:cNvSpPr txBox="1"/>
          <p:nvPr/>
        </p:nvSpPr>
        <p:spPr>
          <a:xfrm>
            <a:off x="1522019" y="4858157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laskutikku 1850-1970</a:t>
            </a:r>
          </a:p>
        </p:txBody>
      </p: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72F78226-53C7-F017-3A19-49402987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45" y="4246983"/>
            <a:ext cx="2636520" cy="20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098631-D285-9D3C-0D15-4A3EF1E8816A}"/>
              </a:ext>
            </a:extLst>
          </p:cNvPr>
          <p:cNvSpPr txBox="1"/>
          <p:nvPr/>
        </p:nvSpPr>
        <p:spPr>
          <a:xfrm>
            <a:off x="5749350" y="6321416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Elka-sähkölaskin 1967</a:t>
            </a:r>
          </a:p>
        </p:txBody>
      </p:sp>
      <p:pic>
        <p:nvPicPr>
          <p:cNvPr id="3078" name="Picture 6" descr="Model BC distributed in Italy">
            <a:extLst>
              <a:ext uri="{FF2B5EF4-FFF2-40B4-BE49-F238E27FC236}">
                <a16:creationId xmlns:a16="http://schemas.microsoft.com/office/drawing/2014/main" id="{74FA8E28-6F0C-3457-DE77-2566C81C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704" y="2310801"/>
            <a:ext cx="26765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E02C10-E808-9A3A-3296-3AA461626A9E}"/>
              </a:ext>
            </a:extLst>
          </p:cNvPr>
          <p:cNvSpPr txBox="1"/>
          <p:nvPr/>
        </p:nvSpPr>
        <p:spPr>
          <a:xfrm>
            <a:off x="9183112" y="5902224"/>
            <a:ext cx="23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Olivetti PC (”personal </a:t>
            </a:r>
            <a:r>
              <a:rPr lang="fi-FI" dirty="0" err="1"/>
              <a:t>computer</a:t>
            </a:r>
            <a:r>
              <a:rPr lang="fi-FI" dirty="0"/>
              <a:t>”) 1982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5204D2-11F1-4B2D-965B-2B96338D28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070" t="8551" r="22899" b="21834"/>
          <a:stretch/>
        </p:blipFill>
        <p:spPr>
          <a:xfrm>
            <a:off x="4880700" y="1556792"/>
            <a:ext cx="3138431" cy="2201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01A125-67C1-D25C-A14B-444A657658C4}"/>
              </a:ext>
            </a:extLst>
          </p:cNvPr>
          <p:cNvSpPr txBox="1"/>
          <p:nvPr/>
        </p:nvSpPr>
        <p:spPr>
          <a:xfrm>
            <a:off x="5058818" y="3718822"/>
            <a:ext cx="347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kuluttajien internet 1991</a:t>
            </a:r>
          </a:p>
        </p:txBody>
      </p:sp>
      <p:pic>
        <p:nvPicPr>
          <p:cNvPr id="3080" name="Picture 8" descr="Google's 20th Birthday Logo Remembers The Past">
            <a:extLst>
              <a:ext uri="{FF2B5EF4-FFF2-40B4-BE49-F238E27FC236}">
                <a16:creationId xmlns:a16="http://schemas.microsoft.com/office/drawing/2014/main" id="{758CB308-0431-98F6-B9D6-20729197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7" y="2168462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CD097A-22A6-B5EA-8290-6A09DF671756}"/>
              </a:ext>
            </a:extLst>
          </p:cNvPr>
          <p:cNvSpPr txBox="1"/>
          <p:nvPr/>
        </p:nvSpPr>
        <p:spPr>
          <a:xfrm>
            <a:off x="1117831" y="3670587"/>
            <a:ext cx="347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Googlailu 1996</a:t>
            </a:r>
            <a:br>
              <a:rPr lang="fi-FI" dirty="0"/>
            </a:br>
            <a:r>
              <a:rPr lang="fi-FI" dirty="0"/>
              <a:t>(Wikipedia 2010)</a:t>
            </a:r>
          </a:p>
        </p:txBody>
      </p:sp>
    </p:spTree>
    <p:extLst>
      <p:ext uri="{BB962C8B-B14F-4D97-AF65-F5344CB8AC3E}">
        <p14:creationId xmlns:p14="http://schemas.microsoft.com/office/powerpoint/2010/main" val="5655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16090-66EF-8E6E-718F-91AA27DD3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3DE0-DEF1-0072-B21B-C66887C96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 </a:t>
            </a:r>
            <a:r>
              <a:rPr lang="fi-FI" dirty="0" err="1"/>
              <a:t>entäs</a:t>
            </a:r>
            <a:r>
              <a:rPr lang="fi-FI" dirty="0"/>
              <a:t> nykyään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D58C-9E1B-17AB-A48F-9FD4C5E36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069396"/>
            <a:ext cx="10296648" cy="39522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Ehkä Charlotta tarvitsi tieteellistä ajattelua 1800-luvun maailmassa, mutta nyt koneet auttavat meitä!</a:t>
            </a:r>
          </a:p>
          <a:p>
            <a:endParaRPr lang="fi-FI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2C97F9-CBC4-3DA1-C0C0-E82218F9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1" y="5259270"/>
            <a:ext cx="4766310" cy="12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BDD3D7-4FD1-C531-4689-2690AF48BC8C}"/>
              </a:ext>
            </a:extLst>
          </p:cNvPr>
          <p:cNvSpPr txBox="1"/>
          <p:nvPr/>
        </p:nvSpPr>
        <p:spPr>
          <a:xfrm>
            <a:off x="1522019" y="4858157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laskutikku 1850-1970</a:t>
            </a:r>
          </a:p>
        </p:txBody>
      </p: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BB2F939E-ADD6-B31A-7683-387B7B7E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45" y="4246983"/>
            <a:ext cx="2636520" cy="20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FB7660-93B3-E732-77C6-48DBE9CE7F43}"/>
              </a:ext>
            </a:extLst>
          </p:cNvPr>
          <p:cNvSpPr txBox="1"/>
          <p:nvPr/>
        </p:nvSpPr>
        <p:spPr>
          <a:xfrm>
            <a:off x="5749350" y="6321416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Elka-sähkölaskin 1967</a:t>
            </a:r>
          </a:p>
        </p:txBody>
      </p:sp>
      <p:pic>
        <p:nvPicPr>
          <p:cNvPr id="3078" name="Picture 6" descr="Model BC distributed in Italy">
            <a:extLst>
              <a:ext uri="{FF2B5EF4-FFF2-40B4-BE49-F238E27FC236}">
                <a16:creationId xmlns:a16="http://schemas.microsoft.com/office/drawing/2014/main" id="{831D7717-ECAE-E359-71F5-6C2FEAAC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704" y="2310801"/>
            <a:ext cx="26765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7B6DC8-DF74-D321-7252-8A55465373D3}"/>
              </a:ext>
            </a:extLst>
          </p:cNvPr>
          <p:cNvSpPr txBox="1"/>
          <p:nvPr/>
        </p:nvSpPr>
        <p:spPr>
          <a:xfrm>
            <a:off x="9183112" y="5902224"/>
            <a:ext cx="23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Olivetti PC (”personal </a:t>
            </a:r>
            <a:r>
              <a:rPr lang="fi-FI" dirty="0" err="1"/>
              <a:t>computer</a:t>
            </a:r>
            <a:r>
              <a:rPr lang="fi-FI" dirty="0"/>
              <a:t>”) 1982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AC91E-A0BB-45D8-2356-B677E500AF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070" t="8551" r="22899" b="21834"/>
          <a:stretch/>
        </p:blipFill>
        <p:spPr>
          <a:xfrm>
            <a:off x="4880700" y="1556792"/>
            <a:ext cx="3138431" cy="2201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E1C265-5292-A62B-7E91-5DC1A7457D4D}"/>
              </a:ext>
            </a:extLst>
          </p:cNvPr>
          <p:cNvSpPr txBox="1"/>
          <p:nvPr/>
        </p:nvSpPr>
        <p:spPr>
          <a:xfrm>
            <a:off x="5058818" y="3718822"/>
            <a:ext cx="347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kuluttajien internet 1991</a:t>
            </a:r>
          </a:p>
        </p:txBody>
      </p:sp>
      <p:pic>
        <p:nvPicPr>
          <p:cNvPr id="3080" name="Picture 8" descr="Google's 20th Birthday Logo Remembers The Past">
            <a:extLst>
              <a:ext uri="{FF2B5EF4-FFF2-40B4-BE49-F238E27FC236}">
                <a16:creationId xmlns:a16="http://schemas.microsoft.com/office/drawing/2014/main" id="{E647B169-A393-A39A-FF31-6CB76F9F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7" y="2168462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1F9A57-21B6-A198-B52C-A6BBFE700805}"/>
              </a:ext>
            </a:extLst>
          </p:cNvPr>
          <p:cNvSpPr txBox="1"/>
          <p:nvPr/>
        </p:nvSpPr>
        <p:spPr>
          <a:xfrm>
            <a:off x="1117831" y="3670587"/>
            <a:ext cx="347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Googlailu 1996</a:t>
            </a:r>
          </a:p>
          <a:p>
            <a:r>
              <a:rPr lang="fi-FI" dirty="0"/>
              <a:t>Wikipedia 2010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5878288-F7BA-908C-3168-EFE8F956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0" y="1924082"/>
            <a:ext cx="2759560" cy="41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54F96-1D1D-C569-12D9-8E9654B50D9E}"/>
              </a:ext>
            </a:extLst>
          </p:cNvPr>
          <p:cNvSpPr txBox="1"/>
          <p:nvPr/>
        </p:nvSpPr>
        <p:spPr>
          <a:xfrm>
            <a:off x="333767" y="2151371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Älypuhelimet (</a:t>
            </a:r>
            <a:r>
              <a:rPr lang="fi-FI" dirty="0" err="1"/>
              <a:t>Iphone</a:t>
            </a:r>
            <a:r>
              <a:rPr lang="fi-FI" dirty="0"/>
              <a:t> 2007)</a:t>
            </a:r>
          </a:p>
        </p:txBody>
      </p:sp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0734C3E5-A32F-22BD-2234-24A27E4B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82" y="1283539"/>
            <a:ext cx="5625735" cy="509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AA7B7E-ACFB-1D9E-D192-9FE19EEA0285}"/>
              </a:ext>
            </a:extLst>
          </p:cNvPr>
          <p:cNvSpPr txBox="1"/>
          <p:nvPr/>
        </p:nvSpPr>
        <p:spPr>
          <a:xfrm>
            <a:off x="4373813" y="2188767"/>
            <a:ext cx="2751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dirty="0"/>
              <a:t>Pilvipalvelut 2010-luvulla</a:t>
            </a:r>
          </a:p>
        </p:txBody>
      </p:sp>
      <p:pic>
        <p:nvPicPr>
          <p:cNvPr id="4104" name="Picture 8" descr="undefined">
            <a:extLst>
              <a:ext uri="{FF2B5EF4-FFF2-40B4-BE49-F238E27FC236}">
                <a16:creationId xmlns:a16="http://schemas.microsoft.com/office/drawing/2014/main" id="{4AA06C8A-5235-6A85-FFF1-0B7330B6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62" y="2752077"/>
            <a:ext cx="4141838" cy="26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359D71-8B1F-F475-F5F7-8354E01476EE}"/>
              </a:ext>
            </a:extLst>
          </p:cNvPr>
          <p:cNvSpPr txBox="1"/>
          <p:nvPr/>
        </p:nvSpPr>
        <p:spPr>
          <a:xfrm>
            <a:off x="8860639" y="2331128"/>
            <a:ext cx="253306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dirty="0"/>
              <a:t>Generatiivinen tekoäly </a:t>
            </a:r>
            <a:br>
              <a:rPr lang="fi-FI" dirty="0"/>
            </a:br>
            <a:r>
              <a:rPr lang="fi-FI" dirty="0"/>
              <a:t>2020-luvulla</a:t>
            </a:r>
          </a:p>
        </p:txBody>
      </p:sp>
    </p:spTree>
    <p:extLst>
      <p:ext uri="{BB962C8B-B14F-4D97-AF65-F5344CB8AC3E}">
        <p14:creationId xmlns:p14="http://schemas.microsoft.com/office/powerpoint/2010/main" val="3037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9444-3B3E-8D2A-FE18-B7A53749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Tiedonkäsittelyn ja taitojen ulkoistaminen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FC797-1A29-0355-E0ED-999C151C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53267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700" dirty="0"/>
              <a:t>Jokainen näistä kehitysaskeleista on ulkoistanut tiedonkäsittelyä </a:t>
            </a:r>
            <a:r>
              <a:rPr lang="fi-FI" sz="1700" i="1" dirty="0"/>
              <a:t>sekä</a:t>
            </a:r>
            <a:r>
              <a:rPr lang="fi-FI" sz="1700" dirty="0"/>
              <a:t> mahdollistanut uudenlaisen ajattelun ja luovuuden. </a:t>
            </a:r>
            <a:r>
              <a:rPr lang="fi-FI" sz="1700" dirty="0" err="1"/>
              <a:t>Esim</a:t>
            </a:r>
            <a:r>
              <a:rPr lang="fi-FI" sz="1700" dirty="0"/>
              <a:t>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/>
              <a:t>Laskutikku ja sähkölaskimet eivät tehneet matematiikasta turhaa, vaan vapauttivat aikaa monimutkaisemmille ongelmille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/>
              <a:t>Internet ja Google vähensivät tarpeen muistaa faktoja, ja lisäsivät tiedonhakutaitojen ja lähdekritiikin merkitystä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 err="1"/>
              <a:t>ChatGPT</a:t>
            </a:r>
            <a:r>
              <a:rPr lang="fi-FI" sz="1700" dirty="0"/>
              <a:t> voi tuottaa tekstejä, mutta ihmisen rooli on edelleen ohjata, arvioida ja syventää keskustelua</a:t>
            </a:r>
          </a:p>
          <a:p>
            <a:pPr>
              <a:lnSpc>
                <a:spcPct val="110000"/>
              </a:lnSpc>
            </a:pPr>
            <a:r>
              <a:rPr lang="fi-FI" sz="1700" dirty="0"/>
              <a:t>Millaisia uusia taitoja tarvitaan, kun ulkoistetaan vanhoja?</a:t>
            </a:r>
          </a:p>
          <a:p>
            <a:pPr>
              <a:lnSpc>
                <a:spcPct val="110000"/>
              </a:lnSpc>
            </a:pPr>
            <a:r>
              <a:rPr lang="fi-FI" sz="1700" dirty="0"/>
              <a:t>Mitä tieteellisen ajattelun ydinosaamiskuvauksesta ”ostat” näillä puheilla? </a:t>
            </a:r>
          </a:p>
        </p:txBody>
      </p:sp>
      <p:pic>
        <p:nvPicPr>
          <p:cNvPr id="6" name="Picture 5" descr="Person wearing yellow">
            <a:extLst>
              <a:ext uri="{FF2B5EF4-FFF2-40B4-BE49-F238E27FC236}">
                <a16:creationId xmlns:a16="http://schemas.microsoft.com/office/drawing/2014/main" id="{7FC96482-AE6D-54D1-703F-A48CFD453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68" b="-1"/>
          <a:stretch/>
        </p:blipFill>
        <p:spPr>
          <a:xfrm>
            <a:off x="6240016" y="10"/>
            <a:ext cx="5951984" cy="685799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8CB349-22FF-E21E-72BB-DF7C493BF4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90633-D063-F0F8-BE85-B46BBCF1A937}"/>
              </a:ext>
            </a:extLst>
          </p:cNvPr>
          <p:cNvSpPr txBox="1"/>
          <p:nvPr/>
        </p:nvSpPr>
        <p:spPr>
          <a:xfrm>
            <a:off x="10116886" y="5767300"/>
            <a:ext cx="2075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 err="1"/>
              <a:t>ChatGPT:ltä</a:t>
            </a:r>
            <a:r>
              <a:rPr lang="fi-FI" sz="1400" dirty="0"/>
              <a:t> kysytty tiedonkäsittelyn ulkoistamisesta tämän dian taustaksi</a:t>
            </a:r>
          </a:p>
        </p:txBody>
      </p:sp>
    </p:spTree>
    <p:extLst>
      <p:ext uri="{BB962C8B-B14F-4D97-AF65-F5344CB8AC3E}">
        <p14:creationId xmlns:p14="http://schemas.microsoft.com/office/powerpoint/2010/main" val="5770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47fadf-6a35-4d5a-a1a7-6883be85a1de" xsi:nil="true"/>
    <lcf76f155ced4ddcb4097134ff3c332f xmlns="5cbd0460-457c-4247-9905-b686aa5705d7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5C54CFA5725B41AF833EB2D01900BE" ma:contentTypeVersion="15" ma:contentTypeDescription="Luo uusi asiakirja." ma:contentTypeScope="" ma:versionID="c27b0c30da20378c64d467156198b396">
  <xsd:schema xmlns:xsd="http://www.w3.org/2001/XMLSchema" xmlns:xs="http://www.w3.org/2001/XMLSchema" xmlns:p="http://schemas.microsoft.com/office/2006/metadata/properties" xmlns:ns1="http://schemas.microsoft.com/sharepoint/v3" xmlns:ns2="5cbd0460-457c-4247-9905-b686aa5705d7" xmlns:ns3="9147fadf-6a35-4d5a-a1a7-6883be85a1de" targetNamespace="http://schemas.microsoft.com/office/2006/metadata/properties" ma:root="true" ma:fieldsID="0904ed5bfb6c616e107ce4e0b003ed2f" ns1:_="" ns2:_="" ns3:_="">
    <xsd:import namespace="http://schemas.microsoft.com/sharepoint/v3"/>
    <xsd:import namespace="5cbd0460-457c-4247-9905-b686aa5705d7"/>
    <xsd:import namespace="9147fadf-6a35-4d5a-a1a7-6883be85a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0460-457c-4247-9905-b686aa570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7fadf-6a35-4d5a-a1a7-6883be85a1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bd626d-5770-465d-8a65-8c9b9d087045}" ma:internalName="TaxCatchAll" ma:showField="CatchAllData" ma:web="9147fadf-6a35-4d5a-a1a7-6883be85a1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4C91EF-70F7-44ED-8558-D21C27C75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DAB5E2-7EE5-459D-A9B0-0FF2D1203DE4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9147fadf-6a35-4d5a-a1a7-6883be85a1de"/>
    <ds:schemaRef ds:uri="5cbd0460-457c-4247-9905-b686aa5705d7"/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4CA2632-0E47-4BD9-B147-D5DA2B3A9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bd0460-457c-4247-9905-b686aa5705d7"/>
    <ds:schemaRef ds:uri="9147fadf-6a35-4d5a-a1a7-6883be85a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af5f003-ec9f-4a38-bb3c-a344331c4fce}" enabled="1" method="Privileged" siteId="{e9662d58-caa4-4bc1-b138-c8b1acab5a1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1006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Aleo</vt:lpstr>
      <vt:lpstr>Arial</vt:lpstr>
      <vt:lpstr>Lato</vt:lpstr>
      <vt:lpstr>Lato Black</vt:lpstr>
      <vt:lpstr>Raleway</vt:lpstr>
      <vt:lpstr>jyu</vt:lpstr>
      <vt:lpstr>4. tapaaminen Tieteellisen osaamisen ydinosaamisalue</vt:lpstr>
      <vt:lpstr>Lämmittelyä</vt:lpstr>
      <vt:lpstr>Hoitaisiko tekoäly tutkimuksiin tutustumisen puolestamme?</vt:lpstr>
      <vt:lpstr>Tarvitsenko omaa tieteellistä osaamista mihinkään?</vt:lpstr>
      <vt:lpstr>Charlotta Lydecken (1833-1916)</vt:lpstr>
      <vt:lpstr>Charlotta Lydecken (1833-1916)</vt:lpstr>
      <vt:lpstr>No entäs nykyään</vt:lpstr>
      <vt:lpstr>No entäs nykyään</vt:lpstr>
      <vt:lpstr>Tiedonkäsittelyn ja taitojen ulkoistaminen</vt:lpstr>
      <vt:lpstr>Keskustele ryhmässä tieteellisen osaamisen ydinosaamisalueen kuvauksesta:</vt:lpstr>
      <vt:lpstr>Tee muistiinpanoja edellisen keskustelun pohjalta propeesi</vt:lpstr>
      <vt:lpstr>Miten palaat edellisistä MAP-malliin? (Muistellaan ekan demon hahmotelmia oppimistavoitteista?)</vt:lpstr>
      <vt:lpstr>Ensi kerralle 4.5.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Kepler-Uotinen, Kaili</dc:creator>
  <cp:lastModifiedBy>Kepler-Uotinen, Kaili</cp:lastModifiedBy>
  <cp:revision>31</cp:revision>
  <dcterms:created xsi:type="dcterms:W3CDTF">2025-03-21T07:28:35Z</dcterms:created>
  <dcterms:modified xsi:type="dcterms:W3CDTF">2026-04-26T11:06:55Z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0x010100445C54CFA5725B41AF833EB2D01900BE</vt:lpwstr>
  </property>
  <property fmtid="{D5CDD505-2E9C-101B-9397-08002B2CF9AE}" pid="3" name="MediaServiceImageTags">
    <vt:lpwstr/>
  </property>
</Properties>
</file>