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</p:sldMasterIdLst>
  <p:notesMasterIdLst>
    <p:notesMasterId r:id="rId15"/>
  </p:notesMasterIdLst>
  <p:handoutMasterIdLst>
    <p:handoutMasterId r:id="rId16"/>
  </p:handoutMasterIdLst>
  <p:sldIdLst>
    <p:sldId id="436" r:id="rId6"/>
    <p:sldId id="273" r:id="rId7"/>
    <p:sldId id="295" r:id="rId8"/>
    <p:sldId id="266" r:id="rId9"/>
    <p:sldId id="438" r:id="rId10"/>
    <p:sldId id="261" r:id="rId11"/>
    <p:sldId id="434" r:id="rId12"/>
    <p:sldId id="433" r:id="rId13"/>
    <p:sldId id="43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07" autoAdjust="0"/>
  </p:normalViewPr>
  <p:slideViewPr>
    <p:cSldViewPr showGuides="1">
      <p:cViewPr varScale="1">
        <p:scale>
          <a:sx n="63" d="100"/>
          <a:sy n="63" d="100"/>
        </p:scale>
        <p:origin x="688" y="56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9.2.2026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9.2.2026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7" Type="http://schemas.openxmlformats.org/officeDocument/2006/relationships/hyperlink" Target="https://twitter.com/uniofjyvaskyla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FC8AB4-BAF4-4D42-8872-AFDC24CCDD75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E15D4-FA64-420B-9AFA-D27A5DC99D4A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3444F-85E1-4DC9-8EA2-A919F80CF21D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174A7B-F398-422A-9274-A7A0A77AE029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82CA-7D08-4C64-A2BA-A286A40F9810}" type="datetime1">
              <a:rPr lang="fi-FI" smtClean="0"/>
              <a:t>9.2.2026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9.2.2026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72CC-29C7-4312-AA7D-FC0D130E2651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881-BBB2-4666-A10D-F4C42740CE29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3183C9-4B92-47A3-9B0C-4F7FFD5778B3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172078D-D4CF-4F8B-89D4-683D8E317D99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285B-F5FB-48E8-9E8F-9D20CFE3E443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6703-07DF-4528-8F0F-740BB826187F}" type="datetime1">
              <a:rPr lang="fi-FI" smtClean="0"/>
              <a:t>9.2.2026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EBD-CCAD-42A7-BEF7-F6A4385AEC96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0593-6CFC-4FA8-9168-1F36779AADF9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F5A953-C7A8-4DC0-B83F-3DF5D37EDE88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941DD-DFFB-4F5E-804F-172516824F1B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68543-CE59-49F8-867C-8A3FBAAD7A9F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4E90D-FE23-4FB2-9E95-A78C890E1071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BE958-3B47-436D-8DD1-2D5CAB1F4512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BC3C4-7E9F-4D5C-9AE6-9858016C1106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3B9F0-AC92-4F95-88F1-368CC87E5C5E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665-A412-4858-82BF-B092FC41CFF7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990C-8331-4DA1-97FF-1E3F516B1243}" type="datetime1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D3040-EC68-41B6-B426-75D972819FB0}" type="datetime1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62767B-731B-4464-9ABA-9ADF7EB493B6}" type="datetime1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B2A89-1602-4E9D-8AE2-C3B623ABF8B4}" type="datetime1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BBFBBC-9947-494E-8801-827AD1579B09}" type="datetime1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FC8AB4-BAF4-4D42-8872-AFDC24CCDD75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262725-7EDF-7786-1234-1C591C79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AB8AEDA-ADC9-66E4-4FE2-C52899EC88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6C402D9-D629-C9D8-1FDE-F562B53E22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B3656F2-219B-DFF3-81ED-C502E8DC20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F00260-D056-2208-5AC7-7B6A3CAF3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4C03A9-0E73-EB55-27C3-37B5AA3677C5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540739-0E24-3DA5-6776-670BD189EFF0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0F20DE-BF6D-6C42-5750-39C6393347C9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F5B44B-8706-C992-9D03-27836851A3D5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052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285B-F5FB-48E8-9E8F-9D20CFE3E443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2AA2B3-A2EB-A1A3-B668-0A33A7AE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3A997-C581-3754-C8EA-9F46A305AB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8838C2F-2B83-0451-BC31-5703F82DE9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1D2F302-D3AD-4FEA-A4E0-04E3A32853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BAA070-DA23-41B7-2DAF-181C3D9F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6D6F30-12D4-5D57-EBE5-B45EF83C4BC0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FC4AA5-8183-ED46-3792-9402C9E7A6A0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F7C343-B436-CF1F-7D57-27CCE2361E10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6AD238-080E-8D08-0168-DC27503ACC31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234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BC3C4-7E9F-4D5C-9AE6-9858016C1106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FAF1E8-9C84-D60E-FDED-D2728EDCF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EA842CB3-1F72-E950-024F-05FC071BAC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8630C54-6510-B338-22B9-A85165FF28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02EFF06-3747-4800-116D-813E2CA5D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7E3CB5-5CFD-5F67-8944-6FC1A208A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288C75-7B7B-1E00-4B8B-B936F5376033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C65835-DECD-A67C-971A-5962D763E924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42FF55-6B1B-C557-7499-D0A2541A56E9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FEDF2D-D86D-DD4B-15B3-E958BEBF02B8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68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435E05-882E-487F-8F92-FA8A4A13627E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435E05-882E-487F-8F92-FA8A4A13627E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4B4F6B-51CF-EEB3-22C6-FE261A078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198C75E6-E9EE-3F82-8CC2-B919618FD0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9FE66B-6815-4B08-FA71-F238F15298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E6049B2-4977-C528-8CDE-EED043B7AC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9EF3D-BBF3-DEE1-EC62-0841C8CF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0F9D04-4B81-EBEA-B54B-BA5C77B0F40C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A8F24E-FFD1-F5DB-B586-5D27F047D4A3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513E39-9970-BFC5-9FA9-5373AC35874C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0A2C6-D712-2CB4-7D21-828AA612A513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012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9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45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8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4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DB4A7-9188-4095-84E1-E1DCB0ECE150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9EB0FBF-13C8-8DBF-9CAB-3D4B69343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F16401-0089-0140-F454-5895C942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219700-5C77-667D-ED68-5131485EFA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A61AC21-F271-2853-1497-20FF8E7436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2B723CF-FFEA-C1C5-8F31-FE77C6F14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6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FC9E98-C3B4-4609-BD80-85D9B3F8898B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2A8A1BF7-9FBC-3E3D-5DC4-F45B5EFC3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F3A6AD-6A1D-8D9A-2DAB-5447EC296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3DB21B1-D569-3564-9F8B-77610B6FF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1695881-1EC9-B2E3-EB56-071C248B76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E168A73-0E9A-ACED-3A09-C0AAF3328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118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60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60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36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70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82CA-7D08-4C64-A2BA-A286A40F9810}" type="datetime1">
              <a:rPr lang="fi-FI" smtClean="0"/>
              <a:t>9.2.2026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62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7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9.2.2026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3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6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72CC-29C7-4312-AA7D-FC0D130E2651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881-BBB2-4666-A10D-F4C42740CE29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2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8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66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2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6703-07DF-4528-8F0F-740BB826187F}" type="datetime1">
              <a:rPr lang="fi-FI" smtClean="0"/>
              <a:t>9.2.2026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90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7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1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EBD-CCAD-42A7-BEF7-F6A4385AEC96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7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6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0593-6CFC-4FA8-9168-1F36779AADF9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7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DB4A7-9188-4095-84E1-E1DCB0ECE150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4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060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3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3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1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80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2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C9E98-C3B4-4609-BD80-85D9B3F8898B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5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1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665-A412-4858-82BF-B092FC41CFF7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7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990C-8331-4DA1-97FF-1E3F516B1243}" type="datetime1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4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D3040-EC68-41B6-B426-75D972819FB0}" type="datetime1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DB12F-24B4-FA30-74B2-3FBE83FBD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29D044-2476-4017-1E70-82C83E8A17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E93E8FA-F7EE-4655-D06C-D9A4BD9D6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9F075DE-1994-994A-5819-8B75B3BCE6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ECFA6C-8257-13A8-6216-19AA63B41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0A1201-AFBF-8D6C-84C7-93013B9C97BA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511E7C-EF3A-ED51-0CDB-8457A3E4B258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598A44-E63D-98D7-0642-D987F6F0FEF7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003E3E-085D-918D-3D16-363A73204027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3" name="Freeform 16">
            <a:hlinkClick r:id="rId7" tooltip="Twitter"/>
            <a:extLst>
              <a:ext uri="{FF2B5EF4-FFF2-40B4-BE49-F238E27FC236}">
                <a16:creationId xmlns:a16="http://schemas.microsoft.com/office/drawing/2014/main" id="{221A559D-A15E-9287-5F44-16C0ECDA0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17">
            <a:hlinkClick r:id="rId2" tooltip="Facebook"/>
            <a:extLst>
              <a:ext uri="{FF2B5EF4-FFF2-40B4-BE49-F238E27FC236}">
                <a16:creationId xmlns:a16="http://schemas.microsoft.com/office/drawing/2014/main" id="{2C504B9F-4E33-AB66-1653-0515E9D8A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18">
            <a:hlinkClick r:id="rId3" tooltip="LinkedIn"/>
            <a:extLst>
              <a:ext uri="{FF2B5EF4-FFF2-40B4-BE49-F238E27FC236}">
                <a16:creationId xmlns:a16="http://schemas.microsoft.com/office/drawing/2014/main" id="{89AA05AB-534D-2F48-B407-46FC524BA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Freeform 19">
            <a:hlinkClick r:id="rId4" tooltip="YouTube"/>
            <a:extLst>
              <a:ext uri="{FF2B5EF4-FFF2-40B4-BE49-F238E27FC236}">
                <a16:creationId xmlns:a16="http://schemas.microsoft.com/office/drawing/2014/main" id="{4D8761EC-329A-1F56-149E-BED41A06D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Freeform 6">
            <a:hlinkClick r:id="rId5" tooltip="Instagram"/>
            <a:extLst>
              <a:ext uri="{FF2B5EF4-FFF2-40B4-BE49-F238E27FC236}">
                <a16:creationId xmlns:a16="http://schemas.microsoft.com/office/drawing/2014/main" id="{8D5AE16F-4F9E-EDBE-EFBF-0AF0677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5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8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401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449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F5A953-C7A8-4DC0-B83F-3DF5D37EDE88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7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48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03AC-00DE-4A76-B195-7695749E5363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09E99790-A5AA-4C9F-86E4-F2AE5C5929B8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(c)" hidden="1">
            <a:extLst>
              <a:ext uri="{FF2B5EF4-FFF2-40B4-BE49-F238E27FC236}">
                <a16:creationId xmlns:a16="http://schemas.microsoft.com/office/drawing/2014/main" id="{295AD9FF-C38F-CF0C-A90A-C3A55B219176}"/>
              </a:ext>
            </a:extLst>
          </p:cNvPr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(logo)" descr="Z:\GRW (grow)\logot\copyright_grow.png" hidden="1">
            <a:extLst>
              <a:ext uri="{FF2B5EF4-FFF2-40B4-BE49-F238E27FC236}">
                <a16:creationId xmlns:a16="http://schemas.microsoft.com/office/drawing/2014/main" id="{C077AFB8-3C60-1736-41F0-1AF053EEC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426526" TargetMode="External"/><Relationship Id="rId2" Type="http://schemas.openxmlformats.org/officeDocument/2006/relationships/hyperlink" Target="https://eperusteet.opintopolku.fi/#/fi/perusopetus/419550/tekstikappale/426525" TargetMode="Externa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eperusteet.opintopolku.fi/#/fi/lukiokoulutus/6828810/tekstikappale/6828894" TargetMode="External"/><Relationship Id="rId4" Type="http://schemas.openxmlformats.org/officeDocument/2006/relationships/hyperlink" Target="https://eperusteet.opintopolku.fi/#/fi/perusopetus/419550/tekstikappale/4265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DF0E-79CC-4AD4-9282-BDA748660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KTKP020 Kestävä kasvatus ja yhteiskunta</a:t>
            </a:r>
            <a:br>
              <a:rPr lang="fi-FI" dirty="0"/>
            </a:br>
            <a:r>
              <a:rPr lang="fi-FI" dirty="0"/>
              <a:t>3. opehuone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DCE36-DFEA-49B5-9C94-1C08F4DFC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Opehuone </a:t>
            </a:r>
          </a:p>
          <a:p>
            <a:r>
              <a:rPr lang="fi-FI" dirty="0"/>
              <a:t>9.2.2026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BD7A-A09F-4D82-B119-CE370935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AB4-BAF4-4D42-8872-AFDC24CCDD75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42CC-ED38-43FF-9EA2-1EE00D9D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9D064-1A71-4202-B860-A7740089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2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FD686-B2DB-808D-5203-C02814F9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9AF4-D872-AF2B-EED1-E4877743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A1EF1-C36E-A99B-8B2B-EE3500F1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37A89-518E-B904-6862-EE66B8286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Luentojen ja oheislukemiston purkua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4FFF1E-181B-CD4F-685D-8DBC1291A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59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4647-CA46-6EA7-0E46-23A837FD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648494"/>
          </a:xfrm>
        </p:spPr>
        <p:txBody>
          <a:bodyPr/>
          <a:lstStyle/>
          <a:p>
            <a:r>
              <a:rPr lang="fi-FI" dirty="0"/>
              <a:t>Luentoihin ja oheislukemistoon liittyvät kysymykset: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53116-67CF-5002-0CEB-6C880F41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E151-B35A-BC95-FEA5-BF14C2D9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863A1-2D11-3AE0-AAF8-18C166A4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3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18DBCE-CA4B-8972-DFEF-8F0597F0A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" y="1268760"/>
            <a:ext cx="10944225" cy="4897090"/>
          </a:xfrm>
        </p:spPr>
        <p:txBody>
          <a:bodyPr/>
          <a:lstStyle/>
          <a:p>
            <a:r>
              <a:rPr lang="fi-FI" sz="2000" dirty="0"/>
              <a:t>Kotitehtävänä oli:</a:t>
            </a:r>
          </a:p>
          <a:p>
            <a:pPr lvl="1"/>
            <a:r>
              <a:rPr lang="fi-FI" sz="2000" dirty="0"/>
              <a:t>Luentotallenteet: Demokratiakasvatus</a:t>
            </a:r>
          </a:p>
          <a:p>
            <a:pPr lvl="1"/>
            <a:r>
              <a:rPr lang="fi-FI" sz="2000" dirty="0"/>
              <a:t>Luennon oheislukemisto: Antikainen, A., Rinne, R., &amp; Koski, L. (2021). </a:t>
            </a:r>
            <a:r>
              <a:rPr lang="fi-FI" sz="2000" i="1" dirty="0"/>
              <a:t>Kasvatussosiologia </a:t>
            </a:r>
            <a:r>
              <a:rPr lang="fi-FI" sz="2000" dirty="0"/>
              <a:t>(6., päivitetty painos. tai 2013 5. painos). PS-kustannus. Kotitehtäväksi:  Luvut 7.2-7.4 sekä luku 8 Koulun käytännöt</a:t>
            </a:r>
          </a:p>
          <a:p>
            <a:pPr lvl="1"/>
            <a:endParaRPr lang="fi-FI" sz="2000" dirty="0"/>
          </a:p>
          <a:p>
            <a:r>
              <a:rPr lang="fi-FI" sz="2000" dirty="0"/>
              <a:t>Kysymyksiä:</a:t>
            </a:r>
          </a:p>
          <a:p>
            <a:pPr lvl="1"/>
            <a:r>
              <a:rPr lang="fi-FI" sz="2000" dirty="0"/>
              <a:t>Reflektoi omia kokemuksiasi koulutaipaleeltasi varhaiskasvatuksesta nykyiseen hetkeen. Kuinka hyvin demokratiakasvatus mielestäsi toteutui. Mitä siinä pitäisi muuttaa?</a:t>
            </a:r>
          </a:p>
          <a:p>
            <a:pPr lvl="1"/>
            <a:r>
              <a:rPr lang="fi-FI" sz="2000" dirty="0"/>
              <a:t>Minkälaisiin asioihin yhteisöissämme tulisi kiinnittää huomiota matkalla kohti demokraattista ja kestävää elämäntapaa? </a:t>
            </a:r>
          </a:p>
          <a:p>
            <a:pPr marL="269875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7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D02560-A51A-45AB-8E49-1D817868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C3C4-7E9F-4D5C-9AE6-9858016C1106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770BF1-1BFF-4DDC-A3F4-597E092C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808356-DF73-45EA-A31D-1C481E6A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8C302D9-EC13-42CB-8E58-520E2CB09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Megatrenditehtäväesitykset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9178F21-280B-4261-9635-B9EE5E1B6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Noin 20 min. / ryhmä</a:t>
            </a:r>
          </a:p>
        </p:txBody>
      </p:sp>
    </p:spTree>
    <p:extLst>
      <p:ext uri="{BB962C8B-B14F-4D97-AF65-F5344CB8AC3E}">
        <p14:creationId xmlns:p14="http://schemas.microsoft.com/office/powerpoint/2010/main" val="4700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74633-AA6D-C0CE-9B4B-E4660354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9.2.2026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FF6D4-9CA7-32FC-FDD9-2B767EED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B80EA-1758-6970-2A1A-A7FB4F2E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624773-E0E3-F946-EF0C-C3FDA6415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Megatrendin työstö</a:t>
            </a:r>
            <a:br>
              <a:rPr lang="fi-FI" dirty="0"/>
            </a:br>
            <a:r>
              <a:rPr lang="fi-FI" dirty="0"/>
              <a:t>Vaihe 2.</a:t>
            </a:r>
            <a:br>
              <a:rPr lang="fi-FI" dirty="0"/>
            </a:br>
            <a:r>
              <a:rPr lang="fi-FI" dirty="0"/>
              <a:t>Miten megatrendiä pitäisi käsitellä koulussa?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EBBC7A2-D2D7-FC41-ACDE-EA5A3EC27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Pohtikaa seuraavien diojen apukysymyksiä seuraavaa opehuonetta </a:t>
            </a:r>
            <a:r>
              <a:rPr lang="fi-FI"/>
              <a:t>varten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10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54" y="3549974"/>
            <a:ext cx="10656886" cy="864097"/>
          </a:xfrm>
        </p:spPr>
        <p:txBody>
          <a:bodyPr/>
          <a:lstStyle/>
          <a:p>
            <a:r>
              <a:rPr lang="fi-FI" dirty="0"/>
              <a:t>Mitä on (yhteiskunnallinen) kasvatus? Miten sitä voi toteuttaa? – Eräs ajatus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4916" y="4456665"/>
            <a:ext cx="10657135" cy="2413198"/>
          </a:xfrm>
        </p:spPr>
        <p:txBody>
          <a:bodyPr/>
          <a:lstStyle/>
          <a:p>
            <a:r>
              <a:rPr lang="en-US" sz="2000" dirty="0"/>
              <a:t>”As research of political socialization has shown, students not only learn from what they are being taught; they also learn – and often learn more and learn more strongly – from many of the other situations in which they take part.” – </a:t>
            </a:r>
            <a:r>
              <a:rPr lang="en-US" sz="2000" dirty="0" err="1"/>
              <a:t>Gert</a:t>
            </a:r>
            <a:r>
              <a:rPr lang="en-US" sz="2000" dirty="0"/>
              <a:t> </a:t>
            </a:r>
            <a:r>
              <a:rPr lang="en-US" sz="2000" dirty="0" err="1"/>
              <a:t>Biesta</a:t>
            </a:r>
            <a:r>
              <a:rPr lang="en-US" sz="2000" dirty="0"/>
              <a:t> 2006, 124.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5" b="293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65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7A3303-6989-8B8F-A4FC-833FE01D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648494"/>
          </a:xfrm>
        </p:spPr>
        <p:txBody>
          <a:bodyPr/>
          <a:lstStyle/>
          <a:p>
            <a:r>
              <a:rPr lang="fi-FI" dirty="0"/>
              <a:t>Työskentelyä ohjaavia apukysymyksiä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8B6F98-0ED5-5527-A53F-361CE78E9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340768"/>
            <a:ext cx="10940436" cy="4825083"/>
          </a:xfrm>
        </p:spPr>
        <p:txBody>
          <a:bodyPr/>
          <a:lstStyle/>
          <a:p>
            <a:r>
              <a:rPr lang="fi-FI" sz="2000" dirty="0"/>
              <a:t>Miten megatrendinne näyttäytyy</a:t>
            </a:r>
          </a:p>
          <a:p>
            <a:pPr marL="612775" lvl="1" indent="-342900">
              <a:buFont typeface="+mj-lt"/>
              <a:buAutoNum type="alphaLcParenR"/>
            </a:pPr>
            <a:r>
              <a:rPr lang="fi-FI" sz="2000" dirty="0"/>
              <a:t>Yksilön</a:t>
            </a:r>
          </a:p>
          <a:p>
            <a:pPr marL="612775" lvl="1" indent="-342900">
              <a:buFont typeface="+mj-lt"/>
              <a:buAutoNum type="alphaLcParenR"/>
            </a:pPr>
            <a:r>
              <a:rPr lang="fi-FI" sz="2000" dirty="0"/>
              <a:t>Koulun</a:t>
            </a:r>
          </a:p>
          <a:p>
            <a:pPr marL="612775" lvl="1" indent="-342900">
              <a:buFont typeface="+mj-lt"/>
              <a:buAutoNum type="alphaLcParenR"/>
            </a:pPr>
            <a:r>
              <a:rPr lang="fi-FI" sz="2000" dirty="0"/>
              <a:t>Koko yhteiskunnan näkökulmasta?</a:t>
            </a:r>
          </a:p>
          <a:p>
            <a:pPr marL="341312" indent="-342900"/>
            <a:r>
              <a:rPr lang="fi-FI" sz="2000" dirty="0"/>
              <a:t>Ennakkokäsityksenne/nykyinen näkemyksenne megatrendin näkymisestä koulussa?</a:t>
            </a:r>
          </a:p>
          <a:p>
            <a:pPr marL="341312" indent="-342900"/>
            <a:r>
              <a:rPr lang="fi-FI" sz="2000" dirty="0"/>
              <a:t>Onko syytä vahvistaa tai lieventää megatrendin näkymistä koulussa tai yhteiskunnassa laajemmin? Miksi?</a:t>
            </a:r>
            <a:endParaRPr lang="fi-FI" sz="1800" dirty="0"/>
          </a:p>
          <a:p>
            <a:pPr marL="612775" lvl="1" indent="-342900"/>
            <a:r>
              <a:rPr lang="fi-FI" sz="1800" dirty="0"/>
              <a:t>Miten tähän voi vaikuttaa yksilön/koulun/yhteiskunnan näkökulmasta? </a:t>
            </a:r>
          </a:p>
          <a:p>
            <a:pPr marL="612775" lvl="1" indent="-342900"/>
            <a:r>
              <a:rPr lang="fi-FI" sz="1800" dirty="0"/>
              <a:t>Mitä pitäisi tehdä/minkä muuttua, jotta asiaan voitaisiin vaikuttaa? </a:t>
            </a:r>
          </a:p>
          <a:p>
            <a:pPr marL="341312" indent="-342900"/>
            <a:r>
              <a:rPr lang="fi-FI" sz="2000" dirty="0"/>
              <a:t>Mitä te tulevina opettajina voitte tehdä tarvittavan muutoksen eteen?</a:t>
            </a:r>
          </a:p>
          <a:p>
            <a:pPr marL="612775" lvl="1" indent="-342900"/>
            <a:r>
              <a:rPr lang="fi-FI" sz="2000" dirty="0"/>
              <a:t>Mitä työkaluja lukemanne tekstit ja katsomanne luennot antavat teille teeman käsittelyyn?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67EFFA-8521-3841-54D6-1FF722E9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7924A0-F2B3-EC21-5EB4-DD7EF9E6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450E2A-9AEF-3457-71AD-91DDCE89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BE136-38AE-1100-A1E7-39A70E0A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Teeman pedagogisointia ohjaavia 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E711D8-E05F-F3CA-81BA-F983F9AA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Mikä teemastanne on olennaista tietää/ymmärtää, jotta siitä voi keskustella tai muuten käsitellä? -&gt; Tätä voitte pohtia esityksenne pohjalta, jäikö jotakin olennaista pois, pitäisikö jotakin lisätä?</a:t>
            </a:r>
          </a:p>
          <a:p>
            <a:r>
              <a:rPr lang="fi-FI" sz="2400" dirty="0"/>
              <a:t>Millainen työskentely/millaiset tehtävät tukevat megatrendin keskeisen idean ymmärtämistä/syventämistä/laajentamista?</a:t>
            </a:r>
          </a:p>
          <a:p>
            <a:r>
              <a:rPr lang="fi-FI" sz="2400" dirty="0"/>
              <a:t>Millaisilla työtavoilla megatrendiä voisi lähestyä koulussa? Mitä eri oppiaineet antavat megatrendin käsittelyyn?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19024B-8357-497B-59B3-64F5815D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0EF3C0-C637-5CE0-DD46-26C3430B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FAEB58-B8CF-4375-F292-9842D076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CB61-FDEF-0EE1-1D55-73672D99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504478"/>
          </a:xfrm>
        </p:spPr>
        <p:txBody>
          <a:bodyPr/>
          <a:lstStyle/>
          <a:p>
            <a:r>
              <a:rPr lang="fi-FI" dirty="0"/>
              <a:t>Muut kotitehtävät seuraavaan opehuoneeseen mennessä: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E574-54FF-7B1B-A861-4967C364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2816"/>
            <a:ext cx="10940436" cy="4393035"/>
          </a:xfrm>
        </p:spPr>
        <p:txBody>
          <a:bodyPr/>
          <a:lstStyle/>
          <a:p>
            <a:r>
              <a:rPr lang="fi-FI" sz="2000" dirty="0"/>
              <a:t>Luennot: Koulutuspolitiikan kivijalat sekä Suomalaisen peruskoulun hyvä kehä? </a:t>
            </a:r>
          </a:p>
          <a:p>
            <a:r>
              <a:rPr lang="fi-FI" sz="2000" dirty="0"/>
              <a:t>Luennon oheislukemisto: Antikainen, A., Rinne, R., &amp; Koski, L. (2021). </a:t>
            </a:r>
            <a:r>
              <a:rPr lang="fi-FI" sz="2000" i="1" dirty="0"/>
              <a:t>Kasvatussosiologia </a:t>
            </a:r>
            <a:r>
              <a:rPr lang="fi-FI" sz="2000" dirty="0"/>
              <a:t>(6., päivitetty painos. tai 2013 5. painos). PS-kustannus. Luku 5 Koulutuksen </a:t>
            </a:r>
            <a:r>
              <a:rPr lang="fi-FI" sz="2000"/>
              <a:t>yhteiskunnalliset tehtävät</a:t>
            </a:r>
            <a:endParaRPr lang="fi-FI" sz="2000" dirty="0">
              <a:solidFill>
                <a:srgbClr val="333333"/>
              </a:solidFill>
            </a:endParaRPr>
          </a:p>
          <a:p>
            <a:r>
              <a:rPr lang="fi-FI" sz="2000" dirty="0">
                <a:solidFill>
                  <a:srgbClr val="333333"/>
                </a:solidFill>
              </a:rPr>
              <a:t>Tutustu opetussuunnitelmiin: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333333"/>
                </a:solidFill>
              </a:rPr>
              <a:t>POPS2014:	</a:t>
            </a:r>
          </a:p>
          <a:p>
            <a:pPr lvl="2"/>
            <a:r>
              <a:rPr lang="fi-FI" sz="1800" dirty="0">
                <a:solidFill>
                  <a:srgbClr val="333333"/>
                </a:solidFill>
                <a:hlinkClick r:id="rId2"/>
              </a:rPr>
              <a:t>POPS2014 Arvoperusta</a:t>
            </a:r>
            <a:endParaRPr lang="fi-FI" sz="1800" dirty="0">
              <a:solidFill>
                <a:srgbClr val="333333"/>
              </a:solidFill>
            </a:endParaRPr>
          </a:p>
          <a:p>
            <a:pPr lvl="2"/>
            <a:r>
              <a:rPr lang="fi-FI" sz="1800" dirty="0">
                <a:solidFill>
                  <a:srgbClr val="333333"/>
                </a:solidFill>
                <a:hlinkClick r:id="rId3"/>
              </a:rPr>
              <a:t>POPS2014 Oppimiskäsitys</a:t>
            </a:r>
            <a:endParaRPr lang="fi-FI" sz="1800" dirty="0">
              <a:solidFill>
                <a:srgbClr val="333333"/>
              </a:solidFill>
            </a:endParaRPr>
          </a:p>
          <a:p>
            <a:pPr lvl="2"/>
            <a:r>
              <a:rPr lang="fi-FI" sz="1800" dirty="0">
                <a:solidFill>
                  <a:srgbClr val="333333"/>
                </a:solidFill>
                <a:hlinkClick r:id="rId4"/>
              </a:rPr>
              <a:t>POPS2014 Perusopetuksen tehtävä ja yleiset tavoitteet</a:t>
            </a:r>
            <a:endParaRPr lang="fi-FI" sz="1800" dirty="0">
              <a:solidFill>
                <a:srgbClr val="3333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333333"/>
                </a:solidFill>
              </a:rPr>
              <a:t>LOPS2021:</a:t>
            </a:r>
          </a:p>
          <a:p>
            <a:pPr lvl="2"/>
            <a:r>
              <a:rPr lang="fi-FI" sz="2000" dirty="0">
                <a:solidFill>
                  <a:srgbClr val="333333"/>
                </a:solidFill>
                <a:hlinkClick r:id="rId5"/>
              </a:rPr>
              <a:t>Lukiokoulutuksen tehtävä ja arvoperusta</a:t>
            </a:r>
            <a:endParaRPr lang="fi-FI" sz="2000" dirty="0">
              <a:solidFill>
                <a:srgbClr val="3333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i-FI" sz="1800" dirty="0">
              <a:solidFill>
                <a:srgbClr val="333333"/>
              </a:solidFill>
            </a:endParaRP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52211-CD54-33DF-4180-34392AF0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5041D-2054-D8AE-0A2E-B7542EB4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6E37-80B9-7667-79E8-474CCD23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2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.potx" id="{0DFE65F5-F1E1-403F-8A93-29D28E6C8532}" vid="{5D28690B-7111-41DF-9F1C-51C9F5A3512A}"/>
    </a:ext>
  </a:extLst>
</a:theme>
</file>

<file path=ppt/theme/theme2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147fadf-6a35-4d5a-a1a7-6883be85a1de" xsi:nil="true"/>
    <_ip_UnifiedCompliancePolicyProperties xmlns="http://schemas.microsoft.com/sharepoint/v3" xsi:nil="true"/>
    <lcf76f155ced4ddcb4097134ff3c332f xmlns="5cbd0460-457c-4247-9905-b686aa5705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5C54CFA5725B41AF833EB2D01900BE" ma:contentTypeVersion="15" ma:contentTypeDescription="Luo uusi asiakirja." ma:contentTypeScope="" ma:versionID="f0a8e2f80d0f540f973c20fed7dc75b6">
  <xsd:schema xmlns:xsd="http://www.w3.org/2001/XMLSchema" xmlns:xs="http://www.w3.org/2001/XMLSchema" xmlns:p="http://schemas.microsoft.com/office/2006/metadata/properties" xmlns:ns1="http://schemas.microsoft.com/sharepoint/v3" xmlns:ns2="5cbd0460-457c-4247-9905-b686aa5705d7" xmlns:ns3="9147fadf-6a35-4d5a-a1a7-6883be85a1de" targetNamespace="http://schemas.microsoft.com/office/2006/metadata/properties" ma:root="true" ma:fieldsID="ecadab50825a46f87381843d5b2b3e6d" ns1:_="" ns2:_="" ns3:_="">
    <xsd:import namespace="http://schemas.microsoft.com/sharepoint/v3"/>
    <xsd:import namespace="5cbd0460-457c-4247-9905-b686aa5705d7"/>
    <xsd:import namespace="9147fadf-6a35-4d5a-a1a7-6883be85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0460-457c-4247-9905-b686aa570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fadf-6a35-4d5a-a1a7-6883be85a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bd626d-5770-465d-8a65-8c9b9d087045}" ma:internalName="TaxCatchAll" ma:showField="CatchAllData" ma:web="9147fadf-6a35-4d5a-a1a7-6883be85a1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EAC00-AB57-4B5E-9D95-D54CADB0F89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147fadf-6a35-4d5a-a1a7-6883be85a1de"/>
    <ds:schemaRef ds:uri="5cbd0460-457c-4247-9905-b686aa5705d7"/>
  </ds:schemaRefs>
</ds:datastoreItem>
</file>

<file path=customXml/itemProps2.xml><?xml version="1.0" encoding="utf-8"?>
<ds:datastoreItem xmlns:ds="http://schemas.openxmlformats.org/officeDocument/2006/customXml" ds:itemID="{61A77613-E309-435B-9611-EA9AC59D82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FF31F1-6442-48E1-8916-73DD7854A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bd0460-457c-4247-9905-b686aa5705d7"/>
    <ds:schemaRef ds:uri="9147fadf-6a35-4d5a-a1a7-6883be85a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 JYU Template</Template>
  <TotalTime>926</TotalTime>
  <Words>474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Aleo</vt:lpstr>
      <vt:lpstr>Arial</vt:lpstr>
      <vt:lpstr>Lato</vt:lpstr>
      <vt:lpstr>Lato Black</vt:lpstr>
      <vt:lpstr>Wingdings</vt:lpstr>
      <vt:lpstr>JYO</vt:lpstr>
      <vt:lpstr>jyu</vt:lpstr>
      <vt:lpstr>KTKP020 Kestävä kasvatus ja yhteiskunta 3. opehuone</vt:lpstr>
      <vt:lpstr> Luentojen ja oheislukemiston purkua</vt:lpstr>
      <vt:lpstr>Luentoihin ja oheislukemistoon liittyvät kysymykset:</vt:lpstr>
      <vt:lpstr>Megatrenditehtäväesitykset</vt:lpstr>
      <vt:lpstr>Megatrendin työstö Vaihe 2. Miten megatrendiä pitäisi käsitellä koulussa?</vt:lpstr>
      <vt:lpstr>Mitä on (yhteiskunnallinen) kasvatus? Miten sitä voi toteuttaa? – Eräs ajatus</vt:lpstr>
      <vt:lpstr>Työskentelyä ohjaavia apukysymyksiä</vt:lpstr>
      <vt:lpstr>Teeman pedagogisointia ohjaavia kysymyksiä</vt:lpstr>
      <vt:lpstr>Muut kotitehtävät seuraavaan opehuoneeseen mennessä: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KTKP 040 – Kasvatus, yhteiskunta ja muutos</dc:title>
  <dc:creator>Hiljanen, Mikko</dc:creator>
  <cp:lastModifiedBy>Kepler-Uotinen, Kaili</cp:lastModifiedBy>
  <cp:revision>41</cp:revision>
  <dcterms:created xsi:type="dcterms:W3CDTF">2021-01-25T10:55:00Z</dcterms:created>
  <dcterms:modified xsi:type="dcterms:W3CDTF">2026-02-09T09:36:15Z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0x010100445C54CFA5725B41AF833EB2D01900BE</vt:lpwstr>
  </property>
</Properties>
</file>