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436" r:id="rId6"/>
    <p:sldId id="437" r:id="rId7"/>
    <p:sldId id="438" r:id="rId8"/>
    <p:sldId id="442" r:id="rId9"/>
    <p:sldId id="443" r:id="rId10"/>
    <p:sldId id="439" r:id="rId11"/>
    <p:sldId id="441" r:id="rId12"/>
    <p:sldId id="440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1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92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4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2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32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43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41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2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6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0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2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7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4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8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74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460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5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7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7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72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9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9281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4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2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0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3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4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237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6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66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33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5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1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73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824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8378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60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9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846CE7D5-CF57-46EF-B807-FDD0502418D4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42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X3oZ2M7igU?si=v5RtxWvR0Q1fifl6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KTKP020 </a:t>
            </a:r>
            <a:r>
              <a:rPr lang="en-US" dirty="0" err="1"/>
              <a:t>Kestävä</a:t>
            </a:r>
            <a:r>
              <a:rPr lang="en-US" dirty="0"/>
              <a:t> </a:t>
            </a:r>
            <a:r>
              <a:rPr lang="en-US" dirty="0" err="1"/>
              <a:t>kasvatus</a:t>
            </a:r>
            <a:r>
              <a:rPr lang="en-US" dirty="0"/>
              <a:t> ja </a:t>
            </a:r>
            <a:r>
              <a:rPr lang="en-US" dirty="0" err="1"/>
              <a:t>yhteiskunta</a:t>
            </a:r>
            <a:br>
              <a:rPr lang="en-US" dirty="0"/>
            </a:br>
            <a:r>
              <a:rPr lang="en-US" dirty="0"/>
              <a:t>5. </a:t>
            </a:r>
            <a:r>
              <a:rPr lang="en-US" dirty="0" err="1"/>
              <a:t>opehuone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5600" y="4796444"/>
            <a:ext cx="7200800" cy="72078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/>
              <a:t>Opehuone</a:t>
            </a:r>
            <a:r>
              <a:rPr lang="en-US" dirty="0"/>
              <a:t>  6</a:t>
            </a:r>
          </a:p>
          <a:p>
            <a:r>
              <a:rPr lang="en-US" dirty="0"/>
              <a:t>2.3.2026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81466-F17B-3579-E721-B9EB6650D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Kouluvierailut osana megatrendiä (45 min.)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77C10-2026-53F8-E53E-980D890576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7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294E5F-82BD-9FE7-67CD-FFF3BDE40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Pohdittavaksi kouluvierailusta: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05EE4E-80FC-D6F6-7569-D1B26BE45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/>
              <a:t>Jakaannutaan sekaryhmiin, joissa on ihmisiä eri megatrendiryhmistä.</a:t>
            </a:r>
          </a:p>
          <a:p>
            <a:r>
              <a:rPr lang="fi-FI" sz="2800" dirty="0"/>
              <a:t>Kertokaa ensin kukin:</a:t>
            </a:r>
          </a:p>
          <a:p>
            <a:pPr lvl="1"/>
            <a:r>
              <a:rPr lang="fi-FI" sz="2400" dirty="0"/>
              <a:t>Kouluvierailun päällimmäiset fiilikset: </a:t>
            </a:r>
          </a:p>
          <a:p>
            <a:pPr lvl="2"/>
            <a:r>
              <a:rPr lang="fi-FI" sz="2000" dirty="0"/>
              <a:t>Millä kouluasteella kävitte? </a:t>
            </a:r>
          </a:p>
          <a:p>
            <a:pPr lvl="2"/>
            <a:r>
              <a:rPr lang="fi-FI" sz="2000" dirty="0"/>
              <a:t>Millainen yleinen fiilis jäi vierailusta? Mitä yllättävää? Mitä tuttua?</a:t>
            </a:r>
          </a:p>
          <a:p>
            <a:pPr lvl="2"/>
            <a:r>
              <a:rPr lang="fi-FI" sz="2000" dirty="0"/>
              <a:t>Miltä koulu näyttää tulevan opettajan silmin? Teittekö huomioita kasvatustieteen perusopinnoissa tähän mennessä oppimanne pohjalta esim. vuorovaikutuksesta, työskentelytavoista, tunteista?</a:t>
            </a:r>
          </a:p>
          <a:p>
            <a:pPr lvl="2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1849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46B0D-6B3F-A12F-684A-83042A6E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604405"/>
          </a:xfrm>
        </p:spPr>
        <p:txBody>
          <a:bodyPr/>
          <a:lstStyle/>
          <a:p>
            <a:r>
              <a:rPr lang="fi-FI" dirty="0"/>
              <a:t>Megatrendinne kouluissa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D8B6-6FAB-3CC9-9C9B-06FD6EE6D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246908"/>
            <a:ext cx="10940436" cy="5386647"/>
          </a:xfrm>
        </p:spPr>
        <p:txBody>
          <a:bodyPr/>
          <a:lstStyle/>
          <a:p>
            <a:r>
              <a:rPr lang="fi-FI" dirty="0"/>
              <a:t>Megatrendinne suhteessa koulun todellisuuteen: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Miten oma megatrendi on havaittavissa/tulkittavissa koulussa?​</a:t>
            </a:r>
          </a:p>
          <a:p>
            <a:pPr lvl="2"/>
            <a:r>
              <a:rPr lang="fi-FI" sz="1800" dirty="0">
                <a:solidFill>
                  <a:srgbClr val="333333"/>
                </a:solidFill>
              </a:rPr>
              <a:t>Huomioikaa, että megatrendi ei välttämättä näy suoraan opettajien tai oppilaiden/opiskelijoiden puheissa, vaan esim. </a:t>
            </a:r>
          </a:p>
          <a:p>
            <a:pPr lvl="3"/>
            <a:r>
              <a:rPr lang="fi-FI" sz="1800" dirty="0">
                <a:solidFill>
                  <a:srgbClr val="333333"/>
                </a:solidFill>
              </a:rPr>
              <a:t>Moninaisuus: erilaisissa representaatioissa koulukirjoissa ja esillä olevassa materiaalissa (julisteet yms.), </a:t>
            </a:r>
          </a:p>
          <a:p>
            <a:pPr lvl="3"/>
            <a:r>
              <a:rPr lang="fi-FI" sz="1800" dirty="0">
                <a:solidFill>
                  <a:srgbClr val="333333"/>
                </a:solidFill>
              </a:rPr>
              <a:t>Demokratia: työskentelymenetelmissä (demokratiakasvatus)</a:t>
            </a:r>
          </a:p>
          <a:p>
            <a:pPr lvl="3"/>
            <a:r>
              <a:rPr lang="fi-FI" sz="1800" dirty="0">
                <a:solidFill>
                  <a:srgbClr val="333333"/>
                </a:solidFill>
              </a:rPr>
              <a:t>Valta ja vallankäyttö: koulu- ja luokkatilojen järjestelyt (istumapaikat yms.) ja kirjoittamattomat säännöt, jotka ohjaavat toimintaa</a:t>
            </a:r>
          </a:p>
          <a:p>
            <a:pPr lvl="3"/>
            <a:r>
              <a:rPr lang="fi-FI" sz="1800" dirty="0">
                <a:solidFill>
                  <a:srgbClr val="333333"/>
                </a:solidFill>
              </a:rPr>
              <a:t>Kulutuskäyttäytyminen: lasten ja nuorten vaatetus, mihin koulu näyttää valmistavan nuoria?</a:t>
            </a:r>
          </a:p>
          <a:p>
            <a:pPr lvl="3"/>
            <a:r>
              <a:rPr lang="fi-FI" sz="1800" dirty="0">
                <a:solidFill>
                  <a:srgbClr val="333333"/>
                </a:solidFill>
              </a:rPr>
              <a:t>Suorituskeskeisyys: Miksi ja miten opiskellaan?   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Millainen on lapsen/nuoren asema suhteessa näihin megatrendeihin?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Pohtikaa ryhmänne kesken, miten koulukasvatus voi vaikuttaa yhteiskuntaan tai muuttaa yhteiskunnallisia rakenteita megatrendinne suunnassa?</a:t>
            </a:r>
          </a:p>
          <a:p>
            <a:pPr marL="0" indent="0">
              <a:buNone/>
            </a:pPr>
            <a:br>
              <a:rPr lang="fi-FI" b="1" i="0" dirty="0">
                <a:solidFill>
                  <a:srgbClr val="FF0000"/>
                </a:solidFill>
                <a:effectLst/>
                <a:latin typeface="Poppins" panose="00000500000000000000" pitchFamily="2" charset="0"/>
              </a:rPr>
            </a:br>
            <a:endParaRPr lang="fi-FI" b="0" i="0" dirty="0">
              <a:solidFill>
                <a:srgbClr val="333333"/>
              </a:solidFill>
              <a:effectLst/>
            </a:endParaRPr>
          </a:p>
          <a:p>
            <a:pPr lvl="2"/>
            <a:endParaRPr lang="fi-FI" b="0" i="0" dirty="0">
              <a:solidFill>
                <a:srgbClr val="333333"/>
              </a:solidFill>
              <a:effectLst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26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E9E8-AB36-89D7-5768-B45D0C125A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Megatrendiesityksen viimeistelyä ja esittelyä (20+25 min.)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5DA6D-45ED-1771-0F48-FDA53B94BA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76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4E4-82DF-DF3D-B50C-8937EA97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Palatkaa esitykseenne: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18CC4-8B4E-BC8A-419C-5267A092F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 anchor="t">
            <a:normAutofit/>
          </a:bodyPr>
          <a:lstStyle/>
          <a:p>
            <a:r>
              <a:rPr lang="fi-FI" sz="1700" dirty="0"/>
              <a:t>Millaisia huomioita olette tehneet kouluvierailunne pohjalta megatrendistänne?</a:t>
            </a:r>
          </a:p>
          <a:p>
            <a:pPr lvl="1"/>
            <a:r>
              <a:rPr lang="fi-FI" sz="1700" dirty="0"/>
              <a:t>”Korjatkaa” ja täydentäkää esityksenne havaintojenne perusteella:</a:t>
            </a:r>
          </a:p>
          <a:p>
            <a:pPr lvl="2"/>
            <a:r>
              <a:rPr lang="fi-FI" sz="1700" dirty="0"/>
              <a:t>Mistä megatrendissänne on kyse?</a:t>
            </a:r>
          </a:p>
          <a:p>
            <a:pPr lvl="2"/>
            <a:r>
              <a:rPr lang="fi-FI" sz="1700" dirty="0"/>
              <a:t>Miten megatrendi näyttäytyy yhteiskunnassa ja ihmisten elämässä? </a:t>
            </a:r>
          </a:p>
          <a:p>
            <a:pPr lvl="2"/>
            <a:r>
              <a:rPr lang="fi-FI" sz="1700" dirty="0"/>
              <a:t>mikä omassa megatrendissänne ja sen alateemoissa on kiinnostavaa koulutuksen ja kasvatuksen näkökulmasta?</a:t>
            </a:r>
          </a:p>
          <a:p>
            <a:pPr lvl="2"/>
            <a:r>
              <a:rPr lang="fi-FI" sz="1700" dirty="0"/>
              <a:t>miten megatrendinne / alateemanne koettelee koulun tai kasvatuksen perinteitä?</a:t>
            </a:r>
          </a:p>
          <a:p>
            <a:pPr lvl="2"/>
            <a:r>
              <a:rPr lang="fi-FI" sz="1700" dirty="0"/>
              <a:t>Onko eroja siinä, miten megatrendinne näyttäytyvät eri oppiaineidenne näkökulmasta?</a:t>
            </a:r>
          </a:p>
          <a:p>
            <a:pPr lvl="2"/>
            <a:r>
              <a:rPr lang="fi-FI" sz="1700" dirty="0"/>
              <a:t>Millaisen muutoksen haluaisitte </a:t>
            </a:r>
            <a:r>
              <a:rPr lang="fi-FI" sz="1700" dirty="0" err="1"/>
              <a:t>transformatiivisina</a:t>
            </a:r>
            <a:r>
              <a:rPr lang="fi-FI" sz="1700" dirty="0"/>
              <a:t> intellektuelleina tuoda kouluun tai koulukulttuuriin suhteessa megatrendiinne? </a:t>
            </a:r>
          </a:p>
        </p:txBody>
      </p:sp>
      <p:pic>
        <p:nvPicPr>
          <p:cNvPr id="5" name="Picture Placeholder 4" descr="A group of people holding puzzle pieces&#10;&#10;AI-generated content may be incorrect.">
            <a:extLst>
              <a:ext uri="{FF2B5EF4-FFF2-40B4-BE49-F238E27FC236}">
                <a16:creationId xmlns:a16="http://schemas.microsoft.com/office/drawing/2014/main" id="{2EE7BE10-1707-E0EB-F56A-BE50801DAD8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31562" b="-1"/>
          <a:stretch>
            <a:fillRect/>
          </a:stretch>
        </p:blipFill>
        <p:spPr>
          <a:xfrm>
            <a:off x="8117802" y="10"/>
            <a:ext cx="4074198" cy="6857990"/>
          </a:xfr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75B5CD-5DDB-7FA4-E83E-0E5E3CAC55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606E8-415F-8F7C-A19A-CF17CB45F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Kohti ensi </a:t>
            </a:r>
            <a:r>
              <a:rPr lang="fi-FI"/>
              <a:t>viikon suurryhmää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949A8-C523-69E7-DFF8-50350B14E2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9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DE5DC-E5B3-BB7D-4217-9D739BFB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Yhteisen keskustelun pohjaksi: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555A0-A7BB-07DC-E261-29ADC5328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Suurryhmässä tullaan keskustelemaan seuraavista kysymyksistä:</a:t>
            </a:r>
          </a:p>
          <a:p>
            <a:pPr lvl="1" fontAlgn="base">
              <a:lnSpc>
                <a:spcPct val="150000"/>
              </a:lnSpc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Miksi koulu on olemassa?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Mistä jokaisen kasvattajan/opettajan tulisi huolehtia kasvattaessaan lapsia ja nuoria yhteiskuntaan?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Mitkä ovat ne eväät, joita koulu antaa lapsille ja nuorille, jotta he kykenevät ja haluavat rakentaa yhteiskuntaa nyt ja tulevaisuudessa?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Mitkä ovat ne eväät, joita koulun </a:t>
            </a:r>
            <a:r>
              <a:rPr lang="fi-FI" b="1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pitäisi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antaa lapsille ja nuorille, jotta he kykenevät ja haluavat rakentaa yhteiskuntaa nyt ja tulevaisuudessa?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Miten kasvatamme ihmisiä globaaliin yhteiskuntaan?</a:t>
            </a:r>
            <a:r>
              <a:rPr lang="fi-FI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​</a:t>
            </a:r>
          </a:p>
          <a:p>
            <a:pPr fontAlgn="base"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  <a:latin typeface="Lato" panose="020F0502020204030203" pitchFamily="34" charset="0"/>
              </a:rPr>
              <a:t>Pohtikaa ryhmässänne/itseksenne jo alustavasti ajatuksia näihin kysymyksiin. </a:t>
            </a:r>
            <a:endParaRPr lang="fi-FI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72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and holding a globe&#10;&#10;AI-generated content may be incorrect.">
            <a:extLst>
              <a:ext uri="{FF2B5EF4-FFF2-40B4-BE49-F238E27FC236}">
                <a16:creationId xmlns:a16="http://schemas.microsoft.com/office/drawing/2014/main" id="{BBF80495-1EC2-657F-F68D-9E420A6D8EA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6" t="-4444" r="28654" b="4444"/>
          <a:stretch/>
        </p:blipFill>
        <p:spPr>
          <a:xfrm>
            <a:off x="6240016" y="0"/>
            <a:ext cx="5951984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37E3EA3-8A25-8BE8-7B93-31D5F4D263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2400" dirty="0"/>
              <a:t>Kotitehtävä: katso Arto O. Salosen video: Ekososiaalinen sivistys – mitä se on?</a:t>
            </a:r>
            <a:br>
              <a:rPr lang="fi-FI" sz="2400" dirty="0"/>
            </a:br>
            <a:r>
              <a:rPr lang="fi-FI" sz="2400" dirty="0">
                <a:hlinkClick r:id="rId3"/>
              </a:rPr>
              <a:t>https://youtu.be/BX3oZ2M7igU?si=v5RtxWvR0Q1fifl6</a:t>
            </a:r>
            <a:br>
              <a:rPr lang="fi-FI" dirty="0"/>
            </a:br>
            <a:endParaRPr lang="fi-FI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84790F-1AA6-9A97-3BEB-2C85BF2B32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9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47fadf-6a35-4d5a-a1a7-6883be85a1de" xsi:nil="true"/>
    <lcf76f155ced4ddcb4097134ff3c332f xmlns="5cbd0460-457c-4247-9905-b686aa5705d7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5C54CFA5725B41AF833EB2D01900BE" ma:contentTypeVersion="15" ma:contentTypeDescription="Luo uusi asiakirja." ma:contentTypeScope="" ma:versionID="f0a8e2f80d0f540f973c20fed7dc75b6">
  <xsd:schema xmlns:xsd="http://www.w3.org/2001/XMLSchema" xmlns:xs="http://www.w3.org/2001/XMLSchema" xmlns:p="http://schemas.microsoft.com/office/2006/metadata/properties" xmlns:ns1="http://schemas.microsoft.com/sharepoint/v3" xmlns:ns2="5cbd0460-457c-4247-9905-b686aa5705d7" xmlns:ns3="9147fadf-6a35-4d5a-a1a7-6883be85a1de" targetNamespace="http://schemas.microsoft.com/office/2006/metadata/properties" ma:root="true" ma:fieldsID="ecadab50825a46f87381843d5b2b3e6d" ns1:_="" ns2:_="" ns3:_="">
    <xsd:import namespace="http://schemas.microsoft.com/sharepoint/v3"/>
    <xsd:import namespace="5cbd0460-457c-4247-9905-b686aa5705d7"/>
    <xsd:import namespace="9147fadf-6a35-4d5a-a1a7-6883be85a1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d0460-457c-4247-9905-b686aa5705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Kuvien tunnisteet" ma:readOnly="false" ma:fieldId="{5cf76f15-5ced-4ddc-b409-7134ff3c332f}" ma:taxonomyMulti="true" ma:sspId="ba830b52-6d58-45b3-9899-c4752b5a1b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7fadf-6a35-4d5a-a1a7-6883be85a1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2bd626d-5770-465d-8a65-8c9b9d087045}" ma:internalName="TaxCatchAll" ma:showField="CatchAllData" ma:web="9147fadf-6a35-4d5a-a1a7-6883be85a1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249E9-6086-4373-93D6-17E1F74272E2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147fadf-6a35-4d5a-a1a7-6883be85a1de"/>
    <ds:schemaRef ds:uri="5cbd0460-457c-4247-9905-b686aa5705d7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9416D541-115B-4C00-AF36-57DE72821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8F687F-EA46-41D4-AB43-94D5EBC35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cbd0460-457c-4247-9905-b686aa5705d7"/>
    <ds:schemaRef ds:uri="9147fadf-6a35-4d5a-a1a7-6883be85a1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JYU Theme</Template>
  <TotalTime>146</TotalTime>
  <Words>414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Aleo</vt:lpstr>
      <vt:lpstr>Arial</vt:lpstr>
      <vt:lpstr>Lato</vt:lpstr>
      <vt:lpstr>Lato Black</vt:lpstr>
      <vt:lpstr>Poppins</vt:lpstr>
      <vt:lpstr>jyu</vt:lpstr>
      <vt:lpstr>KTKP020 Kestävä kasvatus ja yhteiskunta 5. opehuone</vt:lpstr>
      <vt:lpstr>Kouluvierailut osana megatrendiä (45 min.)</vt:lpstr>
      <vt:lpstr>Pohdittavaksi kouluvierailusta:</vt:lpstr>
      <vt:lpstr>Megatrendinne kouluissa</vt:lpstr>
      <vt:lpstr>Megatrendiesityksen viimeistelyä ja esittelyä (20+25 min.)</vt:lpstr>
      <vt:lpstr>Palatkaa esitykseenne:</vt:lpstr>
      <vt:lpstr>Kohti ensi viikon suurryhmää</vt:lpstr>
      <vt:lpstr>Yhteisen keskustelun pohjaksi:</vt:lpstr>
      <vt:lpstr>Kotitehtävä: katso Arto O. Salosen video: Ekososiaalinen sivistys – mitä se on? https://youtu.be/BX3oZ2M7igU?si=v5RtxWvR0Q1fifl6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Tallavaara, Riitta</dc:creator>
  <cp:lastModifiedBy>Kepler-Uotinen, Kaili</cp:lastModifiedBy>
  <cp:revision>23</cp:revision>
  <dcterms:created xsi:type="dcterms:W3CDTF">2025-02-14T08:56:23Z</dcterms:created>
  <dcterms:modified xsi:type="dcterms:W3CDTF">2026-02-27T11:58:23Z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0x010100445C54CFA5725B41AF833EB2D01900BE</vt:lpwstr>
  </property>
  <property fmtid="{D5CDD505-2E9C-101B-9397-08002B2CF9AE}" pid="3" name="MediaServiceImageTags">
    <vt:lpwstr/>
  </property>
</Properties>
</file>