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66" r:id="rId3"/>
    <p:sldId id="435" r:id="rId4"/>
    <p:sldId id="261" r:id="rId5"/>
    <p:sldId id="433" r:id="rId6"/>
    <p:sldId id="430" r:id="rId7"/>
    <p:sldId id="434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160" userDrawn="1">
          <p15:clr>
            <a:srgbClr val="A4A3A4"/>
          </p15:clr>
        </p15:guide>
        <p15:guide id="4" orient="horz" pos="3884">
          <p15:clr>
            <a:srgbClr val="A4A3A4"/>
          </p15:clr>
        </p15:guide>
        <p15:guide id="5" orient="horz" pos="300">
          <p15:clr>
            <a:srgbClr val="A4A3A4"/>
          </p15:clr>
        </p15:guide>
        <p15:guide id="6" orient="horz" pos="1117">
          <p15:clr>
            <a:srgbClr val="A4A3A4"/>
          </p15:clr>
        </p15:guide>
        <p15:guide id="7" pos="302">
          <p15:clr>
            <a:srgbClr val="A4A3A4"/>
          </p15:clr>
        </p15:guide>
        <p15:guide id="9" pos="7378" userDrawn="1">
          <p15:clr>
            <a:srgbClr val="A4A3A4"/>
          </p15:clr>
        </p15:guide>
        <p15:guide id="10" pos="665">
          <p15:clr>
            <a:srgbClr val="A4A3A4"/>
          </p15:clr>
        </p15:guide>
        <p15:guide id="11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9A5B"/>
    <a:srgbClr val="00295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07" autoAdjust="0"/>
  </p:normalViewPr>
  <p:slideViewPr>
    <p:cSldViewPr showGuides="1">
      <p:cViewPr varScale="1">
        <p:scale>
          <a:sx n="80" d="100"/>
          <a:sy n="80" d="100"/>
        </p:scale>
        <p:origin x="120" y="690"/>
      </p:cViewPr>
      <p:guideLst>
        <p:guide orient="horz" pos="2160"/>
        <p:guide orient="horz" pos="3884"/>
        <p:guide orient="horz" pos="300"/>
        <p:guide orient="horz" pos="1117"/>
        <p:guide pos="302"/>
        <p:guide pos="7378"/>
        <p:guide pos="66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73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sz="8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5808B-E55E-495E-AD4D-B469E5CD22EF}" type="datetimeFigureOut">
              <a:rPr lang="fi-FI" sz="800" smtClean="0"/>
              <a:t>19.2.2024</a:t>
            </a:fld>
            <a:endParaRPr lang="fi-FI" sz="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sz="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AF4E2-CB80-489C-B09B-4F5EEF4552BF}" type="slidenum">
              <a:rPr lang="fi-FI" sz="800" smtClean="0"/>
              <a:t>‹#›</a:t>
            </a:fld>
            <a:endParaRPr lang="fi-FI" sz="800"/>
          </a:p>
        </p:txBody>
      </p:sp>
    </p:spTree>
    <p:extLst>
      <p:ext uri="{BB962C8B-B14F-4D97-AF65-F5344CB8AC3E}">
        <p14:creationId xmlns:p14="http://schemas.microsoft.com/office/powerpoint/2010/main" val="1579175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/>
            </a:lvl1pPr>
          </a:lstStyle>
          <a:p>
            <a:fld id="{4BDF7DAC-3845-4961-8DB5-52D3C261C68E}" type="datetimeFigureOut">
              <a:rPr lang="fi-FI" smtClean="0"/>
              <a:pPr/>
              <a:t>19.2.2024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/>
            </a:lvl1pPr>
          </a:lstStyle>
          <a:p>
            <a:fld id="{DA2CDBA3-8E53-4B38-8A28-94E4F9D9260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3828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7FC8AB4-BAF4-4D42-8872-AFDC24CCDD75}" type="datetime1">
              <a:rPr lang="fi-FI" smtClean="0"/>
              <a:t>19.2.2024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1" name="Group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22" name="Rectangle 21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4" name="Rectangle 23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784307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ictur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CE15D4-FA64-420B-9AFA-D27A5DC99D4A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accent2"/>
          </a:solidFill>
        </p:grpSpPr>
        <p:sp>
          <p:nvSpPr>
            <p:cNvPr id="14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571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ictur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3444F-85E1-4DC9-8EA2-A919F80CF21D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460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icture 4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4174A7B-F398-422A-9274-A7A0A77AE029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542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688" y="1773239"/>
            <a:ext cx="4896296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1773238"/>
            <a:ext cx="4896544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6F59-3B3E-4434-8A80-1A363BC70A00}" type="datetime1">
              <a:rPr lang="fi-FI" smtClean="0"/>
              <a:t>19.2.2024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237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3024" y="1773238"/>
            <a:ext cx="4608959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688" y="2420888"/>
            <a:ext cx="4896296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28048" y="1773238"/>
            <a:ext cx="460826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2420888"/>
            <a:ext cx="4896297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82CA-7D08-4C64-A2BA-A286A40F9810}" type="datetime1">
              <a:rPr lang="fi-FI" smtClean="0"/>
              <a:t>19.2.2024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7988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3025" y="1773238"/>
            <a:ext cx="10369549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688" y="2420888"/>
            <a:ext cx="10656886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41A2-48E2-4BFE-BD0D-9B7D2B6441E4}" type="datetime1">
              <a:rPr lang="fi-FI" smtClean="0"/>
              <a:t>19.2.2024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02022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6769348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972CC-29C7-4312-AA7D-FC0D130E2651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688288" y="1773238"/>
            <a:ext cx="3024287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 b="1">
                <a:solidFill>
                  <a:schemeClr val="accent2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672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ighl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1773239"/>
            <a:ext cx="7345362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5881-BBB2-4666-A10D-F4C42740CE29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79427" y="1773238"/>
            <a:ext cx="3024286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>
                <a:solidFill>
                  <a:schemeClr val="accent2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3666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4608513" cy="108054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4896544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03482" y="0"/>
            <a:ext cx="6188518" cy="6669360"/>
          </a:xfrm>
          <a:custGeom>
            <a:avLst/>
            <a:gdLst/>
            <a:ahLst/>
            <a:cxnLst/>
            <a:rect l="l" t="t" r="r" b="b"/>
            <a:pathLst>
              <a:path w="6188518" h="6669360">
                <a:moveTo>
                  <a:pt x="1820710" y="0"/>
                </a:moveTo>
                <a:lnTo>
                  <a:pt x="6188518" y="0"/>
                </a:lnTo>
                <a:lnTo>
                  <a:pt x="6188518" y="6669360"/>
                </a:lnTo>
                <a:lnTo>
                  <a:pt x="0" y="666936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B3183C9-4B92-47A3-9B0C-4F7FFD5778B3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299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6481317" cy="108054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6769348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731674" y="0"/>
            <a:ext cx="4460326" cy="6669360"/>
          </a:xfrm>
          <a:custGeom>
            <a:avLst/>
            <a:gdLst/>
            <a:ahLst/>
            <a:cxnLst/>
            <a:rect l="l" t="t" r="r" b="b"/>
            <a:pathLst>
              <a:path w="4460326" h="6669360">
                <a:moveTo>
                  <a:pt x="1820710" y="0"/>
                </a:moveTo>
                <a:lnTo>
                  <a:pt x="4460326" y="0"/>
                </a:lnTo>
                <a:lnTo>
                  <a:pt x="4460326" y="6669360"/>
                </a:lnTo>
                <a:lnTo>
                  <a:pt x="0" y="666936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1424" y="6381328"/>
            <a:ext cx="798984" cy="216471"/>
          </a:xfrm>
        </p:spPr>
        <p:txBody>
          <a:bodyPr/>
          <a:lstStyle>
            <a:lvl1pPr algn="l">
              <a:defRPr/>
            </a:lvl1pPr>
          </a:lstStyle>
          <a:p>
            <a:fld id="{D172078D-D4CF-4F8B-89D4-683D8E317D99}" type="datetime1">
              <a:rPr lang="fi-FI" smtClean="0"/>
              <a:t>19.2.2024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3512" y="6381328"/>
            <a:ext cx="4392488" cy="216471"/>
          </a:xfr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9425" y="6381551"/>
            <a:ext cx="431999" cy="215801"/>
          </a:xfrm>
        </p:spPr>
        <p:txBody>
          <a:bodyPr/>
          <a:lstStyle>
            <a:lvl1pPr algn="l">
              <a:defRPr/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8289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9AA285B-F5FB-48E8-9E8F-9D20CFE3E443}" type="datetime1">
              <a:rPr lang="fi-FI" smtClean="0"/>
              <a:t>19.2.2024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accent2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4" name="Group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7390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6" y="1773238"/>
            <a:ext cx="345633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426" y="2420888"/>
            <a:ext cx="3456334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809" y="1773238"/>
            <a:ext cx="345638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809" y="2420888"/>
            <a:ext cx="3456384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6703-07DF-4528-8F0F-740BB826187F}" type="datetime1">
              <a:rPr lang="fi-FI" smtClean="0"/>
              <a:t>19.2.2024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56240" y="1773238"/>
            <a:ext cx="345633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56240" y="2420888"/>
            <a:ext cx="3456335" cy="3744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7288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Basic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688" y="1773239"/>
            <a:ext cx="6769100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B4B8D-95FF-4589-9B9A-3A6306CC07E9}" type="datetime1">
              <a:rPr lang="fi-FI" smtClean="0"/>
              <a:t>19.2.2024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56588" y="1773237"/>
            <a:ext cx="3455987" cy="439206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94665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Basic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7808" y="1773239"/>
            <a:ext cx="7344767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0EBD-CCAD-42A7-BEF7-F6A4385AEC96}" type="datetime1">
              <a:rPr lang="fi-FI" smtClean="0"/>
              <a:t>19.2.2024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9425" y="1773237"/>
            <a:ext cx="3456335" cy="439206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7933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sic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0593-6CFC-4FA8-9168-1F36779AADF9}" type="datetime1">
              <a:rPr lang="fi-FI" smtClean="0"/>
              <a:t>19.2.2024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9425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79425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1542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361542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256240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256240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594088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F5A953-C7A8-4DC0-B83F-3DF5D37EDE88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2682" y="476672"/>
            <a:ext cx="269351" cy="612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655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 2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 userDrawn="1"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 userDrawn="1"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06809-94E2-48DA-B120-4BBAD84AC78E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304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D9941DD-DFFB-4F5E-804F-172516824F1B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accent2"/>
              </a:buClr>
              <a:defRPr>
                <a:solidFill>
                  <a:schemeClr val="bg1"/>
                </a:solidFill>
              </a:defRPr>
            </a:lvl6pPr>
            <a:lvl7pPr>
              <a:buClr>
                <a:schemeClr val="accent2"/>
              </a:buClr>
              <a:defRPr>
                <a:solidFill>
                  <a:schemeClr val="bg1"/>
                </a:solidFill>
              </a:defRPr>
            </a:lvl7pPr>
            <a:lvl8pPr>
              <a:buClr>
                <a:schemeClr val="accent2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accent2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 userDrawn="1"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 userDrawn="1"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77609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309320"/>
                </a:lnTo>
                <a:lnTo>
                  <a:pt x="12192000" y="6669088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6669088"/>
                </a:lnTo>
                <a:lnTo>
                  <a:pt x="0" y="63093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96000" y="0"/>
            <a:ext cx="6096000" cy="6858000"/>
          </a:xfrm>
          <a:solidFill>
            <a:schemeClr val="accent2">
              <a:alpha val="70000"/>
            </a:schemeClr>
          </a:solidFill>
        </p:spPr>
        <p:txBody>
          <a:bodyPr lIns="576000" tIns="2422800" rIns="1080000" bIns="108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2682" y="476672"/>
            <a:ext cx="269351" cy="612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72064" y="1051892"/>
            <a:ext cx="4464496" cy="10809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5368543-CE59-49F8-867C-8A3FBAAD7A9F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357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14E90D-FE23-4FB2-9E95-A78C890E1071}" type="datetime1">
              <a:rPr lang="fi-FI" smtClean="0"/>
              <a:t>19.2.2024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9844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FBE958-3B47-436D-8DD1-2D5CAB1F4512}" type="datetime1">
              <a:rPr lang="fi-FI" smtClean="0"/>
              <a:t>19.2.2024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349451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998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0CBC3C4-7E9F-4D5C-9AE6-9858016C1106}" type="datetime1">
              <a:rPr lang="fi-FI" smtClean="0"/>
              <a:t>19.2.2024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3" name="Group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24" name="Rectangle 23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6" name="Rectangle 25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7" name="Rectangle 26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47363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 Ne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003B9F0-AC92-4F95-88F1-368CC87E5C5E}" type="datetime1">
              <a:rPr lang="fi-FI" smtClean="0"/>
              <a:t>19.2.2024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349451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669360"/>
            <a:ext cx="12192000" cy="1886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2" name="Freeform 6"/>
            <p:cNvSpPr>
              <a:spLocks noChangeAspect="1" noEditPoints="1"/>
            </p:cNvSpPr>
            <p:nvPr userDrawn="1"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4045833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35665-A412-4858-82BF-B092FC41CFF7}" type="datetime1">
              <a:rPr lang="fi-FI" smtClean="0"/>
              <a:t>19.2.2024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631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5990C-8331-4DA1-97FF-1E3F516B1243}" type="datetime1">
              <a:rPr lang="fi-FI" smtClean="0"/>
              <a:t>19.2.2024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107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31D3040-EC68-41B6-B426-75D972819FB0}" type="datetime1">
              <a:rPr lang="fi-FI" smtClean="0"/>
              <a:t>19.2.2024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 userDrawn="1"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946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Gray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562767B-731B-4464-9ABA-9ADF7EB493B6}" type="datetime1">
              <a:rPr lang="fi-FI" smtClean="0"/>
              <a:t>19.2.2024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 userDrawn="1"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759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R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B8B2A89-1602-4E9D-8AE2-C3B623ABF8B4}" type="datetime1">
              <a:rPr lang="fi-FI" smtClean="0"/>
              <a:t>19.2.2024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 userDrawn="1"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218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Gold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2BBFBBC-9947-494E-8801-827AD1579B09}" type="datetime1">
              <a:rPr lang="fi-FI" smtClean="0"/>
              <a:t>19.2.2024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  <a:solidFill>
            <a:schemeClr val="tx2"/>
          </a:solidFill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 userDrawn="1"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878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4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2435E05-882E-487F-8F92-FA8A4A13627E}" type="datetime1">
              <a:rPr lang="fi-FI" smtClean="0"/>
              <a:t>19.2.2024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tx2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7" name="Group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4" name="Rectangle 23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9552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773239"/>
            <a:ext cx="11229363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347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5F2A8-0E19-4A6C-8620-E482DF92A49E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1773238"/>
            <a:ext cx="10657135" cy="43926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21437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5DB4A7-9188-4095-84E1-E1DCB0ECE150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grpSp>
        <p:nvGrpSpPr>
          <p:cNvPr id="19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0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92847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FC9E98-C3B4-4609-BD80-85D9B3F8898B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3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6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401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icture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C303AC-00DE-4A76-B195-7695749E5363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accent2"/>
          </a:solidFill>
        </p:grpSpPr>
        <p:sp>
          <p:nvSpPr>
            <p:cNvPr id="14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0811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84E26E-2C1B-47B8-96CF-EBFB23877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10369103" cy="10805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3D799-2C68-4BBD-80F0-4448AC6E5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5638" y="1773239"/>
            <a:ext cx="11233150" cy="439261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9AB8C-3488-4A3F-940D-B8E97D0147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4472" y="6381328"/>
            <a:ext cx="936104" cy="21647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09E99790-A5AA-4C9F-86E4-F2AE5C5929B8}" type="datetime1">
              <a:rPr lang="fi-FI" smtClean="0"/>
              <a:t>19.2.2024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8E9E1-C972-497D-AF9A-7A5F005A2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0" y="6381328"/>
            <a:ext cx="4248472" cy="21647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D12E0-B73B-476D-AC37-50C99E25F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0576" y="6381551"/>
            <a:ext cx="431998" cy="2158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Rectangl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69360"/>
            <a:ext cx="12192000" cy="1886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5" name="Rectangle 14"/>
            <p:cNvSpPr/>
            <p:nvPr userDrawn="1"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Freeform 6"/>
            <p:cNvSpPr>
              <a:spLocks noChangeAspect="1" noEditPoints="1"/>
            </p:cNvSpPr>
            <p:nvPr userDrawn="1"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(c)" hidden="1"/>
          <p:cNvSpPr txBox="1"/>
          <p:nvPr userDrawn="1"/>
        </p:nvSpPr>
        <p:spPr>
          <a:xfrm>
            <a:off x="12031551" y="6877509"/>
            <a:ext cx="157094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jyo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2" name="(logo)" descr="Z:\GRW (grow)\logot\copyright_grow.png" hidden="1"/>
          <p:cNvPicPr>
            <a:picLocks noChangeAspect="1" noChangeArrowheads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" y="-50286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637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0" r:id="rId5"/>
    <p:sldLayoutId id="2147483674" r:id="rId6"/>
    <p:sldLayoutId id="2147483663" r:id="rId7"/>
    <p:sldLayoutId id="2147483651" r:id="rId8"/>
    <p:sldLayoutId id="2147483664" r:id="rId9"/>
    <p:sldLayoutId id="2147483667" r:id="rId10"/>
    <p:sldLayoutId id="2147483665" r:id="rId11"/>
    <p:sldLayoutId id="2147483666" r:id="rId12"/>
    <p:sldLayoutId id="2147483652" r:id="rId13"/>
    <p:sldLayoutId id="2147483653" r:id="rId14"/>
    <p:sldLayoutId id="2147483668" r:id="rId15"/>
    <p:sldLayoutId id="2147483670" r:id="rId16"/>
    <p:sldLayoutId id="2147483671" r:id="rId17"/>
    <p:sldLayoutId id="2147483672" r:id="rId18"/>
    <p:sldLayoutId id="2147483673" r:id="rId19"/>
    <p:sldLayoutId id="2147483669" r:id="rId20"/>
    <p:sldLayoutId id="2147483690" r:id="rId21"/>
    <p:sldLayoutId id="2147483691" r:id="rId22"/>
    <p:sldLayoutId id="2147483692" r:id="rId23"/>
    <p:sldLayoutId id="2147483683" r:id="rId24"/>
    <p:sldLayoutId id="2147483682" r:id="rId25"/>
    <p:sldLayoutId id="2147483684" r:id="rId26"/>
    <p:sldLayoutId id="2147483685" r:id="rId27"/>
    <p:sldLayoutId id="2147483679" r:id="rId28"/>
    <p:sldLayoutId id="2147483680" r:id="rId29"/>
    <p:sldLayoutId id="2147483681" r:id="rId30"/>
    <p:sldLayoutId id="2147483654" r:id="rId31"/>
    <p:sldLayoutId id="2147483655" r:id="rId32"/>
    <p:sldLayoutId id="2147483687" r:id="rId33"/>
    <p:sldLayoutId id="2147483689" r:id="rId34"/>
    <p:sldLayoutId id="2147483686" r:id="rId35"/>
    <p:sldLayoutId id="2147483688" r:id="rId36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20" baseline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Lato" panose="020F0502020204030203" pitchFamily="34" charset="0"/>
        <a:buChar char="–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2pPr>
      <a:lvl3pPr marL="803275" indent="-261938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3pPr>
      <a:lvl4pPr marL="1073150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5pPr>
      <a:lvl6pPr marL="161448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6pPr>
      <a:lvl7pPr marL="1884363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7pPr>
      <a:lvl8pPr marL="2154238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8pPr>
      <a:lvl9pPr marL="2417763" indent="-26352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8DF0E-79CC-4AD4-9282-BDA7486609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KTKP020 – Kasvatus, yhteiskunta ja muutos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6DCE36-DFEA-49B5-9C94-1C08F4DFCF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Opehuone  3 / 19.2.2024</a:t>
            </a:r>
          </a:p>
          <a:p>
            <a:r>
              <a:rPr lang="fi-FI" dirty="0"/>
              <a:t>Matti Itkonen / Mikko Hiljanen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3BD7A-A09F-4D82-B119-CE3709359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8AB4-BAF4-4D42-8872-AFDC24CCDD75}" type="datetime1">
              <a:rPr lang="fi-FI" smtClean="0"/>
              <a:t>19.2.2024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F42CC-ED38-43FF-9EA2-1EE00D9D7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9D064-1A71-4202-B860-A7740089B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747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285B-F5FB-48E8-9E8F-9D20CFE3E443}" type="datetime1">
              <a:rPr lang="fi-FI" smtClean="0"/>
              <a:t>19.2.2024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2</a:t>
            </a:fld>
            <a:endParaRPr lang="fi-FI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Osa 1: Megatrenditehtävän pedagogiikan hahmottaminen</a:t>
            </a:r>
          </a:p>
        </p:txBody>
      </p:sp>
      <p:sp>
        <p:nvSpPr>
          <p:cNvPr id="8" name="Alaotsikko 7">
            <a:extLst>
              <a:ext uri="{FF2B5EF4-FFF2-40B4-BE49-F238E27FC236}">
                <a16:creationId xmlns:a16="http://schemas.microsoft.com/office/drawing/2014/main" id="{7BDB5EDA-F8B6-9D3C-7510-5FB1E7E068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Miten kukin pienryhmä rakentaa oman esityksensä pedagogisesti järkevästi.</a:t>
            </a:r>
          </a:p>
        </p:txBody>
      </p:sp>
    </p:spTree>
    <p:extLst>
      <p:ext uri="{BB962C8B-B14F-4D97-AF65-F5344CB8AC3E}">
        <p14:creationId xmlns:p14="http://schemas.microsoft.com/office/powerpoint/2010/main" val="346738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1AF765-5C60-426D-6DDA-D2D8B101E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Tehtävänanto ”tuotokselle”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ECCB93-5C6B-2CF9-B579-AD5B40CFE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Jokainen pienryhmä opehuoneen sisällä työstää esityksen megatrendistään tai sen alateemasta. </a:t>
            </a:r>
          </a:p>
          <a:p>
            <a:pPr lvl="1"/>
            <a:r>
              <a:rPr lang="fi-FI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Omasta megatrendistä ja valitusta alateemasta tehdään </a:t>
            </a:r>
            <a:r>
              <a:rPr lang="fi-FI" b="1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lyhyt ennakkomateriaali </a:t>
            </a:r>
            <a:r>
              <a:rPr lang="fi-FI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(vrt. KTKP050 messut)</a:t>
            </a:r>
            <a:r>
              <a:rPr lang="fi-FI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, jossa määritellään tarvittavat käsitteet ja kuvataan lyhyesti näkökulmaa, josta asiaa tullaan tarkastelemaan. </a:t>
            </a:r>
          </a:p>
          <a:p>
            <a:pPr lvl="1"/>
            <a:r>
              <a:rPr lang="fi-FI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Ennakkomateriaali tarjoaa tarvittavan taustatiedon, joten pääpaino itse käsittelyssä on keskustelun ja ajattelun herättämisessä. </a:t>
            </a:r>
          </a:p>
          <a:p>
            <a:pPr lvl="1"/>
            <a:r>
              <a:rPr lang="fi-FI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Olkaa luovia!</a:t>
            </a:r>
            <a:endParaRPr lang="fi-FI" dirty="0">
              <a:solidFill>
                <a:srgbClr val="333333"/>
              </a:solidFill>
              <a:latin typeface="Poppins" panose="00000500000000000000" pitchFamily="2" charset="0"/>
            </a:endParaRPr>
          </a:p>
          <a:p>
            <a:r>
              <a:rPr lang="fi-FI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Esitykset pidetään omassa opehuoneessa 4.3.</a:t>
            </a:r>
          </a:p>
          <a:p>
            <a:pPr lvl="1"/>
            <a:r>
              <a:rPr lang="fi-FI" dirty="0">
                <a:solidFill>
                  <a:srgbClr val="333333"/>
                </a:solidFill>
                <a:latin typeface="Poppins" panose="00000500000000000000" pitchFamily="2" charset="0"/>
              </a:rPr>
              <a:t>Esityksen pituus 20 min</a:t>
            </a:r>
          </a:p>
          <a:p>
            <a:pPr lvl="1"/>
            <a:r>
              <a:rPr lang="fi-FI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Muistakaa tutustua etukäteen muiden ryhmien ennakkomateriaaleihin!</a:t>
            </a:r>
          </a:p>
          <a:p>
            <a:pPr lvl="1"/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D30DC9A-C1E5-6085-2294-1F7DF2BDE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EB2FDB-CF78-DAF1-B7B1-02DF857B5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237FAC6-96F7-4F66-97E7-A97DE40C1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581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854" y="3549974"/>
            <a:ext cx="10656886" cy="864097"/>
          </a:xfrm>
        </p:spPr>
        <p:txBody>
          <a:bodyPr/>
          <a:lstStyle/>
          <a:p>
            <a:r>
              <a:rPr lang="fi-FI" dirty="0"/>
              <a:t>Mitä on (yhteiskunnallinen) kasvatus? Miten sitä voi toteuttaa? – Yksi ajatus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06809-94E2-48DA-B120-4BBAD84AC78E}" type="datetime1">
              <a:rPr lang="fi-FI" smtClean="0"/>
              <a:t>19.2.2024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4</a:t>
            </a:fld>
            <a:endParaRPr lang="fi-FI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654916" y="4456665"/>
            <a:ext cx="10657135" cy="2413198"/>
          </a:xfrm>
        </p:spPr>
        <p:txBody>
          <a:bodyPr/>
          <a:lstStyle/>
          <a:p>
            <a:r>
              <a:rPr lang="en-US" sz="2000" dirty="0"/>
              <a:t>”As research of political socialization has shown, students not only learn from what they are being taught; they also learn – and often learn more and learn more strongly – from many of the other situations in which they take part.” – </a:t>
            </a:r>
            <a:r>
              <a:rPr lang="en-US" sz="2000" dirty="0" err="1"/>
              <a:t>Gert</a:t>
            </a:r>
            <a:r>
              <a:rPr lang="en-US" sz="2000" dirty="0"/>
              <a:t> </a:t>
            </a:r>
            <a:r>
              <a:rPr lang="en-US" sz="2000" dirty="0" err="1"/>
              <a:t>Biesta</a:t>
            </a:r>
            <a:r>
              <a:rPr lang="en-US" sz="2000" dirty="0"/>
              <a:t> 2006, 124.</a:t>
            </a:r>
          </a:p>
        </p:txBody>
      </p:sp>
      <p:sp>
        <p:nvSpPr>
          <p:cNvPr id="8" name="Kuvan paikkamerkki 7">
            <a:extLst>
              <a:ext uri="{FF2B5EF4-FFF2-40B4-BE49-F238E27FC236}">
                <a16:creationId xmlns:a16="http://schemas.microsoft.com/office/drawing/2014/main" id="{4B596E0B-EC89-1DDE-33A1-9FF3E428DC0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1366521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BBE136-38AE-1100-A1E7-39A70E0A6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Jatkakaa työskentelyä pienryhmissä, keskustelkaa ja tehkää päätöksiä esityskokonaisuutenne viimeistelyä varten.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E711D8-E05F-F3CA-81BA-F983F9AAB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dirty="0"/>
              <a:t>Mitä teemastanne on olennaista tietää tai ymmärtää, jotta siitä voidaan keskustella?</a:t>
            </a:r>
          </a:p>
          <a:p>
            <a:r>
              <a:rPr lang="fi-FI" sz="3200" dirty="0"/>
              <a:t>Millaisilla työtavoilla pystytte kertomaan tämän tiedon muille?</a:t>
            </a:r>
          </a:p>
          <a:p>
            <a:r>
              <a:rPr lang="fi-FI" sz="3200" dirty="0"/>
              <a:t>Millaiset tehtävät tai millainen työskentely tukee keskeisen aineksen ymmärtämistä, syventämistä ja laajentamista?</a:t>
            </a:r>
          </a:p>
          <a:p>
            <a:r>
              <a:rPr lang="fi-FI" sz="3200" dirty="0"/>
              <a:t>Miten hyödynnätte kirjallisuutta, luentoja sekä omia havaintojanne ja kokemuksianne?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819024B-8357-497B-59B3-64F5815D2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0EF3C0-C637-5CE0-DD46-26C3430B9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FAEB58-B8CF-4375-F292-9842D0761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086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6DAB868-3902-8831-5E64-B02B30899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C3C4-7E9F-4D5C-9AE6-9858016C1106}" type="datetime1">
              <a:rPr lang="fi-FI" smtClean="0"/>
              <a:t>19.2.2024</a:t>
            </a:fld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A4DD4DB-E1EB-1EFA-A75E-3BD39BF86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8EA1492-C1CA-8CE4-AF38-8CC3F58E5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6</a:t>
            </a:fld>
            <a:endParaRPr lang="fi-FI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FDD5E05C-08C3-A8E2-8A03-61F336AA1F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Osa 2: Megatrenditehtävän työstäminen</a:t>
            </a:r>
          </a:p>
        </p:txBody>
      </p:sp>
      <p:sp>
        <p:nvSpPr>
          <p:cNvPr id="6" name="Alaotsikko 5">
            <a:extLst>
              <a:ext uri="{FF2B5EF4-FFF2-40B4-BE49-F238E27FC236}">
                <a16:creationId xmlns:a16="http://schemas.microsoft.com/office/drawing/2014/main" id="{2356C527-9C10-CE77-6152-2FFA9DE66C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Jatketaan viimeistelyä pienryhmissä niin, että kaikki on valmista esitettäväksi 4.3.</a:t>
            </a:r>
          </a:p>
        </p:txBody>
      </p:sp>
    </p:spTree>
    <p:extLst>
      <p:ext uri="{BB962C8B-B14F-4D97-AF65-F5344CB8AC3E}">
        <p14:creationId xmlns:p14="http://schemas.microsoft.com/office/powerpoint/2010/main" val="254890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7A3303-6989-8B8F-A4FC-833FE01D0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Työskentelyä ohjaavia apukysymyksiä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8B6F98-0ED5-5527-A53F-361CE78E9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Miten megatrendinne ilmenee</a:t>
            </a:r>
          </a:p>
          <a:p>
            <a:pPr marL="612775" lvl="1" indent="-342900">
              <a:buFont typeface="+mj-lt"/>
              <a:buAutoNum type="alphaLcParenR"/>
            </a:pPr>
            <a:r>
              <a:rPr lang="fi-FI" sz="2400" dirty="0"/>
              <a:t>yksilön</a:t>
            </a:r>
          </a:p>
          <a:p>
            <a:pPr marL="612775" lvl="1" indent="-342900">
              <a:buFont typeface="+mj-lt"/>
              <a:buAutoNum type="alphaLcParenR"/>
            </a:pPr>
            <a:r>
              <a:rPr lang="fi-FI" sz="2400" dirty="0"/>
              <a:t>koulun</a:t>
            </a:r>
          </a:p>
          <a:p>
            <a:pPr marL="612775" lvl="1" indent="-342900">
              <a:buFont typeface="+mj-lt"/>
              <a:buAutoNum type="alphaLcParenR"/>
            </a:pPr>
            <a:r>
              <a:rPr lang="fi-FI" sz="2400" dirty="0"/>
              <a:t>koko yhteiskunnan näkökulmasta.</a:t>
            </a:r>
          </a:p>
          <a:p>
            <a:pPr marL="341312" indent="-342900"/>
            <a:r>
              <a:rPr lang="fi-FI" sz="2400" dirty="0"/>
              <a:t>Onko syytä vahvistaa tai lieventää megatrendin näkymistä koulussa tai yhteiskunnassa laajemmin? Miksi? Miksi ei?</a:t>
            </a:r>
          </a:p>
          <a:p>
            <a:pPr marL="341312" indent="-342900"/>
            <a:r>
              <a:rPr lang="fi-FI" sz="2400" dirty="0"/>
              <a:t>Miten tähän kyetään vaikuttamaan yksilön, koulun tai yhteiskunnan näkökulmasta? </a:t>
            </a:r>
          </a:p>
          <a:p>
            <a:pPr marL="341312" indent="-342900"/>
            <a:r>
              <a:rPr lang="fi-FI" sz="2400" dirty="0"/>
              <a:t>Mitä pitäisi tehdä tai minkä tulisi muuttua, jotta asiaan olisi mahdollista vaikuttaa? </a:t>
            </a:r>
          </a:p>
          <a:p>
            <a:pPr marL="341312" indent="-342900"/>
            <a:r>
              <a:rPr lang="fi-FI" sz="2400" dirty="0"/>
              <a:t>Mitä te tulevina opettajina voitte tehdä tarvittavan </a:t>
            </a:r>
            <a:r>
              <a:rPr lang="fi-FI" sz="2400"/>
              <a:t>muutoksen toteutumiseksi?</a:t>
            </a:r>
            <a:endParaRPr lang="fi-FI" sz="240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67EFFA-8521-3841-54D6-1FF722E9E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19.2.2024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7924A0-F2B3-EC21-5EB4-DD7EF9E63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450E2A-9AEF-3457-71AD-91DDCE891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0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JYO">
  <a:themeElements>
    <a:clrScheme name="JYO 2020">
      <a:dk1>
        <a:srgbClr val="000000"/>
      </a:dk1>
      <a:lt1>
        <a:sysClr val="window" lastClr="FFFFFF"/>
      </a:lt1>
      <a:dk2>
        <a:srgbClr val="002957"/>
      </a:dk2>
      <a:lt2>
        <a:srgbClr val="EFEFEF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3E4E4"/>
      </a:accent5>
      <a:accent6>
        <a:srgbClr val="8094AB"/>
      </a:accent6>
      <a:hlink>
        <a:srgbClr val="F1563F"/>
      </a:hlink>
      <a:folHlink>
        <a:srgbClr val="F1563F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.potx" id="{0DFE65F5-F1E1-403F-8A93-29D28E6C8532}" vid="{5D28690B-7111-41DF-9F1C-51C9F5A3512A}"/>
    </a:ext>
  </a:extLst>
</a:theme>
</file>

<file path=ppt/theme/theme2.xml><?xml version="1.0" encoding="utf-8"?>
<a:theme xmlns:a="http://schemas.openxmlformats.org/drawingml/2006/main" name="Office Theme">
  <a:themeElements>
    <a:clrScheme name="JYO 2020">
      <a:dk1>
        <a:srgbClr val="000000"/>
      </a:dk1>
      <a:lt1>
        <a:sysClr val="window" lastClr="FFFFFF"/>
      </a:lt1>
      <a:dk2>
        <a:srgbClr val="002957"/>
      </a:dk2>
      <a:lt2>
        <a:srgbClr val="EFEFEF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3E4E4"/>
      </a:accent5>
      <a:accent6>
        <a:srgbClr val="8094AB"/>
      </a:accent6>
      <a:hlink>
        <a:srgbClr val="F1563F"/>
      </a:hlink>
      <a:folHlink>
        <a:srgbClr val="F1563F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JYO 2020">
      <a:dk1>
        <a:srgbClr val="000000"/>
      </a:dk1>
      <a:lt1>
        <a:sysClr val="window" lastClr="FFFFFF"/>
      </a:lt1>
      <a:dk2>
        <a:srgbClr val="002957"/>
      </a:dk2>
      <a:lt2>
        <a:srgbClr val="EFEFEF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3E4E4"/>
      </a:accent5>
      <a:accent6>
        <a:srgbClr val="8094AB"/>
      </a:accent6>
      <a:hlink>
        <a:srgbClr val="F1563F"/>
      </a:hlink>
      <a:folHlink>
        <a:srgbClr val="F1563F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2020 JYU Template</Template>
  <TotalTime>69</TotalTime>
  <Words>357</Words>
  <Application>Microsoft Office PowerPoint</Application>
  <PresentationFormat>Laajakuva</PresentationFormat>
  <Paragraphs>52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Aleo</vt:lpstr>
      <vt:lpstr>Lato</vt:lpstr>
      <vt:lpstr>Lato Black</vt:lpstr>
      <vt:lpstr>Poppins</vt:lpstr>
      <vt:lpstr>Wingdings</vt:lpstr>
      <vt:lpstr>JYO</vt:lpstr>
      <vt:lpstr>KTKP020 – Kasvatus, yhteiskunta ja muutos</vt:lpstr>
      <vt:lpstr>Osa 1: Megatrenditehtävän pedagogiikan hahmottaminen</vt:lpstr>
      <vt:lpstr>Tehtävänanto ”tuotokselle”</vt:lpstr>
      <vt:lpstr>Mitä on (yhteiskunnallinen) kasvatus? Miten sitä voi toteuttaa? – Yksi ajatus</vt:lpstr>
      <vt:lpstr>Jatkakaa työskentelyä pienryhmissä, keskustelkaa ja tehkää päätöksiä esityskokonaisuutenne viimeistelyä varten.</vt:lpstr>
      <vt:lpstr>Osa 2: Megatrenditehtävän työstäminen</vt:lpstr>
      <vt:lpstr>Työskentelyä ohjaavia apukysymyksiä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KTKP020 – Kasvatus, yhteiskunta ja muutos</dc:title>
  <dc:creator>Hiljanen, Mikko</dc:creator>
  <cp:lastModifiedBy>Matti Itkonen</cp:lastModifiedBy>
  <cp:revision>17</cp:revision>
  <dcterms:created xsi:type="dcterms:W3CDTF">2023-02-10T06:56:27Z</dcterms:created>
  <dcterms:modified xsi:type="dcterms:W3CDTF">2024-02-19T08:45:43Z</dcterms:modified>
</cp:coreProperties>
</file>