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316" r:id="rId2"/>
    <p:sldId id="301" r:id="rId3"/>
    <p:sldId id="302" r:id="rId4"/>
    <p:sldId id="326" r:id="rId5"/>
    <p:sldId id="320" r:id="rId6"/>
    <p:sldId id="306" r:id="rId7"/>
    <p:sldId id="324" r:id="rId8"/>
    <p:sldId id="317" r:id="rId9"/>
    <p:sldId id="308" r:id="rId10"/>
    <p:sldId id="321" r:id="rId11"/>
    <p:sldId id="322" r:id="rId12"/>
    <p:sldId id="323" r:id="rId13"/>
    <p:sldId id="312" r:id="rId14"/>
    <p:sldId id="325" r:id="rId15"/>
    <p:sldId id="294" r:id="rId16"/>
  </p:sldIdLst>
  <p:sldSz cx="9144000" cy="6858000" type="screen4x3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D8E8C"/>
    <a:srgbClr val="7EC8E4"/>
    <a:srgbClr val="4E95AF"/>
    <a:srgbClr val="8EBDCE"/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4743" autoAdjust="0"/>
  </p:normalViewPr>
  <p:slideViewPr>
    <p:cSldViewPr>
      <p:cViewPr varScale="1">
        <p:scale>
          <a:sx n="73" d="100"/>
          <a:sy n="73" d="100"/>
        </p:scale>
        <p:origin x="9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BA7E6-2255-4D39-944C-E486D2AFAA20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C477EF4-D2BA-48C2-984F-CDF221A09CC8}">
      <dgm:prSet/>
      <dgm:spPr/>
      <dgm:t>
        <a:bodyPr/>
        <a:lstStyle/>
        <a:p>
          <a:r>
            <a:rPr lang="fi-FI"/>
            <a:t>Kasvatustieteen perusopinnot (25 op) </a:t>
          </a:r>
          <a:endParaRPr lang="en-US"/>
        </a:p>
      </dgm:t>
    </dgm:pt>
    <dgm:pt modelId="{66448C54-2DBC-4FF3-AEC1-9B6F64AA9017}" type="parTrans" cxnId="{17100742-11C7-4ADB-BF0B-3457FE6BDD38}">
      <dgm:prSet/>
      <dgm:spPr/>
      <dgm:t>
        <a:bodyPr/>
        <a:lstStyle/>
        <a:p>
          <a:endParaRPr lang="en-US"/>
        </a:p>
      </dgm:t>
    </dgm:pt>
    <dgm:pt modelId="{BD46855F-4D7A-410F-8368-8E7FFF69FB7D}" type="sibTrans" cxnId="{17100742-11C7-4ADB-BF0B-3457FE6BDD38}">
      <dgm:prSet/>
      <dgm:spPr/>
      <dgm:t>
        <a:bodyPr/>
        <a:lstStyle/>
        <a:p>
          <a:endParaRPr lang="en-US"/>
        </a:p>
      </dgm:t>
    </dgm:pt>
    <dgm:pt modelId="{81A4C24A-B1D5-4E27-BED9-F709B2F4C584}">
      <dgm:prSet/>
      <dgm:spPr/>
      <dgm:t>
        <a:bodyPr/>
        <a:lstStyle/>
        <a:p>
          <a:r>
            <a:rPr lang="fi-FI"/>
            <a:t>1. opiskeluvuosi: </a:t>
          </a:r>
          <a:endParaRPr lang="en-US"/>
        </a:p>
      </dgm:t>
    </dgm:pt>
    <dgm:pt modelId="{4A255193-E109-429F-8EA5-A00126D574DD}" type="parTrans" cxnId="{7678808B-37EA-4A9D-A7B8-24BF71E6DD53}">
      <dgm:prSet/>
      <dgm:spPr/>
      <dgm:t>
        <a:bodyPr/>
        <a:lstStyle/>
        <a:p>
          <a:endParaRPr lang="en-US"/>
        </a:p>
      </dgm:t>
    </dgm:pt>
    <dgm:pt modelId="{2925436C-3DEF-4ED4-B50F-B665B447716C}" type="sibTrans" cxnId="{7678808B-37EA-4A9D-A7B8-24BF71E6DD53}">
      <dgm:prSet/>
      <dgm:spPr/>
      <dgm:t>
        <a:bodyPr/>
        <a:lstStyle/>
        <a:p>
          <a:endParaRPr lang="en-US"/>
        </a:p>
      </dgm:t>
    </dgm:pt>
    <dgm:pt modelId="{2FFAD1E6-A350-43B6-B9D5-BA730E9FFE09}">
      <dgm:prSet/>
      <dgm:spPr/>
      <dgm:t>
        <a:bodyPr/>
        <a:lstStyle/>
        <a:p>
          <a:r>
            <a:rPr lang="fi-FI"/>
            <a:t>Kasvatustieteen perusopintoja 15 op </a:t>
          </a:r>
          <a:endParaRPr lang="en-US"/>
        </a:p>
      </dgm:t>
    </dgm:pt>
    <dgm:pt modelId="{13F7EA72-F18D-4706-A938-86443A6211A6}" type="parTrans" cxnId="{1976AFA5-8DB2-414F-918B-8DE56B486FDD}">
      <dgm:prSet/>
      <dgm:spPr/>
      <dgm:t>
        <a:bodyPr/>
        <a:lstStyle/>
        <a:p>
          <a:endParaRPr lang="en-US"/>
        </a:p>
      </dgm:t>
    </dgm:pt>
    <dgm:pt modelId="{5E0E6F5D-E97F-4213-9E19-970D2B14654C}" type="sibTrans" cxnId="{1976AFA5-8DB2-414F-918B-8DE56B486FDD}">
      <dgm:prSet/>
      <dgm:spPr/>
      <dgm:t>
        <a:bodyPr/>
        <a:lstStyle/>
        <a:p>
          <a:endParaRPr lang="en-US"/>
        </a:p>
      </dgm:t>
    </dgm:pt>
    <dgm:pt modelId="{E76BBFD4-51A3-4647-89AE-918C7C3872F1}">
      <dgm:prSet/>
      <dgm:spPr/>
      <dgm:t>
        <a:bodyPr/>
        <a:lstStyle/>
        <a:p>
          <a:r>
            <a:rPr lang="fi-FI"/>
            <a:t>2. opiskeluvuosi: </a:t>
          </a:r>
          <a:endParaRPr lang="en-US"/>
        </a:p>
      </dgm:t>
    </dgm:pt>
    <dgm:pt modelId="{50A1EE18-B468-47C8-8662-7557D503A501}" type="parTrans" cxnId="{78C92725-147A-466B-B0E4-6A1A3198E2FC}">
      <dgm:prSet/>
      <dgm:spPr/>
      <dgm:t>
        <a:bodyPr/>
        <a:lstStyle/>
        <a:p>
          <a:endParaRPr lang="en-US"/>
        </a:p>
      </dgm:t>
    </dgm:pt>
    <dgm:pt modelId="{D1030CD5-9A9A-4BF1-B70E-063A7C6EE44A}" type="sibTrans" cxnId="{78C92725-147A-466B-B0E4-6A1A3198E2FC}">
      <dgm:prSet/>
      <dgm:spPr/>
      <dgm:t>
        <a:bodyPr/>
        <a:lstStyle/>
        <a:p>
          <a:endParaRPr lang="en-US"/>
        </a:p>
      </dgm:t>
    </dgm:pt>
    <dgm:pt modelId="{802C6C3B-7700-4272-A67D-965FFF7DB080}">
      <dgm:prSet/>
      <dgm:spPr/>
      <dgm:t>
        <a:bodyPr/>
        <a:lstStyle/>
        <a:p>
          <a:r>
            <a:rPr lang="fi-FI"/>
            <a:t>Kasvatustieteen perusopintoja 10 op </a:t>
          </a:r>
          <a:endParaRPr lang="en-US"/>
        </a:p>
      </dgm:t>
    </dgm:pt>
    <dgm:pt modelId="{68BB2F62-30E2-4FC5-9572-984786076287}" type="parTrans" cxnId="{9F125482-0D56-43CA-8A2A-408CDC3DB027}">
      <dgm:prSet/>
      <dgm:spPr/>
      <dgm:t>
        <a:bodyPr/>
        <a:lstStyle/>
        <a:p>
          <a:endParaRPr lang="en-US"/>
        </a:p>
      </dgm:t>
    </dgm:pt>
    <dgm:pt modelId="{E2096ADF-78BD-4B7F-BA73-746914097F98}" type="sibTrans" cxnId="{9F125482-0D56-43CA-8A2A-408CDC3DB027}">
      <dgm:prSet/>
      <dgm:spPr/>
      <dgm:t>
        <a:bodyPr/>
        <a:lstStyle/>
        <a:p>
          <a:endParaRPr lang="en-US"/>
        </a:p>
      </dgm:t>
    </dgm:pt>
    <dgm:pt modelId="{9D9BA61D-DBEB-4B62-A387-1BD631FE397D}">
      <dgm:prSet/>
      <dgm:spPr/>
      <dgm:t>
        <a:bodyPr/>
        <a:lstStyle/>
        <a:p>
          <a:r>
            <a:rPr lang="fi-FI"/>
            <a:t>Pedagogiset aineopinnot (35 op) </a:t>
          </a:r>
          <a:endParaRPr lang="en-US"/>
        </a:p>
      </dgm:t>
    </dgm:pt>
    <dgm:pt modelId="{282DA569-B827-431A-A962-39ED5AB468C3}" type="parTrans" cxnId="{66B0ECD2-3727-4B20-A84B-5102955D8BBF}">
      <dgm:prSet/>
      <dgm:spPr/>
      <dgm:t>
        <a:bodyPr/>
        <a:lstStyle/>
        <a:p>
          <a:endParaRPr lang="en-US"/>
        </a:p>
      </dgm:t>
    </dgm:pt>
    <dgm:pt modelId="{C50FF119-D8E0-4B3A-BA59-EC8EB7296302}" type="sibTrans" cxnId="{66B0ECD2-3727-4B20-A84B-5102955D8BBF}">
      <dgm:prSet/>
      <dgm:spPr/>
      <dgm:t>
        <a:bodyPr/>
        <a:lstStyle/>
        <a:p>
          <a:endParaRPr lang="en-US"/>
        </a:p>
      </dgm:t>
    </dgm:pt>
    <dgm:pt modelId="{0DB63051-EBC1-47E9-B12C-79EEEAF2C3A5}">
      <dgm:prSet/>
      <dgm:spPr/>
      <dgm:t>
        <a:bodyPr/>
        <a:lstStyle/>
        <a:p>
          <a:r>
            <a:rPr lang="fi-FI"/>
            <a:t>3. opiskeluvuosi: </a:t>
          </a:r>
          <a:endParaRPr lang="en-US"/>
        </a:p>
      </dgm:t>
    </dgm:pt>
    <dgm:pt modelId="{55A86229-B910-4D90-A4F4-EDC857D4A921}" type="parTrans" cxnId="{3DA0DD77-9FA6-49D4-B791-6CFAA25EF95F}">
      <dgm:prSet/>
      <dgm:spPr/>
      <dgm:t>
        <a:bodyPr/>
        <a:lstStyle/>
        <a:p>
          <a:endParaRPr lang="en-US"/>
        </a:p>
      </dgm:t>
    </dgm:pt>
    <dgm:pt modelId="{1527025C-7A4C-4199-8BE7-9C8078335677}" type="sibTrans" cxnId="{3DA0DD77-9FA6-49D4-B791-6CFAA25EF95F}">
      <dgm:prSet/>
      <dgm:spPr/>
      <dgm:t>
        <a:bodyPr/>
        <a:lstStyle/>
        <a:p>
          <a:endParaRPr lang="en-US"/>
        </a:p>
      </dgm:t>
    </dgm:pt>
    <dgm:pt modelId="{CFC9F95A-9E7B-443B-A0AF-93D16D40D25E}">
      <dgm:prSet/>
      <dgm:spPr/>
      <dgm:t>
        <a:bodyPr/>
        <a:lstStyle/>
        <a:p>
          <a:r>
            <a:rPr lang="fi-FI"/>
            <a:t>Pääaineen opintoja (sis. kandidaatin tutkielman) </a:t>
          </a:r>
          <a:endParaRPr lang="en-US"/>
        </a:p>
      </dgm:t>
    </dgm:pt>
    <dgm:pt modelId="{29F1F24C-D784-4463-BAA4-9E6C902C7B30}" type="parTrans" cxnId="{F0EF9C82-41EE-4233-AA54-F6960B804A12}">
      <dgm:prSet/>
      <dgm:spPr/>
      <dgm:t>
        <a:bodyPr/>
        <a:lstStyle/>
        <a:p>
          <a:endParaRPr lang="en-US"/>
        </a:p>
      </dgm:t>
    </dgm:pt>
    <dgm:pt modelId="{4AA90116-1164-4F8C-B487-E51E1DABD3B8}" type="sibTrans" cxnId="{F0EF9C82-41EE-4233-AA54-F6960B804A12}">
      <dgm:prSet/>
      <dgm:spPr/>
      <dgm:t>
        <a:bodyPr/>
        <a:lstStyle/>
        <a:p>
          <a:endParaRPr lang="en-US"/>
        </a:p>
      </dgm:t>
    </dgm:pt>
    <dgm:pt modelId="{D8ACC5FF-2458-4D4C-95DC-724ED49B40C3}">
      <dgm:prSet/>
      <dgm:spPr/>
      <dgm:t>
        <a:bodyPr/>
        <a:lstStyle/>
        <a:p>
          <a:r>
            <a:rPr lang="fi-FI"/>
            <a:t>4. opiskeluvuosi: </a:t>
          </a:r>
          <a:endParaRPr lang="en-US"/>
        </a:p>
      </dgm:t>
    </dgm:pt>
    <dgm:pt modelId="{9EE73987-D10F-4C68-AB8D-B7F263F83B16}" type="parTrans" cxnId="{3B19DAF4-ECE4-46AF-A019-FD0DC72C5D8A}">
      <dgm:prSet/>
      <dgm:spPr/>
      <dgm:t>
        <a:bodyPr/>
        <a:lstStyle/>
        <a:p>
          <a:endParaRPr lang="en-US"/>
        </a:p>
      </dgm:t>
    </dgm:pt>
    <dgm:pt modelId="{0BBDA586-4F5C-4F58-AB26-0421C45AF6D6}" type="sibTrans" cxnId="{3B19DAF4-ECE4-46AF-A019-FD0DC72C5D8A}">
      <dgm:prSet/>
      <dgm:spPr/>
      <dgm:t>
        <a:bodyPr/>
        <a:lstStyle/>
        <a:p>
          <a:endParaRPr lang="en-US"/>
        </a:p>
      </dgm:t>
    </dgm:pt>
    <dgm:pt modelId="{330C7813-CBC3-4092-98FD-43E280F0932E}">
      <dgm:prSet/>
      <dgm:spPr/>
      <dgm:t>
        <a:bodyPr/>
        <a:lstStyle/>
        <a:p>
          <a:r>
            <a:rPr lang="fi-FI"/>
            <a:t>Pedagogiset aineopinnot 35 op </a:t>
          </a:r>
          <a:endParaRPr lang="en-US"/>
        </a:p>
      </dgm:t>
    </dgm:pt>
    <dgm:pt modelId="{EE3C310D-0F46-42B6-80E1-56412B9E0941}" type="parTrans" cxnId="{84BA725F-8208-4054-AADC-6591FFD38D3C}">
      <dgm:prSet/>
      <dgm:spPr/>
      <dgm:t>
        <a:bodyPr/>
        <a:lstStyle/>
        <a:p>
          <a:endParaRPr lang="en-US"/>
        </a:p>
      </dgm:t>
    </dgm:pt>
    <dgm:pt modelId="{F2BDBBB7-63E3-409A-8EB4-7D6292CFDF76}" type="sibTrans" cxnId="{84BA725F-8208-4054-AADC-6591FFD38D3C}">
      <dgm:prSet/>
      <dgm:spPr/>
      <dgm:t>
        <a:bodyPr/>
        <a:lstStyle/>
        <a:p>
          <a:endParaRPr lang="en-US"/>
        </a:p>
      </dgm:t>
    </dgm:pt>
    <dgm:pt modelId="{D88D64ED-E143-470B-A544-00871AEC25FB}">
      <dgm:prSet/>
      <dgm:spPr/>
      <dgm:t>
        <a:bodyPr/>
        <a:lstStyle/>
        <a:p>
          <a:r>
            <a:rPr lang="fi-FI"/>
            <a:t>5. opiskeluvuosi: </a:t>
          </a:r>
          <a:endParaRPr lang="en-US"/>
        </a:p>
      </dgm:t>
    </dgm:pt>
    <dgm:pt modelId="{A20F153F-956B-4613-8DC9-15711176EC27}" type="parTrans" cxnId="{9237DC51-DFF2-4D43-BEBC-2B2D892969B9}">
      <dgm:prSet/>
      <dgm:spPr/>
      <dgm:t>
        <a:bodyPr/>
        <a:lstStyle/>
        <a:p>
          <a:endParaRPr lang="en-US"/>
        </a:p>
      </dgm:t>
    </dgm:pt>
    <dgm:pt modelId="{40213EFB-D848-4BAA-9A21-D5CA807F68E7}" type="sibTrans" cxnId="{9237DC51-DFF2-4D43-BEBC-2B2D892969B9}">
      <dgm:prSet/>
      <dgm:spPr/>
      <dgm:t>
        <a:bodyPr/>
        <a:lstStyle/>
        <a:p>
          <a:endParaRPr lang="en-US"/>
        </a:p>
      </dgm:t>
    </dgm:pt>
    <dgm:pt modelId="{1AD3C80A-01F0-4B5D-856C-52A9D729187E}">
      <dgm:prSet/>
      <dgm:spPr/>
      <dgm:t>
        <a:bodyPr/>
        <a:lstStyle/>
        <a:p>
          <a:r>
            <a:rPr lang="fi-FI"/>
            <a:t>Pääaineen opintoja (sis. pro gradu -tutkielman) </a:t>
          </a:r>
          <a:endParaRPr lang="en-US"/>
        </a:p>
      </dgm:t>
    </dgm:pt>
    <dgm:pt modelId="{23786D42-2EE1-40E8-86EB-9A0A644F648D}" type="parTrans" cxnId="{E47CCD7E-F6DA-4E8E-ACE6-5D47F072BF67}">
      <dgm:prSet/>
      <dgm:spPr/>
      <dgm:t>
        <a:bodyPr/>
        <a:lstStyle/>
        <a:p>
          <a:endParaRPr lang="en-US"/>
        </a:p>
      </dgm:t>
    </dgm:pt>
    <dgm:pt modelId="{21A845D8-D923-479B-83AB-4098755ADB4A}" type="sibTrans" cxnId="{E47CCD7E-F6DA-4E8E-ACE6-5D47F072BF67}">
      <dgm:prSet/>
      <dgm:spPr/>
      <dgm:t>
        <a:bodyPr/>
        <a:lstStyle/>
        <a:p>
          <a:endParaRPr lang="en-US"/>
        </a:p>
      </dgm:t>
    </dgm:pt>
    <dgm:pt modelId="{451CF8AA-A1EB-46AE-9D0B-E6C368EF73AD}" type="pres">
      <dgm:prSet presAssocID="{97FBA7E6-2255-4D39-944C-E486D2AFAA20}" presName="Name0" presStyleCnt="0">
        <dgm:presLayoutVars>
          <dgm:dir/>
          <dgm:animLvl val="lvl"/>
          <dgm:resizeHandles val="exact"/>
        </dgm:presLayoutVars>
      </dgm:prSet>
      <dgm:spPr/>
    </dgm:pt>
    <dgm:pt modelId="{A9E413ED-A91C-451E-8A73-190D9F5F5744}" type="pres">
      <dgm:prSet presAssocID="{AC477EF4-D2BA-48C2-984F-CDF221A09CC8}" presName="linNode" presStyleCnt="0"/>
      <dgm:spPr/>
    </dgm:pt>
    <dgm:pt modelId="{01FAD499-9159-45FA-8950-49384DB20FC8}" type="pres">
      <dgm:prSet presAssocID="{AC477EF4-D2BA-48C2-984F-CDF221A09CC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05279E8-2D02-497F-8D69-1EA36942B2B7}" type="pres">
      <dgm:prSet presAssocID="{AC477EF4-D2BA-48C2-984F-CDF221A09CC8}" presName="descendantText" presStyleLbl="alignAccFollowNode1" presStyleIdx="0" presStyleCnt="2">
        <dgm:presLayoutVars>
          <dgm:bulletEnabled val="1"/>
        </dgm:presLayoutVars>
      </dgm:prSet>
      <dgm:spPr/>
    </dgm:pt>
    <dgm:pt modelId="{10B600B3-AEEE-4D73-B1B7-6FBA0C454D10}" type="pres">
      <dgm:prSet presAssocID="{BD46855F-4D7A-410F-8368-8E7FFF69FB7D}" presName="sp" presStyleCnt="0"/>
      <dgm:spPr/>
    </dgm:pt>
    <dgm:pt modelId="{A2FFED07-0F90-4EB1-BF44-07E37F1D3888}" type="pres">
      <dgm:prSet presAssocID="{9D9BA61D-DBEB-4B62-A387-1BD631FE397D}" presName="linNode" presStyleCnt="0"/>
      <dgm:spPr/>
    </dgm:pt>
    <dgm:pt modelId="{7FF9A071-18C5-4CAA-B511-17AAAA3A1395}" type="pres">
      <dgm:prSet presAssocID="{9D9BA61D-DBEB-4B62-A387-1BD631FE397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BEFDDD7-CC1C-4F83-A31D-1AE121BBCCC7}" type="pres">
      <dgm:prSet presAssocID="{9D9BA61D-DBEB-4B62-A387-1BD631FE397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165821B-F721-4939-BB68-EC205C0B1090}" type="presOf" srcId="{AC477EF4-D2BA-48C2-984F-CDF221A09CC8}" destId="{01FAD499-9159-45FA-8950-49384DB20FC8}" srcOrd="0" destOrd="0" presId="urn:microsoft.com/office/officeart/2005/8/layout/vList5"/>
    <dgm:cxn modelId="{78C92725-147A-466B-B0E4-6A1A3198E2FC}" srcId="{AC477EF4-D2BA-48C2-984F-CDF221A09CC8}" destId="{E76BBFD4-51A3-4647-89AE-918C7C3872F1}" srcOrd="1" destOrd="0" parTransId="{50A1EE18-B468-47C8-8662-7557D503A501}" sibTransId="{D1030CD5-9A9A-4BF1-B70E-063A7C6EE44A}"/>
    <dgm:cxn modelId="{25953D29-683F-495F-A0B0-CDC3206C2FAF}" type="presOf" srcId="{E76BBFD4-51A3-4647-89AE-918C7C3872F1}" destId="{C05279E8-2D02-497F-8D69-1EA36942B2B7}" srcOrd="0" destOrd="2" presId="urn:microsoft.com/office/officeart/2005/8/layout/vList5"/>
    <dgm:cxn modelId="{32DE6B34-EF5B-41FC-AEF1-D6CF25152977}" type="presOf" srcId="{330C7813-CBC3-4092-98FD-43E280F0932E}" destId="{9BEFDDD7-CC1C-4F83-A31D-1AE121BBCCC7}" srcOrd="0" destOrd="3" presId="urn:microsoft.com/office/officeart/2005/8/layout/vList5"/>
    <dgm:cxn modelId="{84BA725F-8208-4054-AADC-6591FFD38D3C}" srcId="{D8ACC5FF-2458-4D4C-95DC-724ED49B40C3}" destId="{330C7813-CBC3-4092-98FD-43E280F0932E}" srcOrd="0" destOrd="0" parTransId="{EE3C310D-0F46-42B6-80E1-56412B9E0941}" sibTransId="{F2BDBBB7-63E3-409A-8EB4-7D6292CFDF76}"/>
    <dgm:cxn modelId="{17100742-11C7-4ADB-BF0B-3457FE6BDD38}" srcId="{97FBA7E6-2255-4D39-944C-E486D2AFAA20}" destId="{AC477EF4-D2BA-48C2-984F-CDF221A09CC8}" srcOrd="0" destOrd="0" parTransId="{66448C54-2DBC-4FF3-AEC1-9B6F64AA9017}" sibTransId="{BD46855F-4D7A-410F-8368-8E7FFF69FB7D}"/>
    <dgm:cxn modelId="{9237DC51-DFF2-4D43-BEBC-2B2D892969B9}" srcId="{9D9BA61D-DBEB-4B62-A387-1BD631FE397D}" destId="{D88D64ED-E143-470B-A544-00871AEC25FB}" srcOrd="2" destOrd="0" parTransId="{A20F153F-956B-4613-8DC9-15711176EC27}" sibTransId="{40213EFB-D848-4BAA-9A21-D5CA807F68E7}"/>
    <dgm:cxn modelId="{3DA0DD77-9FA6-49D4-B791-6CFAA25EF95F}" srcId="{9D9BA61D-DBEB-4B62-A387-1BD631FE397D}" destId="{0DB63051-EBC1-47E9-B12C-79EEEAF2C3A5}" srcOrd="0" destOrd="0" parTransId="{55A86229-B910-4D90-A4F4-EDC857D4A921}" sibTransId="{1527025C-7A4C-4199-8BE7-9C8078335677}"/>
    <dgm:cxn modelId="{E47CCD7E-F6DA-4E8E-ACE6-5D47F072BF67}" srcId="{D88D64ED-E143-470B-A544-00871AEC25FB}" destId="{1AD3C80A-01F0-4B5D-856C-52A9D729187E}" srcOrd="0" destOrd="0" parTransId="{23786D42-2EE1-40E8-86EB-9A0A644F648D}" sibTransId="{21A845D8-D923-479B-83AB-4098755ADB4A}"/>
    <dgm:cxn modelId="{9F125482-0D56-43CA-8A2A-408CDC3DB027}" srcId="{E76BBFD4-51A3-4647-89AE-918C7C3872F1}" destId="{802C6C3B-7700-4272-A67D-965FFF7DB080}" srcOrd="0" destOrd="0" parTransId="{68BB2F62-30E2-4FC5-9572-984786076287}" sibTransId="{E2096ADF-78BD-4B7F-BA73-746914097F98}"/>
    <dgm:cxn modelId="{F0EF9C82-41EE-4233-AA54-F6960B804A12}" srcId="{0DB63051-EBC1-47E9-B12C-79EEEAF2C3A5}" destId="{CFC9F95A-9E7B-443B-A0AF-93D16D40D25E}" srcOrd="0" destOrd="0" parTransId="{29F1F24C-D784-4463-BAA4-9E6C902C7B30}" sibTransId="{4AA90116-1164-4F8C-B487-E51E1DABD3B8}"/>
    <dgm:cxn modelId="{869DB183-4655-4C3B-9A45-03818F339A6B}" type="presOf" srcId="{D8ACC5FF-2458-4D4C-95DC-724ED49B40C3}" destId="{9BEFDDD7-CC1C-4F83-A31D-1AE121BBCCC7}" srcOrd="0" destOrd="2" presId="urn:microsoft.com/office/officeart/2005/8/layout/vList5"/>
    <dgm:cxn modelId="{ADCB1D8B-3D2F-48F4-98B8-C5F59EE8AF9B}" type="presOf" srcId="{9D9BA61D-DBEB-4B62-A387-1BD631FE397D}" destId="{7FF9A071-18C5-4CAA-B511-17AAAA3A1395}" srcOrd="0" destOrd="0" presId="urn:microsoft.com/office/officeart/2005/8/layout/vList5"/>
    <dgm:cxn modelId="{7678808B-37EA-4A9D-A7B8-24BF71E6DD53}" srcId="{AC477EF4-D2BA-48C2-984F-CDF221A09CC8}" destId="{81A4C24A-B1D5-4E27-BED9-F709B2F4C584}" srcOrd="0" destOrd="0" parTransId="{4A255193-E109-429F-8EA5-A00126D574DD}" sibTransId="{2925436C-3DEF-4ED4-B50F-B665B447716C}"/>
    <dgm:cxn modelId="{012FAE8F-08FB-448D-A560-B7882CAE36B2}" type="presOf" srcId="{2FFAD1E6-A350-43B6-B9D5-BA730E9FFE09}" destId="{C05279E8-2D02-497F-8D69-1EA36942B2B7}" srcOrd="0" destOrd="1" presId="urn:microsoft.com/office/officeart/2005/8/layout/vList5"/>
    <dgm:cxn modelId="{1976AFA5-8DB2-414F-918B-8DE56B486FDD}" srcId="{81A4C24A-B1D5-4E27-BED9-F709B2F4C584}" destId="{2FFAD1E6-A350-43B6-B9D5-BA730E9FFE09}" srcOrd="0" destOrd="0" parTransId="{13F7EA72-F18D-4706-A938-86443A6211A6}" sibTransId="{5E0E6F5D-E97F-4213-9E19-970D2B14654C}"/>
    <dgm:cxn modelId="{A3B123D2-1ACC-4014-A5B7-6771B300EF0E}" type="presOf" srcId="{0DB63051-EBC1-47E9-B12C-79EEEAF2C3A5}" destId="{9BEFDDD7-CC1C-4F83-A31D-1AE121BBCCC7}" srcOrd="0" destOrd="0" presId="urn:microsoft.com/office/officeart/2005/8/layout/vList5"/>
    <dgm:cxn modelId="{66B0ECD2-3727-4B20-A84B-5102955D8BBF}" srcId="{97FBA7E6-2255-4D39-944C-E486D2AFAA20}" destId="{9D9BA61D-DBEB-4B62-A387-1BD631FE397D}" srcOrd="1" destOrd="0" parTransId="{282DA569-B827-431A-A962-39ED5AB468C3}" sibTransId="{C50FF119-D8E0-4B3A-BA59-EC8EB7296302}"/>
    <dgm:cxn modelId="{AD6681D3-7CA9-4BFA-ABFC-F71B052349DD}" type="presOf" srcId="{81A4C24A-B1D5-4E27-BED9-F709B2F4C584}" destId="{C05279E8-2D02-497F-8D69-1EA36942B2B7}" srcOrd="0" destOrd="0" presId="urn:microsoft.com/office/officeart/2005/8/layout/vList5"/>
    <dgm:cxn modelId="{D9A1ECD7-AD29-4103-9461-BFB365B0C578}" type="presOf" srcId="{802C6C3B-7700-4272-A67D-965FFF7DB080}" destId="{C05279E8-2D02-497F-8D69-1EA36942B2B7}" srcOrd="0" destOrd="3" presId="urn:microsoft.com/office/officeart/2005/8/layout/vList5"/>
    <dgm:cxn modelId="{96B6EFD8-3585-46E2-BB95-B76DB00CD6C5}" type="presOf" srcId="{D88D64ED-E143-470B-A544-00871AEC25FB}" destId="{9BEFDDD7-CC1C-4F83-A31D-1AE121BBCCC7}" srcOrd="0" destOrd="4" presId="urn:microsoft.com/office/officeart/2005/8/layout/vList5"/>
    <dgm:cxn modelId="{ADC5AEDA-AF5C-4C05-B112-07DAF8B3B4AB}" type="presOf" srcId="{CFC9F95A-9E7B-443B-A0AF-93D16D40D25E}" destId="{9BEFDDD7-CC1C-4F83-A31D-1AE121BBCCC7}" srcOrd="0" destOrd="1" presId="urn:microsoft.com/office/officeart/2005/8/layout/vList5"/>
    <dgm:cxn modelId="{D9DB25E7-0F9C-4E6D-83EF-CE23016B3596}" type="presOf" srcId="{1AD3C80A-01F0-4B5D-856C-52A9D729187E}" destId="{9BEFDDD7-CC1C-4F83-A31D-1AE121BBCCC7}" srcOrd="0" destOrd="5" presId="urn:microsoft.com/office/officeart/2005/8/layout/vList5"/>
    <dgm:cxn modelId="{255C02EA-6601-43EB-8BEE-A247EFB2C03E}" type="presOf" srcId="{97FBA7E6-2255-4D39-944C-E486D2AFAA20}" destId="{451CF8AA-A1EB-46AE-9D0B-E6C368EF73AD}" srcOrd="0" destOrd="0" presId="urn:microsoft.com/office/officeart/2005/8/layout/vList5"/>
    <dgm:cxn modelId="{3B19DAF4-ECE4-46AF-A019-FD0DC72C5D8A}" srcId="{9D9BA61D-DBEB-4B62-A387-1BD631FE397D}" destId="{D8ACC5FF-2458-4D4C-95DC-724ED49B40C3}" srcOrd="1" destOrd="0" parTransId="{9EE73987-D10F-4C68-AB8D-B7F263F83B16}" sibTransId="{0BBDA586-4F5C-4F58-AB26-0421C45AF6D6}"/>
    <dgm:cxn modelId="{6035F277-2C9C-4A8F-A392-75DD3EB86A4F}" type="presParOf" srcId="{451CF8AA-A1EB-46AE-9D0B-E6C368EF73AD}" destId="{A9E413ED-A91C-451E-8A73-190D9F5F5744}" srcOrd="0" destOrd="0" presId="urn:microsoft.com/office/officeart/2005/8/layout/vList5"/>
    <dgm:cxn modelId="{CC4CE29E-770B-49D4-A662-647572BABE13}" type="presParOf" srcId="{A9E413ED-A91C-451E-8A73-190D9F5F5744}" destId="{01FAD499-9159-45FA-8950-49384DB20FC8}" srcOrd="0" destOrd="0" presId="urn:microsoft.com/office/officeart/2005/8/layout/vList5"/>
    <dgm:cxn modelId="{52529304-8F13-4F4A-87FF-31AADE9E5501}" type="presParOf" srcId="{A9E413ED-A91C-451E-8A73-190D9F5F5744}" destId="{C05279E8-2D02-497F-8D69-1EA36942B2B7}" srcOrd="1" destOrd="0" presId="urn:microsoft.com/office/officeart/2005/8/layout/vList5"/>
    <dgm:cxn modelId="{3D9007F7-AFDE-44EA-AC05-2CCDE88B3AD8}" type="presParOf" srcId="{451CF8AA-A1EB-46AE-9D0B-E6C368EF73AD}" destId="{10B600B3-AEEE-4D73-B1B7-6FBA0C454D10}" srcOrd="1" destOrd="0" presId="urn:microsoft.com/office/officeart/2005/8/layout/vList5"/>
    <dgm:cxn modelId="{FB198FDB-C761-43AB-AD60-8B3CDD13A010}" type="presParOf" srcId="{451CF8AA-A1EB-46AE-9D0B-E6C368EF73AD}" destId="{A2FFED07-0F90-4EB1-BF44-07E37F1D3888}" srcOrd="2" destOrd="0" presId="urn:microsoft.com/office/officeart/2005/8/layout/vList5"/>
    <dgm:cxn modelId="{95DF7A63-EED5-4DA9-8B04-02299E8D0DB1}" type="presParOf" srcId="{A2FFED07-0F90-4EB1-BF44-07E37F1D3888}" destId="{7FF9A071-18C5-4CAA-B511-17AAAA3A1395}" srcOrd="0" destOrd="0" presId="urn:microsoft.com/office/officeart/2005/8/layout/vList5"/>
    <dgm:cxn modelId="{F6155FA1-F634-4FBB-A5B4-9FD3549AA336}" type="presParOf" srcId="{A2FFED07-0F90-4EB1-BF44-07E37F1D3888}" destId="{9BEFDDD7-CC1C-4F83-A31D-1AE121BBCC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D547C-C7A3-458A-A8C1-3ED117047B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333608-8AEC-4FB2-9D6C-F74CC40DFC98}">
      <dgm:prSet/>
      <dgm:spPr/>
      <dgm:t>
        <a:bodyPr/>
        <a:lstStyle/>
        <a:p>
          <a:r>
            <a:rPr lang="fi-FI" b="1"/>
            <a:t>KTKP010 Oppiminen ja ohjaus (aineenopettajaopiskelijat)</a:t>
          </a:r>
          <a:endParaRPr lang="en-US"/>
        </a:p>
      </dgm:t>
    </dgm:pt>
    <dgm:pt modelId="{5A40E899-CD0E-43FE-8E60-A21119C6DA51}" type="parTrans" cxnId="{52E8F380-1D49-4523-B6E8-F0EBEEED40E9}">
      <dgm:prSet/>
      <dgm:spPr/>
      <dgm:t>
        <a:bodyPr/>
        <a:lstStyle/>
        <a:p>
          <a:endParaRPr lang="en-US"/>
        </a:p>
      </dgm:t>
    </dgm:pt>
    <dgm:pt modelId="{15439141-DE90-4BA2-BB89-C5AC00A9657A}" type="sibTrans" cxnId="{52E8F380-1D49-4523-B6E8-F0EBEEED40E9}">
      <dgm:prSet/>
      <dgm:spPr/>
      <dgm:t>
        <a:bodyPr/>
        <a:lstStyle/>
        <a:p>
          <a:endParaRPr lang="en-US"/>
        </a:p>
      </dgm:t>
    </dgm:pt>
    <dgm:pt modelId="{98A42B58-D568-4835-B1D8-876E89488EE8}">
      <dgm:prSet/>
      <dgm:spPr/>
      <dgm:t>
        <a:bodyPr/>
        <a:lstStyle/>
        <a:p>
          <a:r>
            <a:rPr lang="fi-FI" b="1"/>
            <a:t>KTKP3009 Osaaminen ja asiantuntijuus: orientoiva opetusharjoittelu (aineenopettajaopiskelijat)</a:t>
          </a:r>
          <a:endParaRPr lang="en-US"/>
        </a:p>
      </dgm:t>
    </dgm:pt>
    <dgm:pt modelId="{234BEC9B-38BC-406D-9CE6-A77031F7DA29}" type="parTrans" cxnId="{718876F5-6DEB-445F-A78D-B6229FAEFA70}">
      <dgm:prSet/>
      <dgm:spPr/>
      <dgm:t>
        <a:bodyPr/>
        <a:lstStyle/>
        <a:p>
          <a:endParaRPr lang="en-US"/>
        </a:p>
      </dgm:t>
    </dgm:pt>
    <dgm:pt modelId="{21C265BF-0734-466A-9245-7F50782D5612}" type="sibTrans" cxnId="{718876F5-6DEB-445F-A78D-B6229FAEFA70}">
      <dgm:prSet/>
      <dgm:spPr/>
      <dgm:t>
        <a:bodyPr/>
        <a:lstStyle/>
        <a:p>
          <a:endParaRPr lang="en-US"/>
        </a:p>
      </dgm:t>
    </dgm:pt>
    <dgm:pt modelId="{DA6EAEF3-E9F3-4F44-B5C3-99C68E2F448A}" type="pres">
      <dgm:prSet presAssocID="{EE7D547C-C7A3-458A-A8C1-3ED117047B42}" presName="root" presStyleCnt="0">
        <dgm:presLayoutVars>
          <dgm:dir/>
          <dgm:resizeHandles val="exact"/>
        </dgm:presLayoutVars>
      </dgm:prSet>
      <dgm:spPr/>
    </dgm:pt>
    <dgm:pt modelId="{90D8E21D-D972-4148-A1BB-111BB3807783}" type="pres">
      <dgm:prSet presAssocID="{FD333608-8AEC-4FB2-9D6C-F74CC40DFC98}" presName="compNode" presStyleCnt="0"/>
      <dgm:spPr/>
    </dgm:pt>
    <dgm:pt modelId="{D7459760-AB34-4E0F-8742-290EAC3922AE}" type="pres">
      <dgm:prSet presAssocID="{FD333608-8AEC-4FB2-9D6C-F74CC40DFC98}" presName="bgRect" presStyleLbl="bgShp" presStyleIdx="0" presStyleCnt="2"/>
      <dgm:spPr/>
    </dgm:pt>
    <dgm:pt modelId="{C8CC7F9D-40D8-4370-BF05-1D3DC331D072}" type="pres">
      <dgm:prSet presAssocID="{FD333608-8AEC-4FB2-9D6C-F74CC40DFC9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C718299-336B-4051-B3F0-B87C5CD05A06}" type="pres">
      <dgm:prSet presAssocID="{FD333608-8AEC-4FB2-9D6C-F74CC40DFC98}" presName="spaceRect" presStyleCnt="0"/>
      <dgm:spPr/>
    </dgm:pt>
    <dgm:pt modelId="{BAB1D6DE-9CC1-4720-AC6A-5C0045735A74}" type="pres">
      <dgm:prSet presAssocID="{FD333608-8AEC-4FB2-9D6C-F74CC40DFC98}" presName="parTx" presStyleLbl="revTx" presStyleIdx="0" presStyleCnt="2">
        <dgm:presLayoutVars>
          <dgm:chMax val="0"/>
          <dgm:chPref val="0"/>
        </dgm:presLayoutVars>
      </dgm:prSet>
      <dgm:spPr/>
    </dgm:pt>
    <dgm:pt modelId="{C1536EFD-FF6C-4BB3-9EAC-4612A007C0AB}" type="pres">
      <dgm:prSet presAssocID="{15439141-DE90-4BA2-BB89-C5AC00A9657A}" presName="sibTrans" presStyleCnt="0"/>
      <dgm:spPr/>
    </dgm:pt>
    <dgm:pt modelId="{B4DCE2AD-87E3-4DD2-804F-6508A0B488EF}" type="pres">
      <dgm:prSet presAssocID="{98A42B58-D568-4835-B1D8-876E89488EE8}" presName="compNode" presStyleCnt="0"/>
      <dgm:spPr/>
    </dgm:pt>
    <dgm:pt modelId="{3A3DAB72-5061-4D7C-A7BC-7ADDC5B5012D}" type="pres">
      <dgm:prSet presAssocID="{98A42B58-D568-4835-B1D8-876E89488EE8}" presName="bgRect" presStyleLbl="bgShp" presStyleIdx="1" presStyleCnt="2"/>
      <dgm:spPr/>
    </dgm:pt>
    <dgm:pt modelId="{05C0E611-09C2-4C3B-A19E-338A9ED3AA83}" type="pres">
      <dgm:prSet presAssocID="{98A42B58-D568-4835-B1D8-876E89488E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6E06555-9057-41FA-B18A-EF1F5518FFA9}" type="pres">
      <dgm:prSet presAssocID="{98A42B58-D568-4835-B1D8-876E89488EE8}" presName="spaceRect" presStyleCnt="0"/>
      <dgm:spPr/>
    </dgm:pt>
    <dgm:pt modelId="{616B30D2-0005-4798-8662-51E6F8DA63BA}" type="pres">
      <dgm:prSet presAssocID="{98A42B58-D568-4835-B1D8-876E89488EE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4582920-4DA9-4136-93C6-3897FF8B47CB}" type="presOf" srcId="{98A42B58-D568-4835-B1D8-876E89488EE8}" destId="{616B30D2-0005-4798-8662-51E6F8DA63BA}" srcOrd="0" destOrd="0" presId="urn:microsoft.com/office/officeart/2018/2/layout/IconVerticalSolidList"/>
    <dgm:cxn modelId="{2E540237-2741-40AF-B0D9-C65672925C9E}" type="presOf" srcId="{EE7D547C-C7A3-458A-A8C1-3ED117047B42}" destId="{DA6EAEF3-E9F3-4F44-B5C3-99C68E2F448A}" srcOrd="0" destOrd="0" presId="urn:microsoft.com/office/officeart/2018/2/layout/IconVerticalSolidList"/>
    <dgm:cxn modelId="{52E8F380-1D49-4523-B6E8-F0EBEEED40E9}" srcId="{EE7D547C-C7A3-458A-A8C1-3ED117047B42}" destId="{FD333608-8AEC-4FB2-9D6C-F74CC40DFC98}" srcOrd="0" destOrd="0" parTransId="{5A40E899-CD0E-43FE-8E60-A21119C6DA51}" sibTransId="{15439141-DE90-4BA2-BB89-C5AC00A9657A}"/>
    <dgm:cxn modelId="{38AD6FE9-41F3-45EB-942C-7B5B116F195F}" type="presOf" srcId="{FD333608-8AEC-4FB2-9D6C-F74CC40DFC98}" destId="{BAB1D6DE-9CC1-4720-AC6A-5C0045735A74}" srcOrd="0" destOrd="0" presId="urn:microsoft.com/office/officeart/2018/2/layout/IconVerticalSolidList"/>
    <dgm:cxn modelId="{718876F5-6DEB-445F-A78D-B6229FAEFA70}" srcId="{EE7D547C-C7A3-458A-A8C1-3ED117047B42}" destId="{98A42B58-D568-4835-B1D8-876E89488EE8}" srcOrd="1" destOrd="0" parTransId="{234BEC9B-38BC-406D-9CE6-A77031F7DA29}" sibTransId="{21C265BF-0734-466A-9245-7F50782D5612}"/>
    <dgm:cxn modelId="{8C2CF5AA-9E91-4B37-A060-5C4DC06FFA8A}" type="presParOf" srcId="{DA6EAEF3-E9F3-4F44-B5C3-99C68E2F448A}" destId="{90D8E21D-D972-4148-A1BB-111BB3807783}" srcOrd="0" destOrd="0" presId="urn:microsoft.com/office/officeart/2018/2/layout/IconVerticalSolidList"/>
    <dgm:cxn modelId="{6B06A608-2FD0-4A78-8151-7D03E1E71FD5}" type="presParOf" srcId="{90D8E21D-D972-4148-A1BB-111BB3807783}" destId="{D7459760-AB34-4E0F-8742-290EAC3922AE}" srcOrd="0" destOrd="0" presId="urn:microsoft.com/office/officeart/2018/2/layout/IconVerticalSolidList"/>
    <dgm:cxn modelId="{BC91B391-DCA1-4B8E-9FD6-197AC51F1CD8}" type="presParOf" srcId="{90D8E21D-D972-4148-A1BB-111BB3807783}" destId="{C8CC7F9D-40D8-4370-BF05-1D3DC331D072}" srcOrd="1" destOrd="0" presId="urn:microsoft.com/office/officeart/2018/2/layout/IconVerticalSolidList"/>
    <dgm:cxn modelId="{7C2A22FF-0106-4DCD-A4E1-7A96AFDE05E3}" type="presParOf" srcId="{90D8E21D-D972-4148-A1BB-111BB3807783}" destId="{5C718299-336B-4051-B3F0-B87C5CD05A06}" srcOrd="2" destOrd="0" presId="urn:microsoft.com/office/officeart/2018/2/layout/IconVerticalSolidList"/>
    <dgm:cxn modelId="{3CD365AD-D6E7-437D-BDF5-C9A39127A4E1}" type="presParOf" srcId="{90D8E21D-D972-4148-A1BB-111BB3807783}" destId="{BAB1D6DE-9CC1-4720-AC6A-5C0045735A74}" srcOrd="3" destOrd="0" presId="urn:microsoft.com/office/officeart/2018/2/layout/IconVerticalSolidList"/>
    <dgm:cxn modelId="{8C1D00F4-E6FA-456D-A4E2-68139809CC39}" type="presParOf" srcId="{DA6EAEF3-E9F3-4F44-B5C3-99C68E2F448A}" destId="{C1536EFD-FF6C-4BB3-9EAC-4612A007C0AB}" srcOrd="1" destOrd="0" presId="urn:microsoft.com/office/officeart/2018/2/layout/IconVerticalSolidList"/>
    <dgm:cxn modelId="{7B64F0CC-CAFA-4863-A9FA-B121E6555DF5}" type="presParOf" srcId="{DA6EAEF3-E9F3-4F44-B5C3-99C68E2F448A}" destId="{B4DCE2AD-87E3-4DD2-804F-6508A0B488EF}" srcOrd="2" destOrd="0" presId="urn:microsoft.com/office/officeart/2018/2/layout/IconVerticalSolidList"/>
    <dgm:cxn modelId="{7C133861-FC38-478F-A299-AF3CB4993399}" type="presParOf" srcId="{B4DCE2AD-87E3-4DD2-804F-6508A0B488EF}" destId="{3A3DAB72-5061-4D7C-A7BC-7ADDC5B5012D}" srcOrd="0" destOrd="0" presId="urn:microsoft.com/office/officeart/2018/2/layout/IconVerticalSolidList"/>
    <dgm:cxn modelId="{5DD13624-DEB2-4A74-97D2-FB5F0417F9DF}" type="presParOf" srcId="{B4DCE2AD-87E3-4DD2-804F-6508A0B488EF}" destId="{05C0E611-09C2-4C3B-A19E-338A9ED3AA83}" srcOrd="1" destOrd="0" presId="urn:microsoft.com/office/officeart/2018/2/layout/IconVerticalSolidList"/>
    <dgm:cxn modelId="{C9CB26BB-FBC9-4B74-AAE9-EA14335253AB}" type="presParOf" srcId="{B4DCE2AD-87E3-4DD2-804F-6508A0B488EF}" destId="{B6E06555-9057-41FA-B18A-EF1F5518FFA9}" srcOrd="2" destOrd="0" presId="urn:microsoft.com/office/officeart/2018/2/layout/IconVerticalSolidList"/>
    <dgm:cxn modelId="{A446F126-D63E-4B78-B3AD-5A4A83319990}" type="presParOf" srcId="{B4DCE2AD-87E3-4DD2-804F-6508A0B488EF}" destId="{616B30D2-0005-4798-8662-51E6F8DA63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279E8-2D02-497F-8D69-1EA36942B2B7}">
      <dsp:nvSpPr>
        <dsp:cNvPr id="0" name=""/>
        <dsp:cNvSpPr/>
      </dsp:nvSpPr>
      <dsp:spPr>
        <a:xfrm rot="5400000">
          <a:off x="2888756" y="-691347"/>
          <a:ext cx="1714148" cy="352548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1. opiskeluvuosi: 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Kasvatustieteen perusopintoja 15 op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2. opiskeluvuosi: 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Kasvatustieteen perusopintoja 10 op </a:t>
          </a:r>
          <a:endParaRPr lang="en-US" sz="1200" kern="1200"/>
        </a:p>
      </dsp:txBody>
      <dsp:txXfrm rot="-5400000">
        <a:off x="1983086" y="298001"/>
        <a:ext cx="3441810" cy="1546792"/>
      </dsp:txXfrm>
    </dsp:sp>
    <dsp:sp modelId="{01FAD499-9159-45FA-8950-49384DB20FC8}">
      <dsp:nvSpPr>
        <dsp:cNvPr id="0" name=""/>
        <dsp:cNvSpPr/>
      </dsp:nvSpPr>
      <dsp:spPr>
        <a:xfrm>
          <a:off x="0" y="53"/>
          <a:ext cx="1983087" cy="2142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Kasvatustieteen perusopinnot (25 op) </a:t>
          </a:r>
          <a:endParaRPr lang="en-US" sz="1800" kern="1200"/>
        </a:p>
      </dsp:txBody>
      <dsp:txXfrm>
        <a:off x="96806" y="96859"/>
        <a:ext cx="1789475" cy="1949073"/>
      </dsp:txXfrm>
    </dsp:sp>
    <dsp:sp modelId="{9BEFDDD7-CC1C-4F83-A31D-1AE121BBCCC7}">
      <dsp:nvSpPr>
        <dsp:cNvPr id="0" name=""/>
        <dsp:cNvSpPr/>
      </dsp:nvSpPr>
      <dsp:spPr>
        <a:xfrm rot="5400000">
          <a:off x="2888756" y="1558471"/>
          <a:ext cx="1714148" cy="352548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3. opiskeluvuosi: 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Pääaineen opintoja (sis. kandidaatin tutkielman)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4. opiskeluvuosi: 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Pedagogiset aineopinnot 35 op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5. opiskeluvuosi: 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Pääaineen opintoja (sis. pro gradu -tutkielman) </a:t>
          </a:r>
          <a:endParaRPr lang="en-US" sz="1200" kern="1200"/>
        </a:p>
      </dsp:txBody>
      <dsp:txXfrm rot="-5400000">
        <a:off x="1983086" y="2547819"/>
        <a:ext cx="3441810" cy="1546792"/>
      </dsp:txXfrm>
    </dsp:sp>
    <dsp:sp modelId="{7FF9A071-18C5-4CAA-B511-17AAAA3A1395}">
      <dsp:nvSpPr>
        <dsp:cNvPr id="0" name=""/>
        <dsp:cNvSpPr/>
      </dsp:nvSpPr>
      <dsp:spPr>
        <a:xfrm>
          <a:off x="0" y="2249873"/>
          <a:ext cx="1983087" cy="2142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Pedagogiset aineopinnot (35 op) </a:t>
          </a:r>
          <a:endParaRPr lang="en-US" sz="1800" kern="1200"/>
        </a:p>
      </dsp:txBody>
      <dsp:txXfrm>
        <a:off x="96806" y="2346679"/>
        <a:ext cx="1789475" cy="1949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59760-AB34-4E0F-8742-290EAC3922AE}">
      <dsp:nvSpPr>
        <dsp:cNvPr id="0" name=""/>
        <dsp:cNvSpPr/>
      </dsp:nvSpPr>
      <dsp:spPr>
        <a:xfrm>
          <a:off x="0" y="713799"/>
          <a:ext cx="8422022" cy="13177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C7F9D-40D8-4370-BF05-1D3DC331D072}">
      <dsp:nvSpPr>
        <dsp:cNvPr id="0" name=""/>
        <dsp:cNvSpPr/>
      </dsp:nvSpPr>
      <dsp:spPr>
        <a:xfrm>
          <a:off x="398629" y="1010300"/>
          <a:ext cx="724780" cy="7247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1D6DE-9CC1-4720-AC6A-5C0045735A74}">
      <dsp:nvSpPr>
        <dsp:cNvPr id="0" name=""/>
        <dsp:cNvSpPr/>
      </dsp:nvSpPr>
      <dsp:spPr>
        <a:xfrm>
          <a:off x="1522040" y="713799"/>
          <a:ext cx="6899981" cy="131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65" tIns="139465" rIns="139465" bIns="13946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/>
            <a:t>KTKP010 Oppiminen ja ohjaus (aineenopettajaopiskelijat)</a:t>
          </a:r>
          <a:endParaRPr lang="en-US" sz="2500" kern="1200"/>
        </a:p>
      </dsp:txBody>
      <dsp:txXfrm>
        <a:off x="1522040" y="713799"/>
        <a:ext cx="6899981" cy="1317783"/>
      </dsp:txXfrm>
    </dsp:sp>
    <dsp:sp modelId="{3A3DAB72-5061-4D7C-A7BC-7ADDC5B5012D}">
      <dsp:nvSpPr>
        <dsp:cNvPr id="0" name=""/>
        <dsp:cNvSpPr/>
      </dsp:nvSpPr>
      <dsp:spPr>
        <a:xfrm>
          <a:off x="0" y="2361028"/>
          <a:ext cx="8422022" cy="13177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0E611-09C2-4C3B-A19E-338A9ED3AA83}">
      <dsp:nvSpPr>
        <dsp:cNvPr id="0" name=""/>
        <dsp:cNvSpPr/>
      </dsp:nvSpPr>
      <dsp:spPr>
        <a:xfrm>
          <a:off x="398629" y="2657530"/>
          <a:ext cx="724780" cy="7247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B30D2-0005-4798-8662-51E6F8DA63BA}">
      <dsp:nvSpPr>
        <dsp:cNvPr id="0" name=""/>
        <dsp:cNvSpPr/>
      </dsp:nvSpPr>
      <dsp:spPr>
        <a:xfrm>
          <a:off x="1522040" y="2361028"/>
          <a:ext cx="6899981" cy="131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65" tIns="139465" rIns="139465" bIns="13946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/>
            <a:t>KTKP3009 Osaaminen ja asiantuntijuus: orientoiva opetusharjoittelu (aineenopettajaopiskelijat)</a:t>
          </a:r>
          <a:endParaRPr lang="en-US" sz="2500" kern="1200"/>
        </a:p>
      </dsp:txBody>
      <dsp:txXfrm>
        <a:off x="1522040" y="2361028"/>
        <a:ext cx="6899981" cy="131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58" cy="49394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73" y="0"/>
            <a:ext cx="2890458" cy="49394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B407DB6E-A788-482F-81BB-04FBAE3A4E30}" type="datetimeFigureOut">
              <a:rPr lang="fi-FI" smtClean="0"/>
              <a:pPr/>
              <a:t>4.10.2023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136"/>
            <a:ext cx="2890458" cy="49394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73" y="9377136"/>
            <a:ext cx="2890458" cy="49394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1D4EE84F-E086-4C44-8E4A-D387CC88F44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98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8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8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1F71A-4787-45F6-BE7A-034800AB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6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FC8AB4-BAF4-4D42-8872-AFDC24CCDD75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932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9922" y="0"/>
            <a:ext cx="5274078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E15D4-FA64-420B-9AFA-D27A5DC99D4A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7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9922" y="0"/>
            <a:ext cx="5274078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3444F-85E1-4DC9-8EA2-A919F80CF21D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62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9922" y="0"/>
            <a:ext cx="5274078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174A7B-F398-422A-9274-A7A0A77AE029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9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66" y="1773239"/>
            <a:ext cx="367222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12" y="1773238"/>
            <a:ext cx="367240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4.10.2023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5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269" y="1773238"/>
            <a:ext cx="345671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766" y="2420889"/>
            <a:ext cx="3672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6036" y="1773238"/>
            <a:ext cx="345619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0012" y="2420889"/>
            <a:ext cx="3672223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82CA-7D08-4C64-A2BA-A286A40F9810}" type="datetime1">
              <a:rPr lang="fi-FI" smtClean="0"/>
              <a:t>4.10.2023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2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269" y="1773238"/>
            <a:ext cx="777716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766" y="2420889"/>
            <a:ext cx="799266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4.10.2023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773239"/>
            <a:ext cx="507701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72CC-29C7-4312-AA7D-FC0D130E2651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16217" y="1773238"/>
            <a:ext cx="226821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10" y="1773239"/>
            <a:ext cx="550902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881-BBB2-4666-A10D-F4C42740CE29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9570" y="1773238"/>
            <a:ext cx="226821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91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3" y="476250"/>
            <a:ext cx="3456385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773239"/>
            <a:ext cx="367240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2611" y="0"/>
            <a:ext cx="4641389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3183C9-4B92-47A3-9B0C-4F7FFD5778B3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476250"/>
            <a:ext cx="4860988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773239"/>
            <a:ext cx="507701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8755" y="0"/>
            <a:ext cx="3345245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1329"/>
            <a:ext cx="599238" cy="216471"/>
          </a:xfrm>
        </p:spPr>
        <p:txBody>
          <a:bodyPr/>
          <a:lstStyle>
            <a:lvl1pPr algn="l">
              <a:defRPr/>
            </a:lvl1pPr>
          </a:lstStyle>
          <a:p>
            <a:fld id="{D172078D-D4CF-4F8B-89D4-683D8E317D99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7634" y="6381329"/>
            <a:ext cx="3294366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569" y="6381552"/>
            <a:ext cx="323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1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285B-F5FB-48E8-9E8F-9D20CFE3E443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0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773238"/>
            <a:ext cx="2592251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569" y="2420889"/>
            <a:ext cx="2592251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75857" y="1773238"/>
            <a:ext cx="2592288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5857" y="2420889"/>
            <a:ext cx="259228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6703-07DF-4528-8F0F-740BB826187F}" type="datetime1">
              <a:rPr lang="fi-FI" smtClean="0"/>
              <a:t>4.10.2023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181" y="1773238"/>
            <a:ext cx="2592251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181" y="2420889"/>
            <a:ext cx="2592251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93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66" y="1773239"/>
            <a:ext cx="50768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4.10.2023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2442" y="1773238"/>
            <a:ext cx="2591990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4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5857" y="1773239"/>
            <a:ext cx="55085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EBD-CCAD-42A7-BEF7-F6A4385AEC96}" type="datetime1">
              <a:rPr lang="fi-FI" smtClean="0"/>
              <a:t>4.10.2023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569" y="1773238"/>
            <a:ext cx="2592251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1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0593-6CFC-4FA8-9168-1F36779AADF9}" type="datetime1">
              <a:rPr lang="fi-FI" smtClean="0"/>
              <a:t>4.10.2023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569" y="1773238"/>
            <a:ext cx="2592251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9569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1157" y="1773238"/>
            <a:ext cx="2592251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271157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2181" y="1773238"/>
            <a:ext cx="2592251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2181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6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3789040"/>
            <a:ext cx="7992665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F5A953-C7A8-4DC0-B83F-3DF5D37EDE88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1581" y="4797152"/>
            <a:ext cx="7992851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512" y="476672"/>
            <a:ext cx="202013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5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2" y="0"/>
            <a:ext cx="431976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3789040"/>
            <a:ext cx="7992665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1581" y="4797152"/>
            <a:ext cx="7992851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7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3789040"/>
            <a:ext cx="7992665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941DD-DFFB-4F5E-804F-172516824F1B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1581" y="4797152"/>
            <a:ext cx="7992851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2" y="0"/>
            <a:ext cx="431976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197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512" y="476672"/>
            <a:ext cx="202013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04048" y="1051892"/>
            <a:ext cx="3348372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68543-CE59-49F8-867C-8A3FBAAD7A9F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4E90D-FE23-4FB2-9E95-A78C890E1071}" type="datetime1">
              <a:rPr lang="fi-FI" smtClean="0"/>
              <a:t>4.10.2023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6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BE958-3B47-436D-8DD1-2D5CAB1F4512}" type="datetime1">
              <a:rPr lang="fi-FI" smtClean="0"/>
              <a:t>4.10.2023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349451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BC3C4-7E9F-4D5C-9AE6-9858016C1106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88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3B9F0-AC92-4F95-88F1-368CC87E5C5E}" type="datetime1">
              <a:rPr lang="fi-FI" smtClean="0"/>
              <a:t>4.10.2023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349451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1"/>
            <a:ext cx="9144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2" y="0"/>
            <a:ext cx="431976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260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665-A412-4858-82BF-B092FC41CFF7}" type="datetime1">
              <a:rPr lang="fi-FI" smtClean="0"/>
              <a:t>4.10.2023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9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990C-8331-4DA1-97FF-1E3F516B1243}" type="datetime1">
              <a:rPr lang="fi-FI" smtClean="0"/>
              <a:t>4.10.2023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D3040-EC68-41B6-B426-75D972819FB0}" type="datetime1">
              <a:rPr lang="fi-FI" smtClean="0"/>
              <a:t>4.10.2023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018" y="501317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56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01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04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388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5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62767B-731B-4464-9ABA-9ADF7EB493B6}" type="datetime1">
              <a:rPr lang="fi-FI" smtClean="0"/>
              <a:t>4.10.2023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018" y="501317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56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01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04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388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4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B2A89-1602-4E9D-8AE2-C3B623ABF8B4}" type="datetime1">
              <a:rPr lang="fi-FI" smtClean="0"/>
              <a:t>4.10.2023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018" y="501317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56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01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04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388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0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BBFBBC-9947-494E-8801-827AD1579B09}" type="datetime1">
              <a:rPr lang="fi-FI" smtClean="0"/>
              <a:t>4.10.2023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018" y="501317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56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01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04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388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5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435E05-882E-487F-8F92-FA8A4A13627E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79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773239"/>
            <a:ext cx="842202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2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1581" y="1773238"/>
            <a:ext cx="799285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5274078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DB4A7-9188-4095-84E1-E1DCB0ECE150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946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5274078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C9E98-C3B4-4609-BD80-85D9B3F8898B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06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9922" y="0"/>
            <a:ext cx="5274078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03AC-00DE-4A76-B195-7695749E5363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8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476250"/>
            <a:ext cx="7776827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28" y="1773239"/>
            <a:ext cx="8424863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58354" y="6381329"/>
            <a:ext cx="702078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9E99790-A5AA-4C9F-86E4-F2AE5C5929B8}" type="datetime1">
              <a:rPr lang="fi-FI" smtClean="0"/>
              <a:t>4.10.2023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381329"/>
            <a:ext cx="318635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381552"/>
            <a:ext cx="323999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1"/>
            <a:ext cx="9144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2" y="0"/>
            <a:ext cx="431976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9019655" y="6877510"/>
            <a:ext cx="121829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5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15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" y="-50286"/>
            <a:ext cx="45196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TL-pohja 2015.jpg">
            <a:extLst>
              <a:ext uri="{FF2B5EF4-FFF2-40B4-BE49-F238E27FC236}">
                <a16:creationId xmlns:a16="http://schemas.microsoft.com/office/drawing/2014/main" id="{A042E901-88A0-0906-5A09-0CF465B377B0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2F57A-AE37-5B79-F4B0-A5DC07860AC4}"/>
              </a:ext>
            </a:extLst>
          </p:cNvPr>
          <p:cNvSpPr/>
          <p:nvPr userDrawn="1"/>
        </p:nvSpPr>
        <p:spPr>
          <a:xfrm rot="16200000">
            <a:off x="6526417" y="3604702"/>
            <a:ext cx="478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solidFill>
                  <a:srgbClr val="8D8E8C"/>
                </a:solidFill>
              </a:rPr>
              <a:t>Opettajankoulutuslaitos</a:t>
            </a:r>
            <a:endParaRPr lang="en-US" sz="1600" dirty="0">
              <a:solidFill>
                <a:srgbClr val="8D8E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5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2406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1pPr>
      <a:lvl2pPr marL="406004" indent="-203597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Lato" panose="020F0502020204030203" pitchFamily="34" charset="0"/>
        <a:buChar char="–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2pPr>
      <a:lvl3pPr marL="602456" indent="-196454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4pPr>
      <a:lvl5pPr marL="1007269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5pPr>
      <a:lvl6pPr marL="1210866" indent="-203597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6pPr>
      <a:lvl7pPr marL="1413272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7pPr>
      <a:lvl8pPr marL="1615679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8pPr>
      <a:lvl9pPr marL="1813322" indent="-197644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digipalvelut/fi/ohjeet/sisu-ohjeet/opiskelijalle/ahot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ineenopettajakoulutus@jyu.fi" TargetMode="External"/><Relationship Id="rId2" Type="http://schemas.openxmlformats.org/officeDocument/2006/relationships/hyperlink" Target="https://www.jyu.fi/edupsy/fi/laitokset/okl/aik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ati.kajander@jyu.fi" TargetMode="External"/><Relationship Id="rId5" Type="http://schemas.openxmlformats.org/officeDocument/2006/relationships/hyperlink" Target="mailto:riitta.k.tallavaara@jyu.fi" TargetMode="External"/><Relationship Id="rId4" Type="http://schemas.openxmlformats.org/officeDocument/2006/relationships/hyperlink" Target="mailto:mikko.hiljanen@jyu.f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eda.net/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u/okl/ko/kpa" TargetMode="External"/><Relationship Id="rId2" Type="http://schemas.openxmlformats.org/officeDocument/2006/relationships/hyperlink" Target="https://peda.net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oodle.jyu.fi/mod/choicegroup/view.php?id=116033" TargetMode="External"/><Relationship Id="rId4" Type="http://schemas.openxmlformats.org/officeDocument/2006/relationships/hyperlink" Target="https://peda.net/join/3hf7eef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7344816" cy="1538822"/>
          </a:xfrm>
        </p:spPr>
        <p:txBody>
          <a:bodyPr/>
          <a:lstStyle/>
          <a:p>
            <a:r>
              <a:rPr lang="en-US" dirty="0" err="1"/>
              <a:t>Aineenopettajakoulutuksen</a:t>
            </a:r>
            <a:r>
              <a:rPr lang="en-US" dirty="0"/>
              <a:t> </a:t>
            </a:r>
            <a:r>
              <a:rPr lang="en-US" dirty="0" err="1"/>
              <a:t>kasvatustieteen</a:t>
            </a:r>
            <a:r>
              <a:rPr lang="en-US" dirty="0"/>
              <a:t> </a:t>
            </a:r>
            <a:r>
              <a:rPr lang="en-US" dirty="0" err="1"/>
              <a:t>perusopintojen</a:t>
            </a:r>
            <a:r>
              <a:rPr lang="en-US" dirty="0"/>
              <a:t> info 4.10.2023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23728" y="4769263"/>
            <a:ext cx="5112569" cy="1800200"/>
          </a:xfrm>
        </p:spPr>
        <p:txBody>
          <a:bodyPr/>
          <a:lstStyle/>
          <a:p>
            <a:r>
              <a:rPr lang="en-US" dirty="0"/>
              <a:t>Riitta Tallavaara ja Mikko Hiljanen OKL, </a:t>
            </a:r>
          </a:p>
          <a:p>
            <a:r>
              <a:rPr lang="en-US" dirty="0"/>
              <a:t>Inka Koivuluoma </a:t>
            </a:r>
            <a:r>
              <a:rPr lang="en-US" dirty="0" err="1"/>
              <a:t>Koupa</a:t>
            </a:r>
            <a:r>
              <a:rPr lang="en-US" dirty="0"/>
              <a:t>, Mika Antola </a:t>
            </a:r>
            <a:r>
              <a:rPr lang="en-US" dirty="0" err="1"/>
              <a:t>Norssi</a:t>
            </a:r>
            <a:r>
              <a:rPr lang="en-US" dirty="0"/>
              <a:t>, </a:t>
            </a:r>
            <a:r>
              <a:rPr lang="en-US" dirty="0" err="1"/>
              <a:t>Iiro</a:t>
            </a:r>
            <a:r>
              <a:rPr lang="en-US" dirty="0"/>
              <a:t> Talsi </a:t>
            </a:r>
            <a:r>
              <a:rPr lang="en-US" dirty="0" err="1"/>
              <a:t>Jano</a:t>
            </a:r>
            <a:r>
              <a:rPr lang="en-US" dirty="0"/>
              <a:t> ry. Veera </a:t>
            </a:r>
            <a:r>
              <a:rPr lang="en-US" dirty="0" err="1"/>
              <a:t>Kolehmainen</a:t>
            </a:r>
            <a:r>
              <a:rPr lang="en-US" dirty="0"/>
              <a:t> </a:t>
            </a:r>
            <a:r>
              <a:rPr lang="en-US"/>
              <a:t>SOOL ry.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99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9747" y="548680"/>
            <a:ext cx="7776827" cy="1080542"/>
          </a:xfrm>
        </p:spPr>
        <p:txBody>
          <a:bodyPr/>
          <a:lstStyle/>
          <a:p>
            <a:r>
              <a:rPr lang="fi-FI" sz="2800" b="1" i="0" dirty="0"/>
              <a:t>Korvaavuudet eli AHOT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Jos olet jo tehnyt kasvatustieteen perusopinnot </a:t>
            </a:r>
            <a:r>
              <a:rPr lang="fi-FI" sz="1800" dirty="0" err="1"/>
              <a:t>JYU:n</a:t>
            </a:r>
            <a:r>
              <a:rPr lang="fi-FI" sz="1800" dirty="0"/>
              <a:t> ulkopuolella, hae hyväksilukua Sisun kautta: </a:t>
            </a:r>
            <a:r>
              <a:rPr lang="fi-FI" sz="1800" dirty="0">
                <a:hlinkClick r:id="rId2"/>
              </a:rPr>
              <a:t>https://www.jyu.fi/digipalvelut/fi/ohjeet/sisu-ohjeet/opiskelijalle/ahot</a:t>
            </a: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JYU avoimessa suoritetut opinnot siirtyvät automaattisesti Sisuun</a:t>
            </a:r>
          </a:p>
          <a:p>
            <a:pPr marL="0" indent="0">
              <a:buNone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Jos et osallistu KTKP-opintoihin, ilmoita siitä osoitteeseen </a:t>
            </a:r>
            <a:r>
              <a:rPr lang="fi-FI" sz="1800" b="1" dirty="0"/>
              <a:t>inka.m.k.koivuluoma@jyu.fi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0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9569" y="548680"/>
            <a:ext cx="7776827" cy="1080542"/>
          </a:xfrm>
        </p:spPr>
        <p:txBody>
          <a:bodyPr/>
          <a:lstStyle/>
          <a:p>
            <a:r>
              <a:rPr lang="fi-FI" sz="3200" b="1" i="0" dirty="0"/>
              <a:t>Opettajankoulutuksen suoravalintaoikeuden voimassaolo: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Opettajankoulutuksen suoravalintaoikeus kestää 4 vuotta. Opiskelijan on ilmoittauduttava pedagogisiin aineopintoihin viimeistää neljäntenä opiskeluvuonna ja suoritettava ne viimeistään viidentenä.</a:t>
            </a:r>
          </a:p>
          <a:p>
            <a:pPr marL="0" indent="0">
              <a:buNone/>
            </a:pPr>
            <a:r>
              <a:rPr lang="fi-FI" sz="1800" dirty="0"/>
              <a:t>     1. lv. 2023-24</a:t>
            </a:r>
          </a:p>
          <a:p>
            <a:pPr marL="0" indent="0">
              <a:buNone/>
            </a:pPr>
            <a:r>
              <a:rPr lang="fi-FI" sz="1800" dirty="0"/>
              <a:t>     2. lv. 2024-25</a:t>
            </a:r>
          </a:p>
          <a:p>
            <a:pPr marL="0" indent="0">
              <a:buNone/>
            </a:pPr>
            <a:r>
              <a:rPr lang="fi-FI" sz="1800" dirty="0"/>
              <a:t>     3. lv. 2025-26</a:t>
            </a:r>
          </a:p>
          <a:p>
            <a:pPr marL="0" indent="0">
              <a:buNone/>
            </a:pPr>
            <a:r>
              <a:rPr lang="fi-FI" sz="1800" dirty="0"/>
              <a:t>     4. lv. 2026-27 (tämän lukuvuoden aikana viimeistään haettava pedagogisiin aineopintoihin)</a:t>
            </a:r>
          </a:p>
          <a:p>
            <a:pPr marL="0" indent="0">
              <a:buNone/>
            </a:pPr>
            <a:r>
              <a:rPr lang="fi-FI" sz="1800" dirty="0"/>
              <a:t>    (5. lv. 2027-28 viimeinen mahdollinen lukuvuosi tehdä pedagogiset aineopinnot)</a:t>
            </a:r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Käytännössä yleensä jo 4. opiskeluvuonna tullaan tekemään pedagogiset aineopinnot. </a:t>
            </a:r>
          </a:p>
        </p:txBody>
      </p:sp>
    </p:spTree>
    <p:extLst>
      <p:ext uri="{BB962C8B-B14F-4D97-AF65-F5344CB8AC3E}">
        <p14:creationId xmlns:p14="http://schemas.microsoft.com/office/powerpoint/2010/main" val="17107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6827" cy="1080542"/>
          </a:xfrm>
        </p:spPr>
        <p:txBody>
          <a:bodyPr/>
          <a:lstStyle/>
          <a:p>
            <a:r>
              <a:rPr lang="fi-FI" sz="3200" b="1" i="0" dirty="0"/>
              <a:t>Opettajankoulutuksen pedagogisiin aineopintoihin haku/ilmoittautuminen:</a:t>
            </a:r>
            <a:br>
              <a:rPr lang="fi-FI" i="0" dirty="0"/>
            </a:br>
            <a:endParaRPr lang="fi-FI" i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Opettajankoulutuksen suoravalintaoikeus on voimassa </a:t>
            </a:r>
            <a:r>
              <a:rPr lang="fi-F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neljä vuotta.</a:t>
            </a: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Kun olet opiskellut kasvatustieteen perusopinnot </a:t>
            </a:r>
            <a:r>
              <a:rPr lang="fi-FI" sz="1800" b="1" dirty="0"/>
              <a:t>ja lisäksi opetettavan aineen opintoja</a:t>
            </a:r>
            <a:r>
              <a:rPr lang="fi-FI" sz="1800" dirty="0"/>
              <a:t> </a:t>
            </a:r>
            <a:r>
              <a:rPr lang="fi-FI" sz="1800" b="1" dirty="0"/>
              <a:t>vähintään 50 op</a:t>
            </a:r>
            <a:r>
              <a:rPr lang="fi-FI" sz="1800" dirty="0"/>
              <a:t>, voit </a:t>
            </a:r>
            <a:r>
              <a:rPr lang="fi-FI" sz="1800" b="1" dirty="0"/>
              <a:t>ilmoittautua/hakea </a:t>
            </a:r>
            <a:r>
              <a:rPr lang="fi-FI" sz="1800" dirty="0"/>
              <a:t>suorittamaan opettajan pedagogisia aineopintoja </a:t>
            </a:r>
            <a:r>
              <a:rPr lang="fi-FI" sz="1800" b="1" dirty="0"/>
              <a:t>viimeistään neljäntenä vuotena</a:t>
            </a:r>
            <a:r>
              <a:rPr lang="fi-FI" sz="18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Pedagogiset aineopinnot on </a:t>
            </a:r>
            <a:r>
              <a:rPr lang="fi-FI" sz="1800" b="1" dirty="0"/>
              <a:t>suoritettava viimeistään viidentenä opiskeluvuotena.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b="1" dirty="0"/>
              <a:t>Opettajan pedagogisia aineopintoja suorittamaan on ilmoittauduttava opintoja</a:t>
            </a:r>
            <a:r>
              <a:rPr lang="fi-FI" sz="1800" dirty="0"/>
              <a:t> </a:t>
            </a:r>
            <a:r>
              <a:rPr lang="fi-FI" sz="1800" b="1" dirty="0"/>
              <a:t>edeltävänä keväänä.</a:t>
            </a:r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27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5" cy="638845"/>
          </a:xfrm>
        </p:spPr>
        <p:txBody>
          <a:bodyPr/>
          <a:lstStyle/>
          <a:p>
            <a:r>
              <a:rPr lang="fi-FI" sz="3200" i="0" dirty="0"/>
              <a:t>Lisätietoja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1624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Aineenopettajakoulutus: </a:t>
            </a:r>
            <a:r>
              <a:rPr lang="fi-FI" sz="1800" dirty="0">
                <a:hlinkClick r:id="rId2"/>
              </a:rPr>
              <a:t>https://www.jyu.fi/edupsy/fi/laitokset/okl/aiko</a:t>
            </a: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sähköposti: </a:t>
            </a:r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aineenopettajakoulutus@jyu.fi</a:t>
            </a: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Aineenopettajakoulutuksen kasvatustieteen perusopintojen vastuuhenkilöt: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KTKP050: Mikko Hiljanen </a:t>
            </a:r>
            <a:r>
              <a:rPr lang="fi-FI" sz="1800" dirty="0">
                <a:hlinkClick r:id="rId4"/>
              </a:rPr>
              <a:t>mikko.hiljanen@jyu.fi</a:t>
            </a:r>
            <a:r>
              <a:rPr lang="fi-FI" sz="1800" dirty="0"/>
              <a:t>  p. 040-8054805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KTKP020: Riitta Tallavaara </a:t>
            </a:r>
            <a:r>
              <a:rPr lang="fi-FI" sz="1800" dirty="0">
                <a:hlinkClick r:id="rId5"/>
              </a:rPr>
              <a:t>riitta.k.tallavaara@jyu.fi</a:t>
            </a:r>
            <a:r>
              <a:rPr lang="fi-FI" sz="1800" dirty="0"/>
              <a:t> p.040-8055002 ja Mikko Hiljanen </a:t>
            </a:r>
            <a:r>
              <a:rPr lang="fi-FI" sz="1800" dirty="0">
                <a:hlinkClick r:id="rId4"/>
              </a:rPr>
              <a:t>mikko.hiljanen@jyu.fi</a:t>
            </a:r>
            <a:r>
              <a:rPr lang="fi-FI" sz="1800" dirty="0"/>
              <a:t> p. 040-8054805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KTKP040: Mikko Hiljanen </a:t>
            </a:r>
            <a:r>
              <a:rPr lang="fi-FI" sz="1800" dirty="0">
                <a:hlinkClick r:id="rId4"/>
              </a:rPr>
              <a:t>mikko.hiljanen@jyu.fi</a:t>
            </a:r>
            <a:r>
              <a:rPr lang="fi-FI" sz="1800" dirty="0"/>
              <a:t> p. 040-8054805</a:t>
            </a:r>
          </a:p>
          <a:p>
            <a:pPr marL="360000" lvl="1" indent="0">
              <a:buNone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KTKP010 ja KTKP3009 vastuuhenkilö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Kati Kajander </a:t>
            </a:r>
            <a:r>
              <a:rPr lang="fi-FI" sz="1800" dirty="0">
                <a:hlinkClick r:id="rId6"/>
              </a:rPr>
              <a:t>kati.kajander@jyu.fi</a:t>
            </a:r>
            <a:r>
              <a:rPr lang="fi-FI" sz="1800" dirty="0"/>
              <a:t> p.040 8011912</a:t>
            </a:r>
          </a:p>
          <a:p>
            <a:pPr marL="0" indent="0">
              <a:buNone/>
            </a:pPr>
            <a:r>
              <a:rPr lang="fi-FI" sz="1800" dirty="0"/>
              <a:t>	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8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03" y="476250"/>
            <a:ext cx="3456385" cy="1080542"/>
          </a:xfrm>
        </p:spPr>
        <p:txBody>
          <a:bodyPr anchor="t">
            <a:normAutofit/>
          </a:bodyPr>
          <a:lstStyle/>
          <a:p>
            <a:r>
              <a:rPr lang="fi-FI"/>
              <a:t>Tiivistetysti </a:t>
            </a:r>
            <a:r>
              <a:rPr lang="fi-FI" dirty="0"/>
              <a:t>- tehtävälista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773239"/>
            <a:ext cx="3672408" cy="4392612"/>
          </a:xfrm>
        </p:spPr>
        <p:txBody>
          <a:bodyPr anchor="t">
            <a:normAutofit/>
          </a:bodyPr>
          <a:lstStyle/>
          <a:p>
            <a:r>
              <a:rPr lang="fi-FI"/>
              <a:t>Saavu paikalle ensimmäiseen tapaamiseen 23.10. klo 14:15 alkaen </a:t>
            </a:r>
          </a:p>
          <a:p>
            <a:pPr marL="360000" lvl="1" indent="0">
              <a:buNone/>
            </a:pPr>
            <a:r>
              <a:rPr lang="fi-FI"/>
              <a:t>Ruusupuiston Helena-saliin.</a:t>
            </a:r>
          </a:p>
          <a:p>
            <a:r>
              <a:rPr lang="fi-FI"/>
              <a:t>Tee itsellesi Peda.net -tunnukset (</a:t>
            </a:r>
            <a:r>
              <a:rPr lang="fi-FI">
                <a:hlinkClick r:id="rId2"/>
              </a:rPr>
              <a:t>https://peda.net/</a:t>
            </a:r>
            <a:r>
              <a:rPr lang="fi-FI"/>
              <a:t>)</a:t>
            </a:r>
          </a:p>
          <a:p>
            <a:pPr lvl="1"/>
            <a:r>
              <a:rPr lang="fi-FI"/>
              <a:t>Hakeudu opintojakson sivulle sähköpostissa tulevien ohjeiden mukaan</a:t>
            </a:r>
          </a:p>
          <a:p>
            <a:r>
              <a:rPr lang="fi-FI"/>
              <a:t>Ilmoittaudu itsenäisesti Sisussa KTKP020 ja KTKP040 -opintojaksoille</a:t>
            </a:r>
          </a:p>
          <a:p>
            <a:pPr lvl="1"/>
            <a:r>
              <a:rPr lang="fi-FI"/>
              <a:t>Samaan opehuoneeseen kuin KTKP050 -opintojaksolla</a:t>
            </a:r>
          </a:p>
        </p:txBody>
      </p:sp>
      <p:pic>
        <p:nvPicPr>
          <p:cNvPr id="5" name="Picture 4" descr="Ruohikon läpi mutkitteleva polku">
            <a:extLst>
              <a:ext uri="{FF2B5EF4-FFF2-40B4-BE49-F238E27FC236}">
                <a16:creationId xmlns:a16="http://schemas.microsoft.com/office/drawing/2014/main" id="{8988BF18-E08F-9FAE-817C-CD9156648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1" r="20266" b="1"/>
          <a:stretch/>
        </p:blipFill>
        <p:spPr>
          <a:xfrm>
            <a:off x="4502611" y="10"/>
            <a:ext cx="4641389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0289474-DDA7-EB06-B98B-54D09500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8354" y="6381329"/>
            <a:ext cx="702078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EB3183C9-4B92-47A3-9B0C-4F7FFD5778B3}" type="datetime1">
              <a:rPr lang="fi-FI" smtClean="0"/>
              <a:pPr>
                <a:spcAft>
                  <a:spcPts val="600"/>
                </a:spcAft>
              </a:pPr>
              <a:t>4.10.2023</a:t>
            </a:fld>
            <a:endParaRPr lang="fi-FI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266EAFC-0EE2-E08E-E7CB-23A20927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381329"/>
            <a:ext cx="3186354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C7CADFB-F665-717D-F2EE-FBEE3573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381552"/>
            <a:ext cx="323999" cy="215801"/>
          </a:xfrm>
        </p:spPr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1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899593" y="2420888"/>
            <a:ext cx="7344816" cy="2016223"/>
          </a:xfrm>
        </p:spPr>
        <p:txBody>
          <a:bodyPr/>
          <a:lstStyle/>
          <a:p>
            <a:br>
              <a:rPr lang="fi-FI" b="0" i="1" dirty="0"/>
            </a:br>
            <a:br>
              <a:rPr lang="fi-FI" b="0" i="1" dirty="0"/>
            </a:br>
            <a:br>
              <a:rPr lang="fi-FI" b="0" i="1" dirty="0"/>
            </a:br>
            <a:r>
              <a:rPr lang="fi-FI" sz="3600" b="0" i="1" dirty="0"/>
              <a:t>Kiitos!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3" y="980728"/>
            <a:ext cx="7344816" cy="8640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66" y="476995"/>
            <a:ext cx="7776827" cy="1080542"/>
          </a:xfrm>
        </p:spPr>
        <p:txBody>
          <a:bodyPr anchor="t">
            <a:normAutofit/>
          </a:bodyPr>
          <a:lstStyle/>
          <a:p>
            <a:r>
              <a:rPr lang="en-US" sz="3200" dirty="0" err="1"/>
              <a:t>Opettajan</a:t>
            </a:r>
            <a:r>
              <a:rPr lang="en-US" sz="3200" dirty="0"/>
              <a:t> </a:t>
            </a:r>
            <a:r>
              <a:rPr lang="en-US" sz="3200" dirty="0" err="1"/>
              <a:t>pedagogisten</a:t>
            </a:r>
            <a:r>
              <a:rPr lang="en-US" sz="3200" dirty="0"/>
              <a:t> </a:t>
            </a:r>
            <a:r>
              <a:rPr lang="en-US" sz="3200" dirty="0" err="1"/>
              <a:t>opintojen</a:t>
            </a:r>
            <a:r>
              <a:rPr lang="en-US" sz="3200" dirty="0"/>
              <a:t> </a:t>
            </a:r>
            <a:r>
              <a:rPr lang="en-US" sz="3200" dirty="0" err="1"/>
              <a:t>ajoitus</a:t>
            </a:r>
            <a:endParaRPr lang="en-US" sz="32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640999-9196-1660-941B-A3322C57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8354" y="6381329"/>
            <a:ext cx="702078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33B50EBD-CCAD-42A7-BEF7-F6A4385AEC96}" type="datetime1">
              <a:rPr lang="fi-FI" smtClean="0"/>
              <a:pPr>
                <a:spcAft>
                  <a:spcPts val="600"/>
                </a:spcAft>
              </a:pPr>
              <a:t>4.10.2023</a:t>
            </a:fld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EAA4B2-9EDE-CA38-DB37-E5046BC9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381329"/>
            <a:ext cx="3186354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0DF0A5-08D0-199A-55DB-43E68231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381552"/>
            <a:ext cx="323999" cy="215801"/>
          </a:xfrm>
        </p:spPr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pic>
        <p:nvPicPr>
          <p:cNvPr id="7" name="Picture Placeholder 6" descr="A close-up of an hourglass&#10;&#10;Description automatically generated">
            <a:extLst>
              <a:ext uri="{FF2B5EF4-FFF2-40B4-BE49-F238E27FC236}">
                <a16:creationId xmlns:a16="http://schemas.microsoft.com/office/drawing/2014/main" id="{D443DEE0-287D-C916-1D8E-9A65AF193A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r="4078"/>
          <a:stretch>
            <a:fillRect/>
          </a:stretch>
        </p:blipFill>
        <p:spPr>
          <a:xfrm>
            <a:off x="360363" y="1773238"/>
            <a:ext cx="2590800" cy="4392612"/>
          </a:xfr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9597135-1BF3-4F74-9821-47DCE85D8DC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5131240"/>
              </p:ext>
            </p:extLst>
          </p:nvPr>
        </p:nvGraphicFramePr>
        <p:xfrm>
          <a:off x="3275857" y="1773239"/>
          <a:ext cx="5508575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6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8817" y="476672"/>
            <a:ext cx="4081215" cy="1080542"/>
          </a:xfrm>
        </p:spPr>
        <p:txBody>
          <a:bodyPr anchor="t">
            <a:normAutofit/>
          </a:bodyPr>
          <a:lstStyle/>
          <a:p>
            <a:r>
              <a:rPr lang="fi-FI" sz="3200" dirty="0"/>
              <a:t>Kasvatustieteen perusopinnot (25 op)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1580" y="1773239"/>
            <a:ext cx="3672408" cy="43926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dirty="0"/>
              <a:t>Kasvatustieteen perusopinnot (25 op)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i-FI" dirty="0"/>
              <a:t>KTKP050 Vuorovaikutus ja yhteistyö, 5 op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i-FI" dirty="0"/>
              <a:t>	(1. opiskeluvuosi, periodi 2)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i-FI" dirty="0"/>
              <a:t>KTKP020 Kasvatus, yhteiskunta ja muutos, 5 op (1. opiskeluvuosi, periodi 3)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i-FI" dirty="0"/>
              <a:t>KTKP040 Tieteellinen ajattelu ja tieto, 5 op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fi-FI" dirty="0"/>
              <a:t>	(1. opiskeluvuosi, periodi 4)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KTKP010 Oppiminen ja ohjaus, 5 op </a:t>
            </a:r>
          </a:p>
          <a:p>
            <a:pPr marL="0" indent="0">
              <a:buNone/>
            </a:pPr>
            <a:r>
              <a:rPr lang="fi-FI" dirty="0"/>
              <a:t>	(2. opiskeluvuosi, 4. periodi)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KTKP3009 Osaaminen ja asiantuntijuus</a:t>
            </a:r>
            <a:r>
              <a:rPr lang="fi-FI" b="1" dirty="0"/>
              <a:t>: orientoiva opetusharjoittelu (aineenopettajaopiskelijat)</a:t>
            </a:r>
            <a:r>
              <a:rPr lang="fi-FI" dirty="0"/>
              <a:t>, 5 op </a:t>
            </a:r>
          </a:p>
          <a:p>
            <a:pPr marL="0" indent="0">
              <a:buNone/>
            </a:pPr>
            <a:r>
              <a:rPr lang="fi-FI" dirty="0"/>
              <a:t>	(2. opiskeluvuosi, 4. periodi) </a:t>
            </a:r>
          </a:p>
        </p:txBody>
      </p:sp>
      <p:pic>
        <p:nvPicPr>
          <p:cNvPr id="17" name="Picture 4" descr="Suuri laskuvarjohyppääjien ryhmä taivaalla">
            <a:extLst>
              <a:ext uri="{FF2B5EF4-FFF2-40B4-BE49-F238E27FC236}">
                <a16:creationId xmlns:a16="http://schemas.microsoft.com/office/drawing/2014/main" id="{5DC63785-9CF5-1F14-3716-27F5EEC00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4" r="26277" b="1"/>
          <a:stretch/>
        </p:blipFill>
        <p:spPr>
          <a:xfrm>
            <a:off x="4502611" y="10"/>
            <a:ext cx="4641389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4F6C9154-6CD1-1D8E-2A22-663E9E1E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8354" y="6381329"/>
            <a:ext cx="702078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EB3183C9-4B92-47A3-9B0C-4F7FFD5778B3}" type="datetime1">
              <a:rPr lang="fi-FI" smtClean="0"/>
              <a:pPr>
                <a:spcAft>
                  <a:spcPts val="600"/>
                </a:spcAft>
              </a:pPr>
              <a:t>4.10.2023</a:t>
            </a:fld>
            <a:endParaRPr lang="fi-FI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42ED3BD5-83C4-4ED2-BC3B-C9E4EB21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381329"/>
            <a:ext cx="3186354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5B57A714-8979-DA6F-6592-55B95E3D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381552"/>
            <a:ext cx="323999" cy="215801"/>
          </a:xfrm>
        </p:spPr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5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EB275A20-E45A-AF78-96C0-60E53A7C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8354" y="6381329"/>
            <a:ext cx="702078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53FC9E98-C3B4-4609-BD80-85D9B3F8898B}" type="datetime1">
              <a:rPr lang="fi-FI" smtClean="0"/>
              <a:pPr>
                <a:spcAft>
                  <a:spcPts val="600"/>
                </a:spcAft>
              </a:pPr>
              <a:t>4.10.2023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30C3B75-F1D8-5E21-9D3F-97A51D85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381329"/>
            <a:ext cx="3186354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A62CD75E-FC76-1BEE-5A83-C5BDA6E9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381552"/>
            <a:ext cx="323999" cy="215801"/>
          </a:xfrm>
        </p:spPr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83731-75E4-41CD-ACC1-86C12FE1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>
            <a:normAutofit/>
          </a:bodyPr>
          <a:lstStyle/>
          <a:p>
            <a:r>
              <a:rPr lang="fi-FI" dirty="0"/>
              <a:t>Kasvatustieteen perusopinnot ensimmäisenä opiskeluvuonna</a:t>
            </a:r>
          </a:p>
        </p:txBody>
      </p:sp>
      <p:sp>
        <p:nvSpPr>
          <p:cNvPr id="19" name="Subtitle 5">
            <a:extLst>
              <a:ext uri="{FF2B5EF4-FFF2-40B4-BE49-F238E27FC236}">
                <a16:creationId xmlns:a16="http://schemas.microsoft.com/office/drawing/2014/main" id="{FDE50362-2325-57F7-F890-D746A2592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41" y="4436690"/>
            <a:ext cx="3239690" cy="576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52" y="270948"/>
            <a:ext cx="7776827" cy="1080542"/>
          </a:xfrm>
        </p:spPr>
        <p:txBody>
          <a:bodyPr/>
          <a:lstStyle/>
          <a:p>
            <a:r>
              <a:rPr lang="fi-FI" sz="3200" dirty="0"/>
              <a:t>Kasvatustieteen perusopinnot suoravalituille, 1. vuosi, 15 op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5863" y="2384518"/>
            <a:ext cx="2217648" cy="1771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2.periodi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KTKP050 Vuorovaikutus ja yhteistyö, 5 op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(</a:t>
            </a:r>
            <a:r>
              <a:rPr lang="fi-FI" sz="1600" dirty="0" err="1">
                <a:solidFill>
                  <a:schemeClr val="tx1"/>
                </a:solidFill>
              </a:rPr>
              <a:t>tdk</a:t>
            </a:r>
            <a:r>
              <a:rPr lang="fi-FI" sz="1600" dirty="0">
                <a:solidFill>
                  <a:schemeClr val="tx1"/>
                </a:solidFill>
              </a:rPr>
              <a:t>-luennot + suurryhmät ja opehuoneet)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5" y="4445577"/>
            <a:ext cx="1336834" cy="8312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Ryhmäyty-</a:t>
            </a:r>
            <a:r>
              <a:rPr lang="fi-FI" sz="1600" dirty="0" err="1">
                <a:solidFill>
                  <a:schemeClr val="tx1"/>
                </a:solidFill>
              </a:rPr>
              <a:t>minen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2858" y="1183305"/>
            <a:ext cx="5041303" cy="9317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Perusopintojen opehuoneryhmät: eri aineiden opiskelijoista (ei li, eikä mu) muodostetut sekaryhmät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0538" y="4426805"/>
            <a:ext cx="1416629" cy="8312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Teematehtävä ryhmissä</a:t>
            </a:r>
          </a:p>
        </p:txBody>
      </p:sp>
      <p:cxnSp>
        <p:nvCxnSpPr>
          <p:cNvPr id="8" name="Straight Connector 7"/>
          <p:cNvCxnSpPr>
            <a:cxnSpLocks/>
            <a:stCxn id="3" idx="2"/>
            <a:endCxn id="6" idx="0"/>
          </p:cNvCxnSpPr>
          <p:nvPr/>
        </p:nvCxnSpPr>
        <p:spPr>
          <a:xfrm>
            <a:off x="1714687" y="4156445"/>
            <a:ext cx="514166" cy="27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2"/>
            <a:endCxn id="4" idx="0"/>
          </p:cNvCxnSpPr>
          <p:nvPr/>
        </p:nvCxnSpPr>
        <p:spPr>
          <a:xfrm flipH="1">
            <a:off x="938646" y="4196196"/>
            <a:ext cx="548986" cy="249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498374" y="2354039"/>
            <a:ext cx="2200650" cy="1782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3.periodi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KTKP020 Kasvatus, yhteiskunta ja muutos, 5 op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(</a:t>
            </a:r>
            <a:r>
              <a:rPr lang="fi-FI" sz="1600" dirty="0" err="1">
                <a:solidFill>
                  <a:schemeClr val="tx1"/>
                </a:solidFill>
              </a:rPr>
              <a:t>tdk</a:t>
            </a:r>
            <a:r>
              <a:rPr lang="fi-FI" sz="1600" dirty="0">
                <a:solidFill>
                  <a:schemeClr val="tx1"/>
                </a:solidFill>
              </a:rPr>
              <a:t>-luennot + suurryhmät ja opehuoneet)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06884" y="4435185"/>
            <a:ext cx="1357745" cy="85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Norminrikko-</a:t>
            </a:r>
            <a:r>
              <a:rPr lang="fi-FI" sz="1400" dirty="0" err="1">
                <a:solidFill>
                  <a:schemeClr val="tx1"/>
                </a:solidFill>
              </a:rPr>
              <a:t>mistehtävä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98699" y="4426806"/>
            <a:ext cx="1484459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Särö-tehtävä</a:t>
            </a:r>
          </a:p>
        </p:txBody>
      </p:sp>
      <p:cxnSp>
        <p:nvCxnSpPr>
          <p:cNvPr id="15" name="Straight Connector 14"/>
          <p:cNvCxnSpPr>
            <a:stCxn id="11" idx="2"/>
            <a:endCxn id="12" idx="0"/>
          </p:cNvCxnSpPr>
          <p:nvPr/>
        </p:nvCxnSpPr>
        <p:spPr>
          <a:xfrm flipH="1">
            <a:off x="3792683" y="4196197"/>
            <a:ext cx="730827" cy="30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2"/>
            <a:endCxn id="13" idx="0"/>
          </p:cNvCxnSpPr>
          <p:nvPr/>
        </p:nvCxnSpPr>
        <p:spPr>
          <a:xfrm>
            <a:off x="4523510" y="4196197"/>
            <a:ext cx="671945" cy="30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401167" y="2393124"/>
            <a:ext cx="2203282" cy="18010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4. Periodi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KTKP040 Tieteellinen tieto ja ajattelu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(</a:t>
            </a:r>
            <a:r>
              <a:rPr lang="fi-FI" sz="1600" dirty="0" err="1">
                <a:solidFill>
                  <a:schemeClr val="tx1"/>
                </a:solidFill>
              </a:rPr>
              <a:t>tdk</a:t>
            </a:r>
            <a:r>
              <a:rPr lang="fi-FI" sz="1600" dirty="0">
                <a:solidFill>
                  <a:schemeClr val="tx1"/>
                </a:solidFill>
              </a:rPr>
              <a:t>-luennot + suurryhmät ja opehuoneet)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17229" y="4447588"/>
            <a:ext cx="1177636" cy="829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Opettaja oman työnsä tutkijana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7012" y="4435185"/>
            <a:ext cx="1423134" cy="84166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Tutkiva tehtävä omasta kehittymisestä</a:t>
            </a:r>
          </a:p>
        </p:txBody>
      </p:sp>
      <p:cxnSp>
        <p:nvCxnSpPr>
          <p:cNvPr id="22" name="Straight Connector 21"/>
          <p:cNvCxnSpPr>
            <a:stCxn id="18" idx="2"/>
            <a:endCxn id="19" idx="0"/>
          </p:cNvCxnSpPr>
          <p:nvPr/>
        </p:nvCxnSpPr>
        <p:spPr>
          <a:xfrm flipH="1">
            <a:off x="6722920" y="4196196"/>
            <a:ext cx="744092" cy="251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8" idx="2"/>
            <a:endCxn id="20" idx="0"/>
          </p:cNvCxnSpPr>
          <p:nvPr/>
        </p:nvCxnSpPr>
        <p:spPr>
          <a:xfrm>
            <a:off x="7502808" y="4194185"/>
            <a:ext cx="675771" cy="24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884959" y="5278861"/>
            <a:ext cx="7365425" cy="66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-työskentely (soveltuvat opettajan ydinosaamisalueet)</a:t>
            </a:r>
          </a:p>
        </p:txBody>
      </p:sp>
    </p:spTree>
    <p:extLst>
      <p:ext uri="{BB962C8B-B14F-4D97-AF65-F5344CB8AC3E}">
        <p14:creationId xmlns:p14="http://schemas.microsoft.com/office/powerpoint/2010/main" val="42457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04857" cy="1008112"/>
          </a:xfrm>
        </p:spPr>
        <p:txBody>
          <a:bodyPr/>
          <a:lstStyle/>
          <a:p>
            <a:r>
              <a:rPr lang="fi-FI" sz="3200" i="0" dirty="0"/>
              <a:t>1. Opiskeluvuoden aloitus:</a:t>
            </a:r>
            <a:br>
              <a:rPr lang="fi-FI" sz="2800" i="0" dirty="0"/>
            </a:br>
            <a:r>
              <a:rPr lang="fi-FI" sz="2400" b="1" dirty="0"/>
              <a:t>KTKP050 Vuorovaikutus ja yhteistyö </a:t>
            </a:r>
            <a:br>
              <a:rPr lang="fi-FI" sz="2400" b="1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504276"/>
            <a:ext cx="7776864" cy="4805044"/>
          </a:xfrm>
        </p:spPr>
        <p:txBody>
          <a:bodyPr/>
          <a:lstStyle/>
          <a:p>
            <a:pPr lvl="1"/>
            <a:r>
              <a:rPr lang="fi-FI" sz="2400" dirty="0"/>
              <a:t>Ensimmäinen tapaaminen (</a:t>
            </a:r>
            <a:r>
              <a:rPr lang="fi-FI" sz="2400" b="1" dirty="0"/>
              <a:t>suurryhmä</a:t>
            </a:r>
            <a:r>
              <a:rPr lang="fi-FI" sz="2400" dirty="0"/>
              <a:t>) järjestetään 23.10. klo 14:15 Ruusupuistossa salissa RUUD104 Helena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Ensimmäinen </a:t>
            </a:r>
            <a:r>
              <a:rPr lang="fi-FI" sz="2400" b="1" dirty="0"/>
              <a:t>opehuonetapaaminen</a:t>
            </a:r>
            <a:r>
              <a:rPr lang="fi-FI" sz="2400" dirty="0"/>
              <a:t> 31.10. klo 14:15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/>
              <a:t>Opehuoneiden tapaamisten paikkatiedot ja ohjaavan opettajan löydätte Sisusta.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Opintojaksoon kuuluvat </a:t>
            </a:r>
            <a:r>
              <a:rPr lang="fi-FI" sz="2400" b="1" dirty="0"/>
              <a:t>tiedekunnan yhteiset luennot.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b="1" dirty="0"/>
              <a:t>Luennot katsotaan tallenteina</a:t>
            </a:r>
            <a:r>
              <a:rPr lang="fi-FI" sz="2400" dirty="0"/>
              <a:t> Moniviestimestä.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766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6827" cy="648494"/>
          </a:xfrm>
        </p:spPr>
        <p:txBody>
          <a:bodyPr/>
          <a:lstStyle/>
          <a:p>
            <a:r>
              <a:rPr lang="fi-FI" sz="2800" dirty="0"/>
              <a:t>SISU-ilmoittautuminen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5206"/>
            <a:ext cx="8314047" cy="4680645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800" dirty="0"/>
              <a:t>Teidät on ilmoitettu Sisussa KTKP050-opintojaksolle ja opehuoneryhmään. Jos nimeäsi ei löydy opintojaksolta ja opehuoneryhmästä, ota yhteyttä </a:t>
            </a:r>
            <a:r>
              <a:rPr lang="fi-FI" sz="1800" b="1" dirty="0"/>
              <a:t>inka.m.k.koivuluoma@jyu.fi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Ilmoittaudu </a:t>
            </a:r>
            <a:r>
              <a:rPr lang="fi-FI" sz="1800" b="1" dirty="0"/>
              <a:t>itse</a:t>
            </a:r>
            <a:r>
              <a:rPr lang="fi-FI" sz="1800" dirty="0"/>
              <a:t> Sisussa seuraaville opintojaksolle: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800" dirty="0"/>
              <a:t>KTKP020 Kasvatus, yhteiskunta ja muutos 5 op ja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800" dirty="0"/>
              <a:t>KTKP040 Tieteellinen tieto ja ajattelu, 5 op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1800" dirty="0"/>
              <a:t> </a:t>
            </a:r>
            <a:r>
              <a:rPr lang="fi-FI" sz="1800" b="1" dirty="0">
                <a:solidFill>
                  <a:srgbClr val="C00000"/>
                </a:solidFill>
              </a:rPr>
              <a:t>ilmoittaudu saman opettajan opehuoneryhmään, jossa olit KTKP050-opintojaksolla</a:t>
            </a:r>
          </a:p>
        </p:txBody>
      </p:sp>
    </p:spTree>
    <p:extLst>
      <p:ext uri="{BB962C8B-B14F-4D97-AF65-F5344CB8AC3E}">
        <p14:creationId xmlns:p14="http://schemas.microsoft.com/office/powerpoint/2010/main" val="35242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9675"/>
            <a:ext cx="7776827" cy="1080542"/>
          </a:xfrm>
        </p:spPr>
        <p:txBody>
          <a:bodyPr/>
          <a:lstStyle/>
          <a:p>
            <a:r>
              <a:rPr lang="fi-FI" sz="3200" i="0" dirty="0" err="1"/>
              <a:t>Pedanet</a:t>
            </a:r>
            <a:endParaRPr lang="fi-FI" sz="32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234433"/>
          </a:xfrm>
        </p:spPr>
        <p:txBody>
          <a:bodyPr/>
          <a:lstStyle/>
          <a:p>
            <a:r>
              <a:rPr lang="fi-FI" sz="2800" dirty="0"/>
              <a:t>Kasvatustieteen perusopintojen oppimisympäristönä toimii Peda.net (osoite: </a:t>
            </a:r>
            <a:r>
              <a:rPr lang="fi-FI" sz="2800" dirty="0">
                <a:hlinkClick r:id="rId2"/>
              </a:rPr>
              <a:t>https://peda.net/</a:t>
            </a:r>
            <a:r>
              <a:rPr lang="fi-FI" sz="2800" dirty="0"/>
              <a:t>)</a:t>
            </a:r>
          </a:p>
          <a:p>
            <a:pPr lvl="1"/>
            <a:r>
              <a:rPr lang="fi-FI" sz="2400" dirty="0"/>
              <a:t>Luo itsellesi tunnukset </a:t>
            </a:r>
            <a:r>
              <a:rPr lang="fi-FI" sz="2400" dirty="0" err="1"/>
              <a:t>Peda.netiin</a:t>
            </a:r>
            <a:endParaRPr lang="fi-FI" sz="2400" dirty="0"/>
          </a:p>
          <a:p>
            <a:pPr lvl="1"/>
            <a:r>
              <a:rPr lang="fi-FI" sz="2400" dirty="0"/>
              <a:t>Liity kasvatustieteen perusopintojen sivustolle (</a:t>
            </a:r>
            <a:r>
              <a:rPr lang="fi-FI" sz="2400" dirty="0">
                <a:hlinkClick r:id="rId3"/>
              </a:rPr>
              <a:t>https://peda.net/jyu/okl/ko/kpa</a:t>
            </a:r>
            <a:r>
              <a:rPr lang="fi-FI" sz="2400" dirty="0"/>
              <a:t>):</a:t>
            </a:r>
          </a:p>
          <a:p>
            <a:pPr lvl="2"/>
            <a:r>
              <a:rPr lang="fi-FI" b="1" dirty="0"/>
              <a:t>3hf7eefe</a:t>
            </a:r>
            <a:r>
              <a:rPr lang="fi-FI" dirty="0"/>
              <a:t> (koodi), </a:t>
            </a:r>
            <a:r>
              <a:rPr lang="fi-FI" dirty="0">
                <a:hlinkClick r:id="rId4"/>
              </a:rPr>
              <a:t>https://peda.net/join/3hf7eefe</a:t>
            </a:r>
            <a:r>
              <a:rPr lang="fi-FI" dirty="0"/>
              <a:t> (linkki).</a:t>
            </a:r>
          </a:p>
          <a:p>
            <a:pPr lvl="1"/>
            <a:r>
              <a:rPr lang="fi-FI" sz="2400" dirty="0"/>
              <a:t>Ohjeet Peda.net-sivulle liittymiseen tulevat myös sähköpostilla.</a:t>
            </a:r>
          </a:p>
        </p:txBody>
      </p:sp>
      <p:sp>
        <p:nvSpPr>
          <p:cNvPr id="4" name="AutoShape 2" descr=" 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 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 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8" descr=" 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7604" y="476250"/>
            <a:ext cx="7776827" cy="1080542"/>
          </a:xfrm>
        </p:spPr>
        <p:txBody>
          <a:bodyPr anchor="t">
            <a:normAutofit/>
          </a:bodyPr>
          <a:lstStyle/>
          <a:p>
            <a:r>
              <a:rPr lang="fi-FI" i="0"/>
              <a:t>2. opiskeluvuosi: kasvatustieteen perusopinnot </a:t>
            </a:r>
            <a:br>
              <a:rPr lang="fi-FI" i="0"/>
            </a:br>
            <a:r>
              <a:rPr lang="fi-FI" i="0"/>
              <a:t>10 op (kevät lukukausi 2025 maalis-huhti-touko)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EA043AE-7F9A-C4B6-EE25-D286CA34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8354" y="6381329"/>
            <a:ext cx="702078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fld id="{1E0D9521-BE67-4899-9D66-A6004EC8346E}" type="datetime1">
              <a:rPr lang="fi-FI" smtClean="0"/>
              <a:pPr>
                <a:spcAft>
                  <a:spcPts val="600"/>
                </a:spcAft>
              </a:pPr>
              <a:t>4.10.2023</a:t>
            </a:fld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86C7C0C-494F-D708-3700-84CA027B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381329"/>
            <a:ext cx="3186354" cy="2164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3BE8F2-16A0-3518-A028-23C0CB05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381552"/>
            <a:ext cx="323999" cy="215801"/>
          </a:xfrm>
        </p:spPr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93A447A-54FD-CD14-A945-BFC5A5681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717964"/>
              </p:ext>
            </p:extLst>
          </p:nvPr>
        </p:nvGraphicFramePr>
        <p:xfrm>
          <a:off x="359569" y="1773239"/>
          <a:ext cx="842202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3967</TotalTime>
  <Words>906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Aleo</vt:lpstr>
      <vt:lpstr>Aptos</vt:lpstr>
      <vt:lpstr>Arial</vt:lpstr>
      <vt:lpstr>Calibri</vt:lpstr>
      <vt:lpstr>Lato</vt:lpstr>
      <vt:lpstr>Lato Black</vt:lpstr>
      <vt:lpstr>Wingdings</vt:lpstr>
      <vt:lpstr>jyo</vt:lpstr>
      <vt:lpstr>Aineenopettajakoulutuksen kasvatustieteen perusopintojen info 4.10.2023</vt:lpstr>
      <vt:lpstr>Opettajan pedagogisten opintojen ajoitus</vt:lpstr>
      <vt:lpstr>Kasvatustieteen perusopinnot (25 op)</vt:lpstr>
      <vt:lpstr>Kasvatustieteen perusopinnot ensimmäisenä opiskeluvuonna</vt:lpstr>
      <vt:lpstr>Kasvatustieteen perusopinnot suoravalituille, 1. vuosi, 15 op</vt:lpstr>
      <vt:lpstr>1. Opiskeluvuoden aloitus: KTKP050 Vuorovaikutus ja yhteistyö  </vt:lpstr>
      <vt:lpstr>SISU-ilmoittautuminen</vt:lpstr>
      <vt:lpstr>Pedanet</vt:lpstr>
      <vt:lpstr>2. opiskeluvuosi: kasvatustieteen perusopinnot  10 op (kevät lukukausi 2025 maalis-huhti-touko) </vt:lpstr>
      <vt:lpstr>Korvaavuudet eli AHOT </vt:lpstr>
      <vt:lpstr>Opettajankoulutuksen suoravalintaoikeuden voimassaolo:</vt:lpstr>
      <vt:lpstr>Opettajankoulutuksen pedagogisiin aineopintoihin haku/ilmoittautuminen: </vt:lpstr>
      <vt:lpstr>Lisätietoja </vt:lpstr>
      <vt:lpstr>Tiivistetysti - tehtävälista</vt:lpstr>
      <vt:lpstr>   Kiitos!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Institute for Educational Research, FIER</dc:title>
  <dc:creator>paula.ronnberg@jyu.fi</dc:creator>
  <cp:lastModifiedBy>Riitta Katriina</cp:lastModifiedBy>
  <cp:revision>266</cp:revision>
  <cp:lastPrinted>2018-10-24T10:12:58Z</cp:lastPrinted>
  <dcterms:created xsi:type="dcterms:W3CDTF">2011-08-11T07:33:19Z</dcterms:created>
  <dcterms:modified xsi:type="dcterms:W3CDTF">2023-10-04T11:11:19Z</dcterms:modified>
</cp:coreProperties>
</file>