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  <p:sldMasterId id="2147483852" r:id="rId2"/>
  </p:sldMasterIdLst>
  <p:sldIdLst>
    <p:sldId id="256" r:id="rId3"/>
    <p:sldId id="257" r:id="rId4"/>
    <p:sldId id="262" r:id="rId5"/>
    <p:sldId id="261" r:id="rId6"/>
    <p:sldId id="258" r:id="rId7"/>
    <p:sldId id="260" r:id="rId8"/>
    <p:sldId id="25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erhi Saarenpää" initials="TS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96" d="100"/>
          <a:sy n="96" d="100"/>
        </p:scale>
        <p:origin x="-108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3-26T22:36:32.635" idx="1">
    <p:pos x="10" y="10"/>
    <p:text>De Geer-moreenit (pyykkilautamoreenit)</p:text>
    <p:extLst>
      <p:ext uri="{C676402C-5697-4E1C-873F-D02D1690AC5C}">
        <p15:threadingInfo xmlns:p15="http://schemas.microsoft.com/office/powerpoint/2012/main" timeZoneBias="-18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24893-DBDA-4BFA-9CE1-4BFE7CD0F8CF}" type="datetime1">
              <a:rPr lang="en-US" smtClean="0"/>
              <a:t>5/7/2017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361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1">
              <a:rPr lang="en-US" smtClean="0"/>
              <a:t>5/7/2017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256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1">
              <a:rPr lang="en-US" smtClean="0"/>
              <a:t>5/7/2017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6516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8224893-DBDA-4BFA-9CE1-4BFE7CD0F8CF}" type="datetime1">
              <a:rPr lang="en-US" smtClean="0"/>
              <a:t>5/7/2017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1430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1">
              <a:rPr lang="en-US" smtClean="0"/>
              <a:t>5/7/2017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5573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F84E2-2D7A-43CF-AC90-352A289A783A}" type="datetime1">
              <a:rPr lang="en-US" smtClean="0"/>
              <a:t>5/7/2017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51614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1">
              <a:rPr lang="en-US" smtClean="0"/>
              <a:t>5/7/2017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5148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1">
              <a:rPr lang="en-US" smtClean="0"/>
              <a:t>5/7/2017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6836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1">
              <a:rPr lang="en-US" smtClean="0"/>
              <a:t>5/7/2017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363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1">
              <a:rPr lang="en-US" smtClean="0"/>
              <a:t>5/7/2017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3644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1">
              <a:rPr lang="en-US" smtClean="0"/>
              <a:t>5/7/2017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8814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1">
              <a:rPr lang="en-US" smtClean="0"/>
              <a:t>5/7/2017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0823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74940-A916-4C8B-9648-02A2D3898F9E}" type="datetime1">
              <a:rPr lang="en-US" smtClean="0"/>
              <a:t>5/7/2017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5756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ama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1">
              <a:rPr lang="en-US" smtClean="0"/>
              <a:t>5/7/2017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818591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1">
              <a:rPr lang="en-US" smtClean="0"/>
              <a:t>5/7/2017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9603585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1">
              <a:rPr lang="en-US" smtClean="0"/>
              <a:t>5/7/2017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0625934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1">
              <a:rPr lang="en-US" smtClean="0"/>
              <a:t>5/7/2017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697949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ksen 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1">
              <a:rPr lang="en-US" smtClean="0"/>
              <a:t>5/7/2017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9757898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si tai epät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1">
              <a:rPr lang="en-US" smtClean="0"/>
              <a:t>5/7/2017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5120195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1">
              <a:rPr lang="en-US" smtClean="0"/>
              <a:t>5/7/2017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89510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1">
              <a:rPr lang="en-US" smtClean="0"/>
              <a:t>5/7/2017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5092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F84E2-2D7A-43CF-AC90-352A289A783A}" type="datetime1">
              <a:rPr lang="en-US" smtClean="0"/>
              <a:t>5/7/2017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559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1">
              <a:rPr lang="en-US" smtClean="0"/>
              <a:t>5/7/2017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1">
              <a:rPr lang="en-US" smtClean="0"/>
              <a:t>5/7/2017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1">
              <a:rPr lang="en-US" smtClean="0"/>
              <a:t>5/7/2017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886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1">
              <a:rPr lang="en-US" smtClean="0"/>
              <a:t>5/7/2017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262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1">
              <a:rPr lang="en-US" smtClean="0"/>
              <a:t>5/7/2017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97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74940-A916-4C8B-9648-02A2D3898F9E}" type="datetime1">
              <a:rPr lang="en-US" smtClean="0"/>
              <a:t>5/7/2017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61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586B75A-687E-405C-8A0B-8D00578BA2C3}" type="datetime1">
              <a:rPr lang="en-US" smtClean="0"/>
              <a:t>5/7/2017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586B75A-687E-405C-8A0B-8D00578BA2C3}" type="datetime1">
              <a:rPr lang="en-US" smtClean="0"/>
              <a:t>5/7/2017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267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  <p:sldLayoutId id="2147483865" r:id="rId13"/>
    <p:sldLayoutId id="2147483866" r:id="rId14"/>
    <p:sldLayoutId id="2147483867" r:id="rId15"/>
    <p:sldLayoutId id="2147483868" r:id="rId16"/>
    <p:sldLayoutId id="2147483869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uontoon.fi/merenkurkku" TargetMode="External"/><Relationship Id="rId2" Type="http://schemas.openxmlformats.org/officeDocument/2006/relationships/hyperlink" Target="http://www.merenkurkku.fi/" TargetMode="Externa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Merenkurkun saaristo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/>
              <a:t>Terhi Saarenpää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21450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1188471" y="817094"/>
            <a:ext cx="3884139" cy="250924"/>
          </a:xfrm>
        </p:spPr>
        <p:txBody>
          <a:bodyPr>
            <a:normAutofit fontScale="90000"/>
          </a:bodyPr>
          <a:lstStyle/>
          <a:p>
            <a:r>
              <a:rPr lang="fi-FI" b="1" dirty="0" smtClean="0">
                <a:latin typeface="Arial" panose="020B0604020202020204" pitchFamily="34" charset="0"/>
                <a:cs typeface="Arial" panose="020B0604020202020204" pitchFamily="34" charset="0"/>
              </a:rPr>
              <a:t>Yleistä</a:t>
            </a:r>
            <a:endParaRPr lang="fi-FI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Sisällön paikkamerkki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384" y="817256"/>
            <a:ext cx="5470525" cy="3072949"/>
          </a:xfrm>
        </p:spPr>
      </p:pic>
      <p:sp>
        <p:nvSpPr>
          <p:cNvPr id="7" name="Tekstin paikkamerkki 6"/>
          <p:cNvSpPr>
            <a:spLocks noGrp="1"/>
          </p:cNvSpPr>
          <p:nvPr>
            <p:ph type="body" sz="half" idx="2"/>
          </p:nvPr>
        </p:nvSpPr>
        <p:spPr>
          <a:xfrm>
            <a:off x="886691" y="1068018"/>
            <a:ext cx="4487700" cy="5027983"/>
          </a:xfrm>
        </p:spPr>
        <p:txBody>
          <a:bodyPr>
            <a:no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i-FI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Merenkurkun saaristo on Suomen ainoa luontokohde Unescon maailmanperintökohteista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i-FI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Se sijaitsee Suomen länsirannikolla Mustasaaren, Korsnäsin, Maalahden, Vaasan ja Vöyrin alueilla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i-FI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Maan kohoamisen seurauksena on syntynyt ainutlaatuinen moreenisaaristo, joka on viimeisen jääkauden aiheuttamaa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i-FI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8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fi-FI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oreenisaaristoa kutsutaan pyykkilautamoreeneiksi tai De </a:t>
            </a:r>
            <a:r>
              <a:rPr lang="fi-FI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Geer</a:t>
            </a:r>
            <a:r>
              <a:rPr lang="fi-FI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–moreenialueeksi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i-FI" sz="1800" dirty="0">
                <a:latin typeface="Arial" panose="020B0604020202020204" pitchFamily="34" charset="0"/>
                <a:cs typeface="Arial" panose="020B0604020202020204" pitchFamily="34" charset="0"/>
              </a:rPr>
              <a:t>Merenkurkun saaristossa </a:t>
            </a:r>
            <a:r>
              <a:rPr lang="fi-FI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maan kohoamisen tutkimiselle on erinomaiset edellytykset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i-FI" sz="1800" dirty="0" smtClean="0"/>
          </a:p>
          <a:p>
            <a:endParaRPr lang="fi-FI" dirty="0" smtClean="0"/>
          </a:p>
          <a:p>
            <a:endParaRPr lang="fi-FI" sz="1800" dirty="0"/>
          </a:p>
        </p:txBody>
      </p:sp>
    </p:spTree>
    <p:extLst>
      <p:ext uri="{BB962C8B-B14F-4D97-AF65-F5344CB8AC3E}">
        <p14:creationId xmlns:p14="http://schemas.microsoft.com/office/powerpoint/2010/main" val="3128148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78873"/>
            <a:ext cx="11000509" cy="5627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955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293811" y="900546"/>
            <a:ext cx="3718455" cy="1246910"/>
          </a:xfrm>
        </p:spPr>
        <p:txBody>
          <a:bodyPr>
            <a:normAutofit/>
          </a:bodyPr>
          <a:lstStyle/>
          <a:p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Yhteinen maailmanperintö</a:t>
            </a:r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785" y="1720306"/>
            <a:ext cx="4822445" cy="3309870"/>
          </a:xfrm>
        </p:spPr>
      </p:pic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293811" y="2479964"/>
            <a:ext cx="5413519" cy="3650379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i-FI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Merenkurkun saaristo ja Ruotsin Korkea Rannikko muodostavat yhdessä maailmanperintökohteen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i-FI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Ne kertovat yhdessä jääkauden jälkeisistä muutoksista: maan kohoamisesta ja kallion kulumisesta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i-FI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Suomen matala moreenisaaristo ja Ruotsin jyrkät kalliorannat kuvaavat jääkauden jälkeistä maankohoamisilmiötä ja sen vaikutusta luontoon ja kulttuuriin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i-FI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Alueella maa kohonnut nopeampaa kuin missään muualla koko maailmassa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i-FI" sz="18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i-FI" sz="18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i-FI" sz="18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78557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293810" y="1388534"/>
            <a:ext cx="6317603" cy="537248"/>
          </a:xfrm>
        </p:spPr>
        <p:txBody>
          <a:bodyPr/>
          <a:lstStyle/>
          <a:p>
            <a:r>
              <a:rPr lang="fi-FI" b="1" dirty="0" smtClean="0">
                <a:latin typeface="Arial" panose="020B0604020202020204" pitchFamily="34" charset="0"/>
                <a:cs typeface="Arial" panose="020B0604020202020204" pitchFamily="34" charset="0"/>
              </a:rPr>
              <a:t>Muuttuva maisema</a:t>
            </a:r>
            <a:endParaRPr lang="fi-FI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0445" y="853874"/>
            <a:ext cx="2748354" cy="4892675"/>
          </a:xfrm>
        </p:spPr>
      </p:pic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293811" y="2244436"/>
            <a:ext cx="6866516" cy="3865419"/>
          </a:xfrm>
        </p:spPr>
        <p:txBody>
          <a:bodyPr>
            <a:normAutofit fontScale="47500" lnSpcReduction="20000"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i-FI" sz="4500" dirty="0">
                <a:latin typeface="Arial" panose="020B0604020202020204" pitchFamily="34" charset="0"/>
                <a:cs typeface="Arial" panose="020B0604020202020204" pitchFamily="34" charset="0"/>
              </a:rPr>
              <a:t>Maankohoamisen seurauksena luonto muuttuu </a:t>
            </a:r>
            <a:r>
              <a:rPr lang="fi-FI" sz="4500" dirty="0" smtClean="0">
                <a:latin typeface="Arial" panose="020B0604020202020204" pitchFamily="34" charset="0"/>
                <a:cs typeface="Arial" panose="020B0604020202020204" pitchFamily="34" charset="0"/>
              </a:rPr>
              <a:t>jatkuvasti merenpinnan</a:t>
            </a:r>
            <a:r>
              <a:rPr lang="fi-FI" sz="4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4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ylä</a:t>
            </a:r>
            <a:r>
              <a:rPr lang="fi-FI" sz="4500" dirty="0" smtClean="0">
                <a:latin typeface="Arial" panose="020B0604020202020204" pitchFamily="34" charset="0"/>
                <a:cs typeface="Arial" panose="020B0604020202020204" pitchFamily="34" charset="0"/>
              </a:rPr>
              <a:t>- ja </a:t>
            </a:r>
            <a:r>
              <a:rPr lang="fi-FI" sz="4500" dirty="0">
                <a:latin typeface="Arial" panose="020B0604020202020204" pitchFamily="34" charset="0"/>
                <a:cs typeface="Arial" panose="020B0604020202020204" pitchFamily="34" charset="0"/>
              </a:rPr>
              <a:t>alapuolella</a:t>
            </a:r>
            <a:r>
              <a:rPr lang="fi-FI" sz="45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i-FI" sz="4500" dirty="0" smtClean="0">
                <a:latin typeface="Arial" panose="020B0604020202020204" pitchFamily="34" charset="0"/>
                <a:cs typeface="Arial" panose="020B0604020202020204" pitchFamily="34" charset="0"/>
              </a:rPr>
              <a:t>Alueella on vuosikymmeniä sitten sijainnut satama, mutta nykyisin maa on kohonnut ja peittänyt laivareitit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i-FI" sz="4500" dirty="0">
                <a:latin typeface="Arial" panose="020B0604020202020204" pitchFamily="34" charset="0"/>
                <a:cs typeface="Arial" panose="020B0604020202020204" pitchFamily="34" charset="0"/>
              </a:rPr>
              <a:t>Maan kohoamisnopeus vuodessa on 8 mm, mikä tarkoittaa, että </a:t>
            </a:r>
            <a:r>
              <a:rPr lang="fi-FI" sz="4500" dirty="0" smtClean="0">
                <a:latin typeface="Arial" panose="020B0604020202020204" pitchFamily="34" charset="0"/>
                <a:cs typeface="Arial" panose="020B0604020202020204" pitchFamily="34" charset="0"/>
              </a:rPr>
              <a:t>vuodessa syntyy </a:t>
            </a:r>
            <a:r>
              <a:rPr lang="fi-FI" sz="4500" dirty="0">
                <a:latin typeface="Arial" panose="020B0604020202020204" pitchFamily="34" charset="0"/>
                <a:cs typeface="Arial" panose="020B0604020202020204" pitchFamily="34" charset="0"/>
              </a:rPr>
              <a:t>neliökilometrin verran uutta maata meren pinnan yläpuolelle</a:t>
            </a:r>
            <a:r>
              <a:rPr lang="fi-FI" sz="45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i-FI" sz="4500" dirty="0" smtClean="0">
                <a:latin typeface="Arial" panose="020B0604020202020204" pitchFamily="34" charset="0"/>
                <a:cs typeface="Arial" panose="020B0604020202020204" pitchFamily="34" charset="0"/>
              </a:rPr>
              <a:t>Alue muuttuu edelleen, vaikkakin maan kohoaminen hidastuu jatkuvasti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i-FI" sz="2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fi-FI" dirty="0" smtClean="0"/>
              <a:t> </a:t>
            </a:r>
          </a:p>
          <a:p>
            <a:pPr marL="285750" indent="-285750">
              <a:buFontTx/>
              <a:buChar char="-"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6942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295399" y="927868"/>
            <a:ext cx="6241816" cy="679259"/>
          </a:xfrm>
        </p:spPr>
        <p:txBody>
          <a:bodyPr/>
          <a:lstStyle/>
          <a:p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Muuttuva maisema</a:t>
            </a:r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Kuvan paikkamerkki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79" r="31979"/>
          <a:stretch>
            <a:fillRect/>
          </a:stretch>
        </p:blipFill>
        <p:spPr/>
      </p:pic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295399" y="1717964"/>
            <a:ext cx="6241816" cy="3366268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Alueella sijaitsee luontopolkuja ja erilaisia nähtävyyksiä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i-FI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Saltkaretin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 näkötornista aukea vaikuttava näkymä alueen moreenisaaristoihin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Merenkurkun saaristo on vielä hyvin nuori saaristo, joka muuttaa muotoaan.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Alueella asuva voivat nähdä vaikuttavan muutoksen kun uusia 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saaria ja karikkoja nousee merestä, merenlahdet kuivuvat tai muuttuvat makeavetisiksi järviksi ja soiksi 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tai 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kuinka väylät jatkuvasti 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mataloituvat</a:t>
            </a:r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3030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LÄHTEET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Elo, P Maailmanperintöä </a:t>
            </a:r>
            <a:r>
              <a:rPr lang="fi-FI" dirty="0" err="1"/>
              <a:t>bongareille</a:t>
            </a:r>
            <a:r>
              <a:rPr lang="fi-FI" dirty="0"/>
              <a:t> 2012, Suomen UNESCO – toimikunnan julkaisu no. </a:t>
            </a:r>
            <a:r>
              <a:rPr lang="fi-FI" dirty="0" smtClean="0"/>
              <a:t>86</a:t>
            </a:r>
          </a:p>
          <a:p>
            <a:r>
              <a:rPr lang="fi-FI" dirty="0" smtClean="0"/>
              <a:t>Metsähallitus 2017 </a:t>
            </a:r>
            <a:r>
              <a:rPr lang="fi-FI" dirty="0" smtClean="0">
                <a:hlinkClick r:id="rId2"/>
              </a:rPr>
              <a:t>www.merenkurkku.fi</a:t>
            </a:r>
            <a:endParaRPr lang="fi-FI" dirty="0" smtClean="0"/>
          </a:p>
          <a:p>
            <a:r>
              <a:rPr lang="fi-FI" dirty="0" smtClean="0"/>
              <a:t>Metsähallitus 2017 </a:t>
            </a:r>
            <a:r>
              <a:rPr lang="fi-FI" dirty="0" smtClean="0">
                <a:hlinkClick r:id="rId3"/>
              </a:rPr>
              <a:t>http</a:t>
            </a:r>
            <a:r>
              <a:rPr lang="fi-FI" dirty="0">
                <a:hlinkClick r:id="rId3"/>
              </a:rPr>
              <a:t>://</a:t>
            </a:r>
            <a:r>
              <a:rPr lang="fi-FI" dirty="0" smtClean="0">
                <a:hlinkClick r:id="rId3"/>
              </a:rPr>
              <a:t>www.luontoon.fi/merenkurkku</a:t>
            </a:r>
            <a:endParaRPr lang="fi-FI" dirty="0"/>
          </a:p>
          <a:p>
            <a:r>
              <a:rPr lang="fi-FI" smtClean="0"/>
              <a:t>Kuvat kotialbumista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3795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rgaaninen">
  <a:themeElements>
    <a:clrScheme name="Orgaaninen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aninen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anine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Orgaaninen</Template>
  <TotalTime>765</TotalTime>
  <Words>244</Words>
  <Application>Microsoft Office PowerPoint</Application>
  <PresentationFormat>Custom</PresentationFormat>
  <Paragraphs>33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HDOfficeLightV0</vt:lpstr>
      <vt:lpstr>Orgaaninen</vt:lpstr>
      <vt:lpstr>Merenkurkun saaristo</vt:lpstr>
      <vt:lpstr>Yleistä</vt:lpstr>
      <vt:lpstr>PowerPoint Presentation</vt:lpstr>
      <vt:lpstr>Yhteinen maailmanperintö</vt:lpstr>
      <vt:lpstr>Muuttuva maisema</vt:lpstr>
      <vt:lpstr>Muuttuva maisema</vt:lpstr>
      <vt:lpstr>LÄHTEET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Merenkurkun rannikko</dc:title>
  <dc:creator>Terhi Saarenpää</dc:creator>
  <cp:lastModifiedBy>Autio-Hiltunen Marjo</cp:lastModifiedBy>
  <cp:revision>24</cp:revision>
  <dcterms:created xsi:type="dcterms:W3CDTF">2017-03-25T08:07:41Z</dcterms:created>
  <dcterms:modified xsi:type="dcterms:W3CDTF">2017-05-07T13:26:27Z</dcterms:modified>
</cp:coreProperties>
</file>