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86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Glacial Indifference" panose="020B0604020202020204" charset="0"/>
      <p:regular r:id="rId19"/>
    </p:embeddedFont>
    <p:embeddedFont>
      <p:font typeface="Hatton" panose="020B0604020202020204" charset="0"/>
      <p:regular r:id="rId20"/>
    </p:embeddedFont>
    <p:embeddedFont>
      <p:font typeface="Now Thin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08" autoAdjust="0"/>
    <p:restoredTop sz="94622" autoAdjust="0"/>
  </p:normalViewPr>
  <p:slideViewPr>
    <p:cSldViewPr>
      <p:cViewPr varScale="1">
        <p:scale>
          <a:sx n="77" d="100"/>
          <a:sy n="77" d="100"/>
        </p:scale>
        <p:origin x="49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08.09.2022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378" b="223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9019" y="1657173"/>
            <a:ext cx="5482971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5015" r="25015"/>
          <a:stretch>
            <a:fillRect/>
          </a:stretch>
        </p:blipFill>
        <p:spPr>
          <a:xfrm>
            <a:off x="6402515" y="1657173"/>
            <a:ext cx="548297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7805" r="27805"/>
          <a:stretch>
            <a:fillRect/>
          </a:stretch>
        </p:blipFill>
        <p:spPr>
          <a:xfrm>
            <a:off x="12276010" y="1657173"/>
            <a:ext cx="5482971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79625" y="618808"/>
            <a:ext cx="16862596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Hatton"/>
              </a:rPr>
              <a:t>PARKINSON'S LAW OF TRIVIALITY (1957)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66861" y="5422170"/>
            <a:ext cx="4138142" cy="1730496"/>
            <a:chOff x="0" y="0"/>
            <a:chExt cx="5517523" cy="230732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517523" cy="2307328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1136724" y="237787"/>
              <a:ext cx="3244075" cy="17746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1"/>
                </a:lnSpc>
              </a:pPr>
              <a:r>
                <a:rPr lang="en-US" sz="2572">
                  <a:solidFill>
                    <a:srgbClr val="000000"/>
                  </a:solidFill>
                  <a:latin typeface="Glacial Indifference"/>
                </a:rPr>
                <a:t>Ydinvoimala</a:t>
              </a:r>
            </a:p>
            <a:p>
              <a:pPr algn="ctr">
                <a:lnSpc>
                  <a:spcPts val="3601"/>
                </a:lnSpc>
              </a:pPr>
              <a:r>
                <a:rPr lang="en-US" sz="2572">
                  <a:solidFill>
                    <a:srgbClr val="000000"/>
                  </a:solidFill>
                  <a:latin typeface="Glacial Indifference"/>
                </a:rPr>
                <a:t>10 miljoonaa £</a:t>
              </a:r>
            </a:p>
            <a:p>
              <a:pPr algn="ctr">
                <a:lnSpc>
                  <a:spcPts val="3601"/>
                </a:lnSpc>
              </a:pPr>
              <a:r>
                <a:rPr lang="en-US" sz="2572">
                  <a:solidFill>
                    <a:srgbClr val="000000"/>
                  </a:solidFill>
                  <a:latin typeface="Glacial Indifference"/>
                </a:rPr>
                <a:t>2,5 min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074929" y="5422170"/>
            <a:ext cx="4138142" cy="1730496"/>
            <a:chOff x="0" y="0"/>
            <a:chExt cx="5517523" cy="230732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517523" cy="230732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136724" y="237787"/>
              <a:ext cx="3244075" cy="17746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1"/>
                </a:lnSpc>
              </a:pPr>
              <a:r>
                <a:rPr lang="en-US" sz="2572">
                  <a:solidFill>
                    <a:srgbClr val="000000"/>
                  </a:solidFill>
                  <a:latin typeface="Glacial Indifference"/>
                </a:rPr>
                <a:t>Pyörävaja</a:t>
              </a:r>
            </a:p>
            <a:p>
              <a:pPr algn="ctr">
                <a:lnSpc>
                  <a:spcPts val="3601"/>
                </a:lnSpc>
              </a:pPr>
              <a:r>
                <a:rPr lang="en-US" sz="2572">
                  <a:solidFill>
                    <a:srgbClr val="000000"/>
                  </a:solidFill>
                  <a:latin typeface="Glacial Indifference"/>
                </a:rPr>
                <a:t>350 £</a:t>
              </a:r>
            </a:p>
            <a:p>
              <a:pPr algn="ctr">
                <a:lnSpc>
                  <a:spcPts val="3601"/>
                </a:lnSpc>
              </a:pPr>
              <a:r>
                <a:rPr lang="en-US" sz="2572">
                  <a:solidFill>
                    <a:srgbClr val="000000"/>
                  </a:solidFill>
                  <a:latin typeface="Glacial Indifference"/>
                </a:rPr>
                <a:t>45 min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9019" y="1657173"/>
            <a:ext cx="5482971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5015" r="25015"/>
          <a:stretch>
            <a:fillRect/>
          </a:stretch>
        </p:blipFill>
        <p:spPr>
          <a:xfrm>
            <a:off x="6402515" y="1657173"/>
            <a:ext cx="548297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7805" r="27805"/>
          <a:stretch>
            <a:fillRect/>
          </a:stretch>
        </p:blipFill>
        <p:spPr>
          <a:xfrm>
            <a:off x="12276010" y="1657173"/>
            <a:ext cx="5482971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79625" y="618808"/>
            <a:ext cx="16862596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Hatton"/>
              </a:rPr>
              <a:t>PARKINSON'S LAW OF TRIVIALITY (1957)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66861" y="5422170"/>
            <a:ext cx="4138142" cy="1730496"/>
            <a:chOff x="0" y="0"/>
            <a:chExt cx="5517523" cy="230732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517523" cy="2307328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1136724" y="237787"/>
              <a:ext cx="3244075" cy="17746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1"/>
                </a:lnSpc>
              </a:pPr>
              <a:r>
                <a:rPr lang="en-US" sz="2572">
                  <a:solidFill>
                    <a:srgbClr val="000000"/>
                  </a:solidFill>
                  <a:latin typeface="Glacial Indifference"/>
                </a:rPr>
                <a:t>Ydinvoimala</a:t>
              </a:r>
            </a:p>
            <a:p>
              <a:pPr algn="ctr">
                <a:lnSpc>
                  <a:spcPts val="3601"/>
                </a:lnSpc>
              </a:pPr>
              <a:r>
                <a:rPr lang="en-US" sz="2572">
                  <a:solidFill>
                    <a:srgbClr val="000000"/>
                  </a:solidFill>
                  <a:latin typeface="Glacial Indifference"/>
                </a:rPr>
                <a:t>10 miljoonaa £</a:t>
              </a:r>
            </a:p>
            <a:p>
              <a:pPr algn="ctr">
                <a:lnSpc>
                  <a:spcPts val="3601"/>
                </a:lnSpc>
              </a:pPr>
              <a:r>
                <a:rPr lang="en-US" sz="2572">
                  <a:solidFill>
                    <a:srgbClr val="000000"/>
                  </a:solidFill>
                  <a:latin typeface="Glacial Indifference"/>
                </a:rPr>
                <a:t>2,5 min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074929" y="5422170"/>
            <a:ext cx="4138142" cy="1730496"/>
            <a:chOff x="0" y="0"/>
            <a:chExt cx="5517523" cy="230732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517523" cy="230732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136724" y="237787"/>
              <a:ext cx="3244075" cy="17746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1"/>
                </a:lnSpc>
              </a:pPr>
              <a:r>
                <a:rPr lang="en-US" sz="2572">
                  <a:solidFill>
                    <a:srgbClr val="000000"/>
                  </a:solidFill>
                  <a:latin typeface="Glacial Indifference"/>
                </a:rPr>
                <a:t>Pyörävaja</a:t>
              </a:r>
            </a:p>
            <a:p>
              <a:pPr algn="ctr">
                <a:lnSpc>
                  <a:spcPts val="3601"/>
                </a:lnSpc>
              </a:pPr>
              <a:r>
                <a:rPr lang="en-US" sz="2572">
                  <a:solidFill>
                    <a:srgbClr val="000000"/>
                  </a:solidFill>
                  <a:latin typeface="Glacial Indifference"/>
                </a:rPr>
                <a:t>350 £</a:t>
              </a:r>
            </a:p>
            <a:p>
              <a:pPr algn="ctr">
                <a:lnSpc>
                  <a:spcPts val="3601"/>
                </a:lnSpc>
              </a:pPr>
              <a:r>
                <a:rPr lang="en-US" sz="2572">
                  <a:solidFill>
                    <a:srgbClr val="000000"/>
                  </a:solidFill>
                  <a:latin typeface="Glacial Indifference"/>
                </a:rPr>
                <a:t>45 min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121158" y="5422170"/>
            <a:ext cx="4138142" cy="1730496"/>
            <a:chOff x="0" y="0"/>
            <a:chExt cx="5517523" cy="230732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517523" cy="2307328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1136724" y="237787"/>
              <a:ext cx="3244075" cy="17746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1"/>
                </a:lnSpc>
              </a:pPr>
              <a:r>
                <a:rPr lang="en-US" sz="2572">
                  <a:solidFill>
                    <a:srgbClr val="000000"/>
                  </a:solidFill>
                  <a:latin typeface="Glacial Indifference"/>
                </a:rPr>
                <a:t>Kahvinkeitin</a:t>
              </a:r>
            </a:p>
            <a:p>
              <a:pPr algn="ctr">
                <a:lnSpc>
                  <a:spcPts val="3601"/>
                </a:lnSpc>
              </a:pPr>
              <a:r>
                <a:rPr lang="en-US" sz="2572">
                  <a:solidFill>
                    <a:srgbClr val="000000"/>
                  </a:solidFill>
                  <a:latin typeface="Glacial Indifference"/>
                </a:rPr>
                <a:t>21 £</a:t>
              </a:r>
            </a:p>
            <a:p>
              <a:pPr algn="ctr">
                <a:lnSpc>
                  <a:spcPts val="3601"/>
                </a:lnSpc>
              </a:pPr>
              <a:r>
                <a:rPr lang="en-US" sz="2572">
                  <a:solidFill>
                    <a:srgbClr val="000000"/>
                  </a:solidFill>
                  <a:latin typeface="Glacial Indifference"/>
                </a:rPr>
                <a:t>ei päätöstä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99627" y="823247"/>
            <a:ext cx="5967688" cy="794896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39356" y="4873927"/>
            <a:ext cx="6773948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Hatton"/>
              </a:rPr>
              <a:t>BIKESHEDDING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416308" y="8868323"/>
            <a:ext cx="5934326" cy="738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  <a:spcBef>
                <a:spcPct val="0"/>
              </a:spcBef>
            </a:pPr>
            <a:r>
              <a:rPr lang="en-US" sz="2755">
                <a:solidFill>
                  <a:srgbClr val="000000"/>
                </a:solidFill>
                <a:latin typeface="Hatton"/>
              </a:rPr>
              <a:t>CYRIL NORTHCOTE PARKINSON</a:t>
            </a:r>
          </a:p>
          <a:p>
            <a:pPr algn="ctr">
              <a:lnSpc>
                <a:spcPts val="2755"/>
              </a:lnSpc>
              <a:spcBef>
                <a:spcPct val="0"/>
              </a:spcBef>
            </a:pPr>
            <a:r>
              <a:rPr lang="en-US" sz="2755">
                <a:solidFill>
                  <a:srgbClr val="000000"/>
                </a:solidFill>
                <a:latin typeface="Hatton"/>
              </a:rPr>
              <a:t>1909-1993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02226" y="4389943"/>
            <a:ext cx="5867963" cy="125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99"/>
              </a:lnSpc>
            </a:pPr>
            <a:r>
              <a:rPr lang="en-US" sz="8799">
                <a:solidFill>
                  <a:srgbClr val="28211B"/>
                </a:solidFill>
                <a:latin typeface="Hatton"/>
              </a:rPr>
              <a:t>KOULUN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202226" y="5669522"/>
            <a:ext cx="4810868" cy="609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89"/>
              </a:lnSpc>
            </a:pPr>
            <a:r>
              <a:rPr lang="en-US" sz="3635">
                <a:solidFill>
                  <a:srgbClr val="28211B"/>
                </a:solidFill>
                <a:latin typeface="Now Thin Bold"/>
              </a:rPr>
              <a:t>TOIMINTAKULTTUURI</a:t>
            </a:r>
          </a:p>
        </p:txBody>
      </p:sp>
      <p:sp>
        <p:nvSpPr>
          <p:cNvPr id="4" name="AutoShape 4"/>
          <p:cNvSpPr/>
          <p:nvPr/>
        </p:nvSpPr>
        <p:spPr>
          <a:xfrm rot="-5400000">
            <a:off x="57011" y="5138738"/>
            <a:ext cx="428656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1537" b="1537"/>
          <a:stretch>
            <a:fillRect/>
          </a:stretch>
        </p:blipFill>
        <p:spPr>
          <a:xfrm>
            <a:off x="9070189" y="2311874"/>
            <a:ext cx="7956261" cy="566325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319" r="9319"/>
          <a:stretch>
            <a:fillRect/>
          </a:stretch>
        </p:blipFill>
        <p:spPr>
          <a:xfrm>
            <a:off x="9376583" y="2151205"/>
            <a:ext cx="6989750" cy="59845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44434" y="4582702"/>
            <a:ext cx="6013049" cy="1675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14"/>
              </a:lnSpc>
            </a:pPr>
            <a:r>
              <a:rPr lang="en-US" sz="3009">
                <a:solidFill>
                  <a:srgbClr val="28211B"/>
                </a:solidFill>
                <a:latin typeface="Now Thin Bold"/>
              </a:rPr>
              <a:t>- Mietteitä iltapäivän tapaamisesta</a:t>
            </a:r>
          </a:p>
          <a:p>
            <a:pPr>
              <a:lnSpc>
                <a:spcPts val="4514"/>
              </a:lnSpc>
            </a:pPr>
            <a:r>
              <a:rPr lang="en-US" sz="3009">
                <a:solidFill>
                  <a:srgbClr val="28211B"/>
                </a:solidFill>
                <a:latin typeface="Now Thin Bold"/>
              </a:rPr>
              <a:t>- Case-tehtävän purkua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944434" y="2153192"/>
            <a:ext cx="5171669" cy="1705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</a:pPr>
            <a:r>
              <a:rPr lang="en-US" sz="6399">
                <a:solidFill>
                  <a:srgbClr val="28211B"/>
                </a:solidFill>
                <a:latin typeface="Hatton"/>
              </a:rPr>
              <a:t>JATKETAAN</a:t>
            </a:r>
          </a:p>
          <a:p>
            <a:pPr>
              <a:lnSpc>
                <a:spcPts val="6399"/>
              </a:lnSpc>
            </a:pPr>
            <a:r>
              <a:rPr lang="en-US" sz="6399">
                <a:solidFill>
                  <a:srgbClr val="28211B"/>
                </a:solidFill>
                <a:latin typeface="Hatton"/>
              </a:rPr>
              <a:t>EILISESTÄ</a:t>
            </a:r>
          </a:p>
        </p:txBody>
      </p:sp>
      <p:sp>
        <p:nvSpPr>
          <p:cNvPr id="5" name="AutoShape 5"/>
          <p:cNvSpPr/>
          <p:nvPr/>
        </p:nvSpPr>
        <p:spPr>
          <a:xfrm rot="-5400000">
            <a:off x="-542332" y="5138738"/>
            <a:ext cx="613301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430" y="466528"/>
            <a:ext cx="9252610" cy="93539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515104" y="3730133"/>
            <a:ext cx="7157093" cy="2451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4703">
                <a:solidFill>
                  <a:srgbClr val="000000"/>
                </a:solidFill>
                <a:latin typeface="Hatton"/>
              </a:rPr>
              <a:t>MITÄ AJATUKSIA </a:t>
            </a:r>
          </a:p>
          <a:p>
            <a:pPr algn="ctr">
              <a:lnSpc>
                <a:spcPts val="4703"/>
              </a:lnSpc>
            </a:pPr>
            <a:r>
              <a:rPr lang="en-US" sz="4703">
                <a:solidFill>
                  <a:srgbClr val="000000"/>
                </a:solidFill>
                <a:latin typeface="Hatton"/>
              </a:rPr>
              <a:t>EILISESTÄ </a:t>
            </a:r>
          </a:p>
          <a:p>
            <a:pPr algn="ctr">
              <a:lnSpc>
                <a:spcPts val="4703"/>
              </a:lnSpc>
            </a:pPr>
            <a:r>
              <a:rPr lang="en-US" sz="4703">
                <a:solidFill>
                  <a:srgbClr val="000000"/>
                </a:solidFill>
                <a:latin typeface="Hatton"/>
              </a:rPr>
              <a:t>YHTEISESTÄ HETKESTÄ </a:t>
            </a:r>
          </a:p>
          <a:p>
            <a:pPr algn="ctr">
              <a:lnSpc>
                <a:spcPts val="4703"/>
              </a:lnSpc>
              <a:spcBef>
                <a:spcPct val="0"/>
              </a:spcBef>
            </a:pPr>
            <a:r>
              <a:rPr lang="en-US" sz="4703">
                <a:solidFill>
                  <a:srgbClr val="000000"/>
                </a:solidFill>
                <a:latin typeface="Hatton"/>
              </a:rPr>
              <a:t>KOULULLA?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4" t="24697" r="3664" b="2373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76378" y="0"/>
            <a:ext cx="14335244" cy="10727361"/>
            <a:chOff x="0" y="0"/>
            <a:chExt cx="3775537" cy="28253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75537" cy="2825313"/>
            </a:xfrm>
            <a:custGeom>
              <a:avLst/>
              <a:gdLst/>
              <a:ahLst/>
              <a:cxnLst/>
              <a:rect l="l" t="t" r="r" b="b"/>
              <a:pathLst>
                <a:path w="3775537" h="2825313">
                  <a:moveTo>
                    <a:pt x="0" y="0"/>
                  </a:moveTo>
                  <a:lnTo>
                    <a:pt x="3775537" y="0"/>
                  </a:lnTo>
                  <a:lnTo>
                    <a:pt x="3775537" y="2825313"/>
                  </a:lnTo>
                  <a:lnTo>
                    <a:pt x="0" y="2825313"/>
                  </a:ln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1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274344" y="664727"/>
            <a:ext cx="9739312" cy="332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Hatton"/>
              </a:rPr>
              <a:t>MITÄ AJATUKSIA </a:t>
            </a:r>
          </a:p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Hatton"/>
              </a:rPr>
              <a:t>EILISESTÄ </a:t>
            </a:r>
          </a:p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Hatton"/>
              </a:rPr>
              <a:t>YHTEISESTÄ HETKESTÄ </a:t>
            </a:r>
          </a:p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Hatton"/>
              </a:rPr>
              <a:t>KOULULLA?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62712" y="4361680"/>
            <a:ext cx="12562577" cy="5611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</a:pPr>
            <a:r>
              <a:rPr lang="en-US" sz="2671">
                <a:solidFill>
                  <a:srgbClr val="000000"/>
                </a:solidFill>
                <a:latin typeface="Glacial Indifference"/>
              </a:rPr>
              <a:t>Jakaudutaan tiimeihin. Etsikää itsellenne mukava paikka Ruusupuistosta.</a:t>
            </a:r>
          </a:p>
          <a:p>
            <a:pPr algn="ctr">
              <a:lnSpc>
                <a:spcPts val="3739"/>
              </a:lnSpc>
            </a:pPr>
            <a:endParaRPr lang="en-US" sz="2671">
              <a:solidFill>
                <a:srgbClr val="000000"/>
              </a:solidFill>
              <a:latin typeface="Glacial Indifference"/>
            </a:endParaRPr>
          </a:p>
          <a:p>
            <a:pPr algn="ctr">
              <a:lnSpc>
                <a:spcPts val="3739"/>
              </a:lnSpc>
            </a:pPr>
            <a:r>
              <a:rPr lang="en-US" sz="2671">
                <a:solidFill>
                  <a:srgbClr val="000000"/>
                </a:solidFill>
                <a:latin typeface="Glacial Indifference"/>
              </a:rPr>
              <a:t>Aloittakaa siitä, että jokaisella on reilusti aikaa kertoa omasta</a:t>
            </a:r>
          </a:p>
          <a:p>
            <a:pPr algn="ctr">
              <a:lnSpc>
                <a:spcPts val="3739"/>
              </a:lnSpc>
            </a:pPr>
            <a:r>
              <a:rPr lang="en-US" sz="2671">
                <a:solidFill>
                  <a:srgbClr val="000000"/>
                </a:solidFill>
                <a:latin typeface="Glacial Indifference"/>
              </a:rPr>
              <a:t>kokemuksestaan keskeyttämättä peilaten intensiivijakson teemoihin ja keskusteluihin</a:t>
            </a:r>
          </a:p>
          <a:p>
            <a:pPr algn="ctr">
              <a:lnSpc>
                <a:spcPts val="3739"/>
              </a:lnSpc>
            </a:pPr>
            <a:endParaRPr lang="en-US" sz="2671">
              <a:solidFill>
                <a:srgbClr val="000000"/>
              </a:solidFill>
              <a:latin typeface="Glacial Indifference"/>
            </a:endParaRPr>
          </a:p>
          <a:p>
            <a:pPr algn="ctr">
              <a:lnSpc>
                <a:spcPts val="3739"/>
              </a:lnSpc>
            </a:pPr>
            <a:r>
              <a:rPr lang="en-US" sz="2671">
                <a:solidFill>
                  <a:srgbClr val="000000"/>
                </a:solidFill>
                <a:latin typeface="Glacial Indifference"/>
              </a:rPr>
              <a:t>Kertokaa esimerkiksi siitä, mikä selkeytyi, mikä innosti?</a:t>
            </a:r>
          </a:p>
          <a:p>
            <a:pPr algn="ctr">
              <a:lnSpc>
                <a:spcPts val="3739"/>
              </a:lnSpc>
            </a:pPr>
            <a:r>
              <a:rPr lang="en-US" sz="2671">
                <a:solidFill>
                  <a:srgbClr val="000000"/>
                </a:solidFill>
                <a:latin typeface="Glacial Indifference"/>
              </a:rPr>
              <a:t>Mikä toisaalta mahdollisesti jännittää, epäilyttää tai saa miettimään omaa osaamista?</a:t>
            </a:r>
          </a:p>
          <a:p>
            <a:pPr algn="ctr">
              <a:lnSpc>
                <a:spcPts val="3739"/>
              </a:lnSpc>
            </a:pPr>
            <a:endParaRPr lang="en-US" sz="2671">
              <a:solidFill>
                <a:srgbClr val="000000"/>
              </a:solidFill>
              <a:latin typeface="Glacial Indifference"/>
            </a:endParaRPr>
          </a:p>
          <a:p>
            <a:pPr algn="ctr">
              <a:lnSpc>
                <a:spcPts val="3739"/>
              </a:lnSpc>
            </a:pPr>
            <a:r>
              <a:rPr lang="en-US" sz="2671">
                <a:solidFill>
                  <a:srgbClr val="000000"/>
                </a:solidFill>
                <a:latin typeface="Glacial Indifference"/>
              </a:rPr>
              <a:t>Laatikaa keskusteluiden pohjalta posteri, johon kokoatte ajatuksianne. </a:t>
            </a:r>
          </a:p>
          <a:p>
            <a:pPr algn="ctr">
              <a:lnSpc>
                <a:spcPts val="3739"/>
              </a:lnSpc>
            </a:pPr>
            <a:r>
              <a:rPr lang="en-US" sz="2671">
                <a:solidFill>
                  <a:srgbClr val="000000"/>
                </a:solidFill>
                <a:latin typeface="Glacial Indifference"/>
              </a:rPr>
              <a:t>Olkaa vapaita nostamaan erilaisia näkökulmia.</a:t>
            </a:r>
          </a:p>
          <a:p>
            <a:pPr algn="ctr">
              <a:lnSpc>
                <a:spcPts val="3739"/>
              </a:lnSpc>
            </a:pPr>
            <a:endParaRPr lang="en-US" sz="2671">
              <a:solidFill>
                <a:srgbClr val="000000"/>
              </a:solidFill>
              <a:latin typeface="Glacial Indifference"/>
            </a:endParaRPr>
          </a:p>
          <a:p>
            <a:pPr algn="ctr">
              <a:lnSpc>
                <a:spcPts val="3739"/>
              </a:lnSpc>
            </a:pPr>
            <a:r>
              <a:rPr lang="en-US" sz="2671">
                <a:solidFill>
                  <a:srgbClr val="000000"/>
                </a:solidFill>
                <a:latin typeface="Glacial Indifference"/>
              </a:rPr>
              <a:t>Varataan tälle aikaa 45min.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19581" y="1507862"/>
            <a:ext cx="11657355" cy="727127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395052" y="3923983"/>
            <a:ext cx="6773948" cy="2515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Hatton"/>
              </a:rPr>
              <a:t>CASE-TEHTÄVÄN NOSTOJA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73199" y="9039508"/>
            <a:ext cx="8550120" cy="218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5"/>
              </a:lnSpc>
              <a:spcBef>
                <a:spcPct val="0"/>
              </a:spcBef>
            </a:pPr>
            <a:r>
              <a:rPr lang="en-US" sz="1565">
                <a:solidFill>
                  <a:srgbClr val="000000"/>
                </a:solidFill>
                <a:latin typeface="Hatton"/>
              </a:rPr>
              <a:t>OPETTAJAT KAHVIPÖYDÄSSÄ. VALLILAN RUOTSINKIELINEN KANSAKOULU.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350" r="2548" b="476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441727" y="795565"/>
            <a:ext cx="11404546" cy="8695870"/>
            <a:chOff x="0" y="0"/>
            <a:chExt cx="3003666" cy="22902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3666" cy="2290270"/>
            </a:xfrm>
            <a:custGeom>
              <a:avLst/>
              <a:gdLst/>
              <a:ahLst/>
              <a:cxnLst/>
              <a:rect l="l" t="t" r="r" b="b"/>
              <a:pathLst>
                <a:path w="3003666" h="2290270">
                  <a:moveTo>
                    <a:pt x="0" y="0"/>
                  </a:moveTo>
                  <a:lnTo>
                    <a:pt x="3003666" y="0"/>
                  </a:lnTo>
                  <a:lnTo>
                    <a:pt x="3003666" y="2290270"/>
                  </a:lnTo>
                  <a:lnTo>
                    <a:pt x="0" y="2290270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1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996466" y="1488971"/>
            <a:ext cx="8295068" cy="810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3"/>
              </a:lnSpc>
            </a:pPr>
            <a:r>
              <a:rPr lang="en-US" sz="3883">
                <a:solidFill>
                  <a:srgbClr val="FFFFFF"/>
                </a:solidFill>
                <a:latin typeface="Hatton"/>
              </a:rPr>
              <a:t>1.MITÄ HALUAMME OPPILAIDEN TIETÄVÄN JA OSAAVAN?</a:t>
            </a:r>
          </a:p>
          <a:p>
            <a:pPr algn="ctr">
              <a:lnSpc>
                <a:spcPts val="3883"/>
              </a:lnSpc>
            </a:pPr>
            <a:endParaRPr lang="en-US" sz="3883">
              <a:solidFill>
                <a:srgbClr val="FFFFFF"/>
              </a:solidFill>
              <a:latin typeface="Hatton"/>
            </a:endParaRPr>
          </a:p>
          <a:p>
            <a:pPr algn="ctr">
              <a:lnSpc>
                <a:spcPts val="3883"/>
              </a:lnSpc>
            </a:pPr>
            <a:r>
              <a:rPr lang="en-US" sz="3883">
                <a:solidFill>
                  <a:srgbClr val="FFFFFF"/>
                </a:solidFill>
                <a:latin typeface="Hatton"/>
              </a:rPr>
              <a:t>2. MITEN VARMISTAMME KAIKKIEN OPPILAIDEN OPPIMISEN?</a:t>
            </a:r>
          </a:p>
          <a:p>
            <a:pPr algn="ctr">
              <a:lnSpc>
                <a:spcPts val="3883"/>
              </a:lnSpc>
            </a:pPr>
            <a:endParaRPr lang="en-US" sz="3883">
              <a:solidFill>
                <a:srgbClr val="FFFFFF"/>
              </a:solidFill>
              <a:latin typeface="Hatton"/>
            </a:endParaRPr>
          </a:p>
          <a:p>
            <a:pPr algn="ctr">
              <a:lnSpc>
                <a:spcPts val="3883"/>
              </a:lnSpc>
            </a:pPr>
            <a:r>
              <a:rPr lang="en-US" sz="3883">
                <a:solidFill>
                  <a:srgbClr val="FFFFFF"/>
                </a:solidFill>
                <a:latin typeface="Hatton"/>
              </a:rPr>
              <a:t>3. MITEN TOIMIMME, KUN HUOMAAMME, ETTÄ OPPILAAT EIVÄT OPI?</a:t>
            </a:r>
          </a:p>
          <a:p>
            <a:pPr algn="ctr">
              <a:lnSpc>
                <a:spcPts val="3883"/>
              </a:lnSpc>
            </a:pPr>
            <a:endParaRPr lang="en-US" sz="3883">
              <a:solidFill>
                <a:srgbClr val="FFFFFF"/>
              </a:solidFill>
              <a:latin typeface="Hatton"/>
            </a:endParaRPr>
          </a:p>
          <a:p>
            <a:pPr algn="ctr">
              <a:lnSpc>
                <a:spcPts val="3883"/>
              </a:lnSpc>
            </a:pPr>
            <a:r>
              <a:rPr lang="en-US" sz="3883">
                <a:solidFill>
                  <a:srgbClr val="FFFFFF"/>
                </a:solidFill>
                <a:latin typeface="Hatton"/>
              </a:rPr>
              <a:t>4. KUINKA HUOMIOIMME HEIDÄN OPPIMISTAAN, JOTKA PÄÄSEVÄT TAVOITTEISIIN?</a:t>
            </a:r>
          </a:p>
          <a:p>
            <a:pPr algn="ctr">
              <a:lnSpc>
                <a:spcPts val="3883"/>
              </a:lnSpc>
            </a:pPr>
            <a:endParaRPr lang="en-US" sz="3883">
              <a:solidFill>
                <a:srgbClr val="FFFFFF"/>
              </a:solidFill>
              <a:latin typeface="Hatton"/>
            </a:endParaRPr>
          </a:p>
          <a:p>
            <a:pPr algn="ctr">
              <a:lnSpc>
                <a:spcPts val="2183"/>
              </a:lnSpc>
            </a:pPr>
            <a:r>
              <a:rPr lang="en-US" sz="2183">
                <a:solidFill>
                  <a:srgbClr val="FFFFFF"/>
                </a:solidFill>
                <a:latin typeface="Hatton"/>
              </a:rPr>
              <a:t>DUFOUR ET AL. 2006</a:t>
            </a:r>
          </a:p>
          <a:p>
            <a:pPr algn="ctr">
              <a:lnSpc>
                <a:spcPts val="3883"/>
              </a:lnSpc>
              <a:spcBef>
                <a:spcPct val="0"/>
              </a:spcBef>
            </a:pPr>
            <a:endParaRPr lang="en-US" sz="2183">
              <a:solidFill>
                <a:srgbClr val="FFFFFF"/>
              </a:solidFill>
              <a:latin typeface="Hatto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9019" y="1657173"/>
            <a:ext cx="5482971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5015" r="25015"/>
          <a:stretch>
            <a:fillRect/>
          </a:stretch>
        </p:blipFill>
        <p:spPr>
          <a:xfrm>
            <a:off x="6402514" y="1657173"/>
            <a:ext cx="548297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7805" r="27805"/>
          <a:stretch>
            <a:fillRect/>
          </a:stretch>
        </p:blipFill>
        <p:spPr>
          <a:xfrm>
            <a:off x="12276010" y="1657173"/>
            <a:ext cx="5482971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79625" y="618808"/>
            <a:ext cx="16862596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Hatton"/>
              </a:rPr>
              <a:t>PARKINSON'S LAW OF TRIVIALITY (1957)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9019" y="1657173"/>
            <a:ext cx="5482971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5015" r="25015"/>
          <a:stretch>
            <a:fillRect/>
          </a:stretch>
        </p:blipFill>
        <p:spPr>
          <a:xfrm>
            <a:off x="6402515" y="1657173"/>
            <a:ext cx="548297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7805" r="27805"/>
          <a:stretch>
            <a:fillRect/>
          </a:stretch>
        </p:blipFill>
        <p:spPr>
          <a:xfrm>
            <a:off x="12276010" y="1657173"/>
            <a:ext cx="5482971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79625" y="618808"/>
            <a:ext cx="16862596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Hatton"/>
              </a:rPr>
              <a:t>PARKINSON'S LAW OF TRIVIALITY (1957)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66861" y="5422170"/>
            <a:ext cx="4138142" cy="1730496"/>
            <a:chOff x="0" y="0"/>
            <a:chExt cx="5517523" cy="230732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517523" cy="2307328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1136724" y="237787"/>
              <a:ext cx="3244075" cy="17746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1"/>
                </a:lnSpc>
              </a:pPr>
              <a:r>
                <a:rPr lang="en-US" sz="2572">
                  <a:solidFill>
                    <a:srgbClr val="000000"/>
                  </a:solidFill>
                  <a:latin typeface="Glacial Indifference"/>
                </a:rPr>
                <a:t>Ydinvoimala</a:t>
              </a:r>
            </a:p>
            <a:p>
              <a:pPr algn="ctr">
                <a:lnSpc>
                  <a:spcPts val="3601"/>
                </a:lnSpc>
              </a:pPr>
              <a:r>
                <a:rPr lang="en-US" sz="2572">
                  <a:solidFill>
                    <a:srgbClr val="000000"/>
                  </a:solidFill>
                  <a:latin typeface="Glacial Indifference"/>
                </a:rPr>
                <a:t>10 miljoonaa £</a:t>
              </a:r>
            </a:p>
            <a:p>
              <a:pPr algn="ctr">
                <a:lnSpc>
                  <a:spcPts val="3601"/>
                </a:lnSpc>
              </a:pPr>
              <a:r>
                <a:rPr lang="en-US" sz="2572">
                  <a:solidFill>
                    <a:srgbClr val="000000"/>
                  </a:solidFill>
                  <a:latin typeface="Glacial Indifference"/>
                </a:rPr>
                <a:t>2,5 min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214</Words>
  <Application>Microsoft Office PowerPoint</Application>
  <PresentationFormat>Mukautettu</PresentationFormat>
  <Paragraphs>62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8" baseType="lpstr">
      <vt:lpstr>Hatton</vt:lpstr>
      <vt:lpstr>Glacial Indifference</vt:lpstr>
      <vt:lpstr>Now Thin Bold</vt:lpstr>
      <vt:lpstr>Calibri</vt:lpstr>
      <vt:lpstr>Arial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Koulun toimintakulttuuri</dc:title>
  <cp:lastModifiedBy>Toikka, Teppo</cp:lastModifiedBy>
  <cp:revision>2</cp:revision>
  <dcterms:created xsi:type="dcterms:W3CDTF">2006-08-16T00:00:00Z</dcterms:created>
  <dcterms:modified xsi:type="dcterms:W3CDTF">2022-09-08T05:48:20Z</dcterms:modified>
  <dc:identifier>DAFLVufXWlU</dc:identifier>
</cp:coreProperties>
</file>