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Hatton" charset="1" panose="00000500000000000000"/>
      <p:regular r:id="rId14"/>
    </p:embeddedFont>
    <p:embeddedFont>
      <p:font typeface="Hatton Bold" charset="1" panose="00000800000000000000"/>
      <p:regular r:id="rId15"/>
    </p:embeddedFont>
    <p:embeddedFont>
      <p:font typeface="Now Thin" charset="1" panose="00000300000000000000"/>
      <p:regular r:id="rId16"/>
    </p:embeddedFont>
    <p:embeddedFont>
      <p:font typeface="Now Thin Bold" charset="1" panose="000004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02226" y="4389943"/>
            <a:ext cx="5867963" cy="1252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99"/>
              </a:lnSpc>
            </a:pPr>
            <a:r>
              <a:rPr lang="en-US" sz="8799">
                <a:solidFill>
                  <a:srgbClr val="28211B"/>
                </a:solidFill>
                <a:latin typeface="Hatton"/>
              </a:rPr>
              <a:t>MY.PEDA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202226" y="5669522"/>
            <a:ext cx="4810868" cy="124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89"/>
              </a:lnSpc>
            </a:pPr>
            <a:r>
              <a:rPr lang="en-US" sz="3635">
                <a:solidFill>
                  <a:srgbClr val="28211B"/>
                </a:solidFill>
                <a:latin typeface="Now Thin Bold"/>
              </a:rPr>
              <a:t>OHJAUSTAPAAMINEN 5.10.2022</a:t>
            </a:r>
          </a:p>
        </p:txBody>
      </p:sp>
      <p:sp>
        <p:nvSpPr>
          <p:cNvPr name="AutoShape 4" id="4"/>
          <p:cNvSpPr/>
          <p:nvPr/>
        </p:nvSpPr>
        <p:spPr>
          <a:xfrm rot="-5400000">
            <a:off x="57011" y="5138738"/>
            <a:ext cx="4286561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17551" t="0" r="3423" b="0"/>
          <a:stretch>
            <a:fillRect/>
          </a:stretch>
        </p:blipFill>
        <p:spPr>
          <a:xfrm flipH="false" flipV="false" rot="0">
            <a:off x="9070189" y="2311874"/>
            <a:ext cx="7956261" cy="5663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061" r="0" b="706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610148" y="3832866"/>
            <a:ext cx="7067705" cy="2621268"/>
            <a:chOff x="0" y="0"/>
            <a:chExt cx="1861453" cy="690375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861453" cy="690375"/>
            </a:xfrm>
            <a:custGeom>
              <a:avLst/>
              <a:gdLst/>
              <a:ahLst/>
              <a:cxnLst/>
              <a:rect r="r" b="b" t="t" l="l"/>
              <a:pathLst>
                <a:path h="690375" w="1861453">
                  <a:moveTo>
                    <a:pt x="0" y="0"/>
                  </a:moveTo>
                  <a:lnTo>
                    <a:pt x="1861453" y="0"/>
                  </a:lnTo>
                  <a:lnTo>
                    <a:pt x="1861453" y="690375"/>
                  </a:lnTo>
                  <a:lnTo>
                    <a:pt x="0" y="690375"/>
                  </a:lnTo>
                  <a:close/>
                </a:path>
              </a:pathLst>
            </a:custGeom>
            <a:solidFill>
              <a:srgbClr val="28211B">
                <a:alpha val="56863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0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677566" y="5087418"/>
            <a:ext cx="8932868" cy="1366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3"/>
              </a:lnSpc>
            </a:pPr>
            <a:r>
              <a:rPr lang="en-US" sz="14183">
                <a:solidFill>
                  <a:srgbClr val="FFFFFF"/>
                </a:solidFill>
                <a:latin typeface="Hatton"/>
              </a:rPr>
              <a:t>KIITOS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9444" t="0" r="9444" b="0"/>
          <a:stretch>
            <a:fillRect/>
          </a:stretch>
        </p:blipFill>
        <p:spPr>
          <a:xfrm flipH="false" flipV="false" rot="0">
            <a:off x="-435785" y="-95644"/>
            <a:ext cx="10364773" cy="1047828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1719249" y="869351"/>
            <a:ext cx="5540051" cy="170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>
                <a:solidFill>
                  <a:srgbClr val="000000"/>
                </a:solidFill>
                <a:latin typeface="Hatton"/>
              </a:rPr>
              <a:t>OHJAUS-</a:t>
            </a:r>
          </a:p>
          <a:p>
            <a:pPr algn="ctr">
              <a:lnSpc>
                <a:spcPts val="639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Hatton"/>
              </a:rPr>
              <a:t>TAPAAMINEN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90549" y="3839355"/>
            <a:ext cx="7597451" cy="3756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000000"/>
                </a:solidFill>
                <a:latin typeface="Hatton"/>
              </a:rPr>
              <a:t>RYHMIEN FIILIKSIÄ</a:t>
            </a:r>
          </a:p>
          <a:p>
            <a:pPr algn="ctr">
              <a:lnSpc>
                <a:spcPts val="3725"/>
              </a:lnSpc>
            </a:pPr>
          </a:p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000000"/>
                </a:solidFill>
                <a:latin typeface="Hatton"/>
              </a:rPr>
              <a:t>KYSSÄREITÄ</a:t>
            </a:r>
          </a:p>
          <a:p>
            <a:pPr algn="ctr">
              <a:lnSpc>
                <a:spcPts val="3725"/>
              </a:lnSpc>
            </a:pPr>
          </a:p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000000"/>
                </a:solidFill>
                <a:latin typeface="Hatton"/>
              </a:rPr>
              <a:t>MITEN VIELÄ OHJAUTUA KOULUJAKSON LOPPUPUOLEEN</a:t>
            </a:r>
          </a:p>
          <a:p>
            <a:pPr algn="ctr">
              <a:lnSpc>
                <a:spcPts val="372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9444" t="0" r="9444" b="0"/>
          <a:stretch>
            <a:fillRect/>
          </a:stretch>
        </p:blipFill>
        <p:spPr>
          <a:xfrm flipH="false" flipV="false" rot="0">
            <a:off x="-435785" y="-95644"/>
            <a:ext cx="10364773" cy="1047828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1719249" y="869351"/>
            <a:ext cx="5540051" cy="170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>
                <a:solidFill>
                  <a:srgbClr val="000000"/>
                </a:solidFill>
                <a:latin typeface="Hatton"/>
              </a:rPr>
              <a:t>OHJAUS-</a:t>
            </a:r>
          </a:p>
          <a:p>
            <a:pPr algn="ctr">
              <a:lnSpc>
                <a:spcPts val="639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Hatton"/>
              </a:rPr>
              <a:t>TAPAAMINEN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90549" y="3839355"/>
            <a:ext cx="7597451" cy="3790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000000"/>
                </a:solidFill>
                <a:latin typeface="Hatton"/>
              </a:rPr>
              <a:t>RYHMIEN FIILIKSIÄ</a:t>
            </a:r>
          </a:p>
          <a:p>
            <a:pPr algn="ctr">
              <a:lnSpc>
                <a:spcPts val="3725"/>
              </a:lnSpc>
            </a:pPr>
          </a:p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AFAFAF"/>
                </a:solidFill>
                <a:latin typeface="Hatton"/>
              </a:rPr>
              <a:t>KYSSÄREITÄ</a:t>
            </a:r>
          </a:p>
          <a:p>
            <a:pPr algn="ctr">
              <a:lnSpc>
                <a:spcPts val="3725"/>
              </a:lnSpc>
            </a:pPr>
          </a:p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AFAFAF"/>
                </a:solidFill>
                <a:latin typeface="Hatton"/>
              </a:rPr>
              <a:t>MITEN VIELÄ OHJAUTUA KOULUJAKSON LOPPUPUOLEEN</a:t>
            </a:r>
          </a:p>
          <a:p>
            <a:pPr algn="ctr">
              <a:lnSpc>
                <a:spcPts val="372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9444" t="0" r="9444" b="0"/>
          <a:stretch>
            <a:fillRect/>
          </a:stretch>
        </p:blipFill>
        <p:spPr>
          <a:xfrm flipH="false" flipV="false" rot="0">
            <a:off x="-435785" y="-95644"/>
            <a:ext cx="10364773" cy="1047828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1719249" y="869351"/>
            <a:ext cx="5540051" cy="170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>
                <a:solidFill>
                  <a:srgbClr val="000000"/>
                </a:solidFill>
                <a:latin typeface="Hatton"/>
              </a:rPr>
              <a:t>OHJAUS-</a:t>
            </a:r>
          </a:p>
          <a:p>
            <a:pPr algn="ctr">
              <a:lnSpc>
                <a:spcPts val="639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Hatton"/>
              </a:rPr>
              <a:t>TAPAAMINEN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90549" y="3839355"/>
            <a:ext cx="7597451" cy="3790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AFAFAF"/>
                </a:solidFill>
                <a:latin typeface="Hatton"/>
              </a:rPr>
              <a:t>RYHMIEN FIILIKSIÄ</a:t>
            </a:r>
          </a:p>
          <a:p>
            <a:pPr algn="ctr">
              <a:lnSpc>
                <a:spcPts val="3725"/>
              </a:lnSpc>
            </a:pPr>
          </a:p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000000"/>
                </a:solidFill>
                <a:latin typeface="Hatton"/>
              </a:rPr>
              <a:t>KYSSÄREITÄ</a:t>
            </a:r>
          </a:p>
          <a:p>
            <a:pPr algn="ctr">
              <a:lnSpc>
                <a:spcPts val="3725"/>
              </a:lnSpc>
            </a:pPr>
          </a:p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AFAFAF"/>
                </a:solidFill>
                <a:latin typeface="Hatton"/>
              </a:rPr>
              <a:t>MITEN VIELÄ OHJAUTUA KOULUJAKSON LOPPUPUOLEEN</a:t>
            </a:r>
          </a:p>
          <a:p>
            <a:pPr algn="ctr">
              <a:lnSpc>
                <a:spcPts val="372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9444" t="0" r="9444" b="0"/>
          <a:stretch>
            <a:fillRect/>
          </a:stretch>
        </p:blipFill>
        <p:spPr>
          <a:xfrm flipH="false" flipV="false" rot="0">
            <a:off x="-435785" y="-95644"/>
            <a:ext cx="10364773" cy="1047828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1719249" y="869351"/>
            <a:ext cx="5540051" cy="170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>
                <a:solidFill>
                  <a:srgbClr val="000000"/>
                </a:solidFill>
                <a:latin typeface="Hatton"/>
              </a:rPr>
              <a:t>OHJAUS-</a:t>
            </a:r>
          </a:p>
          <a:p>
            <a:pPr algn="ctr">
              <a:lnSpc>
                <a:spcPts val="639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Hatton"/>
              </a:rPr>
              <a:t>TAPAAMINEN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90549" y="3839355"/>
            <a:ext cx="7597451" cy="3790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AFAFAF"/>
                </a:solidFill>
                <a:latin typeface="Hatton"/>
              </a:rPr>
              <a:t>RYHMIEN FIILIKSIÄ</a:t>
            </a:r>
          </a:p>
          <a:p>
            <a:pPr algn="ctr">
              <a:lnSpc>
                <a:spcPts val="3725"/>
              </a:lnSpc>
            </a:pPr>
          </a:p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AFAFAF"/>
                </a:solidFill>
                <a:latin typeface="Hatton"/>
              </a:rPr>
              <a:t>KYSSÄREITÄ</a:t>
            </a:r>
          </a:p>
          <a:p>
            <a:pPr algn="ctr">
              <a:lnSpc>
                <a:spcPts val="3725"/>
              </a:lnSpc>
            </a:pPr>
          </a:p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1D1D1D"/>
                </a:solidFill>
                <a:latin typeface="Hatton"/>
              </a:rPr>
              <a:t>MITEN VIELÄ OHJAUTUA KOULUJAKSON LOPPUPUOLEEN</a:t>
            </a:r>
          </a:p>
          <a:p>
            <a:pPr algn="ctr">
              <a:lnSpc>
                <a:spcPts val="372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7999" t="0" r="17681" b="0"/>
          <a:stretch>
            <a:fillRect/>
          </a:stretch>
        </p:blipFill>
        <p:spPr>
          <a:xfrm flipH="false" flipV="false" rot="0">
            <a:off x="-435785" y="-95644"/>
            <a:ext cx="10033998" cy="1047828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857835" y="-177983"/>
            <a:ext cx="8430165" cy="3122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4"/>
              </a:lnSpc>
            </a:pPr>
          </a:p>
          <a:p>
            <a:pPr algn="ctr">
              <a:lnSpc>
                <a:spcPts val="4064"/>
              </a:lnSpc>
            </a:pPr>
          </a:p>
          <a:p>
            <a:pPr algn="ctr">
              <a:lnSpc>
                <a:spcPts val="4064"/>
              </a:lnSpc>
            </a:pPr>
            <a:r>
              <a:rPr lang="en-US" sz="4064">
                <a:solidFill>
                  <a:srgbClr val="000000"/>
                </a:solidFill>
                <a:latin typeface="Hatton"/>
              </a:rPr>
              <a:t>MITEN VIELÄ OHJAUTUA KOULUJAKSON LOPPUPUOLEEN</a:t>
            </a:r>
          </a:p>
          <a:p>
            <a:pPr algn="ctr">
              <a:lnSpc>
                <a:spcPts val="4064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1406290" y="3839355"/>
            <a:ext cx="5333256" cy="1456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</a:p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000000"/>
                </a:solidFill>
                <a:latin typeface="Hatton"/>
              </a:rPr>
              <a:t>MITÄ OLEN OPPINUT?</a:t>
            </a:r>
          </a:p>
          <a:p>
            <a:pPr algn="ctr">
              <a:lnSpc>
                <a:spcPts val="372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7999" t="0" r="17681" b="0"/>
          <a:stretch>
            <a:fillRect/>
          </a:stretch>
        </p:blipFill>
        <p:spPr>
          <a:xfrm flipH="false" flipV="false" rot="0">
            <a:off x="-435785" y="-95644"/>
            <a:ext cx="10033998" cy="1047828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857835" y="-177983"/>
            <a:ext cx="8430165" cy="3122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4"/>
              </a:lnSpc>
            </a:pPr>
          </a:p>
          <a:p>
            <a:pPr algn="ctr">
              <a:lnSpc>
                <a:spcPts val="4064"/>
              </a:lnSpc>
            </a:pPr>
          </a:p>
          <a:p>
            <a:pPr algn="ctr">
              <a:lnSpc>
                <a:spcPts val="4064"/>
              </a:lnSpc>
            </a:pPr>
            <a:r>
              <a:rPr lang="en-US" sz="4064">
                <a:solidFill>
                  <a:srgbClr val="000000"/>
                </a:solidFill>
                <a:latin typeface="Hatton"/>
              </a:rPr>
              <a:t>MITEN VIELÄ OHJAUTUA KOULUJAKSON LOPPUPUOLEEN</a:t>
            </a:r>
          </a:p>
          <a:p>
            <a:pPr algn="ctr">
              <a:lnSpc>
                <a:spcPts val="4064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74192" y="3855894"/>
            <a:ext cx="7597451" cy="2856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</a:p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000000"/>
                </a:solidFill>
                <a:latin typeface="Hatton"/>
              </a:rPr>
              <a:t>MITÄ OLEN OPPINUT?</a:t>
            </a:r>
          </a:p>
          <a:p>
            <a:pPr algn="ctr">
              <a:lnSpc>
                <a:spcPts val="3725"/>
              </a:lnSpc>
            </a:pPr>
          </a:p>
          <a:p>
            <a:pPr algn="ctr">
              <a:lnSpc>
                <a:spcPts val="3725"/>
              </a:lnSpc>
            </a:pPr>
            <a:r>
              <a:rPr lang="en-US" sz="3725">
                <a:solidFill>
                  <a:srgbClr val="000000"/>
                </a:solidFill>
                <a:latin typeface="Hatton"/>
              </a:rPr>
              <a:t>MISSÄ HALUAN VIELÄ KEHITTYÄ?</a:t>
            </a:r>
          </a:p>
          <a:p>
            <a:pPr algn="ctr">
              <a:lnSpc>
                <a:spcPts val="372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211" t="0" r="32505" b="0"/>
          <a:stretch>
            <a:fillRect/>
          </a:stretch>
        </p:blipFill>
        <p:spPr>
          <a:xfrm flipH="false" flipV="false" rot="0">
            <a:off x="-435785" y="-95644"/>
            <a:ext cx="9579785" cy="1047828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144000" y="-2699404"/>
            <a:ext cx="10216962" cy="140118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432574" y="2094659"/>
            <a:ext cx="9422852" cy="609768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584974" y="2247059"/>
            <a:ext cx="9422852" cy="609768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524223" y="2416010"/>
            <a:ext cx="13544355" cy="876477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951209" y="317158"/>
            <a:ext cx="12385583" cy="192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83"/>
              </a:lnSpc>
              <a:spcBef>
                <a:spcPct val="0"/>
              </a:spcBef>
            </a:pPr>
            <a:r>
              <a:rPr lang="en-US" sz="4883">
                <a:solidFill>
                  <a:srgbClr val="000000"/>
                </a:solidFill>
                <a:latin typeface="Hatton"/>
              </a:rPr>
              <a:t>MITÄ OPIN? MONILUKUTAITOA JA TUTKIVAA OPPIMISTA MONIALAISESSA OPPIMISKOKONAISUUDESSA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9257" y="2149378"/>
            <a:ext cx="15509486" cy="266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7"/>
              </a:lnSpc>
              <a:spcBef>
                <a:spcPct val="0"/>
              </a:spcBef>
            </a:pPr>
            <a:r>
              <a:rPr lang="en-US" sz="1817">
                <a:solidFill>
                  <a:srgbClr val="000000"/>
                </a:solidFill>
                <a:latin typeface="Hatton"/>
              </a:rPr>
              <a:t>TARNANEN ET AL.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DAFLVufXWlU</dc:identifier>
  <dcterms:modified xsi:type="dcterms:W3CDTF">2011-08-01T06:04:30Z</dcterms:modified>
  <cp:revision>1</cp:revision>
  <dc:title>Koulun toimintakulttuuri</dc:title>
</cp:coreProperties>
</file>