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Hatton" panose="020B0604020202020204" charset="0"/>
      <p:regular r:id="rId36"/>
    </p:embeddedFont>
    <p:embeddedFont>
      <p:font typeface="Now Thin" panose="020B0604020202020204" charset="0"/>
      <p:regular r:id="rId37"/>
    </p:embeddedFont>
    <p:embeddedFont>
      <p:font typeface="Now Thin Bold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610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nq7vAGGSjVM?t=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02226" y="4389943"/>
            <a:ext cx="5867963" cy="125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99"/>
              </a:lnSpc>
            </a:pPr>
            <a:r>
              <a:rPr lang="en-US" sz="8799">
                <a:solidFill>
                  <a:srgbClr val="28211B"/>
                </a:solidFill>
                <a:latin typeface="Hatton"/>
              </a:rPr>
              <a:t>KOULUN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202226" y="5669522"/>
            <a:ext cx="4810868" cy="609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89"/>
              </a:lnSpc>
            </a:pPr>
            <a:r>
              <a:rPr lang="en-US" sz="3635">
                <a:solidFill>
                  <a:srgbClr val="28211B"/>
                </a:solidFill>
                <a:latin typeface="Now Thin Bold"/>
              </a:rPr>
              <a:t>TOIMINTAKULTTUURI</a:t>
            </a:r>
          </a:p>
        </p:txBody>
      </p:sp>
      <p:sp>
        <p:nvSpPr>
          <p:cNvPr id="4" name="AutoShape 4"/>
          <p:cNvSpPr/>
          <p:nvPr/>
        </p:nvSpPr>
        <p:spPr>
          <a:xfrm rot="-5400000">
            <a:off x="57011" y="5138738"/>
            <a:ext cx="42865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1537" b="1537"/>
          <a:stretch>
            <a:fillRect/>
          </a:stretch>
        </p:blipFill>
        <p:spPr>
          <a:xfrm>
            <a:off x="9070189" y="2311874"/>
            <a:ext cx="7956261" cy="56632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14321" y="3789032"/>
            <a:ext cx="12772083" cy="3256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05"/>
              </a:lnSpc>
            </a:pPr>
            <a:r>
              <a:rPr lang="en-US" sz="12105">
                <a:solidFill>
                  <a:srgbClr val="28211B"/>
                </a:solidFill>
                <a:latin typeface="Hatton"/>
              </a:rPr>
              <a:t>OPETTAJIEN </a:t>
            </a:r>
          </a:p>
          <a:p>
            <a:pPr>
              <a:lnSpc>
                <a:spcPts val="12105"/>
              </a:lnSpc>
            </a:pPr>
            <a:r>
              <a:rPr lang="en-US" sz="12105">
                <a:solidFill>
                  <a:srgbClr val="28211B"/>
                </a:solidFill>
                <a:latin typeface="Hatton"/>
              </a:rPr>
              <a:t>YHTEISTYÖSTÄ</a:t>
            </a:r>
          </a:p>
        </p:txBody>
      </p:sp>
      <p:sp>
        <p:nvSpPr>
          <p:cNvPr id="3" name="AutoShape 3"/>
          <p:cNvSpPr/>
          <p:nvPr/>
        </p:nvSpPr>
        <p:spPr>
          <a:xfrm rot="-5400000">
            <a:off x="-1326277" y="5355151"/>
            <a:ext cx="566960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703" r="3475"/>
          <a:stretch>
            <a:fillRect/>
          </a:stretch>
        </p:blipFill>
        <p:spPr>
          <a:xfrm>
            <a:off x="2193149" y="4177773"/>
            <a:ext cx="6139497" cy="466641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-2074027" y="5138738"/>
            <a:ext cx="7401369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2193149" y="1498705"/>
            <a:ext cx="15213609" cy="2515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</a:pPr>
            <a:r>
              <a:rPr lang="en-US" sz="6399">
                <a:solidFill>
                  <a:srgbClr val="28211B"/>
                </a:solidFill>
                <a:latin typeface="Hatton"/>
              </a:rPr>
              <a:t>KOULUN TOIMINTAKULTTUURI</a:t>
            </a:r>
          </a:p>
          <a:p>
            <a:pPr>
              <a:lnSpc>
                <a:spcPts val="6399"/>
              </a:lnSpc>
            </a:pPr>
            <a:r>
              <a:rPr lang="en-US" sz="6399">
                <a:solidFill>
                  <a:srgbClr val="28211B"/>
                </a:solidFill>
                <a:latin typeface="Hatton"/>
              </a:rPr>
              <a:t>NÄKYVÄT KÄYTÄNTEET JA RAKENTEET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510721" y="4266471"/>
            <a:ext cx="7323809" cy="2785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9"/>
              </a:lnSpc>
            </a:pPr>
            <a:r>
              <a:rPr lang="en-US" sz="2952">
                <a:solidFill>
                  <a:srgbClr val="28211B"/>
                </a:solidFill>
                <a:latin typeface="Now Thin Bold"/>
              </a:rPr>
              <a:t>Millaisia kokemuksia meillä on yhteistyöstä?</a:t>
            </a:r>
          </a:p>
          <a:p>
            <a:pPr>
              <a:lnSpc>
                <a:spcPts val="4429"/>
              </a:lnSpc>
            </a:pPr>
            <a:r>
              <a:rPr lang="en-US" sz="2952">
                <a:solidFill>
                  <a:srgbClr val="28211B"/>
                </a:solidFill>
                <a:latin typeface="Now Thin Bold"/>
              </a:rPr>
              <a:t>- Opinnoista, harrastuksista, töistä tai vaikka opetusharjoitteluista</a:t>
            </a:r>
          </a:p>
          <a:p>
            <a:pPr>
              <a:lnSpc>
                <a:spcPts val="4429"/>
              </a:lnSpc>
            </a:pPr>
            <a:endParaRPr lang="en-US" sz="2952">
              <a:solidFill>
                <a:srgbClr val="28211B"/>
              </a:solidFill>
              <a:latin typeface="Now Thin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510721" y="3761409"/>
            <a:ext cx="6238951" cy="457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7"/>
              </a:lnSpc>
            </a:pPr>
            <a:r>
              <a:rPr lang="en-US" sz="2705">
                <a:solidFill>
                  <a:srgbClr val="28211B"/>
                </a:solidFill>
                <a:latin typeface="Now Thin Bold"/>
              </a:rPr>
              <a:t>ESIMERKIKSI OPETTAJIEN YHTEISTYÖ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893418" y="4433987"/>
            <a:ext cx="5365882" cy="3575019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804280" y="2277993"/>
            <a:ext cx="10154953" cy="5731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893418" y="4433987"/>
            <a:ext cx="5365882" cy="3575019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804280" y="2277993"/>
            <a:ext cx="10154953" cy="57310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260877" y="1611689"/>
            <a:ext cx="4464934" cy="371807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174383" y="2927683"/>
            <a:ext cx="2637922" cy="1171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  <a:spcBef>
                <a:spcPct val="0"/>
              </a:spcBef>
            </a:pPr>
            <a:r>
              <a:rPr lang="en-US" sz="8259">
                <a:solidFill>
                  <a:srgbClr val="000000"/>
                </a:solidFill>
                <a:latin typeface="Hatton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777" r="277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15123" y="4794582"/>
            <a:ext cx="3883429" cy="387493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884718" y="2295108"/>
            <a:ext cx="5951819" cy="1159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96"/>
              </a:lnSpc>
            </a:pPr>
            <a:r>
              <a:rPr lang="en-US" sz="8196">
                <a:solidFill>
                  <a:srgbClr val="FFFFFF"/>
                </a:solidFill>
                <a:latin typeface="Hatton"/>
              </a:rPr>
              <a:t>SYSTEEMI 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970724" y="2295108"/>
            <a:ext cx="6321856" cy="1159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96"/>
              </a:lnSpc>
            </a:pPr>
            <a:r>
              <a:rPr lang="en-US" sz="8196">
                <a:solidFill>
                  <a:srgbClr val="FFFFFF"/>
                </a:solidFill>
                <a:latin typeface="Hatton"/>
              </a:rPr>
              <a:t>SYSTEEMI 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777" r="277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15123" y="4794582"/>
            <a:ext cx="3883429" cy="38749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224940">
            <a:off x="3014534" y="4249892"/>
            <a:ext cx="5224715" cy="25470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642814">
            <a:off x="8068293" y="3493991"/>
            <a:ext cx="6332595" cy="308714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884718" y="2295108"/>
            <a:ext cx="5951819" cy="1159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96"/>
              </a:lnSpc>
            </a:pPr>
            <a:r>
              <a:rPr lang="en-US" sz="8196">
                <a:solidFill>
                  <a:srgbClr val="FFFFFF"/>
                </a:solidFill>
                <a:latin typeface="Hatton"/>
              </a:rPr>
              <a:t>SYSTEEMI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70724" y="2295108"/>
            <a:ext cx="6321856" cy="1159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96"/>
              </a:lnSpc>
            </a:pPr>
            <a:r>
              <a:rPr lang="en-US" sz="8196">
                <a:solidFill>
                  <a:srgbClr val="FFFFFF"/>
                </a:solidFill>
                <a:latin typeface="Hatton"/>
              </a:rPr>
              <a:t>SYSTEEMI 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15141" y="458517"/>
            <a:ext cx="16444159" cy="924983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8858" r="18858"/>
          <a:stretch>
            <a:fillRect/>
          </a:stretch>
        </p:blipFill>
        <p:spPr>
          <a:xfrm>
            <a:off x="8219820" y="1729568"/>
            <a:ext cx="7460627" cy="682786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701745" y="3114358"/>
            <a:ext cx="5696720" cy="413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</a:pPr>
            <a:r>
              <a:rPr lang="en-US" sz="6399">
                <a:solidFill>
                  <a:srgbClr val="28211B"/>
                </a:solidFill>
                <a:latin typeface="Hatton"/>
              </a:rPr>
              <a:t>MILTÄ TOIMINNAN MUUTOS SITTEN TUNTUU?</a:t>
            </a:r>
          </a:p>
        </p:txBody>
      </p:sp>
      <p:sp>
        <p:nvSpPr>
          <p:cNvPr id="4" name="AutoShape 4"/>
          <p:cNvSpPr/>
          <p:nvPr/>
        </p:nvSpPr>
        <p:spPr>
          <a:xfrm rot="-5400000">
            <a:off x="-1224777" y="5138738"/>
            <a:ext cx="5435652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85922" y="1879245"/>
            <a:ext cx="10393854" cy="665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51"/>
              </a:lnSpc>
            </a:pPr>
            <a:r>
              <a:rPr lang="en-US" sz="12751">
                <a:solidFill>
                  <a:srgbClr val="28211B"/>
                </a:solidFill>
                <a:latin typeface="Hatton"/>
              </a:rPr>
              <a:t>MIKSI RAKENTEITA ON VAIKEAA MUUTTAA?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1510114" y="5138738"/>
            <a:ext cx="506810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91760" y="2152718"/>
            <a:ext cx="8977957" cy="598156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92026" y="2685649"/>
            <a:ext cx="5216837" cy="332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</a:pPr>
            <a:r>
              <a:rPr lang="en-US" sz="6399">
                <a:solidFill>
                  <a:srgbClr val="28211B"/>
                </a:solidFill>
                <a:latin typeface="Hatton"/>
              </a:rPr>
              <a:t>MIKSI RAKENTEITA ON VAIKEAA MUUTTAA?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92026" y="5924784"/>
            <a:ext cx="7323809" cy="166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9"/>
              </a:lnSpc>
            </a:pPr>
            <a:r>
              <a:rPr lang="en-US" sz="2952">
                <a:solidFill>
                  <a:srgbClr val="28211B"/>
                </a:solidFill>
                <a:latin typeface="Now Thin Bold"/>
              </a:rPr>
              <a:t>Esimerkki amerikkalaisesta opintolainakeskustelusta.</a:t>
            </a:r>
          </a:p>
          <a:p>
            <a:pPr>
              <a:lnSpc>
                <a:spcPts val="4429"/>
              </a:lnSpc>
            </a:pPr>
            <a:endParaRPr lang="en-US" sz="2952">
              <a:solidFill>
                <a:srgbClr val="28211B"/>
              </a:solidFill>
              <a:latin typeface="Now Thin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67815" y="3554457"/>
            <a:ext cx="11552370" cy="3292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36"/>
              </a:lnSpc>
              <a:spcBef>
                <a:spcPct val="0"/>
              </a:spcBef>
            </a:pPr>
            <a:r>
              <a:rPr lang="en-US" sz="12236">
                <a:solidFill>
                  <a:srgbClr val="000000"/>
                </a:solidFill>
                <a:latin typeface="Hatton"/>
              </a:rPr>
              <a:t>SANANEN ITSESTÄNI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923983"/>
            <a:ext cx="16230600" cy="2515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Hatton"/>
              </a:rPr>
              <a:t>THE BIDEN ADMINISTRATION IS FORGIVING UP TO $20,000 PER BORROWER IN STUDENT LOAN DEBT.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409289" y="6477317"/>
            <a:ext cx="9469422" cy="1001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  <a:spcBef>
                <a:spcPct val="0"/>
              </a:spcBef>
            </a:pPr>
            <a:r>
              <a:rPr lang="en-US" sz="3733">
                <a:solidFill>
                  <a:srgbClr val="000000"/>
                </a:solidFill>
                <a:latin typeface="Hatton"/>
              </a:rPr>
              <a:t>20 MILLION AMERICANS ARE ABOUT TO BE STUDENT DEBT FREE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519170"/>
            <a:ext cx="16230600" cy="332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Hatton"/>
              </a:rPr>
              <a:t>59% OF AMERICANS WORRY STUDENT LOAN FORGIVENESS WILL MAKE INFLATION WORSE, CNBC SURVEY FINDS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1510114" y="5138738"/>
            <a:ext cx="506810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74875" y="1700140"/>
            <a:ext cx="8793626" cy="68867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92026" y="2685649"/>
            <a:ext cx="5216837" cy="332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</a:pPr>
            <a:r>
              <a:rPr lang="en-US" sz="6399">
                <a:solidFill>
                  <a:srgbClr val="28211B"/>
                </a:solidFill>
                <a:latin typeface="Hatton"/>
              </a:rPr>
              <a:t>MIKSI RAKENTEITA ON VAIKEAA MUUTTAA?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92026" y="5924784"/>
            <a:ext cx="7323809" cy="166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9"/>
              </a:lnSpc>
            </a:pPr>
            <a:r>
              <a:rPr lang="en-US" sz="2952">
                <a:solidFill>
                  <a:srgbClr val="28211B"/>
                </a:solidFill>
                <a:latin typeface="Now Thin Bold"/>
              </a:rPr>
              <a:t>Esimerkki amerikkalaisesta opintolainakeskustelusta.</a:t>
            </a:r>
          </a:p>
          <a:p>
            <a:pPr>
              <a:lnSpc>
                <a:spcPts val="4429"/>
              </a:lnSpc>
            </a:pPr>
            <a:endParaRPr lang="en-US" sz="2952">
              <a:solidFill>
                <a:srgbClr val="28211B"/>
              </a:solidFill>
              <a:latin typeface="Now Thin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85922" y="1879245"/>
            <a:ext cx="10393854" cy="665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51"/>
              </a:lnSpc>
            </a:pPr>
            <a:r>
              <a:rPr lang="en-US" sz="12751">
                <a:solidFill>
                  <a:srgbClr val="28211B"/>
                </a:solidFill>
                <a:latin typeface="Hatton"/>
              </a:rPr>
              <a:t>MITEN</a:t>
            </a:r>
          </a:p>
          <a:p>
            <a:pPr>
              <a:lnSpc>
                <a:spcPts val="12751"/>
              </a:lnSpc>
            </a:pPr>
            <a:r>
              <a:rPr lang="en-US" sz="12751">
                <a:solidFill>
                  <a:srgbClr val="28211B"/>
                </a:solidFill>
                <a:latin typeface="Hatton"/>
              </a:rPr>
              <a:t>RAKENTEITA</a:t>
            </a:r>
          </a:p>
          <a:p>
            <a:pPr>
              <a:lnSpc>
                <a:spcPts val="12751"/>
              </a:lnSpc>
            </a:pPr>
            <a:r>
              <a:rPr lang="en-US" sz="12751">
                <a:solidFill>
                  <a:srgbClr val="28211B"/>
                </a:solidFill>
                <a:latin typeface="Hatton"/>
              </a:rPr>
              <a:t>VOIDAAN MUUTTAA?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2512146" y="4569546"/>
            <a:ext cx="709121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703574" y="1104900"/>
            <a:ext cx="14635799" cy="2515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</a:pPr>
            <a:r>
              <a:rPr lang="en-US" sz="6399">
                <a:solidFill>
                  <a:srgbClr val="28211B"/>
                </a:solidFill>
                <a:latin typeface="Hatton"/>
              </a:rPr>
              <a:t>EDGARIN KOLME TASOA VASTAUKSIA KEHITTÄMISEN VAIKEUTEEN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03574" y="4082916"/>
            <a:ext cx="3905508" cy="332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28211B"/>
                </a:solidFill>
                <a:latin typeface="Now Thin Bold"/>
              </a:rPr>
              <a:t>Organisaatiokulttuurin tarkastelun kolme tasoa (Schein 1987)</a:t>
            </a:r>
          </a:p>
          <a:p>
            <a:pPr>
              <a:lnSpc>
                <a:spcPts val="2940"/>
              </a:lnSpc>
            </a:pPr>
            <a:endParaRPr lang="en-US" sz="2100">
              <a:solidFill>
                <a:srgbClr val="28211B"/>
              </a:solidFill>
              <a:latin typeface="Now Thin Bold"/>
            </a:endParaRP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8211B"/>
                </a:solidFill>
                <a:latin typeface="Now Thin"/>
              </a:rPr>
              <a:t>Näkyvät ilmiöt ja rakenteet (artefaktit)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8211B"/>
                </a:solidFill>
                <a:latin typeface="Now Thin"/>
              </a:rPr>
              <a:t>Omaksutut arvot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8211B"/>
                </a:solidFill>
                <a:latin typeface="Now Thin"/>
              </a:rPr>
              <a:t>Pohjimmaiset olettamukset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59397" y="4063866"/>
            <a:ext cx="9311458" cy="5595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8"/>
              </a:lnSpc>
            </a:pPr>
            <a:r>
              <a:rPr lang="en-US" sz="3199">
                <a:solidFill>
                  <a:srgbClr val="28211B"/>
                </a:solidFill>
                <a:latin typeface="Now Thin Bold"/>
              </a:rPr>
              <a:t>Selvitetään: totuttuja ajattelutapoja ja toimintamalleja</a:t>
            </a:r>
          </a:p>
          <a:p>
            <a:pPr marL="690715" lvl="1" indent="-345358">
              <a:lnSpc>
                <a:spcPts val="4478"/>
              </a:lnSpc>
              <a:buFont typeface="Arial"/>
              <a:buChar char="•"/>
            </a:pPr>
            <a:r>
              <a:rPr lang="en-US" sz="3199">
                <a:solidFill>
                  <a:srgbClr val="28211B"/>
                </a:solidFill>
                <a:latin typeface="Now Thin Bold"/>
              </a:rPr>
              <a:t>Epäluulot, pelot ja muutoksen hallintaan liittyvät tekijät</a:t>
            </a:r>
          </a:p>
          <a:p>
            <a:pPr>
              <a:lnSpc>
                <a:spcPts val="4478"/>
              </a:lnSpc>
            </a:pPr>
            <a:r>
              <a:rPr lang="en-US" sz="3199">
                <a:solidFill>
                  <a:srgbClr val="28211B"/>
                </a:solidFill>
                <a:latin typeface="Now Thin Bold"/>
              </a:rPr>
              <a:t>Uusi tarvitsee tilaa korvataakseen vanhan</a:t>
            </a:r>
          </a:p>
          <a:p>
            <a:pPr marL="690715" lvl="1" indent="-345358">
              <a:lnSpc>
                <a:spcPts val="4478"/>
              </a:lnSpc>
              <a:buFont typeface="Arial"/>
              <a:buChar char="•"/>
            </a:pPr>
            <a:r>
              <a:rPr lang="en-US" sz="3199">
                <a:solidFill>
                  <a:srgbClr val="28211B"/>
                </a:solidFill>
                <a:latin typeface="Now Thin Bold"/>
              </a:rPr>
              <a:t>"Surutyön" merkitys vanhasta luopumisessa.</a:t>
            </a:r>
          </a:p>
          <a:p>
            <a:pPr>
              <a:lnSpc>
                <a:spcPts val="4478"/>
              </a:lnSpc>
            </a:pPr>
            <a:endParaRPr lang="en-US" sz="3199">
              <a:solidFill>
                <a:srgbClr val="28211B"/>
              </a:solidFill>
              <a:latin typeface="Now Thin Bold"/>
            </a:endParaRPr>
          </a:p>
          <a:p>
            <a:pPr>
              <a:lnSpc>
                <a:spcPts val="4478"/>
              </a:lnSpc>
            </a:pPr>
            <a:r>
              <a:rPr lang="en-US" sz="3199">
                <a:solidFill>
                  <a:srgbClr val="28211B"/>
                </a:solidFill>
                <a:latin typeface="Now Thin Bold"/>
              </a:rPr>
              <a:t>Vain koulutus ja kouluttautuminen ei ratkaise, vaikka onkin varmasti tärkeää. Oppimista tapahtuu jatkuvasti.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1947717" y="5133975"/>
            <a:ext cx="5962358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5852928" y="3295707"/>
            <a:ext cx="10243048" cy="578073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60176" y="2233758"/>
            <a:ext cx="14635799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</a:pPr>
            <a:r>
              <a:rPr lang="en-US" sz="6399">
                <a:solidFill>
                  <a:srgbClr val="28211B"/>
                </a:solidFill>
                <a:latin typeface="Hatton"/>
              </a:rPr>
              <a:t>KOLME TASOA  À LA EDGAR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03574" y="4082916"/>
            <a:ext cx="3905508" cy="332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28211B"/>
                </a:solidFill>
                <a:latin typeface="Now Thin Bold"/>
              </a:rPr>
              <a:t>Organisaatiokulttuurin tarkastelun kolme tasoa (Schein 1987)</a:t>
            </a:r>
          </a:p>
          <a:p>
            <a:pPr>
              <a:lnSpc>
                <a:spcPts val="2940"/>
              </a:lnSpc>
            </a:pPr>
            <a:endParaRPr lang="en-US" sz="2100">
              <a:solidFill>
                <a:srgbClr val="28211B"/>
              </a:solidFill>
              <a:latin typeface="Now Thin Bold"/>
            </a:endParaRP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8211B"/>
                </a:solidFill>
                <a:latin typeface="Now Thin"/>
              </a:rPr>
              <a:t>Näkyvät ilmiöt ja rakenteet (artefaktit)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8211B"/>
                </a:solidFill>
                <a:latin typeface="Now Thin"/>
              </a:rPr>
              <a:t>Omaksutut arvot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8211B"/>
                </a:solidFill>
                <a:latin typeface="Now Thin"/>
              </a:rPr>
              <a:t>Pohjimmaiset olettamukset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1947717" y="5133975"/>
            <a:ext cx="5962358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028700" y="3923983"/>
            <a:ext cx="16230600" cy="2515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28211B"/>
                </a:solidFill>
                <a:latin typeface="Hatton"/>
              </a:rPr>
              <a:t>"IF THE ONLY TOOL YOU HAVE IS A HAMMER, IT IS TEMPTING TO TREAT EVERYTHING AS IF IT WERE A NAIL"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224082" y="6217569"/>
            <a:ext cx="3390751" cy="566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en-US" sz="3133">
                <a:solidFill>
                  <a:srgbClr val="28211B"/>
                </a:solidFill>
                <a:latin typeface="Now Thin Bold"/>
              </a:rPr>
              <a:t>A. Maslow (1966)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100965" y="2817726"/>
            <a:ext cx="6624711" cy="1705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</a:pPr>
            <a:r>
              <a:rPr lang="en-US" sz="6399">
                <a:solidFill>
                  <a:srgbClr val="28211B"/>
                </a:solidFill>
                <a:latin typeface="Hatton"/>
              </a:rPr>
              <a:t>OPETTAJIEN YHTEISTYÖSTÄ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50" b="150"/>
          <a:stretch>
            <a:fillRect/>
          </a:stretch>
        </p:blipFill>
        <p:spPr>
          <a:xfrm>
            <a:off x="2064196" y="2741526"/>
            <a:ext cx="7485860" cy="52367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100965" y="5048250"/>
            <a:ext cx="6410258" cy="1157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en-US" sz="3133">
                <a:solidFill>
                  <a:srgbClr val="28211B"/>
                </a:solidFill>
                <a:latin typeface="Now Thin Bold"/>
              </a:rPr>
              <a:t>Ajankohtaista juuri tänään, koska iltapäivällä vieraillaan koululla</a:t>
            </a:r>
          </a:p>
        </p:txBody>
      </p:sp>
      <p:sp>
        <p:nvSpPr>
          <p:cNvPr id="5" name="AutoShape 5"/>
          <p:cNvSpPr/>
          <p:nvPr/>
        </p:nvSpPr>
        <p:spPr>
          <a:xfrm rot="-5400000">
            <a:off x="-1326277" y="5355151"/>
            <a:ext cx="566960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253" r="19253"/>
          <a:stretch>
            <a:fillRect/>
          </a:stretch>
        </p:blipFill>
        <p:spPr>
          <a:xfrm>
            <a:off x="-383947" y="-36795"/>
            <a:ext cx="9934003" cy="1133509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777534" y="277642"/>
            <a:ext cx="8510466" cy="1060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6594" lvl="1" indent="-338297">
              <a:lnSpc>
                <a:spcPts val="4700"/>
              </a:lnSpc>
              <a:buFont typeface="Arial"/>
              <a:buChar char="•"/>
            </a:pPr>
            <a:r>
              <a:rPr lang="en-US" sz="3133">
                <a:solidFill>
                  <a:srgbClr val="28211B"/>
                </a:solidFill>
                <a:latin typeface="Now Thin"/>
              </a:rPr>
              <a:t>Lukekaa tiiminä oheinen Case-kuvaus, joka on esitelty Dufourin ja kumppaneiden kirjassa </a:t>
            </a:r>
            <a:r>
              <a:rPr lang="en-US" sz="3133">
                <a:solidFill>
                  <a:srgbClr val="28211B"/>
                </a:solidFill>
                <a:latin typeface="Now Thin Bold"/>
              </a:rPr>
              <a:t>Learning by Doing: A Handbook for Professional Learning Communities at Work.</a:t>
            </a:r>
          </a:p>
          <a:p>
            <a:pPr marL="676594" lvl="1" indent="-338297">
              <a:lnSpc>
                <a:spcPts val="4700"/>
              </a:lnSpc>
              <a:buFont typeface="Arial"/>
              <a:buChar char="•"/>
            </a:pPr>
            <a:r>
              <a:rPr lang="en-US" sz="3133">
                <a:solidFill>
                  <a:srgbClr val="28211B"/>
                </a:solidFill>
                <a:latin typeface="Now Thin Bold"/>
              </a:rPr>
              <a:t>The Case Study: Are We Engaged in Collaboration or "Co-blaboration"?</a:t>
            </a:r>
            <a:r>
              <a:rPr lang="en-US" sz="3133">
                <a:solidFill>
                  <a:srgbClr val="28211B"/>
                </a:solidFill>
                <a:latin typeface="Now Thin"/>
              </a:rPr>
              <a:t> Otsikon loppuosa voisi kääntyä suomeksi esimerkiksi "yhteistyötä vai lörpöttelyä" (blab = lörpötellä).</a:t>
            </a:r>
          </a:p>
          <a:p>
            <a:pPr>
              <a:lnSpc>
                <a:spcPts val="4700"/>
              </a:lnSpc>
            </a:pPr>
            <a:r>
              <a:rPr lang="en-US" sz="3133">
                <a:solidFill>
                  <a:srgbClr val="28211B"/>
                </a:solidFill>
                <a:latin typeface="Now Thin"/>
              </a:rPr>
              <a:t>Case-tehtävän purkaminen.</a:t>
            </a:r>
          </a:p>
          <a:p>
            <a:pPr marL="676594" lvl="1" indent="-338297">
              <a:lnSpc>
                <a:spcPts val="4700"/>
              </a:lnSpc>
              <a:buFont typeface="Arial"/>
              <a:buChar char="•"/>
            </a:pPr>
            <a:r>
              <a:rPr lang="en-US" sz="3133">
                <a:solidFill>
                  <a:srgbClr val="28211B"/>
                </a:solidFill>
                <a:latin typeface="Now Thin"/>
              </a:rPr>
              <a:t>Pohtikaa tiiminä lopun kysymystä siitä, miksi rehtorin ponnistelut yhteistyökulttuurin rakentamiseksi ovat saattaneet mennä pieleen? Miten tilannetta voitaisiin parantaa? </a:t>
            </a:r>
          </a:p>
          <a:p>
            <a:pPr>
              <a:lnSpc>
                <a:spcPts val="4700"/>
              </a:lnSpc>
            </a:pPr>
            <a:endParaRPr lang="en-US" sz="3133">
              <a:solidFill>
                <a:srgbClr val="28211B"/>
              </a:solidFill>
              <a:latin typeface="Now Thin"/>
            </a:endParaRPr>
          </a:p>
          <a:p>
            <a:pPr>
              <a:lnSpc>
                <a:spcPts val="4700"/>
              </a:lnSpc>
            </a:pPr>
            <a:endParaRPr lang="en-US" sz="3133">
              <a:solidFill>
                <a:srgbClr val="28211B"/>
              </a:solidFill>
              <a:latin typeface="Now Thi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319" r="9319"/>
          <a:stretch>
            <a:fillRect/>
          </a:stretch>
        </p:blipFill>
        <p:spPr>
          <a:xfrm>
            <a:off x="9376583" y="2151205"/>
            <a:ext cx="6989750" cy="59845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44434" y="4582702"/>
            <a:ext cx="6013049" cy="1675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14"/>
              </a:lnSpc>
            </a:pPr>
            <a:r>
              <a:rPr lang="en-US" sz="3009">
                <a:solidFill>
                  <a:srgbClr val="28211B"/>
                </a:solidFill>
                <a:latin typeface="Now Thin Bold"/>
              </a:rPr>
              <a:t>- Mietteitä iltapäivän tapaamisesta</a:t>
            </a:r>
          </a:p>
          <a:p>
            <a:pPr>
              <a:lnSpc>
                <a:spcPts val="4514"/>
              </a:lnSpc>
            </a:pPr>
            <a:r>
              <a:rPr lang="en-US" sz="3009">
                <a:solidFill>
                  <a:srgbClr val="28211B"/>
                </a:solidFill>
                <a:latin typeface="Now Thin Bold"/>
              </a:rPr>
              <a:t>- Case-tehtävän purkua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944434" y="2153192"/>
            <a:ext cx="5171669" cy="2515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</a:pPr>
            <a:r>
              <a:rPr lang="en-US" sz="6399">
                <a:solidFill>
                  <a:srgbClr val="28211B"/>
                </a:solidFill>
                <a:latin typeface="Hatton"/>
              </a:rPr>
              <a:t>JATKAMME HUOMENNA</a:t>
            </a:r>
          </a:p>
          <a:p>
            <a:pPr>
              <a:lnSpc>
                <a:spcPts val="6399"/>
              </a:lnSpc>
            </a:pPr>
            <a:r>
              <a:rPr lang="en-US" sz="6399">
                <a:solidFill>
                  <a:srgbClr val="28211B"/>
                </a:solidFill>
                <a:latin typeface="Hatton"/>
              </a:rPr>
              <a:t>KLO 9</a:t>
            </a:r>
          </a:p>
        </p:txBody>
      </p:sp>
      <p:sp>
        <p:nvSpPr>
          <p:cNvPr id="5" name="AutoShape 5"/>
          <p:cNvSpPr/>
          <p:nvPr/>
        </p:nvSpPr>
        <p:spPr>
          <a:xfrm rot="-5400000">
            <a:off x="-542332" y="5138738"/>
            <a:ext cx="613301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017" r="17017"/>
          <a:stretch>
            <a:fillRect/>
          </a:stretch>
        </p:blipFill>
        <p:spPr>
          <a:xfrm>
            <a:off x="-435785" y="-95644"/>
            <a:ext cx="10364773" cy="1047828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217027" y="736230"/>
            <a:ext cx="6042273" cy="1705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Hatton"/>
              </a:rPr>
              <a:t>SANANEN ITSESTÄNI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188327" y="3073344"/>
            <a:ext cx="8099673" cy="3086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4"/>
              </a:lnSpc>
            </a:pPr>
            <a:r>
              <a:rPr lang="en-US" sz="2684">
                <a:solidFill>
                  <a:srgbClr val="000000"/>
                </a:solidFill>
                <a:latin typeface="Hatton"/>
              </a:rPr>
              <a:t>VÄITÖSKIRJATUTKIJA</a:t>
            </a:r>
          </a:p>
          <a:p>
            <a:pPr algn="ctr">
              <a:lnSpc>
                <a:spcPts val="2684"/>
              </a:lnSpc>
            </a:pPr>
            <a:endParaRPr lang="en-US" sz="2684">
              <a:solidFill>
                <a:srgbClr val="000000"/>
              </a:solidFill>
              <a:latin typeface="Hatton"/>
            </a:endParaRPr>
          </a:p>
          <a:p>
            <a:pPr algn="ctr">
              <a:lnSpc>
                <a:spcPts val="2684"/>
              </a:lnSpc>
            </a:pPr>
            <a:r>
              <a:rPr lang="en-US" sz="2684">
                <a:solidFill>
                  <a:srgbClr val="000000"/>
                </a:solidFill>
                <a:latin typeface="Hatton"/>
              </a:rPr>
              <a:t>SYSTEEMINEN NÄKÖKULMA KOULUJEN KEHITTÄMISEEN JA OPETTAJIEN YHTEISTYÖHÖN</a:t>
            </a:r>
          </a:p>
          <a:p>
            <a:pPr algn="ctr">
              <a:lnSpc>
                <a:spcPts val="2684"/>
              </a:lnSpc>
            </a:pPr>
            <a:endParaRPr lang="en-US" sz="2684">
              <a:solidFill>
                <a:srgbClr val="000000"/>
              </a:solidFill>
              <a:latin typeface="Hatton"/>
            </a:endParaRPr>
          </a:p>
          <a:p>
            <a:pPr algn="ctr">
              <a:lnSpc>
                <a:spcPts val="2684"/>
              </a:lnSpc>
            </a:pPr>
            <a:r>
              <a:rPr lang="en-US" sz="2684">
                <a:solidFill>
                  <a:srgbClr val="000000"/>
                </a:solidFill>
                <a:latin typeface="Hatton"/>
              </a:rPr>
              <a:t>TARKASTELEN KOULUA OPPIVANA YHTEISÖNÄ</a:t>
            </a:r>
          </a:p>
          <a:p>
            <a:pPr algn="ctr">
              <a:lnSpc>
                <a:spcPts val="2684"/>
              </a:lnSpc>
              <a:spcBef>
                <a:spcPct val="0"/>
              </a:spcBef>
            </a:pPr>
            <a:endParaRPr lang="en-US" sz="2684">
              <a:solidFill>
                <a:srgbClr val="000000"/>
              </a:solidFill>
              <a:latin typeface="Hatto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378" b="223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017" r="17017"/>
          <a:stretch>
            <a:fillRect/>
          </a:stretch>
        </p:blipFill>
        <p:spPr>
          <a:xfrm>
            <a:off x="-435785" y="-95644"/>
            <a:ext cx="10364773" cy="1047828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217027" y="736230"/>
            <a:ext cx="6042273" cy="1705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Hatton"/>
              </a:rPr>
              <a:t>SANANEN ITSESTÄNI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188327" y="3073344"/>
            <a:ext cx="8099673" cy="3086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4"/>
              </a:lnSpc>
            </a:pPr>
            <a:r>
              <a:rPr lang="en-US" sz="2684">
                <a:solidFill>
                  <a:srgbClr val="000000"/>
                </a:solidFill>
                <a:latin typeface="Hatton"/>
              </a:rPr>
              <a:t>VÄITÖSKIRJATUTKIJA</a:t>
            </a:r>
          </a:p>
          <a:p>
            <a:pPr algn="ctr">
              <a:lnSpc>
                <a:spcPts val="2684"/>
              </a:lnSpc>
            </a:pPr>
            <a:endParaRPr lang="en-US" sz="2684">
              <a:solidFill>
                <a:srgbClr val="000000"/>
              </a:solidFill>
              <a:latin typeface="Hatton"/>
            </a:endParaRPr>
          </a:p>
          <a:p>
            <a:pPr algn="ctr">
              <a:lnSpc>
                <a:spcPts val="2684"/>
              </a:lnSpc>
            </a:pPr>
            <a:r>
              <a:rPr lang="en-US" sz="2684">
                <a:solidFill>
                  <a:srgbClr val="000000"/>
                </a:solidFill>
                <a:latin typeface="Hatton"/>
              </a:rPr>
              <a:t>SYSTEEMINEN NÄKÖKULMA KOULUJEN KEHITTÄMISEEN JA OPETTAJIEN YHTEISTYÖHÖN</a:t>
            </a:r>
          </a:p>
          <a:p>
            <a:pPr algn="ctr">
              <a:lnSpc>
                <a:spcPts val="2684"/>
              </a:lnSpc>
            </a:pPr>
            <a:endParaRPr lang="en-US" sz="2684">
              <a:solidFill>
                <a:srgbClr val="000000"/>
              </a:solidFill>
              <a:latin typeface="Hatton"/>
            </a:endParaRPr>
          </a:p>
          <a:p>
            <a:pPr algn="ctr">
              <a:lnSpc>
                <a:spcPts val="2684"/>
              </a:lnSpc>
            </a:pPr>
            <a:r>
              <a:rPr lang="en-US" sz="2684">
                <a:solidFill>
                  <a:srgbClr val="000000"/>
                </a:solidFill>
                <a:latin typeface="Hatton"/>
              </a:rPr>
              <a:t>TARKASTELEN KOULUA OPPIVANA YHTEISÖNÄ</a:t>
            </a:r>
          </a:p>
          <a:p>
            <a:pPr algn="ctr">
              <a:lnSpc>
                <a:spcPts val="2684"/>
              </a:lnSpc>
              <a:spcBef>
                <a:spcPct val="0"/>
              </a:spcBef>
            </a:pPr>
            <a:endParaRPr lang="en-US" sz="2684">
              <a:solidFill>
                <a:srgbClr val="000000"/>
              </a:solidFill>
              <a:latin typeface="Hatton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b="2138"/>
          <a:stretch>
            <a:fillRect/>
          </a:stretch>
        </p:blipFill>
        <p:spPr>
          <a:xfrm>
            <a:off x="175051" y="376611"/>
            <a:ext cx="9564935" cy="95337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44476" y="3901865"/>
            <a:ext cx="13999047" cy="2588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2"/>
              </a:lnSpc>
            </a:pPr>
            <a:r>
              <a:rPr lang="en-US" sz="9672">
                <a:solidFill>
                  <a:srgbClr val="000000"/>
                </a:solidFill>
                <a:latin typeface="Hatton"/>
              </a:rPr>
              <a:t>SYSTEEMI-</a:t>
            </a:r>
          </a:p>
          <a:p>
            <a:pPr algn="ctr">
              <a:lnSpc>
                <a:spcPts val="9672"/>
              </a:lnSpc>
              <a:spcBef>
                <a:spcPct val="0"/>
              </a:spcBef>
            </a:pPr>
            <a:r>
              <a:rPr lang="en-US" sz="9672">
                <a:solidFill>
                  <a:srgbClr val="000000"/>
                </a:solidFill>
                <a:latin typeface="Hatton"/>
              </a:rPr>
              <a:t>AJATTELU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35785" y="-95644"/>
            <a:ext cx="10364773" cy="1047828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21128" y="918968"/>
            <a:ext cx="9263017" cy="1705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>
                <a:solidFill>
                  <a:srgbClr val="000000"/>
                </a:solidFill>
                <a:latin typeface="Hatton"/>
              </a:rPr>
              <a:t>SYSTEEMI-</a:t>
            </a:r>
          </a:p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Hatton"/>
              </a:rPr>
              <a:t>AJATTELU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188327" y="3872820"/>
            <a:ext cx="8099673" cy="3697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4"/>
              </a:lnSpc>
            </a:pPr>
            <a:r>
              <a:rPr lang="en-US" sz="2684" u="sng">
                <a:solidFill>
                  <a:srgbClr val="000000"/>
                </a:solidFill>
                <a:latin typeface="Hatton"/>
              </a:rPr>
              <a:t>TÄRKEÄ, MUTTA EI KOVIN SYSTEEMINEN ONGELMA:</a:t>
            </a:r>
          </a:p>
          <a:p>
            <a:pPr algn="ctr">
              <a:lnSpc>
                <a:spcPts val="2684"/>
              </a:lnSpc>
            </a:pPr>
            <a:endParaRPr lang="en-US" sz="2684" u="sng">
              <a:solidFill>
                <a:srgbClr val="000000"/>
              </a:solidFill>
              <a:latin typeface="Hatton"/>
            </a:endParaRPr>
          </a:p>
          <a:p>
            <a:pPr algn="ctr">
              <a:lnSpc>
                <a:spcPts val="2684"/>
              </a:lnSpc>
            </a:pPr>
            <a:r>
              <a:rPr lang="en-US" sz="2684">
                <a:solidFill>
                  <a:srgbClr val="000000"/>
                </a:solidFill>
                <a:latin typeface="Hatton"/>
              </a:rPr>
              <a:t>KUINKA KAUAN KESTÄÄ SIIRTYÄ KOULULLE?</a:t>
            </a:r>
          </a:p>
          <a:p>
            <a:pPr algn="ctr">
              <a:lnSpc>
                <a:spcPts val="2684"/>
              </a:lnSpc>
            </a:pPr>
            <a:endParaRPr lang="en-US" sz="2684">
              <a:solidFill>
                <a:srgbClr val="000000"/>
              </a:solidFill>
              <a:latin typeface="Hatton"/>
            </a:endParaRPr>
          </a:p>
          <a:p>
            <a:pPr algn="ctr">
              <a:lnSpc>
                <a:spcPts val="2684"/>
              </a:lnSpc>
            </a:pPr>
            <a:endParaRPr lang="en-US" sz="2684">
              <a:solidFill>
                <a:srgbClr val="000000"/>
              </a:solidFill>
              <a:latin typeface="Hatton"/>
            </a:endParaRPr>
          </a:p>
          <a:p>
            <a:pPr algn="ctr">
              <a:lnSpc>
                <a:spcPts val="2684"/>
              </a:lnSpc>
            </a:pPr>
            <a:r>
              <a:rPr lang="en-US" sz="2684" u="sng">
                <a:solidFill>
                  <a:srgbClr val="000000"/>
                </a:solidFill>
                <a:latin typeface="Hatton"/>
              </a:rPr>
              <a:t>TÄRKEÄ JA SYSTEEMINEN ONGELMA:</a:t>
            </a:r>
          </a:p>
          <a:p>
            <a:pPr algn="ctr">
              <a:lnSpc>
                <a:spcPts val="2684"/>
              </a:lnSpc>
            </a:pPr>
            <a:endParaRPr lang="en-US" sz="2684" u="sng">
              <a:solidFill>
                <a:srgbClr val="000000"/>
              </a:solidFill>
              <a:latin typeface="Hatton"/>
            </a:endParaRPr>
          </a:p>
          <a:p>
            <a:pPr algn="ctr">
              <a:lnSpc>
                <a:spcPts val="2684"/>
              </a:lnSpc>
            </a:pPr>
            <a:r>
              <a:rPr lang="en-US" sz="2684">
                <a:solidFill>
                  <a:srgbClr val="000000"/>
                </a:solidFill>
                <a:latin typeface="Hatton"/>
              </a:rPr>
              <a:t>MITÄ JO OSAAMME </a:t>
            </a:r>
          </a:p>
          <a:p>
            <a:pPr algn="ctr">
              <a:lnSpc>
                <a:spcPts val="2684"/>
              </a:lnSpc>
              <a:spcBef>
                <a:spcPct val="0"/>
              </a:spcBef>
            </a:pPr>
            <a:r>
              <a:rPr lang="en-US" sz="2684">
                <a:solidFill>
                  <a:srgbClr val="000000"/>
                </a:solidFill>
                <a:latin typeface="Hatton"/>
              </a:rPr>
              <a:t>JA MITÄ HALUAMME OPPIA KOULUN TOIMINTAKULTTUURISTA?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1947717" y="5133975"/>
            <a:ext cx="5962358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9203" b="9203"/>
          <a:stretch>
            <a:fillRect/>
          </a:stretch>
        </p:blipFill>
        <p:spPr>
          <a:xfrm>
            <a:off x="6275832" y="3525853"/>
            <a:ext cx="9729692" cy="448026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60176" y="2233758"/>
            <a:ext cx="14635799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</a:pPr>
            <a:r>
              <a:rPr lang="en-US" sz="6399">
                <a:solidFill>
                  <a:srgbClr val="28211B"/>
                </a:solidFill>
                <a:latin typeface="Hatton"/>
              </a:rPr>
              <a:t>KOLME TASOA  À LA EDGAR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03574" y="4082916"/>
            <a:ext cx="3905508" cy="332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28211B"/>
                </a:solidFill>
                <a:latin typeface="Now Thin Bold"/>
              </a:rPr>
              <a:t>Organisaatiokulttuurin tarkastelun kolme tasoa (Schein 1987)</a:t>
            </a:r>
          </a:p>
          <a:p>
            <a:pPr>
              <a:lnSpc>
                <a:spcPts val="2940"/>
              </a:lnSpc>
            </a:pPr>
            <a:endParaRPr lang="en-US" sz="2100">
              <a:solidFill>
                <a:srgbClr val="28211B"/>
              </a:solidFill>
              <a:latin typeface="Now Thin Bold"/>
            </a:endParaRP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8211B"/>
                </a:solidFill>
                <a:latin typeface="Now Thin"/>
              </a:rPr>
              <a:t>Näkyvät ilmiöt ja rakenteet (artefaktit)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8211B"/>
                </a:solidFill>
                <a:latin typeface="Now Thin"/>
              </a:rPr>
              <a:t>Omaksutut arvot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8211B"/>
                </a:solidFill>
                <a:latin typeface="Now Thin"/>
              </a:rPr>
              <a:t>Pohjimmaiset olettamukset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1947717" y="5133975"/>
            <a:ext cx="5962358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50951" y="3265715"/>
            <a:ext cx="4217205" cy="627093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60176" y="2233758"/>
            <a:ext cx="14635799" cy="1705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</a:pPr>
            <a:r>
              <a:rPr lang="en-US" sz="6399">
                <a:solidFill>
                  <a:srgbClr val="28211B"/>
                </a:solidFill>
                <a:latin typeface="Hatton"/>
              </a:rPr>
              <a:t>KOLME TASOA  À LA EDGAR VRT. SENGE (1990)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03574" y="4082916"/>
            <a:ext cx="3905508" cy="332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28211B"/>
                </a:solidFill>
                <a:latin typeface="Now Thin Bold"/>
              </a:rPr>
              <a:t>Organisaatiokulttuurin tarkastelun kolme tasoa (Schein 1987)</a:t>
            </a:r>
          </a:p>
          <a:p>
            <a:pPr>
              <a:lnSpc>
                <a:spcPts val="2940"/>
              </a:lnSpc>
            </a:pPr>
            <a:endParaRPr lang="en-US" sz="2100">
              <a:solidFill>
                <a:srgbClr val="28211B"/>
              </a:solidFill>
              <a:latin typeface="Now Thin Bold"/>
            </a:endParaRP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8211B"/>
                </a:solidFill>
                <a:latin typeface="Now Thin"/>
              </a:rPr>
              <a:t>Näkyvät ilmiöt ja rakenteet (artefaktit)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8211B"/>
                </a:solidFill>
                <a:latin typeface="Now Thin"/>
              </a:rPr>
              <a:t>Omaksutut arvot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8211B"/>
                </a:solidFill>
                <a:latin typeface="Now Thin"/>
              </a:rPr>
              <a:t>Pohjimmaiset olettamukset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246486" y="4293360"/>
            <a:ext cx="3224377" cy="51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9"/>
              </a:lnSpc>
              <a:spcBef>
                <a:spcPct val="0"/>
              </a:spcBef>
            </a:pPr>
            <a:r>
              <a:rPr lang="en-US" sz="3609">
                <a:solidFill>
                  <a:srgbClr val="28211B"/>
                </a:solidFill>
                <a:latin typeface="Hatton"/>
              </a:rPr>
              <a:t>TAPAHTUMAT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46486" y="5351862"/>
            <a:ext cx="3555563" cy="276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9" spc="-75">
                <a:solidFill>
                  <a:srgbClr val="28211B"/>
                </a:solidFill>
                <a:latin typeface="Hatton"/>
              </a:rPr>
              <a:t>TAVAT/KAAVAT</a:t>
            </a:r>
          </a:p>
          <a:p>
            <a:pPr algn="ctr">
              <a:lnSpc>
                <a:spcPts val="7435"/>
              </a:lnSpc>
            </a:pPr>
            <a:r>
              <a:rPr lang="en-US" sz="3609" spc="-75">
                <a:solidFill>
                  <a:srgbClr val="28211B"/>
                </a:solidFill>
                <a:latin typeface="Hatton"/>
              </a:rPr>
              <a:t>RAKENTEET</a:t>
            </a:r>
          </a:p>
          <a:p>
            <a:pPr algn="ctr">
              <a:lnSpc>
                <a:spcPts val="7435"/>
              </a:lnSpc>
            </a:pPr>
            <a:r>
              <a:rPr lang="en-US" sz="3609" spc="-75">
                <a:solidFill>
                  <a:srgbClr val="28211B"/>
                </a:solidFill>
                <a:latin typeface="Hatton"/>
              </a:rPr>
              <a:t>MIELENMALLIT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37" b="1537"/>
          <a:stretch>
            <a:fillRect/>
          </a:stretch>
        </p:blipFill>
        <p:spPr>
          <a:xfrm>
            <a:off x="3510019" y="528173"/>
            <a:ext cx="11267962" cy="802051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125014" y="8624021"/>
            <a:ext cx="6037971" cy="634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2380">
                <a:solidFill>
                  <a:srgbClr val="000000"/>
                </a:solidFill>
                <a:latin typeface="Hatton"/>
              </a:rPr>
              <a:t>MAATULLIN ALA-ASTEEN KOULU, TAPULIKAUPUNKI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464</Words>
  <Application>Microsoft Office PowerPoint</Application>
  <PresentationFormat>Mukautettu</PresentationFormat>
  <Paragraphs>99</Paragraphs>
  <Slides>30</Slides>
  <Notes>0</Notes>
  <HiddenSlides>0</HiddenSlides>
  <MMClips>6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30</vt:i4>
      </vt:variant>
    </vt:vector>
  </HeadingPairs>
  <TitlesOfParts>
    <vt:vector size="36" baseType="lpstr">
      <vt:lpstr>Hatton</vt:lpstr>
      <vt:lpstr>Now Thin</vt:lpstr>
      <vt:lpstr>Calibri</vt:lpstr>
      <vt:lpstr>Arial</vt:lpstr>
      <vt:lpstr>Now Thin Bold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Koulun toimintakulttuuri</dc:title>
  <dc:creator>Toikka, Teppo</dc:creator>
  <cp:lastModifiedBy>Toikka, Teppo</cp:lastModifiedBy>
  <cp:revision>3</cp:revision>
  <dcterms:created xsi:type="dcterms:W3CDTF">2006-08-16T00:00:00Z</dcterms:created>
  <dcterms:modified xsi:type="dcterms:W3CDTF">2022-09-07T05:37:46Z</dcterms:modified>
  <dc:identifier>DAFLVufXWlU</dc:identifier>
</cp:coreProperties>
</file>