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58" r:id="rId9"/>
    <p:sldId id="264" r:id="rId10"/>
    <p:sldId id="273" r:id="rId11"/>
    <p:sldId id="266" r:id="rId12"/>
    <p:sldId id="267" r:id="rId13"/>
    <p:sldId id="270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4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5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1628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40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801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10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1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8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2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3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9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6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1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4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1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ostunliikkumaan.fi/_file/download/inline/3471a508-8028-4f92-9bb2-757fc609c2b0/Motoriikan%20haasteet%20ja%20ideat%20niiden%20ratkaisemiseksi.pdf" TargetMode="External"/><Relationship Id="rId7" Type="http://schemas.openxmlformats.org/officeDocument/2006/relationships/hyperlink" Target="https://koppa.jyu.fi/avoimet/liikunta/soveltava-liikunta/soveltavan-liikunnan-tietoa-verkosta" TargetMode="External"/><Relationship Id="rId2" Type="http://schemas.openxmlformats.org/officeDocument/2006/relationships/hyperlink" Target="http://www.edu.fi/ops2016_tukimateriaalit/ohjaus_eriyttaminen_ja_tuki_liikunnass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illilataamo.fi/" TargetMode="External"/><Relationship Id="rId5" Type="http://schemas.openxmlformats.org/officeDocument/2006/relationships/hyperlink" Target="http://www.lts.fi/Soveltava%20liikunta/toimijat-ja-verkostot/soveltavan-liikunnan-koulutus-ja-tutkijatoiminta/soveltavan" TargetMode="External"/><Relationship Id="rId4" Type="http://schemas.openxmlformats.org/officeDocument/2006/relationships/hyperlink" Target="https://koppa.jyu.fi/avoimet/liikunta/soveltava-liikunta/materiaalit/eriyttaminen-pops2014-mukaan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koppa.jyu.fi/avoimet/liikunta/soveltava-liikunta" TargetMode="External"/><Relationship Id="rId3" Type="http://schemas.openxmlformats.org/officeDocument/2006/relationships/hyperlink" Target="https://jyx.jyu.fi/dspace/handle/123456789/38269" TargetMode="External"/><Relationship Id="rId7" Type="http://schemas.openxmlformats.org/officeDocument/2006/relationships/hyperlink" Target="https://jyu.finna.fi/Record/jykdok.915809" TargetMode="External"/><Relationship Id="rId2" Type="http://schemas.openxmlformats.org/officeDocument/2006/relationships/hyperlink" Target="http://www.lts.fi/julkaisut/liikunta-ja-tiede/julkaisut/liikunta-ja-tiede/2014/1/tutkimusartikkelit/fyysisen-aktiiv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yu.finna.fi/Record/jykdok.1049854" TargetMode="External"/><Relationship Id="rId5" Type="http://schemas.openxmlformats.org/officeDocument/2006/relationships/hyperlink" Target="http://www.kll.fi/filebank/66-pallopeleja_ja_pelisovelluksia.pdf" TargetMode="External"/><Relationship Id="rId4" Type="http://schemas.openxmlformats.org/officeDocument/2006/relationships/hyperlink" Target="https://jyu.finna.fi/Record/jykdok.1193901" TargetMode="External"/><Relationship Id="rId9" Type="http://schemas.openxmlformats.org/officeDocument/2006/relationships/hyperlink" Target="http://www.edu.fi/ops2016_liikunnan_tukimateriaal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POMM1052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Liikunnan ja terveystiedon soveltava osa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12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SOVELTAVA LIIKUNTA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9528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95FA10-9256-4956-B2CD-6F7DA4F3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Ennakkokäsitykset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CD4428-EF0F-47AA-9B3A-891DA14DD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Mitä soveltava liikunta teidän mielestä on? </a:t>
            </a:r>
          </a:p>
          <a:p>
            <a:r>
              <a:rPr lang="fi-FI" dirty="0"/>
              <a:t>Mitä haluaisitte siitä oppia?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8343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EB1F39-1480-42BF-99C5-D580D1E3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1154"/>
            <a:ext cx="11047411" cy="5096399"/>
          </a:xfrm>
        </p:spPr>
        <p:txBody>
          <a:bodyPr>
            <a:normAutofit/>
          </a:bodyPr>
          <a:lstStyle/>
          <a:p>
            <a:r>
              <a:rPr lang="fi-FI" dirty="0"/>
              <a:t>Soveltavalla liikunnalla tarkoitetaan sellaisten henkilöiden liikuntaa, joiden on vaikea vamman, sairauden tai muun toimintakyvyn heikentymisen vuoksi osallistua yleisesti tarjolla olevaan liikuntaan ja joiden liikunta vaatii soveltamista ja erityisosaamista (Komiteanmietintö 1996:15). Käytännössä soveltavan liikunnan piiriin kuuluu kuitenkin fyysiseltä toimintakyvyltään hyvin erilaisia liikkujia. Joidenkin vamma tai sairaus ei välttämättä näy ulospäin, kun taas osalla saattaa olla hyvinkin vaikea-asteinen liikuntarajoite. (Kilkki 2015, 12.)</a:t>
            </a:r>
          </a:p>
        </p:txBody>
      </p:sp>
    </p:spTree>
    <p:extLst>
      <p:ext uri="{BB962C8B-B14F-4D97-AF65-F5344CB8AC3E}">
        <p14:creationId xmlns:p14="http://schemas.microsoft.com/office/powerpoint/2010/main" val="1393396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03061C-4A90-4F2D-8272-04FEE308E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F88F22-862E-4A9C-8636-D419B273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4" y="2097088"/>
            <a:ext cx="10942908" cy="369411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dirty="0"/>
              <a:t>Suunnitelkaa karkeasti liikuntatunti ryhmälle, johon kuuluu yksi ADHD –oppilas, yksi motorisen oppimisvaikeuden omaava oppilas ja yksi oppilas, jolla on suuria vaikeuksia tehdä yhteistyötä muiden oppilaiden kanssa</a:t>
            </a:r>
          </a:p>
          <a:p>
            <a:pPr>
              <a:buFontTx/>
              <a:buChar char="-"/>
            </a:pPr>
            <a:r>
              <a:rPr lang="fi-FI" dirty="0"/>
              <a:t>Miettikää erityisesti eriyttämistä, työtapoja sekä organisointia, joka tukee osallistumista ja oppimista (soveltavan liikunnan näkökulma)</a:t>
            </a:r>
          </a:p>
          <a:p>
            <a:pPr>
              <a:buFontTx/>
              <a:buChar char="-"/>
            </a:pP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Teemat</a:t>
            </a:r>
            <a:r>
              <a:rPr lang="fi-FI" dirty="0"/>
              <a:t>: 1. luontoliikunta, 2. kehonhallinta, 3. palloilu, 4. musiikkiliikunta </a:t>
            </a:r>
          </a:p>
          <a:p>
            <a:pPr>
              <a:buFontTx/>
              <a:buChar char="-"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5936341" y="324433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8271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715F7-ECBD-4A14-B69C-5EDB080F9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</a:t>
            </a:r>
            <a:r>
              <a:rPr lang="fi-FI" dirty="0" smtClean="0"/>
              <a:t>ateriaalit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968838-AAEC-4A55-9B27-D4ED68FB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416833"/>
          </a:xfrm>
        </p:spPr>
        <p:txBody>
          <a:bodyPr>
            <a:normAutofit/>
          </a:bodyPr>
          <a:lstStyle/>
          <a:p>
            <a:r>
              <a:rPr lang="fi-FI" dirty="0">
                <a:hlinkClick r:id="rId2"/>
              </a:rPr>
              <a:t>http://www.edu.fi/ops2016_tukimateriaalit/ohjaus_eriyttaminen_ja_tuki_liikunnassa</a:t>
            </a:r>
            <a:r>
              <a:rPr lang="fi-FI" dirty="0"/>
              <a:t>  (Yleisesti liikunnan eriyttämisestä ja oppimisen tukemisesta)</a:t>
            </a:r>
          </a:p>
          <a:p>
            <a:r>
              <a:rPr lang="fi-FI" dirty="0">
                <a:hlinkClick r:id="rId3"/>
              </a:rPr>
              <a:t>http://www.innostunliikkumaan.fi/_file/download/inline/3471a508-8028-4f92-9bb2-757fc609c2b0/Motoriikan%20haasteet%20ja%20ideat%20niiden%20ratkaisemiseksi.pdf</a:t>
            </a:r>
            <a:r>
              <a:rPr lang="fi-FI" dirty="0"/>
              <a:t> (Motoriikan haasteet ja niiden ratkaiseminen)</a:t>
            </a:r>
          </a:p>
          <a:p>
            <a:r>
              <a:rPr lang="fi-FI" dirty="0">
                <a:hlinkClick r:id="rId4"/>
              </a:rPr>
              <a:t>https://koppa.jyu.fi/avoimet/liikunta/soveltava-liikunta/materiaalit/eriyttaminen-pops2014-mukaan</a:t>
            </a:r>
            <a:r>
              <a:rPr lang="fi-FI" dirty="0"/>
              <a:t> </a:t>
            </a:r>
            <a:r>
              <a:rPr lang="fi-FI" dirty="0" smtClean="0"/>
              <a:t>(Eriyttäminen ja uusi OPS) </a:t>
            </a:r>
            <a:endParaRPr lang="fi-FI" dirty="0"/>
          </a:p>
          <a:p>
            <a:r>
              <a:rPr lang="fi-FI" dirty="0" smtClean="0">
                <a:hlinkClick r:id="rId5"/>
              </a:rPr>
              <a:t>http</a:t>
            </a:r>
            <a:r>
              <a:rPr lang="fi-FI" dirty="0">
                <a:hlinkClick r:id="rId5"/>
              </a:rPr>
              <a:t>://www.lts.fi/Soveltava%20liikunta/toimijat-ja-verkostot/soveltavan-liikunnan-koulutus-ja-tutkijatoiminta/soveltavan</a:t>
            </a:r>
            <a:r>
              <a:rPr lang="fi-FI" dirty="0"/>
              <a:t> (Soveltavan liikunnan EIPET -opetusmateriaalit)</a:t>
            </a:r>
          </a:p>
          <a:p>
            <a:r>
              <a:rPr lang="fi-FI" dirty="0">
                <a:hlinkClick r:id="rId6"/>
              </a:rPr>
              <a:t>http://www.skillilataamo.fi/#</a:t>
            </a:r>
            <a:r>
              <a:rPr lang="fi-FI" dirty="0"/>
              <a:t>! </a:t>
            </a:r>
          </a:p>
          <a:p>
            <a:r>
              <a:rPr lang="fi-FI" dirty="0">
                <a:hlinkClick r:id="rId7"/>
              </a:rPr>
              <a:t>https://koppa.jyu.fi/avoimet/liikunta/soveltava-liikunta/soveltavan-liikunnan-tietoa-verkosta</a:t>
            </a:r>
            <a:r>
              <a:rPr lang="fi-FI" dirty="0"/>
              <a:t> (Terhin kotisivut)</a:t>
            </a:r>
          </a:p>
        </p:txBody>
      </p:sp>
    </p:spTree>
    <p:extLst>
      <p:ext uri="{BB962C8B-B14F-4D97-AF65-F5344CB8AC3E}">
        <p14:creationId xmlns:p14="http://schemas.microsoft.com/office/powerpoint/2010/main" val="9665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>
                <a:hlinkClick r:id="rId2"/>
              </a:rPr>
              <a:t>Huovinen T., Hirvensalo M., Kulmala J., Palomäki S., </a:t>
            </a:r>
            <a:r>
              <a:rPr lang="fi-FI" dirty="0" err="1">
                <a:hlinkClick r:id="rId2"/>
              </a:rPr>
              <a:t>Tammelin</a:t>
            </a:r>
            <a:r>
              <a:rPr lang="fi-FI" dirty="0">
                <a:hlinkClick r:id="rId2"/>
              </a:rPr>
              <a:t> T. &amp; </a:t>
            </a:r>
            <a:r>
              <a:rPr lang="fi-FI" dirty="0" err="1">
                <a:hlinkClick r:id="rId2"/>
              </a:rPr>
              <a:t>Heikinaro</a:t>
            </a:r>
            <a:r>
              <a:rPr lang="fi-FI" dirty="0">
                <a:hlinkClick r:id="rId2"/>
              </a:rPr>
              <a:t>-Johansson P. 2014. Fyysisen aktiivisuuden mittaaminen koulun liikuntatunnilla systemaattisella LOTAS -observointimenetelmällä ja </a:t>
            </a:r>
            <a:r>
              <a:rPr lang="fi-FI" dirty="0" err="1">
                <a:hlinkClick r:id="rId2"/>
              </a:rPr>
              <a:t>ActiGraph</a:t>
            </a:r>
            <a:r>
              <a:rPr lang="fi-FI" dirty="0">
                <a:hlinkClick r:id="rId2"/>
              </a:rPr>
              <a:t> wGT3X+ kiihtyvyysmittarilla. Liikunta &amp; Tiede 51 (1), 56–63.</a:t>
            </a:r>
            <a:endParaRPr lang="fi-FI" dirty="0"/>
          </a:p>
          <a:p>
            <a:r>
              <a:rPr lang="fi-FI" dirty="0" err="1">
                <a:hlinkClick r:id="rId3"/>
              </a:rPr>
              <a:t>Siutla</a:t>
            </a:r>
            <a:r>
              <a:rPr lang="fi-FI" dirty="0">
                <a:hlinkClick r:id="rId3"/>
              </a:rPr>
              <a:t>, H., Huovinen, T., Partanen, A., &amp; Hirvensalo, M. (2012). Opetusviestintä heterogeenisen kolmannen luokan ryhmällä. Liikunta &amp; Tiede, 49 (1), 59-66</a:t>
            </a:r>
            <a:endParaRPr lang="fi-FI" dirty="0"/>
          </a:p>
          <a:p>
            <a:r>
              <a:rPr lang="fi-FI" dirty="0"/>
              <a:t>Oppikirjoja ja -materiaaleja</a:t>
            </a:r>
          </a:p>
          <a:p>
            <a:r>
              <a:rPr lang="fi-FI" dirty="0">
                <a:hlinkClick r:id="rId4"/>
              </a:rPr>
              <a:t>Rintala, P., Huovinen, T. &amp; Niemelä, S. 2012. Soveltava liikunta  Helsinki: Liikuntatieteellinen Seura.</a:t>
            </a:r>
            <a:endParaRPr lang="fi-FI" dirty="0"/>
          </a:p>
          <a:p>
            <a:r>
              <a:rPr lang="fi-FI" dirty="0">
                <a:hlinkClick r:id="rId5"/>
              </a:rPr>
              <a:t>Huovinen, T., </a:t>
            </a:r>
            <a:r>
              <a:rPr lang="fi-FI" dirty="0" err="1">
                <a:hlinkClick r:id="rId5"/>
              </a:rPr>
              <a:t>Remahl</a:t>
            </a:r>
            <a:r>
              <a:rPr lang="fi-FI" dirty="0">
                <a:hlinkClick r:id="rId5"/>
              </a:rPr>
              <a:t>, V. &amp; Turunen, S. 2009. Pallopelejä ja pelisovelluksia. Opetushallitus. Koululiikuntaliitto.</a:t>
            </a:r>
            <a:endParaRPr lang="fi-FI" dirty="0"/>
          </a:p>
          <a:p>
            <a:r>
              <a:rPr lang="fi-FI" dirty="0" err="1">
                <a:hlinkClick r:id="rId6"/>
              </a:rPr>
              <a:t>Heikinaro</a:t>
            </a:r>
            <a:r>
              <a:rPr lang="fi-FI" dirty="0">
                <a:hlinkClick r:id="rId6"/>
              </a:rPr>
              <a:t>-Johansson, P. &amp; Huovinen, T. (toim.) 2007. Näkökulmia liikuntapedagogiikkaan 2. </a:t>
            </a:r>
            <a:r>
              <a:rPr lang="fi-FI" dirty="0" err="1">
                <a:hlinkClick r:id="rId6"/>
              </a:rPr>
              <a:t>uud</a:t>
            </a:r>
            <a:r>
              <a:rPr lang="fi-FI" dirty="0">
                <a:hlinkClick r:id="rId6"/>
              </a:rPr>
              <a:t>. painos. Helsinki: WSOY.</a:t>
            </a:r>
            <a:endParaRPr lang="fi-FI" dirty="0"/>
          </a:p>
          <a:p>
            <a:r>
              <a:rPr lang="fi-FI" dirty="0">
                <a:hlinkClick r:id="rId7"/>
              </a:rPr>
              <a:t>Huovinen, T. (toim.) 2003. Talviliikuntaa kaikille : soveltavan talviliikunnan käsikirja Helsinki: Edita</a:t>
            </a:r>
            <a:endParaRPr lang="fi-FI" dirty="0"/>
          </a:p>
          <a:p>
            <a:r>
              <a:rPr lang="fi-FI" dirty="0"/>
              <a:t>Verkkomateriaaleja</a:t>
            </a:r>
          </a:p>
          <a:p>
            <a:r>
              <a:rPr lang="fi-FI" dirty="0">
                <a:hlinkClick r:id="rId8"/>
              </a:rPr>
              <a:t>Soveltava liikunta - materiaalit soveltavan liikunnanopetuksen tueksi</a:t>
            </a:r>
            <a:endParaRPr lang="fi-FI" dirty="0"/>
          </a:p>
          <a:p>
            <a:r>
              <a:rPr lang="fi-FI" dirty="0">
                <a:hlinkClick r:id="rId9"/>
              </a:rPr>
              <a:t>OPS 2016 liikunnan tukimateriaalit. Edu.fi -portaali. Opetushallitus. (Työryhmän jäsenenä, vastuualueena oppimisen tuki)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897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Alkulämppä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 Mitä on  jäänyt POM </a:t>
            </a:r>
            <a:r>
              <a:rPr lang="fi-FI" dirty="0" err="1" smtClean="0"/>
              <a:t>ydimestä</a:t>
            </a:r>
            <a:r>
              <a:rPr lang="fi-FI" dirty="0" smtClean="0"/>
              <a:t> mieleen?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00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61103"/>
          </a:xfrm>
        </p:spPr>
        <p:txBody>
          <a:bodyPr>
            <a:normAutofit/>
          </a:bodyPr>
          <a:lstStyle/>
          <a:p>
            <a:r>
              <a:rPr lang="fi-FI" dirty="0" smtClean="0"/>
              <a:t>Mitä odotatte kurssilta?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79621"/>
            <a:ext cx="9905999" cy="4411580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77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Kurssin tavoitteet (</a:t>
            </a:r>
            <a:r>
              <a:rPr lang="fi-FI" dirty="0" err="1" smtClean="0"/>
              <a:t>ops</a:t>
            </a:r>
            <a:r>
              <a:rPr lang="fi-FI" dirty="0" smtClean="0"/>
              <a:t>) ja aikataulu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78429"/>
            <a:ext cx="9905999" cy="3812772"/>
          </a:xfrm>
        </p:spPr>
        <p:txBody>
          <a:bodyPr/>
          <a:lstStyle/>
          <a:p>
            <a:r>
              <a:rPr lang="fi-FI" dirty="0"/>
              <a:t>Opintojakson suoritettuaan opiskelija</a:t>
            </a:r>
            <a:br>
              <a:rPr lang="fi-FI" dirty="0"/>
            </a:br>
            <a:r>
              <a:rPr lang="fi-FI" dirty="0"/>
              <a:t>- ymmärtää motorisen oppimisen merkityksen eri oppiaineissa ja niitä yhdistävänä tekijänä</a:t>
            </a:r>
            <a:br>
              <a:rPr lang="fi-FI" dirty="0"/>
            </a:br>
            <a:r>
              <a:rPr lang="fi-FI" dirty="0"/>
              <a:t>- osaa suunnitella ja ohjata lapsen hyvinvointia edistäviä </a:t>
            </a:r>
            <a:r>
              <a:rPr lang="fi-FI" dirty="0" smtClean="0"/>
              <a:t>oppimisprosesseja</a:t>
            </a:r>
          </a:p>
          <a:p>
            <a:r>
              <a:rPr lang="fi-FI" dirty="0" smtClean="0"/>
              <a:t>25.9 </a:t>
            </a:r>
            <a:r>
              <a:rPr lang="fi-FI" dirty="0" smtClean="0"/>
              <a:t>johdatus, soveltava liikunta</a:t>
            </a:r>
            <a:endParaRPr lang="fi-FI" dirty="0" smtClean="0"/>
          </a:p>
          <a:p>
            <a:r>
              <a:rPr lang="fi-FI" dirty="0" smtClean="0"/>
              <a:t>2.10 </a:t>
            </a:r>
            <a:r>
              <a:rPr lang="fi-FI" dirty="0" err="1" smtClean="0"/>
              <a:t>Kailin</a:t>
            </a:r>
            <a:r>
              <a:rPr lang="fi-FI" dirty="0" smtClean="0"/>
              <a:t> osuus ”Motoriikan haasteet oppimisessa” Onko tarvetta</a:t>
            </a:r>
            <a:r>
              <a:rPr lang="fi-FI" dirty="0" smtClean="0"/>
              <a:t>? Soveltavan liikuntaan liittyvän tehtävän purku. Oman projektin suunnittelu pienryhmissä</a:t>
            </a:r>
          </a:p>
          <a:p>
            <a:r>
              <a:rPr lang="fi-FI" dirty="0" smtClean="0"/>
              <a:t>VKO 42 ja 43 </a:t>
            </a:r>
            <a:r>
              <a:rPr lang="fi-FI" dirty="0" err="1" smtClean="0"/>
              <a:t>Kailin</a:t>
            </a:r>
            <a:r>
              <a:rPr lang="fi-FI" dirty="0" smtClean="0"/>
              <a:t> ohjaukset</a:t>
            </a:r>
            <a:endParaRPr lang="fi-FI" dirty="0" smtClean="0"/>
          </a:p>
          <a:p>
            <a:r>
              <a:rPr lang="fi-FI" dirty="0" smtClean="0"/>
              <a:t>9.10 itsenäinen työskentely pienryhmissä</a:t>
            </a:r>
          </a:p>
          <a:p>
            <a:r>
              <a:rPr lang="fi-FI" dirty="0" smtClean="0"/>
              <a:t>30.10 Purku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25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53608"/>
          </a:xfrm>
        </p:spPr>
        <p:txBody>
          <a:bodyPr/>
          <a:lstStyle/>
          <a:p>
            <a:r>
              <a:rPr lang="fi-FI" dirty="0"/>
              <a:t>K</a:t>
            </a:r>
            <a:r>
              <a:rPr lang="fi-FI" dirty="0" smtClean="0"/>
              <a:t>urssiprojekti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572126"/>
            <a:ext cx="10312651" cy="5285874"/>
          </a:xfrm>
        </p:spPr>
        <p:txBody>
          <a:bodyPr>
            <a:normAutofit/>
          </a:bodyPr>
          <a:lstStyle/>
          <a:p>
            <a:r>
              <a:rPr lang="fi-FI" b="1" dirty="0" smtClean="0"/>
              <a:t>Tavoite: </a:t>
            </a:r>
            <a:r>
              <a:rPr lang="fi-FI" dirty="0" smtClean="0"/>
              <a:t>luoda käytännöllinen työkalu opettaa koulussa </a:t>
            </a:r>
            <a:r>
              <a:rPr lang="fi-FI" b="1" dirty="0" smtClean="0"/>
              <a:t>SOVELTAVA LIIKUNTA, TERVEYSKASVATUSTA  </a:t>
            </a:r>
            <a:r>
              <a:rPr lang="fi-FI" dirty="0" smtClean="0"/>
              <a:t>tai oppiaineita integroiva opintokokonaisuus, jossa liikunta on vahvasti mukana </a:t>
            </a:r>
          </a:p>
          <a:p>
            <a:r>
              <a:rPr lang="fi-FI" dirty="0" smtClean="0"/>
              <a:t>Koko ryhmällä </a:t>
            </a:r>
            <a:r>
              <a:rPr lang="fi-FI" u="sng" dirty="0" smtClean="0"/>
              <a:t>yksi iso ilmiö/teema sekä </a:t>
            </a:r>
            <a:r>
              <a:rPr lang="fi-FI" u="sng" dirty="0" smtClean="0"/>
              <a:t>luokkataso. Saa itse valita!</a:t>
            </a:r>
            <a:endParaRPr lang="fi-FI" u="sng" dirty="0" smtClean="0"/>
          </a:p>
          <a:p>
            <a:r>
              <a:rPr lang="fi-FI" dirty="0" smtClean="0"/>
              <a:t>Ryhmät saavat päättää mitä oppiaineita integroivat, kunhan liikunta on mukana! </a:t>
            </a:r>
          </a:p>
          <a:p>
            <a:r>
              <a:rPr lang="fi-FI" dirty="0" smtClean="0"/>
              <a:t>Lopputuotokset </a:t>
            </a:r>
            <a:r>
              <a:rPr lang="fi-FI" dirty="0" err="1" smtClean="0"/>
              <a:t>Peda.netiin</a:t>
            </a:r>
            <a:r>
              <a:rPr lang="fi-FI" dirty="0" smtClean="0">
                <a:sym typeface="Wingdings" panose="05000000000000000000" pitchFamily="2" charset="2"/>
              </a:rPr>
              <a:t>! 30.11 </a:t>
            </a:r>
          </a:p>
          <a:p>
            <a:r>
              <a:rPr lang="fi-FI" u="sng" dirty="0" smtClean="0">
                <a:sym typeface="Wingdings" panose="05000000000000000000" pitchFamily="2" charset="2"/>
              </a:rPr>
              <a:t>Työstä niin selkeä, että kuka tahansa voi opettaa ohjeistuksesta</a:t>
            </a:r>
          </a:p>
        </p:txBody>
      </p:sp>
    </p:spTree>
    <p:extLst>
      <p:ext uri="{BB962C8B-B14F-4D97-AF65-F5344CB8AC3E}">
        <p14:creationId xmlns:p14="http://schemas.microsoft.com/office/powerpoint/2010/main" val="18818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09229"/>
          </a:xfrm>
        </p:spPr>
        <p:txBody>
          <a:bodyPr/>
          <a:lstStyle/>
          <a:p>
            <a:r>
              <a:rPr lang="fi-FI" dirty="0" smtClean="0"/>
              <a:t>Mitä tuotoksessa täytyy näkyä?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27746"/>
            <a:ext cx="9905999" cy="5035683"/>
          </a:xfrm>
        </p:spPr>
        <p:txBody>
          <a:bodyPr>
            <a:normAutofit/>
          </a:bodyPr>
          <a:lstStyle/>
          <a:p>
            <a:r>
              <a:rPr lang="fi-FI" dirty="0" smtClean="0"/>
              <a:t>Tavoitteet (koko ilmiö ja pienemmät kokonaisuudet) </a:t>
            </a:r>
          </a:p>
          <a:p>
            <a:pPr lvl="1"/>
            <a:r>
              <a:rPr lang="fi-FI" dirty="0" smtClean="0"/>
              <a:t>Luokkatason tavoitteet kummastakin oppiaineesta otettu huomioon (OPS) </a:t>
            </a:r>
          </a:p>
          <a:p>
            <a:pPr lvl="1"/>
            <a:r>
              <a:rPr lang="fi-FI" dirty="0" smtClean="0"/>
              <a:t>Laaja-alaiset oppimistavoitteet! </a:t>
            </a:r>
          </a:p>
          <a:p>
            <a:r>
              <a:rPr lang="fi-FI" dirty="0" smtClean="0"/>
              <a:t>Organisointi </a:t>
            </a:r>
          </a:p>
          <a:p>
            <a:pPr lvl="1"/>
            <a:r>
              <a:rPr lang="fi-FI" dirty="0" smtClean="0"/>
              <a:t>Miten toteutetaan? Mitä toteutukseen tarvitaan? Muuta </a:t>
            </a:r>
            <a:r>
              <a:rPr lang="fi-FI" dirty="0" err="1" smtClean="0"/>
              <a:t>huomoitavaa</a:t>
            </a:r>
            <a:r>
              <a:rPr lang="fi-FI" dirty="0" smtClean="0"/>
              <a:t>? </a:t>
            </a:r>
          </a:p>
          <a:p>
            <a:r>
              <a:rPr lang="fi-FI" dirty="0" smtClean="0"/>
              <a:t>Arviointi </a:t>
            </a:r>
          </a:p>
          <a:p>
            <a:pPr lvl="1"/>
            <a:r>
              <a:rPr lang="fi-FI" dirty="0" smtClean="0"/>
              <a:t>Miten toimintaa ja oppimista arvioidaan? </a:t>
            </a:r>
          </a:p>
          <a:p>
            <a:r>
              <a:rPr lang="fi-FI" dirty="0" smtClean="0"/>
              <a:t>Huomiot, pohdinnat, käytännöllisyys, ehdotukset soveltamiseen sekä työn heikkoudet ja vahvuudet </a:t>
            </a:r>
          </a:p>
          <a:p>
            <a:r>
              <a:rPr lang="fi-FI" dirty="0"/>
              <a:t>Huomioikaa työn ulkoasu </a:t>
            </a:r>
            <a:r>
              <a:rPr lang="fi-FI" dirty="0">
                <a:sym typeface="Wingdings" panose="05000000000000000000" pitchFamily="2" charset="2"/>
              </a:rPr>
              <a:t> millainen ulkoasu antaa opettajalle selkeän kuvan teidän kokonaisuudesta?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430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77145"/>
          </a:xfrm>
        </p:spPr>
        <p:txBody>
          <a:bodyPr/>
          <a:lstStyle/>
          <a:p>
            <a:r>
              <a:rPr lang="fi-FI" dirty="0" smtClean="0"/>
              <a:t>Kurssin eteneminen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95663"/>
            <a:ext cx="9905999" cy="5085348"/>
          </a:xfrm>
        </p:spPr>
        <p:txBody>
          <a:bodyPr>
            <a:normAutofit/>
          </a:bodyPr>
          <a:lstStyle/>
          <a:p>
            <a:r>
              <a:rPr lang="fi-FI" dirty="0" smtClean="0"/>
              <a:t>Koko ryhmän ilmiö/teema olisi hyvä päättää ajoissa </a:t>
            </a:r>
          </a:p>
          <a:p>
            <a:r>
              <a:rPr lang="fi-FI" dirty="0" smtClean="0"/>
              <a:t>Yhteisillä suunnittelukerroilla (2.10 ja 9.10) saatte aikaa ja apuja yhteisten isompien linjojen suunnitteluun (koko ryhmä) </a:t>
            </a:r>
          </a:p>
          <a:p>
            <a:r>
              <a:rPr lang="fi-FI" dirty="0" smtClean="0"/>
              <a:t>Sparrauskerralla pitäisi olla jotain jo valmiina (vko 42-43 </a:t>
            </a:r>
            <a:r>
              <a:rPr lang="fi-FI" dirty="0" err="1" smtClean="0"/>
              <a:t>Kailin</a:t>
            </a:r>
            <a:r>
              <a:rPr lang="fi-FI" dirty="0" smtClean="0"/>
              <a:t> ohjaus)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Viimeisellä demolla (30.10)  jokaisella pienryhmällä noin 30 minuuttia aikaa esitellä oma tuotos ja ohjata valitsemansa ”helmi” omasta suunnitelmasta!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9284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3276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Arviointikriteerit tiimin tuotokselle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51284"/>
            <a:ext cx="9905999" cy="539014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i-FI" sz="2500" b="1" dirty="0"/>
              <a:t>5 </a:t>
            </a:r>
          </a:p>
          <a:p>
            <a:pPr lvl="1"/>
            <a:r>
              <a:rPr lang="fi-FI" sz="2500" dirty="0" smtClean="0"/>
              <a:t>Valitut oppiaineet, tavoitteet, organisointi ja arviointi muodostavat selkeän kokonaisuuden, joka on perusteltu uutta opetussuunnitelmaa mukaillen sekä vuosiluokka huomioiden</a:t>
            </a:r>
          </a:p>
          <a:p>
            <a:pPr lvl="1"/>
            <a:r>
              <a:rPr lang="fi-FI" sz="2500" dirty="0" smtClean="0"/>
              <a:t>Suunnitelma </a:t>
            </a:r>
            <a:r>
              <a:rPr lang="fi-FI" sz="2500" dirty="0"/>
              <a:t>on erittäin monipuolinen ja eri näkökulmia </a:t>
            </a:r>
            <a:r>
              <a:rPr lang="fi-FI" sz="2500" dirty="0" smtClean="0"/>
              <a:t>sekä laaja-alaiset osaamistavoitteet erinomaisesti huomioiva</a:t>
            </a:r>
            <a:endParaRPr lang="fi-FI" sz="2500" dirty="0"/>
          </a:p>
          <a:p>
            <a:pPr lvl="1"/>
            <a:r>
              <a:rPr lang="fi-FI" sz="2500" dirty="0"/>
              <a:t>Sisältö on erittäin käyttökelpoinen ja </a:t>
            </a:r>
            <a:r>
              <a:rPr lang="fi-FI" sz="2500" dirty="0" smtClean="0"/>
              <a:t>helposti sovellettavissa kouluille </a:t>
            </a:r>
          </a:p>
          <a:p>
            <a:pPr lvl="1"/>
            <a:r>
              <a:rPr lang="fi-FI" sz="2500" dirty="0" smtClean="0"/>
              <a:t>Työn heikkouksia ja vahvuuksia on pohdittu analyyttisesti ja sovellusehdotuksia esitelty runsaasti</a:t>
            </a:r>
          </a:p>
          <a:p>
            <a:pPr lvl="1"/>
            <a:r>
              <a:rPr lang="fi-FI" sz="2500" dirty="0" smtClean="0"/>
              <a:t>Messupäivän ”demo” on erittäin innovatiivinen, osallistava ja ajatuksia herättävä. Se havainnollistaa integraatiomallin erinomaisesti ja antaa muille hyvät valmiudet toteuttaa kyseinen oppimiskokonaisuus</a:t>
            </a:r>
          </a:p>
          <a:p>
            <a:pPr marL="0" lvl="0" indent="0">
              <a:buNone/>
            </a:pPr>
            <a:r>
              <a:rPr lang="fi-FI" sz="2500" b="1" dirty="0" smtClean="0"/>
              <a:t>3 </a:t>
            </a:r>
            <a:endParaRPr lang="fi-FI" sz="2500" dirty="0" smtClean="0"/>
          </a:p>
          <a:p>
            <a:pPr lvl="1"/>
            <a:r>
              <a:rPr lang="fi-FI" sz="2500" dirty="0" smtClean="0"/>
              <a:t>Valittuja oppiaineita, tavoitteita, organisointia ja arviointia on pohdittu, mutta perustelut ja kokonaisuus ovat vajavaiset </a:t>
            </a:r>
            <a:endParaRPr lang="fi-FI" sz="2500" dirty="0"/>
          </a:p>
          <a:p>
            <a:pPr lvl="1"/>
            <a:r>
              <a:rPr lang="fi-FI" sz="2500" dirty="0" smtClean="0"/>
              <a:t>Suunnitelma on hyvä ja laaja-alaisia osaamistavoitteita on otettu huomioon </a:t>
            </a:r>
            <a:endParaRPr lang="fi-FI" sz="2500" dirty="0"/>
          </a:p>
          <a:p>
            <a:pPr lvl="1"/>
            <a:r>
              <a:rPr lang="fi-FI" sz="2500" dirty="0"/>
              <a:t>Sisältö on käyttökelpoinen ja sovellettavissa </a:t>
            </a:r>
            <a:r>
              <a:rPr lang="fi-FI" sz="2500" dirty="0" smtClean="0"/>
              <a:t>kouluille</a:t>
            </a:r>
          </a:p>
          <a:p>
            <a:pPr lvl="1"/>
            <a:r>
              <a:rPr lang="fi-FI" sz="2500" dirty="0" smtClean="0"/>
              <a:t>Työn heikkouksia sekä vahvuuksia on pohdittu ja sovellusehdotuksia esitelty </a:t>
            </a:r>
          </a:p>
          <a:p>
            <a:pPr lvl="1"/>
            <a:r>
              <a:rPr lang="fi-FI" sz="2500" dirty="0" smtClean="0"/>
              <a:t>Messupäivän ”demo” on valtaosin </a:t>
            </a:r>
            <a:r>
              <a:rPr lang="fi-FI" sz="2500" dirty="0"/>
              <a:t>innostava ja </a:t>
            </a:r>
            <a:r>
              <a:rPr lang="fi-FI" sz="2500" dirty="0" smtClean="0"/>
              <a:t>osallistava. Materiaali havainnollistetaan hyvin ja muut saavat kuvan siitä, kuinka toteuttaa kyseinen oppimiskokonaisuus.</a:t>
            </a:r>
            <a:endParaRPr lang="fi-FI" sz="2500" dirty="0"/>
          </a:p>
          <a:p>
            <a:pPr marL="0" indent="0">
              <a:buNone/>
            </a:pPr>
            <a:r>
              <a:rPr lang="fi-FI" sz="2500" b="1" dirty="0"/>
              <a:t>1</a:t>
            </a:r>
            <a:endParaRPr lang="fi-FI" sz="2500" dirty="0"/>
          </a:p>
          <a:p>
            <a:pPr lvl="1"/>
            <a:r>
              <a:rPr lang="fi-FI" sz="2500" dirty="0" smtClean="0"/>
              <a:t>Valittujen oppiaineiden, tavoitteiden, organisoinnin ja arvioinnin </a:t>
            </a:r>
            <a:r>
              <a:rPr lang="fi-FI" sz="2500" dirty="0"/>
              <a:t>yhteys </a:t>
            </a:r>
            <a:r>
              <a:rPr lang="fi-FI" sz="2500" dirty="0" smtClean="0"/>
              <a:t>opetussuunnitelmaan puuttuu eikä työ muodosta selkeää kokonaisuutta</a:t>
            </a:r>
            <a:endParaRPr lang="fi-FI" sz="2500" dirty="0"/>
          </a:p>
          <a:p>
            <a:pPr lvl="1"/>
            <a:r>
              <a:rPr lang="fi-FI" sz="2500" dirty="0" smtClean="0"/>
              <a:t>Suunnitelmassa on sisällöllisesti </a:t>
            </a:r>
            <a:r>
              <a:rPr lang="fi-FI" sz="2500" dirty="0"/>
              <a:t>huomattavia puutteita ja epäjohdonmukaisuuksia. </a:t>
            </a:r>
          </a:p>
          <a:p>
            <a:pPr lvl="1"/>
            <a:r>
              <a:rPr lang="fi-FI" sz="2500" dirty="0"/>
              <a:t>Osaa </a:t>
            </a:r>
            <a:r>
              <a:rPr lang="fi-FI" sz="2500" dirty="0" smtClean="0"/>
              <a:t>materiaalista voi hyödyntää</a:t>
            </a:r>
          </a:p>
          <a:p>
            <a:pPr lvl="1"/>
            <a:r>
              <a:rPr lang="fi-FI" sz="2500" dirty="0" smtClean="0"/>
              <a:t>Työn heikkoudet ja vahvuudet on mainittu, sovellusehdotukset eivät käyttökelpoisia</a:t>
            </a:r>
          </a:p>
          <a:p>
            <a:pPr lvl="1"/>
            <a:r>
              <a:rPr lang="fi-FI" sz="2500" dirty="0" smtClean="0"/>
              <a:t>Messupäivän ”demo” ei </a:t>
            </a:r>
            <a:r>
              <a:rPr lang="fi-FI" sz="2500" dirty="0"/>
              <a:t>anna kovin selkeää kuvaa </a:t>
            </a:r>
            <a:r>
              <a:rPr lang="fi-FI" sz="2500" dirty="0" smtClean="0"/>
              <a:t>suunnitelmasta eikä </a:t>
            </a:r>
            <a:r>
              <a:rPr lang="fi-FI" sz="2500" dirty="0"/>
              <a:t>havainnollista materiaalia. Esitys innostaa vain vähän, mutta ei osallista.</a:t>
            </a:r>
          </a:p>
          <a:p>
            <a:pPr marL="0" indent="0">
              <a:buNone/>
            </a:pPr>
            <a:endParaRPr lang="fi-FI" sz="2500" b="1" dirty="0"/>
          </a:p>
          <a:p>
            <a:pPr marL="0" indent="0">
              <a:buNone/>
            </a:pPr>
            <a:r>
              <a:rPr lang="fi-FI" sz="2500" b="1" dirty="0"/>
              <a:t>hylätty</a:t>
            </a:r>
            <a:r>
              <a:rPr lang="fi-FI" sz="2500" dirty="0"/>
              <a:t> </a:t>
            </a:r>
          </a:p>
          <a:p>
            <a:pPr lvl="1"/>
            <a:r>
              <a:rPr lang="fi-FI" sz="2500" dirty="0" err="1"/>
              <a:t>Kriteetit</a:t>
            </a:r>
            <a:r>
              <a:rPr lang="fi-FI" sz="2500" dirty="0"/>
              <a:t> eivät täyty ja työssä on vakavia puutteita kaikilla osa-alueilla. Rakennettava uudestaan/täydennettävä merkittävästi.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36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09229"/>
          </a:xfrm>
        </p:spPr>
        <p:txBody>
          <a:bodyPr/>
          <a:lstStyle/>
          <a:p>
            <a:r>
              <a:rPr lang="fi-FI" dirty="0" smtClean="0"/>
              <a:t>Arviointi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27747"/>
            <a:ext cx="9905999" cy="4363454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1. Integrointisuunnitelma ja työskentely </a:t>
            </a:r>
          </a:p>
          <a:p>
            <a:pPr marL="0" indent="0">
              <a:buNone/>
            </a:pPr>
            <a:r>
              <a:rPr lang="fi-FI" dirty="0" smtClean="0"/>
              <a:t>2. Itsearvio </a:t>
            </a:r>
          </a:p>
          <a:p>
            <a:r>
              <a:rPr lang="fi-FI" dirty="0" smtClean="0"/>
              <a:t>Mitä mietteitä?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49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5828</TotalTime>
  <Words>931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Facet</vt:lpstr>
      <vt:lpstr>POMM1052</vt:lpstr>
      <vt:lpstr>Alkulämppä</vt:lpstr>
      <vt:lpstr>Mitä odotatte kurssilta?</vt:lpstr>
      <vt:lpstr>Kurssin tavoitteet (ops) ja aikataulu </vt:lpstr>
      <vt:lpstr>Kurssiprojekti</vt:lpstr>
      <vt:lpstr>Mitä tuotoksessa täytyy näkyä?</vt:lpstr>
      <vt:lpstr>Kurssin eteneminen</vt:lpstr>
      <vt:lpstr>Arviointikriteerit tiimin tuotokselle</vt:lpstr>
      <vt:lpstr>Arviointi </vt:lpstr>
      <vt:lpstr>SOVELTAVA LIIKUNTA</vt:lpstr>
      <vt:lpstr>Ennakkokäsitykset</vt:lpstr>
      <vt:lpstr>PowerPoint Presentation</vt:lpstr>
      <vt:lpstr>TEHTÄVÄ</vt:lpstr>
      <vt:lpstr>Materiaalit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POMM1052</dc:title>
  <dc:creator>Hurskainen, Heikki</dc:creator>
  <cp:lastModifiedBy>Kepler-Uotinen, Kaili</cp:lastModifiedBy>
  <cp:revision>39</cp:revision>
  <dcterms:created xsi:type="dcterms:W3CDTF">2017-09-07T08:11:13Z</dcterms:created>
  <dcterms:modified xsi:type="dcterms:W3CDTF">2020-09-25T08:25:59Z</dcterms:modified>
</cp:coreProperties>
</file>