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184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321D7B-59C3-49CA-B448-ACB106376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2535A-FE6A-4C00-A5A7-FA71C5AE3D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579E-DCAB-4FA7-BDAC-A03FC984C25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ED7E05-44EB-475F-8FCE-B98BF0777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8A43C0-BBEE-427F-989D-03A66C1E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CE88-28F3-426A-BCD0-2F63E1C3A5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F6241-0470-4F51-BD75-E72AD6450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F4AD-5457-4F19-AAB5-4402B55CCA7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1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5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2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1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03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1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D01A38-0AD6-457E-B66E-6DDEBF52ADFC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iZlXZ9r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5130-D9CF-4D16-8DC5-E7CAFB3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9" y="2636912"/>
            <a:ext cx="6754495" cy="2016224"/>
          </a:xfrm>
        </p:spPr>
        <p:txBody>
          <a:bodyPr/>
          <a:lstStyle/>
          <a:p>
            <a:r>
              <a:rPr lang="fi-FI" dirty="0"/>
              <a:t>Opetustyylit ja opetusmallit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397801"/>
            <a:ext cx="9945372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  <a:br>
              <a:rPr lang="fi-FI" dirty="0"/>
            </a:br>
            <a:r>
              <a:rPr lang="fi-FI" dirty="0"/>
              <a:t>= Itsearviointi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4242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/>
              <a:t>The teacher plans the activities and gives the feedback criteria</a:t>
            </a:r>
          </a:p>
          <a:p>
            <a:r>
              <a:rPr lang="en-GB" sz="2800" dirty="0"/>
              <a:t>The pupil evaluates their own performance according to the criteria</a:t>
            </a:r>
          </a:p>
          <a:p>
            <a:r>
              <a:rPr lang="en-GB" sz="2800" dirty="0"/>
              <a:t>The dependence of the teacher’s feedback and evaluation decreases</a:t>
            </a:r>
          </a:p>
          <a:p>
            <a:r>
              <a:rPr lang="en-GB" sz="2800" dirty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2" y="368969"/>
            <a:ext cx="9836884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  <a:br>
              <a:rPr lang="fi-FI" dirty="0"/>
            </a:br>
            <a:r>
              <a:rPr lang="fi-FI" dirty="0"/>
              <a:t>= Eriytyvä 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The teacher plans tasks on different levels of which the pupil selects tasks of an appropriate difficulty</a:t>
            </a:r>
          </a:p>
          <a:p>
            <a:r>
              <a:rPr lang="en-GB" sz="2800" dirty="0"/>
              <a:t>The pupil evaluates his/her performance in relation to the goal level</a:t>
            </a:r>
          </a:p>
          <a:p>
            <a:r>
              <a:rPr lang="en-GB" sz="2800" dirty="0"/>
              <a:t>Everyone can attend using their best effort</a:t>
            </a:r>
          </a:p>
          <a:p>
            <a:r>
              <a:rPr lang="en-GB" sz="2800" dirty="0"/>
              <a:t>E.g. </a:t>
            </a:r>
          </a:p>
          <a:p>
            <a:pPr lvl="1"/>
            <a:r>
              <a:rPr lang="en-GB" sz="2600" dirty="0"/>
              <a:t>Kicking a ball into the goal from different distances</a:t>
            </a:r>
          </a:p>
          <a:p>
            <a:pPr lvl="1"/>
            <a:r>
              <a:rPr lang="en-GB" sz="2600" dirty="0"/>
              <a:t>Using different sizes of weights in weight training</a:t>
            </a:r>
          </a:p>
          <a:p>
            <a:pPr lvl="1"/>
            <a:r>
              <a:rPr lang="en-GB" sz="2600" dirty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1432" y="1934809"/>
            <a:ext cx="5524550" cy="385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63" y="385011"/>
            <a:ext cx="10022863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  <a:br>
              <a:rPr lang="fi-FI" dirty="0"/>
            </a:br>
            <a:r>
              <a:rPr lang="fi-FI" dirty="0"/>
              <a:t>= Ohjattu oivaltaminen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868" y="1411707"/>
            <a:ext cx="7186131" cy="4908882"/>
          </a:xfrm>
        </p:spPr>
        <p:txBody>
          <a:bodyPr>
            <a:noAutofit/>
          </a:bodyPr>
          <a:lstStyle/>
          <a:p>
            <a:r>
              <a:rPr lang="en-GB" sz="2400" dirty="0"/>
              <a:t>The teacher gives the task to which the pupils try to find </a:t>
            </a:r>
            <a:r>
              <a:rPr lang="en-GB" sz="2400" u="sng" dirty="0"/>
              <a:t>the right solution</a:t>
            </a:r>
          </a:p>
          <a:p>
            <a:r>
              <a:rPr lang="en-GB" sz="2400" dirty="0"/>
              <a:t>The teacher helps by giving clues, asking questions and giving instant feedback</a:t>
            </a:r>
          </a:p>
          <a:p>
            <a:r>
              <a:rPr lang="en-GB" sz="2400" dirty="0"/>
              <a:t>The teacher must consider carefully the questions and clues given</a:t>
            </a:r>
          </a:p>
          <a:p>
            <a:r>
              <a:rPr lang="en-GB" sz="2400" dirty="0"/>
              <a:t>Develops consequent thinking</a:t>
            </a:r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Where should the defender’s position be in relation to the offender’s in basketball? </a:t>
            </a:r>
          </a:p>
          <a:p>
            <a:pPr lvl="1"/>
            <a:r>
              <a:rPr lang="en-GB" sz="2400" dirty="0"/>
              <a:t>How does the optimal stance in shot put look like?</a:t>
            </a:r>
          </a:p>
          <a:p>
            <a:endParaRPr lang="fi-FI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494" y="2154029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36886"/>
            <a:ext cx="9898877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  <a:br>
              <a:rPr lang="fi-FI" dirty="0"/>
            </a:br>
            <a:r>
              <a:rPr lang="fi-FI" dirty="0"/>
              <a:t>= Ongelmanratkaisu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788693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/>
              <a:t>The pupil tries to solve a given problem or issue </a:t>
            </a:r>
            <a:r>
              <a:rPr lang="en-GB" sz="2400" u="sng" dirty="0"/>
              <a:t>independently</a:t>
            </a:r>
          </a:p>
          <a:p>
            <a:r>
              <a:rPr lang="en-GB" sz="2400" dirty="0"/>
              <a:t>The teacher observes from the side</a:t>
            </a:r>
          </a:p>
          <a:p>
            <a:r>
              <a:rPr lang="en-GB" sz="2400" dirty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In what way can the balance in a movement be kept the easiest?</a:t>
            </a:r>
          </a:p>
          <a:p>
            <a:pPr lvl="1"/>
            <a:r>
              <a:rPr lang="en-GB" sz="2400" dirty="0"/>
              <a:t>What would be the most optimal movement of hand in javelin throw?</a:t>
            </a:r>
          </a:p>
          <a:p>
            <a:pPr lvl="1"/>
            <a:r>
              <a:rPr lang="en-GB" sz="2400" dirty="0"/>
              <a:t>How should we set up the tactics for our team?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68969"/>
            <a:ext cx="9898877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  <a:br>
              <a:rPr lang="fi-FI" dirty="0"/>
            </a:br>
            <a:r>
              <a:rPr lang="fi-FI" dirty="0"/>
              <a:t>= Erilaisten ratkaisujen tuottaminen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teacher presents a problem or an issue for the pupils to which </a:t>
            </a:r>
            <a:r>
              <a:rPr lang="en-GB" sz="2400" u="sng" dirty="0"/>
              <a:t>there are many solutions</a:t>
            </a:r>
          </a:p>
          <a:p>
            <a:r>
              <a:rPr lang="en-GB" sz="2400" dirty="0"/>
              <a:t>The purpose is to produce divergent responses (</a:t>
            </a:r>
            <a:r>
              <a:rPr lang="en-GB" sz="2400" u="sng" dirty="0"/>
              <a:t>many correct answers </a:t>
            </a:r>
            <a:r>
              <a:rPr lang="en-GB" sz="2400" dirty="0"/>
              <a:t>to the same question)</a:t>
            </a:r>
          </a:p>
          <a:p>
            <a:r>
              <a:rPr lang="en-GB" sz="2400" dirty="0"/>
              <a:t>The teacher observes and helps if needed in the production of the solutions</a:t>
            </a:r>
          </a:p>
          <a:p>
            <a:r>
              <a:rPr lang="en-GB" sz="2400" dirty="0"/>
              <a:t>The pupils evaluate the solutions themselves</a:t>
            </a:r>
          </a:p>
          <a:p>
            <a:r>
              <a:rPr lang="en-GB" sz="2400" dirty="0"/>
              <a:t>E.g.</a:t>
            </a:r>
          </a:p>
          <a:p>
            <a:pPr lvl="1"/>
            <a:r>
              <a:rPr lang="en-GB" sz="2000" dirty="0"/>
              <a:t>In what different ways can you glide with skates?</a:t>
            </a:r>
          </a:p>
          <a:p>
            <a:pPr lvl="1"/>
            <a:r>
              <a:rPr lang="en-GB" sz="2000" dirty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23635" y="1983193"/>
            <a:ext cx="4213491" cy="4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304801"/>
            <a:ext cx="10461356" cy="1443788"/>
          </a:xfrm>
        </p:spPr>
        <p:txBody>
          <a:bodyPr/>
          <a:lstStyle/>
          <a:p>
            <a:r>
              <a:rPr lang="fi-FI" dirty="0"/>
              <a:t>I – THE LEARNER-DESIGNED INDIVIDUAL PROGRAM STYLE = Yksilöllinen harjoitusohjelma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/>
          </a:bodyPr>
          <a:lstStyle/>
          <a:p>
            <a:r>
              <a:rPr lang="en-GB" sz="2800" dirty="0"/>
              <a:t>The teacher gives a general subject matter area</a:t>
            </a:r>
          </a:p>
          <a:p>
            <a:r>
              <a:rPr lang="en-GB" sz="2800" dirty="0"/>
              <a:t>The pupil selects a specific topic and plans an own program according to the topic</a:t>
            </a:r>
          </a:p>
          <a:p>
            <a:r>
              <a:rPr lang="en-GB" sz="2800" dirty="0"/>
              <a:t>Practice of individual work with support of the teacher</a:t>
            </a:r>
          </a:p>
          <a:p>
            <a:r>
              <a:rPr lang="en-GB" sz="2800" dirty="0"/>
              <a:t>The teacher directs and gives feedback if necessary</a:t>
            </a:r>
          </a:p>
          <a:p>
            <a:r>
              <a:rPr lang="en-GB" sz="2800" dirty="0" err="1"/>
              <a:t>Eg</a:t>
            </a:r>
            <a:r>
              <a:rPr lang="en-GB" sz="2800" dirty="0"/>
              <a:t>.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 err="1"/>
              <a:t>improvment</a:t>
            </a:r>
            <a:r>
              <a:rPr lang="en-GB" sz="2400" dirty="0"/>
              <a:t> of a jumping skill, endurance fitness</a:t>
            </a:r>
          </a:p>
          <a:p>
            <a:r>
              <a:rPr lang="en-GB" sz="2600" dirty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433138"/>
            <a:ext cx="9867880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  <a:br>
              <a:rPr lang="fi-FI" dirty="0"/>
            </a:br>
            <a:r>
              <a:rPr lang="fi-FI" dirty="0"/>
              <a:t>= Yksilöllinen opetusohjelma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9685" y="2253915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/>
              <a:t>The pupil plans an own program</a:t>
            </a:r>
          </a:p>
          <a:p>
            <a:r>
              <a:rPr lang="en-GB" sz="2800" u="sng" dirty="0"/>
              <a:t>The pupil chooses the teaching method </a:t>
            </a:r>
            <a:r>
              <a:rPr lang="en-GB" sz="2800" dirty="0"/>
              <a:t>according to which the pupil implements the program</a:t>
            </a:r>
          </a:p>
          <a:p>
            <a:r>
              <a:rPr lang="en-GB" sz="2800" dirty="0"/>
              <a:t>The teacher directs and gives feedback if needed</a:t>
            </a:r>
          </a:p>
          <a:p>
            <a:r>
              <a:rPr lang="en-GB" sz="2800" dirty="0"/>
              <a:t>Increasing the independent work</a:t>
            </a:r>
          </a:p>
          <a:p>
            <a:r>
              <a:rPr lang="en-GB" sz="2800" dirty="0"/>
              <a:t>The teacher has to accept the pupil’s ability to make the decisions</a:t>
            </a:r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427361"/>
            <a:ext cx="9821385" cy="916304"/>
          </a:xfrm>
        </p:spPr>
        <p:txBody>
          <a:bodyPr/>
          <a:lstStyle/>
          <a:p>
            <a:r>
              <a:rPr lang="fi-FI" dirty="0"/>
              <a:t>K – THE SELF-TEACHING STYLE = Itseopetus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/>
          </a:bodyPr>
          <a:lstStyle/>
          <a:p>
            <a:r>
              <a:rPr lang="en-GB" sz="2800" dirty="0"/>
              <a:t>The pupil makes all the decisions concerning the teaching-learning process</a:t>
            </a:r>
          </a:p>
          <a:p>
            <a:pPr lvl="1"/>
            <a:r>
              <a:rPr lang="en-GB" sz="2400" dirty="0"/>
              <a:t>Sets the goals</a:t>
            </a:r>
          </a:p>
          <a:p>
            <a:pPr lvl="1"/>
            <a:r>
              <a:rPr lang="en-GB" sz="2400" dirty="0"/>
              <a:t>Selects the content of the program and the teaching method</a:t>
            </a:r>
          </a:p>
          <a:p>
            <a:pPr lvl="1"/>
            <a:r>
              <a:rPr lang="en-GB" sz="2400" dirty="0"/>
              <a:t>Estimates the fulfilment of the goals</a:t>
            </a:r>
          </a:p>
          <a:p>
            <a:r>
              <a:rPr lang="en-GB" sz="2800" dirty="0"/>
              <a:t>Independent work</a:t>
            </a:r>
          </a:p>
          <a:p>
            <a:r>
              <a:rPr lang="en-GB" sz="2800" dirty="0"/>
              <a:t>The teacher is available for the pupil and helps if needed</a:t>
            </a:r>
          </a:p>
          <a:p>
            <a:r>
              <a:rPr lang="en-GB" sz="2800" dirty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681925"/>
            <a:ext cx="9898877" cy="809991"/>
          </a:xfrm>
        </p:spPr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/>
              <a:t>Mosston, M. &amp; Ashworth, S. 2008. Teaching Physical Education. First Online Edition. </a:t>
            </a:r>
          </a:p>
          <a:p>
            <a:r>
              <a:rPr lang="fi-FI" dirty="0"/>
              <a:t>Liikuntatieteellinen seura. 2015. Opetusmenetelmät. </a:t>
            </a:r>
            <a:r>
              <a:rPr lang="en-GB" dirty="0"/>
              <a:t>EIPET (European Inclusive Physical Education Teaching) Teaching materials. </a:t>
            </a:r>
            <a:r>
              <a:rPr lang="en-GB" dirty="0">
                <a:hlinkClick r:id="rId2"/>
              </a:rPr>
              <a:t>www.lts.fi/sites/default/files/page_attachment/l9_opetusmenetelmat.ppt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560D-561A-459E-938D-07E99F80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eri opetustyylejä?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0AEC-7ADD-4A35-A460-FA9DC676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51" y="1747895"/>
            <a:ext cx="4896296" cy="4392612"/>
          </a:xfrm>
        </p:spPr>
        <p:txBody>
          <a:bodyPr/>
          <a:lstStyle/>
          <a:p>
            <a:r>
              <a:rPr lang="fi-FI" sz="2400" dirty="0"/>
              <a:t>Oppilaat ovat erilaisia, yksi sopii yhdelle, toinen toiselle </a:t>
            </a:r>
            <a:r>
              <a:rPr lang="fi-FI" sz="2400" dirty="0">
                <a:sym typeface="Wingdings" panose="05000000000000000000" pitchFamily="2" charset="2"/>
              </a:rPr>
              <a:t> epäreilua opettajalta tarjoilla opetusta vain joillekin sopivalla tavalla.</a:t>
            </a:r>
            <a:endParaRPr lang="fi-FI" sz="2400" dirty="0"/>
          </a:p>
          <a:p>
            <a:r>
              <a:rPr lang="fi-FI" sz="2400" dirty="0"/>
              <a:t>Vaihteleva opetus on myös mielekkäämpää.</a:t>
            </a:r>
          </a:p>
          <a:p>
            <a:r>
              <a:rPr lang="fi-FI" sz="2400" dirty="0"/>
              <a:t>Opettajakaan ei leipäänny kun haastaa itseään ja käyttää monipuolisia menetelmä.</a:t>
            </a:r>
          </a:p>
        </p:txBody>
      </p:sp>
      <p:pic>
        <p:nvPicPr>
          <p:cNvPr id="6" name="Content Placeholder 5" descr="A group of people sitting in a field&#10;&#10;Description automatically generated with low confidence">
            <a:extLst>
              <a:ext uri="{FF2B5EF4-FFF2-40B4-BE49-F238E27FC236}">
                <a16:creationId xmlns:a16="http://schemas.microsoft.com/office/drawing/2014/main" id="{6D6891D3-BA0E-44F7-9425-694796EE6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7895"/>
            <a:ext cx="5881323" cy="4392612"/>
          </a:xfrm>
        </p:spPr>
      </p:pic>
    </p:spTree>
    <p:extLst>
      <p:ext uri="{BB962C8B-B14F-4D97-AF65-F5344CB8AC3E}">
        <p14:creationId xmlns:p14="http://schemas.microsoft.com/office/powerpoint/2010/main" val="1654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3" y="235245"/>
            <a:ext cx="10775673" cy="989556"/>
          </a:xfrm>
        </p:spPr>
        <p:txBody>
          <a:bodyPr/>
          <a:lstStyle/>
          <a:p>
            <a:r>
              <a:rPr lang="en-GB" dirty="0" err="1"/>
              <a:t>Opetustyylit</a:t>
            </a:r>
            <a:r>
              <a:rPr lang="en-GB" dirty="0"/>
              <a:t> </a:t>
            </a:r>
            <a:br>
              <a:rPr lang="en-GB" dirty="0"/>
            </a:br>
            <a:r>
              <a:rPr lang="en-GB" sz="2400" dirty="0"/>
              <a:t>(</a:t>
            </a:r>
            <a:r>
              <a:rPr lang="en-GB" sz="2400" dirty="0" err="1"/>
              <a:t>Mosston</a:t>
            </a:r>
            <a:r>
              <a:rPr lang="en-GB" sz="2400" dirty="0"/>
              <a:t>, M. &amp; Ashworth, S. 2008. Teaching Physical Education. First Online Edition. )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fi-FI" sz="2400" dirty="0"/>
              <a:t>Tapa opettaa </a:t>
            </a:r>
            <a:r>
              <a:rPr lang="fi-FI" sz="2400">
                <a:sym typeface="Wingdings" panose="05000000000000000000" pitchFamily="2" charset="2"/>
              </a:rPr>
              <a:t> valitaan oppilaiden </a:t>
            </a:r>
            <a:r>
              <a:rPr lang="fi-FI" sz="2400" dirty="0">
                <a:sym typeface="Wingdings" panose="05000000000000000000" pitchFamily="2" charset="2"/>
              </a:rPr>
              <a:t>parhaaksi, edesauttamaan oppilaiden oppimista</a:t>
            </a:r>
            <a:endParaRPr lang="fi-FI" sz="2400" dirty="0"/>
          </a:p>
          <a:p>
            <a:r>
              <a:rPr lang="fi-FI" sz="2400" dirty="0"/>
              <a:t>Huomioi sekä opettajan että oppilaiden toiminnot/tehtävät</a:t>
            </a:r>
            <a:endParaRPr lang="fi-FI" sz="2400" b="1" dirty="0"/>
          </a:p>
          <a:p>
            <a:r>
              <a:rPr lang="fi-FI" sz="2400" dirty="0"/>
              <a:t>Tukee oppimista, </a:t>
            </a:r>
            <a:r>
              <a:rPr lang="fi-FI" sz="2400" dirty="0" err="1"/>
              <a:t>toiminnallistaa</a:t>
            </a:r>
            <a:r>
              <a:rPr lang="fi-FI" sz="2400" dirty="0"/>
              <a:t>, auttaa motivoinnissa</a:t>
            </a:r>
          </a:p>
          <a:p>
            <a:r>
              <a:rPr lang="fi-FI" sz="2400" dirty="0"/>
              <a:t>Opetustyylin valinta riippuu tavoitteesta, opettajan opetustaidosta, opetettavasta aiheesta ja oppilaiden iästä/tasosta </a:t>
            </a:r>
          </a:p>
          <a:p>
            <a:endParaRPr lang="fi-FI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277586"/>
            <a:ext cx="4645698" cy="1143000"/>
          </a:xfrm>
        </p:spPr>
        <p:txBody>
          <a:bodyPr/>
          <a:lstStyle/>
          <a:p>
            <a:r>
              <a:rPr lang="fi-FI" sz="4000" dirty="0"/>
              <a:t>Opetusmallit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1404258"/>
            <a:ext cx="5451243" cy="4761594"/>
          </a:xfrm>
        </p:spPr>
        <p:txBody>
          <a:bodyPr/>
          <a:lstStyle/>
          <a:p>
            <a:r>
              <a:rPr lang="fi-FI" sz="2400" dirty="0"/>
              <a:t>Sport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(Urheilukasvatusmalli, </a:t>
            </a:r>
            <a:r>
              <a:rPr lang="fi-FI" sz="2400" dirty="0" err="1"/>
              <a:t>Siedentop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and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responsibility</a:t>
            </a:r>
            <a:r>
              <a:rPr lang="fi-FI" sz="2400" dirty="0"/>
              <a:t> (vastuuntuntoisuuden malli, </a:t>
            </a:r>
            <a:r>
              <a:rPr lang="fi-FI" sz="2400" dirty="0" err="1"/>
              <a:t>Hellison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TGfU</a:t>
            </a:r>
            <a:r>
              <a:rPr lang="fi-FI" sz="2400" dirty="0"/>
              <a:t> (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games</a:t>
            </a:r>
            <a:r>
              <a:rPr lang="fi-FI" sz="2400" dirty="0"/>
              <a:t> for </a:t>
            </a:r>
            <a:r>
              <a:rPr lang="fi-FI" sz="2400" dirty="0" err="1"/>
              <a:t>understanding</a:t>
            </a:r>
            <a:r>
              <a:rPr lang="fi-FI" sz="2400" dirty="0"/>
              <a:t>)</a:t>
            </a:r>
          </a:p>
          <a:p>
            <a:r>
              <a:rPr lang="fi-FI" sz="2400" dirty="0"/>
              <a:t>Fitness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(kuntoilumalli)</a:t>
            </a:r>
          </a:p>
          <a:p>
            <a:r>
              <a:rPr lang="fi-FI" sz="2400" dirty="0"/>
              <a:t>Adventure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(seikkailukasvatusmalli)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97216"/>
            <a:ext cx="6040766" cy="4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359229"/>
            <a:ext cx="9470571" cy="963385"/>
          </a:xfrm>
        </p:spPr>
        <p:txBody>
          <a:bodyPr/>
          <a:lstStyle/>
          <a:p>
            <a:r>
              <a:rPr lang="fi-FI" sz="4000" dirty="0"/>
              <a:t>Sport </a:t>
            </a:r>
            <a:r>
              <a:rPr lang="fi-FI" sz="4000" dirty="0" err="1"/>
              <a:t>education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3239"/>
            <a:ext cx="11146518" cy="3941761"/>
          </a:xfrm>
        </p:spPr>
        <p:txBody>
          <a:bodyPr>
            <a:normAutofit/>
          </a:bodyPr>
          <a:lstStyle/>
          <a:p>
            <a:r>
              <a:rPr lang="fi-FI" sz="2400" b="1" dirty="0"/>
              <a:t>Oppilaat isossa roolissa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Oppilaat osallistuvat sääntöjen laatimiseen, joukkueiden muodostamiseen, aikataulujen suunnitteluun ja mahdollisten ristiriitatilanteiden ratkaisemiseen. Oppilaat voivat toimia valmentajana/erotuomarina jne.</a:t>
            </a:r>
          </a:p>
          <a:p>
            <a:r>
              <a:rPr lang="fi-FI" sz="2400" dirty="0"/>
              <a:t>Pyritään kannustamaan positiiviseen kilpailemiseen. </a:t>
            </a:r>
          </a:p>
          <a:p>
            <a:r>
              <a:rPr lang="fi-FI" sz="2400" dirty="0"/>
              <a:t>Arviointi: Oppilaiden onnistuminen ohjelman tavoitteen suunnassa, ei urheilumenestys. </a:t>
            </a:r>
          </a:p>
          <a:p>
            <a:r>
              <a:rPr lang="fi-FI" sz="2400" dirty="0"/>
              <a:t>Tavoitteena kasvattaa päteviä, oppineita ja innostuneita ”</a:t>
            </a:r>
            <a:r>
              <a:rPr lang="fi-FI" sz="2400" dirty="0" err="1"/>
              <a:t>urheilu”yksilöitä</a:t>
            </a:r>
            <a:r>
              <a:rPr lang="fi-FI" sz="2400" dirty="0"/>
              <a:t>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tavoitteisiin T8, T9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6" y="5861957"/>
            <a:ext cx="1088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2005: </a:t>
            </a:r>
            <a:r>
              <a:rPr lang="fi-FI" sz="2000" dirty="0" err="1"/>
              <a:t>Intructional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; Heikinaro-Johansson ym. 2007, Näkökulmia liikuntapedagogiikkaan. </a:t>
            </a:r>
          </a:p>
        </p:txBody>
      </p:sp>
    </p:spTree>
    <p:extLst>
      <p:ext uri="{BB962C8B-B14F-4D97-AF65-F5344CB8AC3E}">
        <p14:creationId xmlns:p14="http://schemas.microsoft.com/office/powerpoint/2010/main" val="62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Vastuuntuntoisuuden malli (</a:t>
            </a:r>
            <a:r>
              <a:rPr lang="fi-FI" dirty="0" err="1"/>
              <a:t>Hellison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56793"/>
            <a:ext cx="9849226" cy="4569372"/>
          </a:xfrm>
        </p:spPr>
        <p:txBody>
          <a:bodyPr>
            <a:noAutofit/>
          </a:bodyPr>
          <a:lstStyle/>
          <a:p>
            <a:r>
              <a:rPr lang="fi-FI" sz="2400" dirty="0"/>
              <a:t>Lähtökohtina: runsas vuorovaikutus, oppijalähtöisyys, opettajan pedagoginen ja sisällöllinen osaaminen ja </a:t>
            </a:r>
            <a:r>
              <a:rPr lang="fi-FI" sz="2400" b="1" dirty="0"/>
              <a:t>siirtovaikutus liikuntatunneilta muuhun elämään</a:t>
            </a:r>
            <a:r>
              <a:rPr lang="fi-FI" sz="2400" dirty="0"/>
              <a:t>. </a:t>
            </a:r>
          </a:p>
          <a:p>
            <a:r>
              <a:rPr lang="fi-FI" sz="2400" b="1" dirty="0"/>
              <a:t>Viisi vastuuntuntoisuuden tasoa</a:t>
            </a:r>
            <a:r>
              <a:rPr lang="fi-FI" sz="2400" dirty="0"/>
              <a:t>: kunnioitus, osallistuminen, omatoimisuus, välittäminen ja vastuuntuntoisuus. </a:t>
            </a:r>
          </a:p>
          <a:p>
            <a:r>
              <a:rPr lang="fi-FI" sz="2400" dirty="0"/>
              <a:t>Keskeisessä osassa keskustelut, itsenäinen päätöksenteko, vastuun jakaminen oppilaiden kanssa.</a:t>
            </a:r>
          </a:p>
          <a:p>
            <a:r>
              <a:rPr lang="fi-FI" sz="2400" dirty="0"/>
              <a:t>Progressiivinen malli, jossa kehitetään yksilöiden vastuuntuntoisuutta ryhmässä ja ryhmän toimintaa yhdessä.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T8, T9, 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57" y="6126165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2005; Heikinaro-Johansson ym. 2007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5" y="453540"/>
            <a:ext cx="8229600" cy="1143000"/>
          </a:xfrm>
        </p:spPr>
        <p:txBody>
          <a:bodyPr/>
          <a:lstStyle/>
          <a:p>
            <a:r>
              <a:rPr lang="fi-FI" dirty="0"/>
              <a:t>TGFU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338943"/>
            <a:ext cx="11332029" cy="510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Opetusmenetelmä pallopelien opettamiseen. Pääidea on </a:t>
            </a:r>
            <a:r>
              <a:rPr lang="fi-FI" sz="2200" b="1" dirty="0"/>
              <a:t>pelin opettaminen kognitiivista lähestymistapaa käyttäen</a:t>
            </a:r>
            <a:r>
              <a:rPr lang="fi-FI" sz="2200" dirty="0"/>
              <a:t>. Perusta päätöksentekokyvylle luodaan pelin opettamisesta kokonaisuuden ja sääntöjen kautta. </a:t>
            </a:r>
          </a:p>
          <a:p>
            <a:pPr marL="514350" indent="-514350">
              <a:buAutoNum type="arabicParenR"/>
            </a:pPr>
            <a:r>
              <a:rPr lang="fi-FI" sz="2200" dirty="0"/>
              <a:t>Kokonaiskuva pelistä (pienpelit, viitepelit)</a:t>
            </a:r>
          </a:p>
          <a:p>
            <a:pPr marL="514350" indent="-514350">
              <a:buAutoNum type="arabicParenR"/>
            </a:pPr>
            <a:r>
              <a:rPr lang="fi-FI" sz="2200" dirty="0"/>
              <a:t>Pelin ymmärtäminen (ymmärrettävä säännöt, tila &amp; aika). </a:t>
            </a:r>
          </a:p>
          <a:p>
            <a:pPr marL="514350" indent="-514350">
              <a:buAutoNum type="arabicParenR"/>
            </a:pPr>
            <a:r>
              <a:rPr lang="fi-FI" sz="2200" dirty="0"/>
              <a:t>Taktinen tietoisuus (vapaan tilan luominen &amp; tyhjän tilan poistaminen, kyky hyödyntää heikkouksia)</a:t>
            </a:r>
          </a:p>
          <a:p>
            <a:pPr marL="514350" indent="-514350">
              <a:buAutoNum type="arabicParenR"/>
            </a:pPr>
            <a:r>
              <a:rPr lang="fi-FI" sz="2200" dirty="0"/>
              <a:t>Päätöksentekokyky (kyky tunnistaa tilanteeseen sopivat ratkaisumallit)</a:t>
            </a:r>
          </a:p>
          <a:p>
            <a:pPr marL="514350" indent="-514350">
              <a:buAutoNum type="arabicParenR"/>
            </a:pPr>
            <a:r>
              <a:rPr lang="fi-FI" sz="2200" dirty="0"/>
              <a:t>Taidon tunnistaminen (Kokonaisuuden kannalta oleelliset osatekijät)</a:t>
            </a:r>
          </a:p>
          <a:p>
            <a:pPr marL="514350" indent="-514350">
              <a:buAutoNum type="arabicParenR"/>
            </a:pPr>
            <a:r>
              <a:rPr lang="fi-FI" sz="2200" dirty="0"/>
              <a:t>Suorituskyky (taitoja harjoittelemalla tullaan pelin taitajaksi)</a:t>
            </a:r>
          </a:p>
          <a:p>
            <a:pPr marL="0" indent="0">
              <a:buNone/>
            </a:pPr>
            <a:r>
              <a:rPr lang="fi-FI" sz="2200" dirty="0"/>
              <a:t>Oppilaat ymmärtävät </a:t>
            </a:r>
            <a:r>
              <a:rPr lang="fi-FI" sz="2200" b="1" dirty="0"/>
              <a:t>Milloin, Minne ja Miten</a:t>
            </a:r>
            <a:r>
              <a:rPr lang="fi-FI" sz="2200" dirty="0"/>
              <a:t> pelissä pitää syöttää. </a:t>
            </a:r>
          </a:p>
          <a:p>
            <a:pPr marL="0" indent="0">
              <a:buNone/>
            </a:pPr>
            <a:r>
              <a:rPr lang="fi-FI" sz="2200" dirty="0"/>
              <a:t>Video: </a:t>
            </a:r>
            <a:r>
              <a:rPr lang="fi-FI" sz="2200" dirty="0" err="1">
                <a:hlinkClick r:id="rId3"/>
              </a:rPr>
              <a:t>Teaching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games</a:t>
            </a:r>
            <a:r>
              <a:rPr lang="fi-FI" sz="2200" dirty="0">
                <a:hlinkClick r:id="rId3"/>
              </a:rPr>
              <a:t> for </a:t>
            </a:r>
            <a:r>
              <a:rPr lang="fi-FI" sz="2200" dirty="0" err="1">
                <a:hlinkClick r:id="rId3"/>
              </a:rPr>
              <a:t>understanding</a:t>
            </a:r>
            <a:r>
              <a:rPr lang="fi-FI" sz="2200" dirty="0">
                <a:hlinkClick r:id="rId3"/>
              </a:rPr>
              <a:t> - </a:t>
            </a:r>
            <a:r>
              <a:rPr lang="fi-FI" sz="2200" dirty="0" err="1">
                <a:hlinkClick r:id="rId3"/>
              </a:rPr>
              <a:t>Lesson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demonstration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865413" y="6074229"/>
            <a:ext cx="19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Metzler</a:t>
            </a:r>
            <a:r>
              <a:rPr lang="fi-FI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4009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26571"/>
            <a:ext cx="8213272" cy="881743"/>
          </a:xfrm>
        </p:spPr>
        <p:txBody>
          <a:bodyPr/>
          <a:lstStyle/>
          <a:p>
            <a:r>
              <a:rPr lang="fi-FI" dirty="0"/>
              <a:t>Kuntoilumalli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35"/>
            <a:ext cx="11593286" cy="5049019"/>
          </a:xfrm>
        </p:spPr>
        <p:txBody>
          <a:bodyPr>
            <a:noAutofit/>
          </a:bodyPr>
          <a:lstStyle/>
          <a:p>
            <a:r>
              <a:rPr lang="fi-FI" sz="2400" dirty="0"/>
              <a:t>Keskeisenä ajatuksena, että oppilaat </a:t>
            </a:r>
            <a:r>
              <a:rPr lang="fi-FI" sz="2400" b="1" dirty="0"/>
              <a:t>ymmärtävät fyysisen kunnon merkityksen omalle hyvinvoinnilleen ja jaksamiselleen</a:t>
            </a:r>
            <a:r>
              <a:rPr lang="fi-FI" sz="2400" dirty="0"/>
              <a:t>. </a:t>
            </a:r>
          </a:p>
          <a:p>
            <a:r>
              <a:rPr lang="fi-FI" sz="2400" dirty="0"/>
              <a:t>Päämääränä fyysisen kunnon kohottaminen &amp; jatkuvan liikunnan harrastamisen merkityksen oivaltaminen ihmisen elämänkulussa -&gt; tavoitteena, että oppilas sitoutuu pitämään huolta omasta fyysisestä kunnostaan. </a:t>
            </a:r>
          </a:p>
          <a:p>
            <a:r>
              <a:rPr lang="fi-FI" sz="2400" dirty="0"/>
              <a:t>Oppilas asettaa itselleen realistisia tavoitteita. </a:t>
            </a:r>
          </a:p>
          <a:p>
            <a:r>
              <a:rPr lang="fi-FI" sz="2400" dirty="0"/>
              <a:t>Opetussuunnitelma voidaan suunnitella toimintakyvyn teemoihin liittyväksi, esim. voima tai kestävyys. </a:t>
            </a:r>
          </a:p>
          <a:p>
            <a:r>
              <a:rPr lang="fi-FI" sz="2400" dirty="0"/>
              <a:t>Yhdistetään teoria ja käytäntö. </a:t>
            </a:r>
          </a:p>
          <a:p>
            <a:r>
              <a:rPr lang="fi-FI" sz="2400" dirty="0"/>
              <a:t>Sopii hyvin uuden </a:t>
            </a:r>
            <a:r>
              <a:rPr lang="fi-FI" sz="2400" dirty="0" err="1"/>
              <a:t>OPSin</a:t>
            </a:r>
            <a:r>
              <a:rPr lang="fi-FI" sz="2400" dirty="0"/>
              <a:t> tavoitteeseen T5. </a:t>
            </a:r>
          </a:p>
          <a:p>
            <a:r>
              <a:rPr lang="fi-FI" sz="2400" dirty="0"/>
              <a:t>Sopisi hyvin sisällöksi etenkin 5. ja 8. –luokille </a:t>
            </a:r>
            <a:r>
              <a:rPr lang="fi-FI" sz="2400" dirty="0" err="1"/>
              <a:t>Move</a:t>
            </a:r>
            <a:r>
              <a:rPr lang="fi-FI" sz="2400" dirty="0"/>
              <a:t>!:n yhteyteen.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3979" y="5208814"/>
            <a:ext cx="406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, 2007.</a:t>
            </a:r>
          </a:p>
        </p:txBody>
      </p:sp>
    </p:spTree>
    <p:extLst>
      <p:ext uri="{BB962C8B-B14F-4D97-AF65-F5344CB8AC3E}">
        <p14:creationId xmlns:p14="http://schemas.microsoft.com/office/powerpoint/2010/main" val="859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59230"/>
            <a:ext cx="7462158" cy="767442"/>
          </a:xfrm>
        </p:spPr>
        <p:txBody>
          <a:bodyPr/>
          <a:lstStyle/>
          <a:p>
            <a:r>
              <a:rPr lang="fi-FI" dirty="0"/>
              <a:t>Seikkailukasvatusmalli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Tarjoaa mahdollisuuden tarttua haasteisiin, ottaa riskejä ja kehittää ongelmanratkaisutaitoja .</a:t>
            </a:r>
          </a:p>
          <a:p>
            <a:r>
              <a:rPr lang="fi-FI" sz="2400" dirty="0"/>
              <a:t>Oppitunnin jälkeen jaetaan mielessä liikkuneita tunteita, kuten pelkoa, ryhmäpainetta, toisaalta myös iloa ja ylpeyttä. </a:t>
            </a:r>
          </a:p>
          <a:p>
            <a:r>
              <a:rPr lang="fi-FI" sz="2400" dirty="0"/>
              <a:t>Rohkeutta ja luottamusta vaativat tehtävät kuten köysikiipeily, laskeutuminen, erilaisten esteiden ylitys, tai erilaiset retket.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T1, T8, T9.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690" y="5959929"/>
            <a:ext cx="3926481" cy="4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2007.</a:t>
            </a:r>
          </a:p>
        </p:txBody>
      </p:sp>
    </p:spTree>
    <p:extLst>
      <p:ext uri="{BB962C8B-B14F-4D97-AF65-F5344CB8AC3E}">
        <p14:creationId xmlns:p14="http://schemas.microsoft.com/office/powerpoint/2010/main" val="1853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31" y="400850"/>
            <a:ext cx="10263397" cy="970750"/>
          </a:xfrm>
        </p:spPr>
        <p:txBody>
          <a:bodyPr/>
          <a:lstStyle/>
          <a:p>
            <a:r>
              <a:rPr lang="fi-FI" sz="4000" dirty="0"/>
              <a:t>Koululiikunnan tulevaisuus, OPS 2026?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1534887"/>
            <a:ext cx="10401299" cy="111034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Onko nykyinen OPS riittävä? (fyysinen, psyykkinen, sosiaalinen)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4" y="2367643"/>
            <a:ext cx="5856268" cy="43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6C05-DFF7-4ECE-AE63-5A7A83C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369103" cy="883404"/>
          </a:xfrm>
        </p:spPr>
        <p:txBody>
          <a:bodyPr/>
          <a:lstStyle/>
          <a:p>
            <a:r>
              <a:rPr lang="fi-FI" dirty="0"/>
              <a:t>Outojen lyhenteiden takana….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7E36-328A-400A-B842-8975BF69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82" y="1429060"/>
            <a:ext cx="5642018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CDG = </a:t>
            </a:r>
            <a:r>
              <a:rPr lang="fi-FI" sz="2400" b="1" dirty="0" err="1"/>
              <a:t>Creating</a:t>
            </a:r>
            <a:r>
              <a:rPr lang="fi-FI" sz="2400" b="1" dirty="0"/>
              <a:t> and </a:t>
            </a:r>
            <a:r>
              <a:rPr lang="fi-FI" sz="2400" b="1" dirty="0" err="1"/>
              <a:t>Developing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endParaRPr lang="fi-FI" sz="2400" b="1" dirty="0"/>
          </a:p>
          <a:p>
            <a:pPr marL="0" indent="0">
              <a:buNone/>
            </a:pPr>
            <a:r>
              <a:rPr lang="fi-FI" sz="2000" dirty="0"/>
              <a:t>(John  </a:t>
            </a:r>
            <a:r>
              <a:rPr lang="fi-FI" sz="2000" dirty="0" err="1"/>
              <a:t>Quay</a:t>
            </a:r>
            <a:r>
              <a:rPr lang="fi-FI" sz="2000" dirty="0"/>
              <a:t>, Australia)</a:t>
            </a:r>
            <a:endParaRPr lang="fi-FI" sz="2000" b="1" dirty="0"/>
          </a:p>
          <a:p>
            <a:r>
              <a:rPr lang="fi-FI" sz="2000" dirty="0"/>
              <a:t>Oppilaslähtöinen menetelmä</a:t>
            </a:r>
          </a:p>
          <a:p>
            <a:r>
              <a:rPr lang="fi-FI" sz="2000" dirty="0"/>
              <a:t>Oppilaan sosiaaliset, kognitiiviset sekä motoriset taidot</a:t>
            </a:r>
          </a:p>
          <a:p>
            <a:r>
              <a:rPr lang="fi-FI" sz="2000" dirty="0"/>
              <a:t>Keskiössä motoriset perustaidot ja sosiaalisen kasvun tavoitteet </a:t>
            </a:r>
            <a:r>
              <a:rPr lang="fi-FI" sz="2000" dirty="0">
                <a:sym typeface="Wingdings" panose="05000000000000000000" pitchFamily="2" charset="2"/>
              </a:rPr>
              <a:t> OPS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liikuntaympäristöt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1E08-C1BA-4563-8919-5DDBBF4C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975" y="1162374"/>
            <a:ext cx="4896544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CPE = Creative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Education</a:t>
            </a:r>
            <a:endParaRPr lang="fi-FI" sz="2400" b="1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Quay</a:t>
            </a:r>
            <a:r>
              <a:rPr lang="fi-FI" sz="2000" dirty="0"/>
              <a:t> &amp; </a:t>
            </a:r>
            <a:r>
              <a:rPr lang="fi-FI" sz="2000" dirty="0" err="1"/>
              <a:t>Peters</a:t>
            </a:r>
            <a:r>
              <a:rPr lang="fi-FI" sz="2000" dirty="0"/>
              <a:t>, 2008, 2012)</a:t>
            </a:r>
          </a:p>
          <a:p>
            <a:r>
              <a:rPr lang="fi-FI" sz="2000" dirty="0"/>
              <a:t>Henkilökohtaisen ja sosiaalisen vastuun ottaminen liikunnanopetuksessa</a:t>
            </a:r>
          </a:p>
          <a:p>
            <a:r>
              <a:rPr lang="fi-FI" sz="2000" dirty="0"/>
              <a:t>Motoriset perustaidot</a:t>
            </a:r>
          </a:p>
          <a:p>
            <a:r>
              <a:rPr lang="fi-FI" sz="2000" dirty="0"/>
              <a:t>Urheiluopetus liikunnanopetuksessa</a:t>
            </a:r>
          </a:p>
          <a:p>
            <a:r>
              <a:rPr lang="fi-FI" sz="2000" dirty="0"/>
              <a:t>Pelien ja leikkien kehittäminen</a:t>
            </a:r>
          </a:p>
          <a:p>
            <a:r>
              <a:rPr lang="fi-FI" sz="2000" dirty="0"/>
              <a:t>Ymmärtämistä korostava peliopetus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FADC-7C4B-4B41-BCAD-2B56F5F99FD2}"/>
              </a:ext>
            </a:extLst>
          </p:cNvPr>
          <p:cNvSpPr txBox="1"/>
          <p:nvPr/>
        </p:nvSpPr>
        <p:spPr>
          <a:xfrm>
            <a:off x="2200760" y="5003128"/>
            <a:ext cx="65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TGfU</a:t>
            </a:r>
            <a:r>
              <a:rPr lang="fi-FI" sz="2400" b="1" dirty="0"/>
              <a:t> = </a:t>
            </a:r>
            <a:r>
              <a:rPr lang="fi-FI" sz="2400" b="1" dirty="0" err="1"/>
              <a:t>Teaching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r>
              <a:rPr lang="fi-FI" sz="2400" b="1" dirty="0"/>
              <a:t> for </a:t>
            </a:r>
            <a:r>
              <a:rPr lang="fi-FI" sz="2400" b="1" dirty="0" err="1"/>
              <a:t>Understanding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Bunker &amp; </a:t>
            </a:r>
            <a:r>
              <a:rPr lang="fi-FI" sz="2000" dirty="0" err="1"/>
              <a:t>Thorpe</a:t>
            </a:r>
            <a:r>
              <a:rPr lang="fi-FI" sz="2000" dirty="0"/>
              <a:t> 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Pelien opettaminen pelaamalla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Butler et al. (2008): </a:t>
            </a:r>
            <a:r>
              <a:rPr lang="fi-FI" sz="2000" dirty="0" err="1"/>
              <a:t>TGfU:n</a:t>
            </a:r>
            <a:r>
              <a:rPr lang="fi-FI" sz="2000" dirty="0"/>
              <a:t> kuusi pääkohtaa </a:t>
            </a:r>
          </a:p>
        </p:txBody>
      </p:sp>
    </p:spTree>
    <p:extLst>
      <p:ext uri="{BB962C8B-B14F-4D97-AF65-F5344CB8AC3E}">
        <p14:creationId xmlns:p14="http://schemas.microsoft.com/office/powerpoint/2010/main" val="2901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CAAB-3876-4066-9368-B7F37C1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Opetustyylit liikunnanopetuksessa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57B4-E7BF-4E13-916D-3D1864B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773239"/>
            <a:ext cx="5409543" cy="4392612"/>
          </a:xfrm>
        </p:spPr>
        <p:txBody>
          <a:bodyPr anchor="t">
            <a:noAutofit/>
          </a:bodyPr>
          <a:lstStyle/>
          <a:p>
            <a:r>
              <a:rPr lang="fi-FI" sz="2400" dirty="0"/>
              <a:t>Järjestelmällinen organisoitu opetus sopii hyvin liikunnanopetukseen, selkeä rakenne auttaa keskittymään ja tarkkailemaan opetuksen olennaisia osia.</a:t>
            </a:r>
          </a:p>
          <a:p>
            <a:r>
              <a:rPr lang="fi-FI" sz="2400" dirty="0"/>
              <a:t>Opettajajohtoisia vai oppilasjohtoisia menetelmiä?</a:t>
            </a:r>
          </a:p>
          <a:p>
            <a:r>
              <a:rPr lang="fi-FI" sz="2400" dirty="0"/>
              <a:t>Muitakin opetuksen luokitteluja toki on, liikunnanopetuksessa </a:t>
            </a:r>
            <a:r>
              <a:rPr lang="fi-FI" sz="2400" dirty="0" err="1"/>
              <a:t>Muska</a:t>
            </a:r>
            <a:r>
              <a:rPr lang="fi-FI" sz="2400" dirty="0"/>
              <a:t> </a:t>
            </a:r>
            <a:r>
              <a:rPr lang="fi-FI" sz="2400" dirty="0" err="1"/>
              <a:t>Mosstonin</a:t>
            </a:r>
            <a:r>
              <a:rPr lang="fi-FI" sz="2400" dirty="0"/>
              <a:t> opetustyylit kuuluisin.</a:t>
            </a:r>
          </a:p>
        </p:txBody>
      </p:sp>
      <p:pic>
        <p:nvPicPr>
          <p:cNvPr id="6" name="Content Placeholder 5" descr="A group of people in a lake&#10;&#10;Description automatically generated">
            <a:extLst>
              <a:ext uri="{FF2B5EF4-FFF2-40B4-BE49-F238E27FC236}">
                <a16:creationId xmlns:a16="http://schemas.microsoft.com/office/drawing/2014/main" id="{A0180C00-0370-48CA-BBBC-2534F3130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28439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42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044-913E-4EFF-B8E9-C383A89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E7EB-5126-4E35-ADDC-B73F95F1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773238"/>
            <a:ext cx="5456038" cy="4392612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Komento-opetus</a:t>
            </a:r>
            <a:r>
              <a:rPr lang="en-GB" sz="2400" dirty="0"/>
              <a:t> (The Command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Tehtäväopetus</a:t>
            </a:r>
            <a:r>
              <a:rPr lang="en-GB" sz="2400" dirty="0"/>
              <a:t> (The Practice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Pariohjaus</a:t>
            </a:r>
            <a:r>
              <a:rPr lang="en-GB" sz="2400" dirty="0"/>
              <a:t> (</a:t>
            </a:r>
            <a:r>
              <a:rPr lang="en-GB" sz="2400" dirty="0" err="1"/>
              <a:t>vuorovaikutus</a:t>
            </a:r>
            <a:r>
              <a:rPr lang="en-GB" sz="2400" dirty="0"/>
              <a:t>) (The Reciprocal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Itsearviointi</a:t>
            </a:r>
            <a:r>
              <a:rPr lang="en-GB" sz="2400" dirty="0"/>
              <a:t> (The Self-Check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Eriyttävä</a:t>
            </a:r>
            <a:r>
              <a:rPr lang="en-GB" sz="2400" b="1" dirty="0"/>
              <a:t> </a:t>
            </a:r>
            <a:r>
              <a:rPr lang="en-GB" sz="2400" b="1" dirty="0" err="1"/>
              <a:t>opetus</a:t>
            </a:r>
            <a:r>
              <a:rPr lang="en-GB" sz="2400" b="1" dirty="0"/>
              <a:t> </a:t>
            </a:r>
            <a:r>
              <a:rPr lang="en-GB" sz="2400" dirty="0"/>
              <a:t>(The Inclusion Style)</a:t>
            </a:r>
          </a:p>
          <a:p>
            <a:endParaRPr lang="fi-FI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E869-6075-4A86-8EE2-FFCFE14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3" y="1379349"/>
            <a:ext cx="6209655" cy="4786501"/>
          </a:xfrm>
        </p:spPr>
        <p:txBody>
          <a:bodyPr/>
          <a:lstStyle/>
          <a:p>
            <a:pPr>
              <a:buFont typeface="+mj-lt"/>
              <a:buAutoNum type="alphaUcPeriod" startAt="6"/>
            </a:pPr>
            <a:r>
              <a:rPr lang="en-GB" sz="2400" b="1" dirty="0" err="1"/>
              <a:t>Ohjattu</a:t>
            </a:r>
            <a:r>
              <a:rPr lang="en-GB" sz="2400" b="1" dirty="0"/>
              <a:t> </a:t>
            </a:r>
            <a:r>
              <a:rPr lang="en-GB" sz="2400" b="1" dirty="0" err="1"/>
              <a:t>oivaltaminen</a:t>
            </a:r>
            <a:r>
              <a:rPr lang="en-GB" sz="2400" b="1" dirty="0"/>
              <a:t> </a:t>
            </a:r>
            <a:r>
              <a:rPr lang="en-GB" sz="2400" dirty="0"/>
              <a:t>(The Guided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Ongelmanratkaisu</a:t>
            </a:r>
            <a:r>
              <a:rPr lang="en-GB" sz="2400" dirty="0"/>
              <a:t> (The Convergent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Erilaisten</a:t>
            </a:r>
            <a:r>
              <a:rPr lang="en-GB" sz="2400" b="1" dirty="0"/>
              <a:t> </a:t>
            </a:r>
            <a:r>
              <a:rPr lang="en-GB" sz="2400" b="1" dirty="0" err="1"/>
              <a:t>ratkaisujen</a:t>
            </a:r>
            <a:r>
              <a:rPr lang="en-GB" sz="2400" b="1" dirty="0"/>
              <a:t> </a:t>
            </a:r>
            <a:r>
              <a:rPr lang="en-GB" sz="2400" b="1" dirty="0" err="1"/>
              <a:t>tuottaminen</a:t>
            </a:r>
            <a:r>
              <a:rPr lang="en-GB" sz="2400" dirty="0"/>
              <a:t> (The Divergent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harjoitusohjelma</a:t>
            </a:r>
            <a:r>
              <a:rPr lang="en-GB" sz="2400" b="1" dirty="0"/>
              <a:t> </a:t>
            </a:r>
            <a:r>
              <a:rPr lang="en-GB" sz="2400" dirty="0"/>
              <a:t>(The Learner-Designed Individual Program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opetusohjelma</a:t>
            </a:r>
            <a:r>
              <a:rPr lang="en-GB" sz="2400" dirty="0"/>
              <a:t> (The Learner-Initiated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Itseopetus</a:t>
            </a:r>
            <a:r>
              <a:rPr lang="en-GB" sz="2400" dirty="0"/>
              <a:t> (The Self-Teaching Style)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3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0B14-DC6A-4661-97F1-AF0586A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81A1-5C8B-4F16-9B4F-471AC5B0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8" y="1773239"/>
            <a:ext cx="5388586" cy="4392612"/>
          </a:xfrm>
        </p:spPr>
        <p:txBody>
          <a:bodyPr/>
          <a:lstStyle/>
          <a:p>
            <a:r>
              <a:rPr lang="fi-FI" sz="2400" dirty="0"/>
              <a:t>Opetustyylien järjestys on tarkoituksellinen</a:t>
            </a:r>
          </a:p>
          <a:p>
            <a:r>
              <a:rPr lang="fi-FI" sz="2400" dirty="0"/>
              <a:t>Päätöksentekovalta siirtyy opettajalta oppilaille siirryttäessä A.</a:t>
            </a:r>
            <a:r>
              <a:rPr lang="fi-FI" sz="2400" dirty="0">
                <a:sym typeface="Wingdings" panose="05000000000000000000" pitchFamily="2" charset="2"/>
              </a:rPr>
              <a:t> K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aika, tila, välineet, suunnittelu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A-F edustavat opetustyylejä, joissa hyödynnetään aiempaa osaamista/ tietoa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F-K edustavat opetustyylejä, joissa tuotetaan uutta </a:t>
            </a:r>
          </a:p>
          <a:p>
            <a:endParaRPr lang="fi-FI" sz="2400" dirty="0"/>
          </a:p>
        </p:txBody>
      </p:sp>
      <p:pic>
        <p:nvPicPr>
          <p:cNvPr id="6" name="Content Placeholder 5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E78C5B2-323F-496C-850E-22224773A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022" y="1773238"/>
            <a:ext cx="5388586" cy="4024599"/>
          </a:xfrm>
        </p:spPr>
      </p:pic>
    </p:spTree>
    <p:extLst>
      <p:ext uri="{BB962C8B-B14F-4D97-AF65-F5344CB8AC3E}">
        <p14:creationId xmlns:p14="http://schemas.microsoft.com/office/powerpoint/2010/main" val="2971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2115-1C06-4147-B3DC-5F310B35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8" y="2094045"/>
            <a:ext cx="2851688" cy="3330361"/>
          </a:xfrm>
        </p:spPr>
        <p:txBody>
          <a:bodyPr/>
          <a:lstStyle/>
          <a:p>
            <a:r>
              <a:rPr lang="fi-FI" dirty="0" err="1"/>
              <a:t>Mosstonin</a:t>
            </a:r>
            <a:r>
              <a:rPr lang="fi-FI" dirty="0"/>
              <a:t> opetustyylien spektrin tiivistelmä, Väinö Varstalan tekemä kooste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BF5F-0126-4E70-930B-38ABFABA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35" y="0"/>
            <a:ext cx="7117497" cy="6741763"/>
          </a:xfrm>
        </p:spPr>
      </p:pic>
    </p:spTree>
    <p:extLst>
      <p:ext uri="{BB962C8B-B14F-4D97-AF65-F5344CB8AC3E}">
        <p14:creationId xmlns:p14="http://schemas.microsoft.com/office/powerpoint/2010/main" val="19282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140507"/>
            <a:ext cx="9945372" cy="850232"/>
          </a:xfrm>
        </p:spPr>
        <p:txBody>
          <a:bodyPr/>
          <a:lstStyle/>
          <a:p>
            <a:r>
              <a:rPr lang="fi-FI" dirty="0"/>
              <a:t>A – THE COMMAND STYLE</a:t>
            </a:r>
            <a:br>
              <a:rPr lang="fi-FI" dirty="0"/>
            </a:br>
            <a:r>
              <a:rPr lang="fi-FI" dirty="0"/>
              <a:t>= Komento-opetus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/>
              <a:t>Th</a:t>
            </a:r>
            <a:r>
              <a:rPr lang="en-GB" sz="2400" dirty="0"/>
              <a:t>e teacher has the decision making power</a:t>
            </a:r>
          </a:p>
          <a:p>
            <a:r>
              <a:rPr lang="en-GB" sz="2400" dirty="0"/>
              <a:t>Same tasks for all pupils</a:t>
            </a:r>
          </a:p>
          <a:p>
            <a:r>
              <a:rPr lang="en-GB" sz="2400" dirty="0"/>
              <a:t>The pupils perform the tasks after the teacher’s commands </a:t>
            </a:r>
            <a:r>
              <a:rPr lang="en-GB" sz="2400" dirty="0">
                <a:sym typeface="Wingdings" panose="05000000000000000000" pitchFamily="2" charset="2"/>
              </a:rPr>
              <a:t> developing an automatic movement</a:t>
            </a:r>
            <a:endParaRPr lang="en-GB" sz="2400" dirty="0"/>
          </a:p>
          <a:p>
            <a:r>
              <a:rPr lang="en-GB" sz="2400" dirty="0"/>
              <a:t>The teacher directs and gives feedback</a:t>
            </a:r>
          </a:p>
          <a:p>
            <a:r>
              <a:rPr lang="en-GB" sz="2400" dirty="0"/>
              <a:t>Easy to evaluate</a:t>
            </a:r>
          </a:p>
          <a:p>
            <a:r>
              <a:rPr lang="en-GB" sz="2400" dirty="0"/>
              <a:t>E.g. Aerobic, pair dances, warm ups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71" y="3429000"/>
            <a:ext cx="521422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256675"/>
            <a:ext cx="9898877" cy="946483"/>
          </a:xfrm>
        </p:spPr>
        <p:txBody>
          <a:bodyPr/>
          <a:lstStyle/>
          <a:p>
            <a:r>
              <a:rPr lang="fi-FI" dirty="0"/>
              <a:t>B – THE PRACTICE STYLE</a:t>
            </a:r>
            <a:br>
              <a:rPr lang="fi-FI" dirty="0"/>
            </a:br>
            <a:r>
              <a:rPr lang="fi-FI" dirty="0"/>
              <a:t>= Tehtäväopetus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sz="2400" dirty="0"/>
              <a:t>The teacher gives the tasks for the different performance spots</a:t>
            </a:r>
          </a:p>
          <a:p>
            <a:r>
              <a:rPr lang="en-GB" sz="2400" dirty="0"/>
              <a:t>The pupils are practicing autonomously, the teacher has the opportunity to observe and give feedback</a:t>
            </a:r>
          </a:p>
          <a:p>
            <a:r>
              <a:rPr lang="en-GB" sz="2400" dirty="0"/>
              <a:t>The pupils can decide the beginning and end of the activity and the performance speed</a:t>
            </a:r>
          </a:p>
          <a:p>
            <a:r>
              <a:rPr lang="en-GB" sz="2400" dirty="0"/>
              <a:t>E.g. Circuit training, an obstacle course in gymnastics</a:t>
            </a:r>
          </a:p>
          <a:p>
            <a:endParaRPr lang="fi-FI" sz="2400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88" y="1451026"/>
            <a:ext cx="4571999" cy="44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336885"/>
            <a:ext cx="9867880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  <a:br>
              <a:rPr lang="fi-FI" dirty="0"/>
            </a:br>
            <a:r>
              <a:rPr lang="fi-FI" dirty="0"/>
              <a:t>= Pariohjaus (vuorovaikutus)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sz="2400" dirty="0"/>
              <a:t>The pupils work in pairs and perform the tasks given by the teacher</a:t>
            </a:r>
          </a:p>
          <a:p>
            <a:r>
              <a:rPr lang="en-GB" sz="2400" dirty="0"/>
              <a:t>The pupils observe each other’s performances and gives feedback</a:t>
            </a:r>
          </a:p>
          <a:p>
            <a:r>
              <a:rPr lang="en-GB" sz="2400" dirty="0"/>
              <a:t>The teacher selects the movements and gives the criteria for evaluation</a:t>
            </a:r>
          </a:p>
          <a:p>
            <a:r>
              <a:rPr lang="en-GB" sz="2400" dirty="0"/>
              <a:t>Immediate feedback and social interaction</a:t>
            </a:r>
          </a:p>
          <a:p>
            <a:endParaRPr lang="en-GB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055" y="2117557"/>
            <a:ext cx="4392523" cy="3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9832</TotalTime>
  <Words>1656</Words>
  <Application>Microsoft Office PowerPoint</Application>
  <PresentationFormat>Widescreen</PresentationFormat>
  <Paragraphs>186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Lato</vt:lpstr>
      <vt:lpstr>Lato Black</vt:lpstr>
      <vt:lpstr>Wingdings</vt:lpstr>
      <vt:lpstr>jyo</vt:lpstr>
      <vt:lpstr>Opetustyylit ja opetusmallit</vt:lpstr>
      <vt:lpstr>Opetustyylit  (Mosston, M. &amp; Ashworth, S. 2008. Teaching Physical Education. First Online Edition. ) </vt:lpstr>
      <vt:lpstr>Opetustyylit liikunnanopetuksessa</vt:lpstr>
      <vt:lpstr>Opetustyylit (Mosston)</vt:lpstr>
      <vt:lpstr>Opetustyylit (Mosston)</vt:lpstr>
      <vt:lpstr>Mosstonin opetustyylien spektrin tiivistelmä, Väinö Varstalan tekemä kooste </vt:lpstr>
      <vt:lpstr>A – THE COMMAND STYLE = Komento-opetus</vt:lpstr>
      <vt:lpstr>B – THE PRACTICE STYLE = Tehtäväopetus</vt:lpstr>
      <vt:lpstr>C – THE RECIPROCAL STYLE = Pariohjaus (vuorovaikutus)</vt:lpstr>
      <vt:lpstr>D – THE SELF-CHECK STYLE = Itsearviointi</vt:lpstr>
      <vt:lpstr>E – THE INCLUSION STYLE = Eriytyvä opetus</vt:lpstr>
      <vt:lpstr>F – THE GUIDED DISCOVERY STYLE = Ohjattu oivaltaminen</vt:lpstr>
      <vt:lpstr>G – THE CONVERGENT DISCOVERY STYLE = Ongelmanratkaisu</vt:lpstr>
      <vt:lpstr>H – THE DIVERGENT DISCOVERY STYLE = Erilaisten ratkaisujen tuottaminen</vt:lpstr>
      <vt:lpstr>I – THE LEARNER-DESIGNED INDIVIDUAL PROGRAM STYLE = Yksilöllinen harjoitusohjelma</vt:lpstr>
      <vt:lpstr>J – THE LEARNER-INITIATED STYLE = Yksilöllinen opetusohjelma</vt:lpstr>
      <vt:lpstr>K – THE SELF-TEACHING STYLE = Itseopetus</vt:lpstr>
      <vt:lpstr>Lähteet:</vt:lpstr>
      <vt:lpstr>Miksi eri opetustyylejä?</vt:lpstr>
      <vt:lpstr>Opetusmallit</vt:lpstr>
      <vt:lpstr>Sport education model</vt:lpstr>
      <vt:lpstr>Vastuuntuntoisuuden malli (Hellison)</vt:lpstr>
      <vt:lpstr>TGFU</vt:lpstr>
      <vt:lpstr>Kuntoilumalli</vt:lpstr>
      <vt:lpstr>Seikkailukasvatusmalli</vt:lpstr>
      <vt:lpstr>Koululiikunnan tulevaisuus, OPS 2026?</vt:lpstr>
      <vt:lpstr>Outojen lyhenteiden takana….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Opetustyylit ja opetusmallit</dc:title>
  <dc:creator>Kääpä, Mari</dc:creator>
  <cp:lastModifiedBy>Kääpä, Mari</cp:lastModifiedBy>
  <cp:revision>18</cp:revision>
  <dcterms:created xsi:type="dcterms:W3CDTF">2021-09-13T10:58:32Z</dcterms:created>
  <dcterms:modified xsi:type="dcterms:W3CDTF">2022-09-14T15:12:45Z</dcterms:modified>
</cp:coreProperties>
</file>