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86" r:id="rId3"/>
    <p:sldId id="28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A55C1-FBFB-4DE5-BC44-1901DFB84ED5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52741-9512-499D-94F2-824A8905EE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45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Onko</a:t>
            </a:r>
            <a:r>
              <a:rPr lang="fi-FI" baseline="0" dirty="0"/>
              <a:t> </a:t>
            </a:r>
            <a:r>
              <a:rPr lang="fi-FI" baseline="0" dirty="0" err="1"/>
              <a:t>Move</a:t>
            </a:r>
            <a:r>
              <a:rPr lang="fi-FI" baseline="0" dirty="0"/>
              <a:t>! tuttu? Onko ollut opinnoissa/harjoitteluissa/</a:t>
            </a:r>
            <a:r>
              <a:rPr lang="fi-FI" baseline="0" dirty="0" err="1"/>
              <a:t>sijaistaessa</a:t>
            </a:r>
            <a:r>
              <a:rPr lang="fi-FI" baseline="0" dirty="0"/>
              <a:t>?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0601-558B-4047-ABFB-3166449EF4D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63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2" name="Rectangle 21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0560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677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053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335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4896296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B0243-5A40-466C-827C-48D5786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016" y="1773238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4" y="1773238"/>
            <a:ext cx="460895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489629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8048" y="1773238"/>
            <a:ext cx="460826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5" y="2420888"/>
            <a:ext cx="4896297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5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5" y="1773238"/>
            <a:ext cx="1036954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1065688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13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688288" y="1773238"/>
            <a:ext cx="302428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 b="1"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58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1773239"/>
            <a:ext cx="7345362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9427" y="1773238"/>
            <a:ext cx="3024286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6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4608513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03482" y="0"/>
            <a:ext cx="6188518" cy="6669360"/>
          </a:xfrm>
          <a:custGeom>
            <a:avLst/>
            <a:gdLst/>
            <a:ahLst/>
            <a:cxnLst/>
            <a:rect l="l" t="t" r="r" b="b"/>
            <a:pathLst>
              <a:path w="6188518" h="6669360">
                <a:moveTo>
                  <a:pt x="1820710" y="0"/>
                </a:moveTo>
                <a:lnTo>
                  <a:pt x="6188518" y="0"/>
                </a:lnTo>
                <a:lnTo>
                  <a:pt x="6188518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8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6481317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674" y="0"/>
            <a:ext cx="4460326" cy="6669360"/>
          </a:xfrm>
          <a:custGeom>
            <a:avLst/>
            <a:gdLst/>
            <a:ahLst/>
            <a:cxnLst/>
            <a:rect l="l" t="t" r="r" b="b"/>
            <a:pathLst>
              <a:path w="4460326" h="6669360">
                <a:moveTo>
                  <a:pt x="1820710" y="0"/>
                </a:moveTo>
                <a:lnTo>
                  <a:pt x="4460326" y="0"/>
                </a:lnTo>
                <a:lnTo>
                  <a:pt x="4460326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424" y="6381328"/>
            <a:ext cx="798984" cy="216471"/>
          </a:xfrm>
        </p:spPr>
        <p:txBody>
          <a:bodyPr/>
          <a:lstStyle>
            <a:lvl1pPr algn="l">
              <a:defRPr/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81328"/>
            <a:ext cx="4392488" cy="216471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425" y="6381551"/>
            <a:ext cx="431999" cy="215801"/>
          </a:xfrm>
        </p:spPr>
        <p:txBody>
          <a:bodyPr/>
          <a:lstStyle>
            <a:lvl1pPr algn="l">
              <a:defRPr/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70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accent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4" name="Group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7" name="Rectangle 16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679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6" y="1773238"/>
            <a:ext cx="345633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6" y="2420888"/>
            <a:ext cx="345633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7809" y="1773238"/>
            <a:ext cx="345638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7809" y="2420888"/>
            <a:ext cx="345638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56240" y="1773238"/>
            <a:ext cx="345633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56240" y="2420888"/>
            <a:ext cx="3456335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598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6769100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56588" y="1773237"/>
            <a:ext cx="3455987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88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7808" y="1773239"/>
            <a:ext cx="7344767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98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sic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79425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1542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361542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56240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256240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582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3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2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51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accent2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71921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309320"/>
                </a:lnTo>
                <a:lnTo>
                  <a:pt x="12192000" y="6669088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669088"/>
                </a:lnTo>
                <a:lnTo>
                  <a:pt x="0" y="63093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0"/>
            <a:ext cx="6096000" cy="6858000"/>
          </a:xfrm>
          <a:solidFill>
            <a:schemeClr val="accent2">
              <a:alpha val="70000"/>
            </a:schemeClr>
          </a:solidFill>
        </p:spPr>
        <p:txBody>
          <a:bodyPr lIns="576000" tIns="2422800" rIns="108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72064" y="1051892"/>
            <a:ext cx="4464496" cy="10809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1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40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351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3" name="Group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4" name="Rectangle 23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673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nd Pictur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1" name="Rectangle 10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438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53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5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82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ra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1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679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  <a:solidFill>
            <a:schemeClr val="tx2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4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7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8" name="Rectangle 17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071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773239"/>
            <a:ext cx="11229363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2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1773238"/>
            <a:ext cx="10657135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3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grpSp>
        <p:nvGrpSpPr>
          <p:cNvPr id="19" name="Group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2751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67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E26E-2C1B-47B8-96CF-EBFB238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1080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D799-2C68-4BBD-80F0-4448AC6E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638" y="1773239"/>
            <a:ext cx="11233150" cy="439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AB8C-3488-4A3F-940D-B8E97D01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44472" y="6381328"/>
            <a:ext cx="936104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C40247AC-E006-464C-ACEF-F70FFB3525A9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E9E1-C972-497D-AF9A-7A5F005A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81328"/>
            <a:ext cx="4248472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12E0-B73B-476D-AC37-50C99E25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0576" y="6381551"/>
            <a:ext cx="431998" cy="2158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F510FA01-94F8-4FD3-BDE1-D2F9340D192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5" name="Rectangle 14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(c)" hidden="1"/>
          <p:cNvSpPr txBox="1"/>
          <p:nvPr/>
        </p:nvSpPr>
        <p:spPr>
          <a:xfrm>
            <a:off x="12031551" y="6877509"/>
            <a:ext cx="15709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jyo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" y="-50286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51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2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Lato" panose="020F0502020204030203" pitchFamily="34" charset="0"/>
        <a:buChar char="–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1938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161448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6pPr>
      <a:lvl7pPr marL="1884363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7pPr>
      <a:lvl8pPr marL="2154238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8pPr>
      <a:lvl9pPr marL="2417763" indent="-26352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move/mika_on_mo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yle.fi/uutiset/3-10415807" TargetMode="External"/><Relationship Id="rId4" Type="http://schemas.openxmlformats.org/officeDocument/2006/relationships/hyperlink" Target="https://www.oph.fi/fi/koulutus-ja-tutkinnot/ohjeet-ja-materiaalit-move-mittauksii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GgNrby0_BXk" TargetMode="External"/><Relationship Id="rId3" Type="http://schemas.openxmlformats.org/officeDocument/2006/relationships/hyperlink" Target="http://www.youtube.com/watch?v=l3dvTai9vT4" TargetMode="External"/><Relationship Id="rId7" Type="http://schemas.openxmlformats.org/officeDocument/2006/relationships/hyperlink" Target="http://www.edu.fi/download/143195_olkapaan_liikkuvuus.JPG" TargetMode="External"/><Relationship Id="rId2" Type="http://schemas.openxmlformats.org/officeDocument/2006/relationships/hyperlink" Target="http://www.youtube.com/watch?v=7yYE31svnNQ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du.fi/download/143194_alaselan_ojennus.JPG" TargetMode="External"/><Relationship Id="rId5" Type="http://schemas.openxmlformats.org/officeDocument/2006/relationships/hyperlink" Target="http://www.edu.fi/download/143193_kyykistys.JPG" TargetMode="External"/><Relationship Id="rId4" Type="http://schemas.openxmlformats.org/officeDocument/2006/relationships/hyperlink" Target="http://www.youtube.com/watch?v=ygSESgoJYUg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D898-481F-47AC-89EC-1C622344C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447" y="2636912"/>
            <a:ext cx="6864128" cy="2016224"/>
          </a:xfrm>
        </p:spPr>
        <p:txBody>
          <a:bodyPr/>
          <a:lstStyle/>
          <a:p>
            <a:r>
              <a:rPr lang="fi-FI" dirty="0" err="1"/>
              <a:t>Move</a:t>
            </a:r>
            <a:r>
              <a:rPr lang="fi-FI" dirty="0"/>
              <a:t>! -toimintakykymittaukset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EC28D-8C8D-47A9-B9AB-E3B66B1AC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073" y="4941168"/>
            <a:ext cx="6332501" cy="576064"/>
          </a:xfrm>
        </p:spPr>
        <p:txBody>
          <a:bodyPr/>
          <a:lstStyle/>
          <a:p>
            <a:r>
              <a:rPr lang="fi-FI" dirty="0"/>
              <a:t>POMMLI </a:t>
            </a:r>
          </a:p>
          <a:p>
            <a:r>
              <a:rPr lang="fi-FI" dirty="0"/>
              <a:t>Mari Kääpä</a:t>
            </a:r>
          </a:p>
        </p:txBody>
      </p:sp>
      <p:pic>
        <p:nvPicPr>
          <p:cNvPr id="5" name="Picture 4" descr="A picture containing fungus, outdoor, plant, wood&#10;&#10;Description automatically generated">
            <a:extLst>
              <a:ext uri="{FF2B5EF4-FFF2-40B4-BE49-F238E27FC236}">
                <a16:creationId xmlns:a16="http://schemas.microsoft.com/office/drawing/2014/main" id="{DB7DFBF3-0169-4644-9207-5899592B7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8431" y="1431551"/>
            <a:ext cx="5593701" cy="417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0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Move</a:t>
            </a:r>
            <a:r>
              <a:rPr lang="fi-FI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556792"/>
            <a:ext cx="11505746" cy="4844007"/>
          </a:xfrm>
        </p:spPr>
        <p:txBody>
          <a:bodyPr/>
          <a:lstStyle/>
          <a:p>
            <a:r>
              <a:rPr lang="fi-FI" sz="2400" dirty="0">
                <a:latin typeface="Arial Narrow" panose="020B0606020202030204" pitchFamily="34" charset="0"/>
              </a:rPr>
              <a:t>Perusopetuksen 5. ja 8. vuosiluokkien oppilaille tarkoitettu fyysisen toimintakyvyn valtakunnallinen tiedonkeruu- ja </a:t>
            </a:r>
            <a:r>
              <a:rPr lang="fi-FI" sz="2400" u="sng" dirty="0">
                <a:latin typeface="Arial Narrow" panose="020B0606020202030204" pitchFamily="34" charset="0"/>
              </a:rPr>
              <a:t>palautejärjestelmä</a:t>
            </a:r>
            <a:r>
              <a:rPr lang="fi-FI" sz="2400" dirty="0">
                <a:latin typeface="Arial Narrow" panose="020B0606020202030204" pitchFamily="34" charset="0"/>
              </a:rPr>
              <a:t>, jonka tietoja hyödynnetään laajoissa terveystarkastuksissa. </a:t>
            </a:r>
            <a:r>
              <a:rPr lang="fi-FI" sz="2400" dirty="0">
                <a:latin typeface="Arial Narrow" panose="020B0606020202030204" pitchFamily="34" charset="0"/>
                <a:hlinkClick r:id="rId3"/>
              </a:rPr>
              <a:t>http://www.edu.fi/move/mika_on_move</a:t>
            </a:r>
            <a:r>
              <a:rPr lang="fi-FI" sz="2400" dirty="0">
                <a:latin typeface="Arial Narrow" panose="020B0606020202030204" pitchFamily="34" charset="0"/>
              </a:rPr>
              <a:t>      </a:t>
            </a:r>
            <a:r>
              <a:rPr lang="fi-FI" sz="2400" dirty="0">
                <a:latin typeface="Arial Narrow" panose="020B0606020202030204" pitchFamily="34" charset="0"/>
                <a:hlinkClick r:id="rId4"/>
              </a:rPr>
              <a:t>Ohjeet ja materiaalit </a:t>
            </a:r>
            <a:r>
              <a:rPr lang="fi-FI" sz="2400" dirty="0" err="1">
                <a:latin typeface="Arial Narrow" panose="020B0606020202030204" pitchFamily="34" charset="0"/>
                <a:hlinkClick r:id="rId4"/>
              </a:rPr>
              <a:t>Move</a:t>
            </a:r>
            <a:r>
              <a:rPr lang="fi-FI" sz="2400" dirty="0">
                <a:latin typeface="Arial Narrow" panose="020B0606020202030204" pitchFamily="34" charset="0"/>
                <a:hlinkClick r:id="rId4"/>
              </a:rPr>
              <a:t>!-mittauksiin</a:t>
            </a:r>
            <a:endParaRPr lang="fi-FI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i-FI" sz="2400" dirty="0">
              <a:latin typeface="Arial Narrow" panose="020B0606020202030204" pitchFamily="34" charset="0"/>
            </a:endParaRPr>
          </a:p>
          <a:p>
            <a:r>
              <a:rPr lang="fi-FI" sz="2400" b="1" dirty="0">
                <a:latin typeface="Arial Narrow" panose="020B0606020202030204" pitchFamily="34" charset="0"/>
              </a:rPr>
              <a:t>Keskeisenä tarkoituksena on kannustaa omatoimiseen fyysisestä toimintakyvystä huolehtimiseen.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b="1" dirty="0"/>
              <a:t>Kohuttu kuntotesti sai puhtaat paperit – </a:t>
            </a:r>
            <a:r>
              <a:rPr lang="fi-FI" sz="2400" b="1" dirty="0" err="1"/>
              <a:t>Move</a:t>
            </a:r>
            <a:r>
              <a:rPr lang="fi-FI" sz="2400" b="1" dirty="0"/>
              <a:t>-mittausten viivajuoksua verrattiin sählypeliin: "Terveiden lasten liikuntaa ei pidä turhaan rajoittaa” </a:t>
            </a:r>
            <a:r>
              <a:rPr lang="fi-FI" sz="2400" dirty="0">
                <a:latin typeface="Arial Narrow" panose="020B0606020202030204" pitchFamily="34" charset="0"/>
                <a:hlinkClick r:id="rId5"/>
              </a:rPr>
              <a:t>https://yle.fi/uutiset/3-10415807</a:t>
            </a:r>
            <a:endParaRPr lang="fi-FI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430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748393"/>
          </a:xfrm>
        </p:spPr>
        <p:txBody>
          <a:bodyPr/>
          <a:lstStyle/>
          <a:p>
            <a:r>
              <a:rPr lang="fi-FI" dirty="0" err="1"/>
              <a:t>Move</a:t>
            </a:r>
            <a:r>
              <a:rPr lang="fi-FI" dirty="0"/>
              <a:t>! -mittausosiot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6" y="1387928"/>
            <a:ext cx="6558188" cy="5205287"/>
          </a:xfrm>
        </p:spPr>
        <p:txBody>
          <a:bodyPr/>
          <a:lstStyle/>
          <a:p>
            <a:pPr marL="0" indent="0">
              <a:buNone/>
            </a:pPr>
            <a:r>
              <a:rPr lang="fi-FI" sz="2000" u="sng" dirty="0">
                <a:latin typeface="Arial Narrow" panose="020B0606020202030204" pitchFamily="34" charset="0"/>
                <a:hlinkClick r:id="rId2"/>
              </a:rPr>
              <a:t>20 metrin </a:t>
            </a:r>
            <a:r>
              <a:rPr lang="fi-FI" sz="2000" dirty="0">
                <a:latin typeface="Arial Narrow" panose="020B0606020202030204" pitchFamily="34" charset="0"/>
                <a:hlinkClick r:id="rId2"/>
              </a:rPr>
              <a:t>viivajuoksu</a:t>
            </a:r>
            <a:r>
              <a:rPr lang="fi-FI" sz="2000" dirty="0">
                <a:latin typeface="Arial Narrow" panose="020B0606020202030204" pitchFamily="34" charset="0"/>
              </a:rPr>
              <a:t> (kestävyys, liikkumistaidot)</a:t>
            </a:r>
          </a:p>
          <a:p>
            <a:pPr marL="0" indent="0">
              <a:buNone/>
            </a:pPr>
            <a:r>
              <a:rPr lang="fi-FI" sz="2000" dirty="0">
                <a:latin typeface="Arial Narrow" panose="020B0606020202030204" pitchFamily="34" charset="0"/>
                <a:hlinkClick r:id="rId3"/>
              </a:rPr>
              <a:t>Vauhditon 5-loikka</a:t>
            </a:r>
            <a:r>
              <a:rPr lang="fi-FI" sz="2000" dirty="0">
                <a:latin typeface="Arial Narrow" panose="020B0606020202030204" pitchFamily="34" charset="0"/>
              </a:rPr>
              <a:t> (alaraajojen voima, nopeus, dynaamiset tasapainotaidot, liikkumistaidot)</a:t>
            </a:r>
          </a:p>
          <a:p>
            <a:pPr marL="0" indent="0">
              <a:buNone/>
            </a:pPr>
            <a:r>
              <a:rPr lang="fi-FI" sz="2000" dirty="0">
                <a:latin typeface="Arial Narrow" panose="020B0606020202030204" pitchFamily="34" charset="0"/>
                <a:hlinkClick r:id="rId4"/>
              </a:rPr>
              <a:t>Ylävartalon kohotus</a:t>
            </a:r>
            <a:r>
              <a:rPr lang="fi-FI" sz="2000" dirty="0">
                <a:latin typeface="Arial Narrow" panose="020B0606020202030204" pitchFamily="34" charset="0"/>
              </a:rPr>
              <a:t> (keskivartalon voima)</a:t>
            </a:r>
          </a:p>
          <a:p>
            <a:pPr marL="0" indent="0">
              <a:buNone/>
            </a:pPr>
            <a:r>
              <a:rPr lang="fi-FI" sz="2000" u="sng" dirty="0">
                <a:latin typeface="Arial Narrow" panose="020B0606020202030204" pitchFamily="34" charset="0"/>
              </a:rPr>
              <a:t>Etunojapunnerrus</a:t>
            </a:r>
            <a:r>
              <a:rPr lang="fi-FI" sz="2000" dirty="0">
                <a:latin typeface="Arial Narrow" panose="020B0606020202030204" pitchFamily="34" charset="0"/>
              </a:rPr>
              <a:t> (yläraajojen voima) </a:t>
            </a:r>
          </a:p>
          <a:p>
            <a:pPr marL="0" indent="0">
              <a:buNone/>
            </a:pPr>
            <a:r>
              <a:rPr lang="fi-FI" sz="2000" dirty="0">
                <a:latin typeface="Arial Narrow" panose="020B0606020202030204" pitchFamily="34" charset="0"/>
              </a:rPr>
              <a:t>Kehon liikkuvuus </a:t>
            </a:r>
            <a:br>
              <a:rPr lang="fi-FI" sz="2000" dirty="0">
                <a:latin typeface="Arial Narrow" panose="020B0606020202030204" pitchFamily="34" charset="0"/>
              </a:rPr>
            </a:br>
            <a:r>
              <a:rPr lang="fi-FI" sz="2000" dirty="0">
                <a:latin typeface="Arial Narrow" panose="020B0606020202030204" pitchFamily="34" charset="0"/>
                <a:hlinkClick r:id="rId5"/>
              </a:rPr>
              <a:t>Kyykistys</a:t>
            </a:r>
            <a:r>
              <a:rPr lang="fi-FI" sz="2000" dirty="0">
                <a:latin typeface="Arial Narrow" panose="020B0606020202030204" pitchFamily="34" charset="0"/>
              </a:rPr>
              <a:t> (lantion alueen ja alaraajojen liikkuvuus)</a:t>
            </a:r>
            <a:br>
              <a:rPr lang="fi-FI" sz="2000" dirty="0">
                <a:latin typeface="Arial Narrow" panose="020B0606020202030204" pitchFamily="34" charset="0"/>
              </a:rPr>
            </a:br>
            <a:r>
              <a:rPr lang="fi-FI" sz="2000" dirty="0">
                <a:latin typeface="Arial Narrow" panose="020B0606020202030204" pitchFamily="34" charset="0"/>
                <a:hlinkClick r:id="rId6"/>
              </a:rPr>
              <a:t>Alaselän ojennus täysistunnassa</a:t>
            </a:r>
            <a:r>
              <a:rPr lang="fi-FI" sz="2000" dirty="0">
                <a:latin typeface="Arial Narrow" panose="020B0606020202030204" pitchFamily="34" charset="0"/>
              </a:rPr>
              <a:t> </a:t>
            </a:r>
            <a:r>
              <a:rPr lang="fi-FI" sz="2000" i="1" dirty="0">
                <a:latin typeface="Arial Narrow" panose="020B0606020202030204" pitchFamily="34" charset="0"/>
              </a:rPr>
              <a:t>(</a:t>
            </a:r>
            <a:r>
              <a:rPr lang="fi-FI" sz="2000" dirty="0">
                <a:latin typeface="Arial Narrow" panose="020B0606020202030204" pitchFamily="34" charset="0"/>
              </a:rPr>
              <a:t>alaselän ja lonkan alueen nivelien liikelaajuus)</a:t>
            </a:r>
            <a:br>
              <a:rPr lang="fi-FI" sz="2000" dirty="0">
                <a:latin typeface="Arial Narrow" panose="020B0606020202030204" pitchFamily="34" charset="0"/>
              </a:rPr>
            </a:br>
            <a:r>
              <a:rPr lang="fi-FI" sz="2000" dirty="0">
                <a:latin typeface="Arial Narrow" panose="020B0606020202030204" pitchFamily="34" charset="0"/>
                <a:hlinkClick r:id="rId7"/>
              </a:rPr>
              <a:t>Oikean ja vasemman olkapään liikkuvuus</a:t>
            </a:r>
            <a:r>
              <a:rPr lang="fi-FI" sz="2000" dirty="0">
                <a:latin typeface="Arial Narrow" panose="020B0606020202030204" pitchFamily="34" charset="0"/>
              </a:rPr>
              <a:t> (yläraajojen ja hartian alueen liikkuvuus)</a:t>
            </a:r>
          </a:p>
          <a:p>
            <a:pPr marL="0" indent="0">
              <a:buNone/>
            </a:pPr>
            <a:r>
              <a:rPr lang="fi-FI" sz="2000" dirty="0">
                <a:latin typeface="Arial Narrow" panose="020B0606020202030204" pitchFamily="34" charset="0"/>
                <a:hlinkClick r:id="rId8"/>
              </a:rPr>
              <a:t>Heitto-kiinniottoyhdistelmä</a:t>
            </a:r>
            <a:r>
              <a:rPr lang="fi-FI" sz="2000" dirty="0">
                <a:latin typeface="Arial Narrow" panose="020B0606020202030204" pitchFamily="34" charset="0"/>
              </a:rPr>
              <a:t> (käsittelytaidot, havaintomotoriset taidot sekä yläraajojen voima)</a:t>
            </a:r>
          </a:p>
          <a:p>
            <a:endParaRPr lang="fi-FI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9680" y="1224644"/>
            <a:ext cx="4679163" cy="536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0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jyo">
  <a:themeElements>
    <a:clrScheme name="JYO 2020">
      <a:dk1>
        <a:srgbClr val="000000"/>
      </a:dk1>
      <a:lt1>
        <a:sysClr val="window" lastClr="FFFFFF"/>
      </a:lt1>
      <a:dk2>
        <a:srgbClr val="002957"/>
      </a:dk2>
      <a:lt2>
        <a:srgbClr val="EFEFEF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3E4E4"/>
      </a:accent5>
      <a:accent6>
        <a:srgbClr val="8094AB"/>
      </a:accent6>
      <a:hlink>
        <a:srgbClr val="F1563F"/>
      </a:hlink>
      <a:folHlink>
        <a:srgbClr val="F1563F"/>
      </a:folHlink>
    </a:clrScheme>
    <a:fontScheme name="JYO brand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o" id="{F81D2DF1-862A-45CA-BF9A-2BE83EFD0923}" vid="{3A2E4FA6-D77B-4FF8-9815-6E5EF911C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JYU Theme</Template>
  <TotalTime>6</TotalTime>
  <Words>186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Aleo</vt:lpstr>
      <vt:lpstr>Arial Narrow</vt:lpstr>
      <vt:lpstr>Calibri</vt:lpstr>
      <vt:lpstr>Lato</vt:lpstr>
      <vt:lpstr>Lato Black</vt:lpstr>
      <vt:lpstr>Wingdings</vt:lpstr>
      <vt:lpstr>jyo</vt:lpstr>
      <vt:lpstr>Move! -toimintakykymittaukset</vt:lpstr>
      <vt:lpstr>Move!</vt:lpstr>
      <vt:lpstr>Move! -mittausosiot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Kääpä, Mari</dc:creator>
  <cp:lastModifiedBy>Kääpä, Mari</cp:lastModifiedBy>
  <cp:revision>3</cp:revision>
  <dcterms:created xsi:type="dcterms:W3CDTF">2021-08-30T06:45:16Z</dcterms:created>
  <dcterms:modified xsi:type="dcterms:W3CDTF">2022-11-09T11:40:04Z</dcterms:modified>
</cp:coreProperties>
</file>