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242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4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7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7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192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690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43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5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4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5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7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2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03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581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66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6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2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4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6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8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277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6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1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9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4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9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8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6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749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42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37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821D5A-FE13-46D9-B752-9855986D5A41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EB7E5D4-AAC3-4450-B716-E1B76DC839C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22BE5EB9-6936-46CC-8525-D737CB1D8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7" y="2636912"/>
            <a:ext cx="6889198" cy="2016224"/>
          </a:xfrm>
        </p:spPr>
        <p:txBody>
          <a:bodyPr/>
          <a:lstStyle/>
          <a:p>
            <a:r>
              <a:rPr lang="fi-FI" dirty="0"/>
              <a:t>Liikuntataitojen oppiminen ja sen erityispiirteet</a:t>
            </a:r>
            <a:br>
              <a:rPr lang="fi-FI" dirty="0"/>
            </a:br>
            <a:r>
              <a:rPr lang="fi-FI" sz="2800" b="0" dirty="0">
                <a:solidFill>
                  <a:srgbClr val="FFFFFF"/>
                </a:solidFill>
                <a:latin typeface="Roboto" panose="02000000000000000000" pitchFamily="2" charset="0"/>
              </a:rPr>
              <a:t>(</a:t>
            </a:r>
            <a: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Jaakkola, 2010)</a:t>
            </a:r>
            <a:b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fi-FI" sz="2800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Liikkapedapodi</a:t>
            </a:r>
            <a:r>
              <a:rPr lang="fi-FI" sz="2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Jaakkola, T. &amp; Kalaja, S.)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3568C7-71A2-443B-B9F2-38E6E8B2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Taidon oppimisen/opettamisen uudet tuulet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3D1A5-CE3C-400D-A018-B869CDB30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73238"/>
            <a:ext cx="5913120" cy="4608511"/>
          </a:xfrm>
        </p:spPr>
        <p:txBody>
          <a:bodyPr anchor="t">
            <a:noAutofit/>
          </a:bodyPr>
          <a:lstStyle/>
          <a:p>
            <a:r>
              <a:rPr lang="fi-FI" sz="2400" dirty="0"/>
              <a:t>Aiemmin behaviorismi: ope opettaa, suunnittelu, näytöt -&gt; oppilas oppii.</a:t>
            </a:r>
          </a:p>
          <a:p>
            <a:r>
              <a:rPr lang="fi-FI" sz="2400" dirty="0"/>
              <a:t>Nykyään oppiminen tapahtuu </a:t>
            </a:r>
            <a:r>
              <a:rPr lang="fi-FI" sz="2400" b="1" dirty="0"/>
              <a:t>liikkumisympäristön ja oppijan välisessä vuorovaikutuksessa </a:t>
            </a:r>
            <a:r>
              <a:rPr lang="fi-FI" sz="2400" dirty="0"/>
              <a:t>-&gt; </a:t>
            </a:r>
            <a:r>
              <a:rPr lang="fi-FI" sz="2400" b="1" dirty="0"/>
              <a:t>oppiminen on dynaamista, muuttuvaa, yksilöllistä</a:t>
            </a:r>
          </a:p>
          <a:p>
            <a:r>
              <a:rPr lang="fi-FI" sz="2400" dirty="0"/>
              <a:t>Opettaja luo tehokkaita, virikkeellisiä liikuntaympäristöjä ja tehtäviä tavoitteiden suunnassa.</a:t>
            </a:r>
          </a:p>
        </p:txBody>
      </p:sp>
      <p:pic>
        <p:nvPicPr>
          <p:cNvPr id="6" name="Sisällön paikkamerkki 5" descr="Kuva, joka sisältää kohteen vesi, taivas, ulko, laiva&#10;&#10;Kuvaus luotu automaattisesti">
            <a:extLst>
              <a:ext uri="{FF2B5EF4-FFF2-40B4-BE49-F238E27FC236}">
                <a16:creationId xmlns:a16="http://schemas.microsoft.com/office/drawing/2014/main" id="{36E2CD83-A818-4801-881D-760911571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9259"/>
          <a:stretch/>
        </p:blipFill>
        <p:spPr>
          <a:xfrm>
            <a:off x="6787456" y="1773239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2602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7FE14-0A92-4606-84A8-36983E93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Motorisen taidon oppiminen/opettaminen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2502FA-8675-48A8-A243-1EC29E575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7394574" cy="5008600"/>
          </a:xfrm>
        </p:spPr>
        <p:txBody>
          <a:bodyPr/>
          <a:lstStyle/>
          <a:p>
            <a:r>
              <a:rPr lang="fi-FI" sz="2400" dirty="0"/>
              <a:t>Jokaisella yksilöllinen tapa liikkua, motorinen käsiala (Veikko Eloranta), suorituksen ideaalimalli, tavoiteltava ”oikein” tekeminen ei niin olennaista.</a:t>
            </a:r>
          </a:p>
          <a:p>
            <a:r>
              <a:rPr lang="fi-FI" sz="2400" dirty="0"/>
              <a:t>Opettaja luo ympäristön, jossa </a:t>
            </a:r>
            <a:r>
              <a:rPr lang="fi-FI" sz="2400" b="1" dirty="0"/>
              <a:t>toiminta opettaa</a:t>
            </a:r>
            <a:r>
              <a:rPr lang="fi-FI" sz="2400" dirty="0"/>
              <a:t>, oppija itse korjaa toimintaansa opettajan ohjaamana </a:t>
            </a:r>
          </a:p>
          <a:p>
            <a:pPr marL="0" indent="0">
              <a:buNone/>
            </a:pPr>
            <a:r>
              <a:rPr lang="fi-FI" sz="2400" dirty="0"/>
              <a:t>	-&gt; keho löytää, toiminnan kautta opitaan.</a:t>
            </a:r>
          </a:p>
          <a:p>
            <a:r>
              <a:rPr lang="fi-FI" sz="2400" dirty="0"/>
              <a:t>Opettaja kuitenkin tietää, mitä tekee, toiminta tavoitteiden suuntaista.</a:t>
            </a:r>
          </a:p>
          <a:p>
            <a:r>
              <a:rPr lang="fi-FI" sz="2400" dirty="0"/>
              <a:t>Havainnon ja fyysisen toiminnan suhde, vuorovaikutus -&gt; koko prosessi tärkeä, ei vain lopputulos.</a:t>
            </a:r>
          </a:p>
        </p:txBody>
      </p:sp>
      <p:pic>
        <p:nvPicPr>
          <p:cNvPr id="6" name="Sisällön paikkamerkki 5" descr="Kuva, joka sisältää kohteen urheilu, sisä, henkilö, yleisurheilu&#10;&#10;Kuvaus luotu automaattisesti">
            <a:extLst>
              <a:ext uri="{FF2B5EF4-FFF2-40B4-BE49-F238E27FC236}">
                <a16:creationId xmlns:a16="http://schemas.microsoft.com/office/drawing/2014/main" id="{E9848BD4-AA90-4913-BF0C-DA7977955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0475" y="2329180"/>
            <a:ext cx="4392613" cy="3280732"/>
          </a:xfrm>
        </p:spPr>
      </p:pic>
    </p:spTree>
    <p:extLst>
      <p:ext uri="{BB962C8B-B14F-4D97-AF65-F5344CB8AC3E}">
        <p14:creationId xmlns:p14="http://schemas.microsoft.com/office/powerpoint/2010/main" val="24574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53774-E316-419C-AD86-887D52B9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Liikuntataitojen opettaminen </a:t>
            </a:r>
            <a:br>
              <a:rPr lang="fi-FI" dirty="0"/>
            </a:br>
            <a:r>
              <a:rPr lang="fi-FI" dirty="0"/>
              <a:t>–motoristen perustaitojen opettaminen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624F25-B05C-454A-8624-2624C7C34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773238"/>
            <a:ext cx="7567295" cy="508476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000" dirty="0"/>
              <a:t>Variaatioita (eri tasoisia -&gt; sopiva haaste)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Liikuntatilat -&gt; muuttuvia, uusia ratkaisuja haasteisiin, liika symmetrisyys tappaa luovuuden ;)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Oppimisympäristön luominen etukäteen, metatyö etukäteen palkitsee tunnilla -&gt; ”opella hiki ennen tuntia, ei tunnilla”.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Turvallisuus (</a:t>
            </a:r>
            <a:r>
              <a:rPr lang="fi-FI" sz="2000" dirty="0" err="1"/>
              <a:t>fyys</a:t>
            </a:r>
            <a:r>
              <a:rPr lang="fi-FI" sz="2000" dirty="0"/>
              <a:t>., </a:t>
            </a:r>
            <a:r>
              <a:rPr lang="fi-FI" sz="2000" dirty="0" err="1"/>
              <a:t>psyyk</a:t>
            </a:r>
            <a:r>
              <a:rPr lang="fi-FI" sz="2000" dirty="0"/>
              <a:t>., sos.),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esim. ilmapiiri -&gt; ”virheet on kavereita”, ”moka on lahja”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Ongelmanratkaisua -&gt; epäonnistumisen jälkeen onnistuminen -&gt; uusia haasteita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Lähiympäristön hyödyntäminen, vuodenajat…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Oppijan ikä ja kehitysvaihe huomioon.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Informaatio, tieto lopputuloksesta: Opettaja ohjaa löytämään aistimuksen suorituksesta = sisäiset havainnot oppimisprosessista</a:t>
            </a:r>
          </a:p>
          <a:p>
            <a:pPr>
              <a:lnSpc>
                <a:spcPct val="110000"/>
              </a:lnSpc>
            </a:pPr>
            <a:endParaRPr lang="fi-FI" sz="2000" dirty="0"/>
          </a:p>
          <a:p>
            <a:pPr>
              <a:lnSpc>
                <a:spcPct val="110000"/>
              </a:lnSpc>
            </a:pPr>
            <a:endParaRPr lang="fi-FI" sz="2000" dirty="0"/>
          </a:p>
        </p:txBody>
      </p:sp>
      <p:pic>
        <p:nvPicPr>
          <p:cNvPr id="6" name="Sisällön paikkamerkki 5" descr="Kuva, joka sisältää kohteen puu, ulko, ruoho, kasvi&#10;&#10;Kuvaus luotu automaattisesti">
            <a:extLst>
              <a:ext uri="{FF2B5EF4-FFF2-40B4-BE49-F238E27FC236}">
                <a16:creationId xmlns:a16="http://schemas.microsoft.com/office/drawing/2014/main" id="{40DBE4BB-82CE-4D2E-96C8-C231362D81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r="30500" b="-2"/>
          <a:stretch/>
        </p:blipFill>
        <p:spPr>
          <a:xfrm>
            <a:off x="8256588" y="1773237"/>
            <a:ext cx="3455987" cy="4392067"/>
          </a:xfrm>
          <a:noFill/>
        </p:spPr>
      </p:pic>
    </p:spTree>
    <p:extLst>
      <p:ext uri="{BB962C8B-B14F-4D97-AF65-F5344CB8AC3E}">
        <p14:creationId xmlns:p14="http://schemas.microsoft.com/office/powerpoint/2010/main" val="32746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FD0B3-9BC9-4342-9628-17167C57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57069E-DD14-48B9-8EF1-42D058FE7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Jaakkola, T.,  Liukkonen, J., Sääkslahti, A. 2017. Liikuntapedagogiikka. PS-kustannus.</a:t>
            </a:r>
          </a:p>
          <a:p>
            <a:pPr marL="0" indent="0">
              <a:buNone/>
            </a:pPr>
            <a:r>
              <a:rPr lang="fi-FI" dirty="0"/>
              <a:t>(erityisesti Jaakkola, T. Liikuntataitojen oppiminen s.162-184.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Jaakkola, T. 2010. Liikuntataitojen oppiminen ja taitoharjoittelu. PS-kustannus.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Liikkapedapodi</a:t>
            </a:r>
            <a:r>
              <a:rPr lang="fi-FI" dirty="0"/>
              <a:t>. 2021. Jaakkola, T. &amp; Kalaja, S. Hurskaisen Heikin ja Lindemanin Mikon vieraina.</a:t>
            </a:r>
          </a:p>
        </p:txBody>
      </p:sp>
      <p:pic>
        <p:nvPicPr>
          <p:cNvPr id="6" name="Sisällön paikkamerkki 5" descr="Kuva, joka sisältää kohteen vesiurheilu, urheilu, uiminen, aalto&#10;&#10;Kuvaus luotu automaattisesti">
            <a:extLst>
              <a:ext uri="{FF2B5EF4-FFF2-40B4-BE49-F238E27FC236}">
                <a16:creationId xmlns:a16="http://schemas.microsoft.com/office/drawing/2014/main" id="{752DE21A-992E-4708-97EE-E1F6321C03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4" y="2232102"/>
            <a:ext cx="4895850" cy="2662084"/>
          </a:xfrm>
        </p:spPr>
      </p:pic>
    </p:spTree>
    <p:extLst>
      <p:ext uri="{BB962C8B-B14F-4D97-AF65-F5344CB8AC3E}">
        <p14:creationId xmlns:p14="http://schemas.microsoft.com/office/powerpoint/2010/main" val="2736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CB331-CA9C-4779-BB0F-9ABD5DD6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Taidon 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207E73-FB0F-4241-907E-FEC6E5FC4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463040"/>
            <a:ext cx="5850254" cy="5069840"/>
          </a:xfrm>
        </p:spPr>
        <p:txBody>
          <a:bodyPr/>
          <a:lstStyle/>
          <a:p>
            <a:r>
              <a:rPr lang="fi-FI" sz="2400" dirty="0"/>
              <a:t>Motorisella taidolla tarkoitetaan taitoa, joka vaatii </a:t>
            </a:r>
            <a:r>
              <a:rPr lang="fi-FI" sz="2400" b="1" dirty="0"/>
              <a:t>vapaaehtoista kehon, raajojen tai molempien liikettä tavoitteen saavuttamiseksi</a:t>
            </a:r>
            <a:r>
              <a:rPr lang="fi-FI" sz="2400" dirty="0"/>
              <a:t>.</a:t>
            </a:r>
          </a:p>
          <a:p>
            <a:r>
              <a:rPr lang="fi-FI" sz="2400" dirty="0"/>
              <a:t>Motorisen taidon käsite sekoitetaan useasti liikkeeseen. Liikkeellä tarkoitetaan havaittavissa olevia raajojen liikkeitä tai niiden yhdistelmiä, jotka muodostavat motorisen taidon. </a:t>
            </a:r>
            <a:r>
              <a:rPr lang="fi-FI" sz="2400" b="1" dirty="0"/>
              <a:t>Liikkeet ovat taidon yksittäisiä osia, palasia, joiden avulla taito nivotaan kokonaisuudeksi</a:t>
            </a:r>
            <a:r>
              <a:rPr lang="fi-FI" sz="2400" dirty="0"/>
              <a:t>.</a:t>
            </a:r>
          </a:p>
        </p:txBody>
      </p:sp>
      <p:pic>
        <p:nvPicPr>
          <p:cNvPr id="6" name="Sisällön paikkamerkki 5" descr="Kuva, joka sisältää kohteen nainen, lattia, henkilö, sisä&#10;&#10;Kuvaus luotu automaattisesti">
            <a:extLst>
              <a:ext uri="{FF2B5EF4-FFF2-40B4-BE49-F238E27FC236}">
                <a16:creationId xmlns:a16="http://schemas.microsoft.com/office/drawing/2014/main" id="{40AE019D-D2F3-4A01-91BC-43710AEE47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22" y="1793560"/>
            <a:ext cx="5376331" cy="4032248"/>
          </a:xfrm>
        </p:spPr>
      </p:pic>
    </p:spTree>
    <p:extLst>
      <p:ext uri="{BB962C8B-B14F-4D97-AF65-F5344CB8AC3E}">
        <p14:creationId xmlns:p14="http://schemas.microsoft.com/office/powerpoint/2010/main" val="2469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9250B8-5A63-4905-8264-67F6AA67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en-US" dirty="0" err="1"/>
              <a:t>Tekniikka</a:t>
            </a:r>
            <a:r>
              <a:rPr lang="en-US" dirty="0"/>
              <a:t>, </a:t>
            </a:r>
            <a:r>
              <a:rPr lang="en-US" dirty="0" err="1"/>
              <a:t>kyky</a:t>
            </a:r>
            <a:r>
              <a:rPr lang="en-US" dirty="0"/>
              <a:t>, </a:t>
            </a:r>
            <a:r>
              <a:rPr lang="en-US" dirty="0" err="1"/>
              <a:t>taito</a:t>
            </a:r>
            <a:r>
              <a:rPr lang="en-US" dirty="0"/>
              <a:t>…?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674E64-9540-47BC-9B59-CAD7FAE38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5982334" cy="4976087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sz="2000" dirty="0"/>
              <a:t>Arkikeskustelussa puhutaan usein rinnakkain myös taidosta, tekniikasta ja kyvyistä. </a:t>
            </a:r>
          </a:p>
          <a:p>
            <a:pPr>
              <a:lnSpc>
                <a:spcPct val="110000"/>
              </a:lnSpc>
            </a:pPr>
            <a:r>
              <a:rPr lang="fi-FI" sz="2000" b="1" dirty="0"/>
              <a:t>Tekniikalla</a:t>
            </a:r>
            <a:r>
              <a:rPr lang="fi-FI" sz="2000" dirty="0"/>
              <a:t> tarkoitetaan eri urheilulajien perusliikkeitä, termillä on hyvin biomekaaninen painotus. </a:t>
            </a:r>
          </a:p>
          <a:p>
            <a:pPr>
              <a:lnSpc>
                <a:spcPct val="110000"/>
              </a:lnSpc>
            </a:pPr>
            <a:r>
              <a:rPr lang="fi-FI" sz="2000" b="1" dirty="0"/>
              <a:t>Kyky</a:t>
            </a:r>
            <a:r>
              <a:rPr lang="fi-FI" sz="2000" dirty="0"/>
              <a:t> tarkoittaa suhteellisen pysyvää </a:t>
            </a:r>
            <a:r>
              <a:rPr lang="fi-FI" sz="2000" dirty="0">
                <a:effectLst/>
              </a:rPr>
              <a:t>perinnöllistä havaintomotorista ominaisuutta, joita on tunnistettu useita kymmeniä. Kyvyt ovat taidon taustatekijöitä ja aiheuttavat yksilöllisiä eroja eri suorituksissa ja oppimisessa. </a:t>
            </a:r>
          </a:p>
          <a:p>
            <a:pPr>
              <a:lnSpc>
                <a:spcPct val="110000"/>
              </a:lnSpc>
            </a:pPr>
            <a:r>
              <a:rPr lang="fi-FI" sz="2000" b="1" dirty="0">
                <a:effectLst/>
              </a:rPr>
              <a:t>Taito</a:t>
            </a:r>
            <a:r>
              <a:rPr lang="fi-FI" sz="2000" dirty="0">
                <a:effectLst/>
              </a:rPr>
              <a:t> tarkoittaa erilaisten tekniikoiden oikea-aikaista sekä onnistunutta valitsemista ja suorittamista. Taidon voidaan myös ajatella koostuvan kyvyistä ja tekniikasta. </a:t>
            </a:r>
            <a:endParaRPr lang="fi-FI" sz="2000" dirty="0"/>
          </a:p>
        </p:txBody>
      </p:sp>
      <p:pic>
        <p:nvPicPr>
          <p:cNvPr id="8" name="Sisällön paikkamerkki 7" descr="Kuva, joka sisältää kohteen lattia, maa, käsivarsi&#10;&#10;Kuvaus luotu automaattisesti">
            <a:extLst>
              <a:ext uri="{FF2B5EF4-FFF2-40B4-BE49-F238E27FC236}">
                <a16:creationId xmlns:a16="http://schemas.microsoft.com/office/drawing/2014/main" id="{AA3CD202-E1BD-4D5A-83AF-4C35CF2FD7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r="17662" b="1"/>
          <a:stretch/>
        </p:blipFill>
        <p:spPr>
          <a:xfrm>
            <a:off x="6816030" y="185451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36525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9FF26D-AEF6-4358-A91B-472BA1E6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Motoriset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A2BF4-99FD-4C66-A803-17579B799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320" y="1773239"/>
            <a:ext cx="5423664" cy="4392612"/>
          </a:xfrm>
        </p:spPr>
        <p:txBody>
          <a:bodyPr anchor="t">
            <a:normAutofit/>
          </a:bodyPr>
          <a:lstStyle/>
          <a:p>
            <a:r>
              <a:rPr lang="fi-FI" sz="2400" dirty="0">
                <a:effectLst/>
              </a:rPr>
              <a:t>Motoriset taidot voidaan luokitella </a:t>
            </a:r>
            <a:r>
              <a:rPr lang="fi-FI" sz="2400" b="1" dirty="0">
                <a:effectLst/>
              </a:rPr>
              <a:t>karkea- ja hienomotorisiin taitoihin</a:t>
            </a:r>
            <a:r>
              <a:rPr lang="fi-FI" sz="2400" dirty="0">
                <a:effectLst/>
              </a:rPr>
              <a:t>.</a:t>
            </a:r>
          </a:p>
          <a:p>
            <a:r>
              <a:rPr lang="fi-FI" sz="2400" dirty="0">
                <a:effectLst/>
              </a:rPr>
              <a:t>Jos taidon toteuttamiseksi tarvitaan suuria lihasryhmiä, puhutaan </a:t>
            </a:r>
            <a:r>
              <a:rPr lang="fi-FI" sz="2400" b="1" dirty="0">
                <a:effectLst/>
              </a:rPr>
              <a:t>karkeamotoriikasta</a:t>
            </a:r>
            <a:r>
              <a:rPr lang="fi-FI" sz="2400" dirty="0">
                <a:effectLst/>
              </a:rPr>
              <a:t>. </a:t>
            </a:r>
          </a:p>
          <a:p>
            <a:r>
              <a:rPr lang="fi-FI" sz="2400" b="1" dirty="0">
                <a:effectLst/>
              </a:rPr>
              <a:t>Hienomotoriset taidot </a:t>
            </a:r>
            <a:r>
              <a:rPr lang="fi-FI" sz="2400" dirty="0">
                <a:effectLst/>
              </a:rPr>
              <a:t>liittyvät pienten lihasten ja lihasryhmien toimintaan. </a:t>
            </a:r>
            <a:endParaRPr lang="fi-FI" sz="2400" dirty="0"/>
          </a:p>
        </p:txBody>
      </p:sp>
      <p:pic>
        <p:nvPicPr>
          <p:cNvPr id="6" name="Sisällön paikkamerkki 5" descr="Kuva, joka sisältää kohteen ulko, lumi, taivas, hiihtäminen&#10;&#10;Kuvaus luotu automaattisesti">
            <a:extLst>
              <a:ext uri="{FF2B5EF4-FFF2-40B4-BE49-F238E27FC236}">
                <a16:creationId xmlns:a16="http://schemas.microsoft.com/office/drawing/2014/main" id="{AE48E5B9-622D-47FC-A645-B33084A0C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4911"/>
          <a:stretch/>
        </p:blipFill>
        <p:spPr>
          <a:xfrm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25588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3302EEF-03BA-492B-9039-7417DAEC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fi-FI" dirty="0"/>
              <a:t>Motoriset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469DB-A7A7-4D35-A9A8-D4FD4AB6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 anchor="t">
            <a:normAutofit/>
          </a:bodyPr>
          <a:lstStyle/>
          <a:p>
            <a:r>
              <a:rPr lang="fi-FI" sz="2400" dirty="0">
                <a:effectLst/>
              </a:rPr>
              <a:t>Jos ympäristö on vakaa eikä se muutu taidon toteuttamisen aikana, puhutaan </a:t>
            </a:r>
            <a:r>
              <a:rPr lang="fi-FI" sz="2400" b="1" dirty="0">
                <a:effectLst/>
              </a:rPr>
              <a:t>suljetuista motorisista taidoista</a:t>
            </a:r>
            <a:r>
              <a:rPr lang="fi-FI" sz="2400" dirty="0">
                <a:effectLst/>
              </a:rPr>
              <a:t>. </a:t>
            </a:r>
          </a:p>
          <a:p>
            <a:r>
              <a:rPr lang="fi-FI" sz="2400" dirty="0">
                <a:effectLst/>
              </a:rPr>
              <a:t>Mikäli taito toteutetaan epävakaassa ympäristössä, joka vaihtelee suoritusten aikana ja välillä, on kyse </a:t>
            </a:r>
            <a:r>
              <a:rPr lang="fi-FI" sz="2400" b="1" dirty="0">
                <a:effectLst/>
              </a:rPr>
              <a:t>avoimesta motorisesta taidosta</a:t>
            </a:r>
            <a:r>
              <a:rPr lang="fi-FI" sz="2400" dirty="0">
                <a:effectLst/>
              </a:rPr>
              <a:t>. </a:t>
            </a:r>
            <a:endParaRPr lang="fi-FI" sz="2400" dirty="0"/>
          </a:p>
        </p:txBody>
      </p:sp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0576C0FE-F1C5-47FF-85BF-B9B4294E2C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3767"/>
          <a:stretch/>
        </p:blipFill>
        <p:spPr>
          <a:xfrm rot="10800000"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1265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33203C-9F0F-4F64-B6B9-0DDE3C63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fi-FI" dirty="0"/>
              <a:t>Motoriset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2A63B4-FAAF-4F2D-9CA9-392B93C86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28" y="1773239"/>
            <a:ext cx="4896296" cy="4392612"/>
          </a:xfrm>
        </p:spPr>
        <p:txBody>
          <a:bodyPr anchor="t">
            <a:normAutofit/>
          </a:bodyPr>
          <a:lstStyle/>
          <a:p>
            <a:r>
              <a:rPr lang="fi-FI" sz="2400" b="1" dirty="0">
                <a:effectLst/>
              </a:rPr>
              <a:t>Erillistaidot</a:t>
            </a:r>
            <a:r>
              <a:rPr lang="fi-FI" sz="2400" dirty="0">
                <a:effectLst/>
              </a:rPr>
              <a:t> sisältävät yhden erillisen liikkeen, jolla on selkeä alku ja loppu. </a:t>
            </a:r>
          </a:p>
          <a:p>
            <a:r>
              <a:rPr lang="fi-FI" sz="2400" b="1" dirty="0">
                <a:effectLst/>
              </a:rPr>
              <a:t>Jatkuva motorinen taito </a:t>
            </a:r>
            <a:r>
              <a:rPr lang="fi-FI" sz="2400" dirty="0">
                <a:effectLst/>
              </a:rPr>
              <a:t>tarkoittaa toistuvaa taitoa. </a:t>
            </a:r>
          </a:p>
          <a:p>
            <a:r>
              <a:rPr lang="fi-FI" sz="2400" b="1" dirty="0">
                <a:effectLst/>
              </a:rPr>
              <a:t>Sarjataidot</a:t>
            </a:r>
            <a:r>
              <a:rPr lang="fi-FI" sz="2400" dirty="0">
                <a:effectLst/>
              </a:rPr>
              <a:t> sisältävät useita yhteen sovitettuja yksittäisiä taitoja. </a:t>
            </a:r>
            <a:endParaRPr lang="fi-FI" sz="2400" dirty="0"/>
          </a:p>
        </p:txBody>
      </p:sp>
      <p:pic>
        <p:nvPicPr>
          <p:cNvPr id="6" name="Sisällön paikkamerkki 5" descr="Kuva, joka sisältää kohteen ulko, lumi, taivas, hiihtäminen&#10;&#10;Kuvaus luotu automaattisesti">
            <a:extLst>
              <a:ext uri="{FF2B5EF4-FFF2-40B4-BE49-F238E27FC236}">
                <a16:creationId xmlns:a16="http://schemas.microsoft.com/office/drawing/2014/main" id="{2EBD3319-5D48-4DDB-AA0A-174588042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r="1053"/>
          <a:stretch/>
        </p:blipFill>
        <p:spPr>
          <a:xfrm>
            <a:off x="6240018" y="1556792"/>
            <a:ext cx="4896544" cy="4609059"/>
          </a:xfrm>
          <a:noFill/>
        </p:spPr>
      </p:pic>
    </p:spTree>
    <p:extLst>
      <p:ext uri="{BB962C8B-B14F-4D97-AF65-F5344CB8AC3E}">
        <p14:creationId xmlns:p14="http://schemas.microsoft.com/office/powerpoint/2010/main" val="30288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5D141-3150-463B-ADEA-74C569E1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Motoriset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B60A4D-928E-4568-BFD8-506A33AAC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5494784" cy="4392612"/>
          </a:xfrm>
        </p:spPr>
        <p:txBody>
          <a:bodyPr anchor="t">
            <a:noAutofit/>
          </a:bodyPr>
          <a:lstStyle/>
          <a:p>
            <a:r>
              <a:rPr lang="fi-FI" sz="2400" dirty="0" err="1">
                <a:effectLst/>
              </a:rPr>
              <a:t>Gentilen</a:t>
            </a:r>
            <a:r>
              <a:rPr lang="fi-FI" sz="2400" dirty="0">
                <a:effectLst/>
              </a:rPr>
              <a:t> </a:t>
            </a:r>
            <a:r>
              <a:rPr lang="fi-FI" sz="2400" dirty="0" err="1">
                <a:effectLst/>
              </a:rPr>
              <a:t>kaksiulottuvuuksisen</a:t>
            </a:r>
            <a:r>
              <a:rPr lang="fi-FI" sz="2400" dirty="0">
                <a:effectLst/>
              </a:rPr>
              <a:t> luokittelujärjestelmän tavoitteena on tarkastella taitoja samanaikaisesti usean ominaispiirteen mukaan. </a:t>
            </a:r>
          </a:p>
          <a:p>
            <a:r>
              <a:rPr lang="fi-FI" sz="2400" dirty="0" err="1">
                <a:effectLst/>
              </a:rPr>
              <a:t>Gentilen</a:t>
            </a:r>
            <a:r>
              <a:rPr lang="fi-FI" sz="2400" dirty="0">
                <a:effectLst/>
              </a:rPr>
              <a:t> luokittelu sisältää kaksi ulottuvuutta: </a:t>
            </a:r>
            <a:r>
              <a:rPr lang="fi-FI" sz="2400" b="1" dirty="0">
                <a:effectLst/>
              </a:rPr>
              <a:t>ympäristön, jossa taito suoritetaan, sekä tarkoituksen, jonka vuoksi taito suoritetaan</a:t>
            </a:r>
            <a:r>
              <a:rPr lang="fi-FI" sz="2400" dirty="0">
                <a:effectLst/>
              </a:rPr>
              <a:t>. Kaiken kaikkiaan malliin kuuluu 16 taitoluokkaa.</a:t>
            </a:r>
            <a:endParaRPr lang="fi-FI" sz="2400" dirty="0"/>
          </a:p>
        </p:txBody>
      </p:sp>
      <p:pic>
        <p:nvPicPr>
          <p:cNvPr id="6" name="Sisällön paikkamerkki 5" descr="Kuva, joka sisältää kohteen ulko, lumi, kävely, luonto&#10;&#10;Kuvaus luotu automaattisesti">
            <a:extLst>
              <a:ext uri="{FF2B5EF4-FFF2-40B4-BE49-F238E27FC236}">
                <a16:creationId xmlns:a16="http://schemas.microsoft.com/office/drawing/2014/main" id="{1BC91938-1933-4B08-ACC3-5236634C9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9037"/>
          <a:stretch/>
        </p:blipFill>
        <p:spPr>
          <a:xfrm>
            <a:off x="6240016" y="1773238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29943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CE4DAB-F6D0-409F-8AC8-70A9A64B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Motorinen kehittyminen –motoriset perustaidot (OPS)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B5606B-92D0-45E5-AA84-B8FEB670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556792"/>
            <a:ext cx="6185534" cy="5118328"/>
          </a:xfrm>
        </p:spPr>
        <p:txBody>
          <a:bodyPr anchor="t">
            <a:normAutofit lnSpcReduction="10000"/>
          </a:bodyPr>
          <a:lstStyle/>
          <a:p>
            <a:r>
              <a:rPr lang="fi-FI" sz="2000" b="1" dirty="0"/>
              <a:t>Tasapainotaidot, liikkumistaidot, välineenkäsittelytaidot + havaintomotoriikka</a:t>
            </a:r>
          </a:p>
          <a:p>
            <a:r>
              <a:rPr lang="fi-FI" sz="2000" dirty="0"/>
              <a:t>Aistihavainnot, päätöksenteko –&gt; suorittaminen</a:t>
            </a:r>
          </a:p>
          <a:p>
            <a:pPr marL="0" indent="0">
              <a:buNone/>
            </a:pPr>
            <a:r>
              <a:rPr lang="fi-FI" sz="2000" dirty="0"/>
              <a:t>	(Mitä oppilas näkee, kuulee, tuntee? </a:t>
            </a:r>
          </a:p>
          <a:p>
            <a:pPr marL="0" indent="0">
              <a:buNone/>
            </a:pPr>
            <a:r>
              <a:rPr lang="fi-FI" sz="2000" dirty="0"/>
              <a:t>	Mitä päätöksiä tekee?)</a:t>
            </a:r>
          </a:p>
          <a:p>
            <a:r>
              <a:rPr lang="fi-FI" sz="2000" dirty="0"/>
              <a:t>OPS ohjaa kohti fyysistä toimintakykyä (arjen toiminnoista selviämien)</a:t>
            </a:r>
          </a:p>
          <a:p>
            <a:r>
              <a:rPr lang="fi-FI" sz="2000" dirty="0"/>
              <a:t>Kun oppilas toimii sujuvasti tietyssä liikuntaympäristössä, silloin hänellä on riittävästi havaintomotorisia perustaitoja. </a:t>
            </a:r>
          </a:p>
          <a:p>
            <a:r>
              <a:rPr lang="fi-FI" sz="2000" dirty="0" err="1"/>
              <a:t>Huom</a:t>
            </a:r>
            <a:r>
              <a:rPr lang="fi-FI" sz="2000" dirty="0"/>
              <a:t>! Siirtovaikutus, taitoja opitaan muuallakin.</a:t>
            </a:r>
          </a:p>
          <a:p>
            <a:r>
              <a:rPr lang="fi-FI" sz="2000" dirty="0"/>
              <a:t>”Tempun opettamisesta oppilaan opettamiseen.”</a:t>
            </a:r>
          </a:p>
          <a:p>
            <a:r>
              <a:rPr lang="fi-FI" sz="2000" dirty="0"/>
              <a:t>Oppilaan auttaminen oppimaan.</a:t>
            </a:r>
          </a:p>
        </p:txBody>
      </p:sp>
      <p:pic>
        <p:nvPicPr>
          <p:cNvPr id="6" name="Sisällön paikkamerkki 5" descr="Kuva, joka sisältää kohteen vesi, taivas, ulko, henkilöt&#10;&#10;Kuvaus luotu automaattisesti">
            <a:extLst>
              <a:ext uri="{FF2B5EF4-FFF2-40B4-BE49-F238E27FC236}">
                <a16:creationId xmlns:a16="http://schemas.microsoft.com/office/drawing/2014/main" id="{EC19C297-A772-4629-8876-6F45FE5EB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6"/>
          <a:stretch/>
        </p:blipFill>
        <p:spPr>
          <a:xfrm>
            <a:off x="6920736" y="1773239"/>
            <a:ext cx="4896544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17210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09848D-0CAC-43CF-9260-75D6519B6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/>
              <a:t>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A569ED-D690-4911-80B1-4EE076FEC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400" dirty="0"/>
              <a:t>prosessi</a:t>
            </a:r>
          </a:p>
          <a:p>
            <a:r>
              <a:rPr lang="fi-FI" sz="2400" dirty="0"/>
              <a:t>vie aikaa</a:t>
            </a:r>
          </a:p>
          <a:p>
            <a:r>
              <a:rPr lang="fi-FI" sz="2400" dirty="0"/>
              <a:t>opettaminen</a:t>
            </a:r>
          </a:p>
          <a:p>
            <a:r>
              <a:rPr lang="fi-FI" sz="2400" dirty="0"/>
              <a:t>vaihtelu ärsykkeissä, esim. ympäristö</a:t>
            </a:r>
          </a:p>
          <a:p>
            <a:r>
              <a:rPr lang="fi-FI" sz="2400" dirty="0"/>
              <a:t>pysyvää, muuttaa keskushermoston rakennetta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0E2307-204A-4C2C-97FD-F7A6D8C92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400" dirty="0"/>
              <a:t>Suoritus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D68F5A-679A-498F-BB23-9A2979605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9"/>
            <a:ext cx="4896297" cy="1785352"/>
          </a:xfrm>
        </p:spPr>
        <p:txBody>
          <a:bodyPr/>
          <a:lstStyle/>
          <a:p>
            <a:r>
              <a:rPr lang="fi-FI" sz="2400" dirty="0"/>
              <a:t>nopeaa</a:t>
            </a:r>
          </a:p>
          <a:p>
            <a:r>
              <a:rPr lang="fi-FI" sz="2400" dirty="0"/>
              <a:t>yhden motorisen taidon opettelu</a:t>
            </a:r>
          </a:p>
          <a:p>
            <a:r>
              <a:rPr lang="fi-FI" sz="2400" dirty="0"/>
              <a:t>suoritus unohtuu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60656CA-3FC2-4BF5-9ED0-68FE7316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Motorisen taidon oppiminen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8E59326-BD3D-4DCA-960A-8D94896ABD48}"/>
              </a:ext>
            </a:extLst>
          </p:cNvPr>
          <p:cNvSpPr txBox="1"/>
          <p:nvPr/>
        </p:nvSpPr>
        <p:spPr>
          <a:xfrm>
            <a:off x="6240015" y="4593283"/>
            <a:ext cx="5184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Koululiikunnassa molempia, mutta oppimista kohti pyritään!</a:t>
            </a:r>
          </a:p>
        </p:txBody>
      </p:sp>
    </p:spTree>
    <p:extLst>
      <p:ext uri="{BB962C8B-B14F-4D97-AF65-F5344CB8AC3E}">
        <p14:creationId xmlns:p14="http://schemas.microsoft.com/office/powerpoint/2010/main" val="7262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77</TotalTime>
  <Words>709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Aleo</vt:lpstr>
      <vt:lpstr>Lato</vt:lpstr>
      <vt:lpstr>Lato Black</vt:lpstr>
      <vt:lpstr>Roboto</vt:lpstr>
      <vt:lpstr>Wingdings</vt:lpstr>
      <vt:lpstr>jyo</vt:lpstr>
      <vt:lpstr>Liikuntataitojen oppiminen ja sen erityispiirteet (Jaakkola, 2010) (Liikkapedapodi, Jaakkola, T. &amp; Kalaja, S.)</vt:lpstr>
      <vt:lpstr>Taidon oppiminen</vt:lpstr>
      <vt:lpstr>Tekniikka, kyky, taito…?</vt:lpstr>
      <vt:lpstr>Motoriset taidot</vt:lpstr>
      <vt:lpstr>Motoriset taidot</vt:lpstr>
      <vt:lpstr>Motoriset taidot</vt:lpstr>
      <vt:lpstr>Motoriset taidot</vt:lpstr>
      <vt:lpstr>Motorinen kehittyminen –motoriset perustaidot (OPS)</vt:lpstr>
      <vt:lpstr>Motorisen taidon oppiminen</vt:lpstr>
      <vt:lpstr>Taidon oppimisen/opettamisen uudet tuulet</vt:lpstr>
      <vt:lpstr>Motorisen taidon oppiminen/opettaminen</vt:lpstr>
      <vt:lpstr>Liikuntataitojen opettaminen  –motoristen perustaitojen opettaminen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Kääpä, Mari</dc:creator>
  <cp:lastModifiedBy>Kääpä, Mari</cp:lastModifiedBy>
  <cp:revision>9</cp:revision>
  <dcterms:created xsi:type="dcterms:W3CDTF">2022-02-15T07:05:01Z</dcterms:created>
  <dcterms:modified xsi:type="dcterms:W3CDTF">2022-09-19T11:06:34Z</dcterms:modified>
</cp:coreProperties>
</file>