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7" r:id="rId2"/>
    <p:sldId id="281" r:id="rId3"/>
    <p:sldId id="259" r:id="rId4"/>
    <p:sldId id="260" r:id="rId5"/>
    <p:sldId id="274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8" r:id="rId16"/>
    <p:sldId id="279" r:id="rId17"/>
    <p:sldId id="275" r:id="rId18"/>
    <p:sldId id="261" r:id="rId19"/>
    <p:sldId id="271" r:id="rId20"/>
    <p:sldId id="272" r:id="rId21"/>
    <p:sldId id="280" r:id="rId22"/>
    <p:sldId id="276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3DBC-48EA-47B3-8C90-8FC6991932D2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5DBE5-6AE9-412C-B09E-106C50FA39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70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Esimerkit</a:t>
            </a:r>
            <a:r>
              <a:rPr lang="fi-FI" baseline="0" dirty="0"/>
              <a:t> fyysisen toimintakyvyn tavoitteista T3 ja T4 (7-9lk) </a:t>
            </a:r>
          </a:p>
          <a:p>
            <a:r>
              <a:rPr lang="fi-FI" dirty="0"/>
              <a:t>T3: Ohjata oppilasta harjoittelun avulla kehittämään tasapaino- ja liikkumistaitojaan, jotta oppilas osaa käyttää yhdistää ja soveltaa niitä monipuolisesti eri vuodenaikoina ja eri liikuntamuodoissa</a:t>
            </a:r>
          </a:p>
          <a:p>
            <a:r>
              <a:rPr lang="fi-FI" dirty="0"/>
              <a:t>T4: Ohjata oppilasta harjoittelun</a:t>
            </a:r>
            <a:r>
              <a:rPr lang="fi-FI" baseline="0" dirty="0"/>
              <a:t> avulla kehittämään välineenkäsittelytaitojaan, jotta oppilas osaa käyttää, yhdistää ja soveltaa niitä monipuolisesti erilaisissa oppimisympäristöissä, eri välineillä, eri vuodenaikoina ja eri liikuntamuodoissa.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D0601-558B-4047-ABFB-3166449EF4D1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11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630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90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9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252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49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780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77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50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362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524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785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527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29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5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50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67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01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785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615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140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5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89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959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576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50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63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9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290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261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50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0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30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901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79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17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3DD33058-86DC-4966-B8DC-D5A151109E70}" type="datetimeFigureOut">
              <a:rPr lang="fi-FI" smtClean="0"/>
              <a:t>19.1.2023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EA066352-CFD7-4274-9B8A-56688648D7C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70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ri.p.kaapa@jyu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lab.uiah.fi/polut/Yhteisollinen/teoria_kasitekartta.html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tnrlJqHRTO0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yu.fi/fi/ajankohtaista/arkisto/2019/11/kielteisesti-ajattelevat-miehet-liikkuvat-vahemman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BBgUNtLlIw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78F6-7DCC-4B29-B758-41CB52DF6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9176" y="2627387"/>
            <a:ext cx="7064374" cy="1982713"/>
          </a:xfrm>
        </p:spPr>
        <p:txBody>
          <a:bodyPr/>
          <a:lstStyle/>
          <a:p>
            <a:r>
              <a:rPr lang="fi-FI" sz="4000" dirty="0"/>
              <a:t>OKL POMM1053</a:t>
            </a:r>
            <a:br>
              <a:rPr lang="fi-FI" sz="4000" dirty="0"/>
            </a:br>
            <a:r>
              <a:rPr lang="fi-FI" sz="4000" dirty="0"/>
              <a:t>Liikunta- ja terveyskasvatus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92352-93EB-4B60-A379-02F9194B9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9176" y="4893543"/>
            <a:ext cx="7160896" cy="1195472"/>
          </a:xfrm>
        </p:spPr>
        <p:txBody>
          <a:bodyPr>
            <a:normAutofit/>
          </a:bodyPr>
          <a:lstStyle/>
          <a:p>
            <a:r>
              <a:rPr lang="fi-FI" dirty="0"/>
              <a:t>Mari Kääpä</a:t>
            </a:r>
          </a:p>
          <a:p>
            <a:r>
              <a:rPr lang="fi-FI" dirty="0">
                <a:hlinkClick r:id="rId2"/>
              </a:rPr>
              <a:t>mari.p.kaapa@jyu.fi</a:t>
            </a:r>
            <a:endParaRPr lang="fi-FI" dirty="0"/>
          </a:p>
          <a:p>
            <a:r>
              <a:rPr lang="fi-FI" dirty="0"/>
              <a:t>040-805 4881</a:t>
            </a:r>
          </a:p>
        </p:txBody>
      </p:sp>
      <p:pic>
        <p:nvPicPr>
          <p:cNvPr id="5" name="Picture 4" descr="A picture containing fungus, outdoor, plant, wood&#10;&#10;Description automatically generated">
            <a:extLst>
              <a:ext uri="{FF2B5EF4-FFF2-40B4-BE49-F238E27FC236}">
                <a16:creationId xmlns:a16="http://schemas.microsoft.com/office/drawing/2014/main" id="{AFBA974E-C2E2-4715-A57A-B3D6BF551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9199" y="997120"/>
            <a:ext cx="5695948" cy="425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8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B90E-9370-4990-BE3C-151B7B18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9" y="201478"/>
            <a:ext cx="10786821" cy="1355314"/>
          </a:xfrm>
        </p:spPr>
        <p:txBody>
          <a:bodyPr/>
          <a:lstStyle/>
          <a:p>
            <a:r>
              <a:rPr lang="fi-FI" dirty="0" err="1"/>
              <a:t>Kurssiarvionti</a:t>
            </a:r>
            <a:br>
              <a:rPr lang="fi-FI" dirty="0"/>
            </a:br>
            <a:r>
              <a:rPr lang="fi-FI" dirty="0">
                <a:sym typeface="Wingdings" panose="05000000000000000000" pitchFamily="2" charset="2"/>
              </a:rPr>
              <a:t> aktiivinen osallistuminen demoilla + </a:t>
            </a:r>
            <a:br>
              <a:rPr lang="fi-FI" dirty="0">
                <a:sym typeface="Wingdings" panose="05000000000000000000" pitchFamily="2" charset="2"/>
              </a:rPr>
            </a:br>
            <a:r>
              <a:rPr lang="fi-FI" dirty="0">
                <a:sym typeface="Wingdings" panose="05000000000000000000" pitchFamily="2" charset="2"/>
              </a:rPr>
              <a:t>arvioitava kurssitehtävä (1-5)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83F5-9977-4017-BAB0-71D1A1FCE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500765" cy="4488076"/>
          </a:xfrm>
        </p:spPr>
        <p:txBody>
          <a:bodyPr/>
          <a:lstStyle/>
          <a:p>
            <a:r>
              <a:rPr lang="fi-FI" sz="2400" dirty="0"/>
              <a:t>Kurssitehtävän tavoitteena on luoda monipuolinen käsitys liikunta- ja terveyskasvatuksesta </a:t>
            </a:r>
          </a:p>
          <a:p>
            <a:r>
              <a:rPr lang="fi-FI" sz="2400" dirty="0"/>
              <a:t>Tehtävä koostuu kolmesta toisiaan tukevasta osiosta (arvioidaan yhdessä)</a:t>
            </a:r>
          </a:p>
          <a:p>
            <a:pPr lvl="1"/>
            <a:r>
              <a:rPr lang="fi-FI" sz="2400" dirty="0"/>
              <a:t>Käsitekartta liikuntakasvatuksesta</a:t>
            </a:r>
          </a:p>
          <a:p>
            <a:pPr lvl="1"/>
            <a:r>
              <a:rPr lang="fi-FI" sz="2400" dirty="0" err="1"/>
              <a:t>Zoom</a:t>
            </a:r>
            <a:r>
              <a:rPr lang="fi-FI" sz="2400" dirty="0"/>
              <a:t> tallenne (podcast/video) </a:t>
            </a:r>
          </a:p>
          <a:p>
            <a:pPr lvl="1"/>
            <a:r>
              <a:rPr lang="fi-FI" sz="2400" dirty="0"/>
              <a:t>Terveyskasvatuksen käsitekartta</a:t>
            </a:r>
          </a:p>
          <a:p>
            <a:r>
              <a:rPr lang="fi-FI" sz="2400" dirty="0"/>
              <a:t>Tehtävä tehdään </a:t>
            </a:r>
            <a:r>
              <a:rPr lang="fi-FI" sz="2400" u="sng" dirty="0"/>
              <a:t>samoissa</a:t>
            </a:r>
            <a:r>
              <a:rPr lang="fi-FI" sz="2400" dirty="0"/>
              <a:t> pienryhmissä (n. 3-5 opiskelijaa)</a:t>
            </a:r>
          </a:p>
          <a:p>
            <a:r>
              <a:rPr lang="fi-FI" sz="2400" dirty="0"/>
              <a:t>Jokainen tehtäväosio palautetaan sille varattuun </a:t>
            </a:r>
            <a:r>
              <a:rPr lang="fi-FI" sz="2400" dirty="0" err="1"/>
              <a:t>pedanetin</a:t>
            </a:r>
            <a:r>
              <a:rPr lang="fi-FI" sz="2400" dirty="0"/>
              <a:t> palautuslaatikkoon sovittuna aikana, tehtävät nimetään ryhmän jäsenten nimillä esimerkiksi näin: </a:t>
            </a:r>
            <a:r>
              <a:rPr lang="fi-FI" sz="2400" b="1" dirty="0" err="1"/>
              <a:t>Liisa_Matti_Pirkko</a:t>
            </a:r>
            <a:r>
              <a:rPr lang="fi-FI" sz="2400" b="1" dirty="0"/>
              <a:t> – podcast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4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054F-1F0E-47EF-A63B-23437C1D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Liikutaan välillä...</a:t>
            </a:r>
          </a:p>
        </p:txBody>
      </p:sp>
      <p:pic>
        <p:nvPicPr>
          <p:cNvPr id="6" name="Content Placeholder 5" descr="A picture containing tree, outdoor, person, park&#10;&#10;Description automatically generated">
            <a:extLst>
              <a:ext uri="{FF2B5EF4-FFF2-40B4-BE49-F238E27FC236}">
                <a16:creationId xmlns:a16="http://schemas.microsoft.com/office/drawing/2014/main" id="{40BDA4AA-44FA-4CC2-9A90-96A7E5E2AC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6" y="2133600"/>
            <a:ext cx="4895850" cy="367188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1EAEF-44DB-4757-9A29-CF54AF128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1457" y="2133600"/>
            <a:ext cx="5831797" cy="4032250"/>
          </a:xfrm>
        </p:spPr>
        <p:txBody>
          <a:bodyPr/>
          <a:lstStyle/>
          <a:p>
            <a:r>
              <a:rPr lang="fi-FI" sz="2800" dirty="0"/>
              <a:t>Ryhmäjako (</a:t>
            </a:r>
            <a:r>
              <a:rPr lang="fi-FI" sz="2800" dirty="0" err="1"/>
              <a:t>TeamShake</a:t>
            </a:r>
            <a:r>
              <a:rPr lang="fi-FI" sz="2800" dirty="0"/>
              <a:t>)</a:t>
            </a:r>
          </a:p>
          <a:p>
            <a:r>
              <a:rPr lang="fi-FI" sz="2800" dirty="0"/>
              <a:t>Saatte ryhmänne kanssa ”salikartan”.</a:t>
            </a:r>
          </a:p>
          <a:p>
            <a:r>
              <a:rPr lang="fi-FI" sz="2800" dirty="0"/>
              <a:t>Miettikää yhdessä kartan liikkeet, suunnat, tasot, dynamiikka, etenemistapa -&gt; siis miltä kartan sisältö näyttäisi ”livenä”. Pyrkikää monipuolisuuteen!</a:t>
            </a:r>
          </a:p>
        </p:txBody>
      </p:sp>
    </p:spTree>
    <p:extLst>
      <p:ext uri="{BB962C8B-B14F-4D97-AF65-F5344CB8AC3E}">
        <p14:creationId xmlns:p14="http://schemas.microsoft.com/office/powerpoint/2010/main" val="7852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81F4-98A2-4942-B2FE-423383DA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Käsitekartta (</a:t>
            </a:r>
            <a:r>
              <a:rPr lang="fi-FI" dirty="0">
                <a:hlinkClick r:id="rId2"/>
              </a:rPr>
              <a:t>linkki</a:t>
            </a:r>
            <a:r>
              <a:rPr lang="fi-FI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7DF0-BBF0-452B-8E68-1A56F1FFC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363852"/>
            <a:ext cx="11545798" cy="5017898"/>
          </a:xfrm>
        </p:spPr>
        <p:txBody>
          <a:bodyPr/>
          <a:lstStyle/>
          <a:p>
            <a:r>
              <a:rPr lang="fi-FI" sz="2400" dirty="0"/>
              <a:t>Käsitekartan avulla voidaan havainnollistaa käsitteitä, käsitteiden välisiä </a:t>
            </a:r>
            <a:r>
              <a:rPr lang="fi-FI" sz="2400" u="sng" dirty="0"/>
              <a:t>suhteita</a:t>
            </a:r>
            <a:r>
              <a:rPr lang="fi-FI" sz="2400" dirty="0"/>
              <a:t> ja niiden </a:t>
            </a:r>
            <a:r>
              <a:rPr lang="fi-FI" sz="2400" u="sng" dirty="0"/>
              <a:t>muodostamia kokonaisuuksia </a:t>
            </a:r>
          </a:p>
          <a:p>
            <a:pPr marL="0" indent="0">
              <a:buNone/>
            </a:pPr>
            <a:endParaRPr lang="fi-FI" sz="2400" u="sng" dirty="0"/>
          </a:p>
          <a:p>
            <a:r>
              <a:rPr lang="fi-FI" sz="2400" dirty="0"/>
              <a:t>Tehtävänänne on luoda käsitekartta liikuntakasvatuksesta hyödyntämällä kurssikirjallisuutta, demoja sekä demomateriaaleja.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b="1" dirty="0"/>
              <a:t>Kurssikirjallisuus: </a:t>
            </a:r>
            <a:r>
              <a:rPr lang="fi-FI" sz="2400" b="0" i="0" dirty="0">
                <a:effectLst/>
              </a:rPr>
              <a:t>Jaakkola, T., Liukkonen J. &amp; Sääkslahti A. 2017. Liikuntapedagogiikka (2., uudistettu painos.). Jyväskylä: PS-kustannus. ISBN 978-952-451-780-5, </a:t>
            </a:r>
            <a:r>
              <a:rPr lang="fi-FI" sz="2400" b="0" i="0" dirty="0">
                <a:effectLst/>
                <a:sym typeface="Wingdings" panose="05000000000000000000" pitchFamily="2" charset="2"/>
              </a:rPr>
              <a:t> </a:t>
            </a:r>
            <a:r>
              <a:rPr lang="fi-FI" sz="2400" dirty="0"/>
              <a:t>Kappaleet: 4, 6, 13, 15, 16, 17, 18, 23, 28, 35, 36.</a:t>
            </a:r>
            <a:endParaRPr lang="fi-FI" sz="2400" b="0" i="0" dirty="0">
              <a:effectLst/>
            </a:endParaRPr>
          </a:p>
          <a:p>
            <a:r>
              <a:rPr lang="fi-FI" sz="2400" b="1" dirty="0"/>
              <a:t>Demomateriaalit</a:t>
            </a:r>
            <a:r>
              <a:rPr lang="fi-FI" sz="2400" dirty="0"/>
              <a:t> opetusryhmän omilla peda.net –sivuilla, siellä myös lisää kurssikirjallisuutta.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60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CE3CA-3732-402F-893B-26CACF0C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</a:t>
            </a:r>
            <a:r>
              <a:rPr lang="fi-FI" dirty="0" err="1"/>
              <a:t>Zoom</a:t>
            </a:r>
            <a:r>
              <a:rPr lang="fi-FI" dirty="0"/>
              <a:t>-tallenne (podcast/video tyyliin)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F8396-84F8-4860-90BA-AFBDB8DC3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Tallenne </a:t>
            </a:r>
            <a:r>
              <a:rPr lang="fi-FI" sz="2400" u="sng" dirty="0"/>
              <a:t>pohjautuu</a:t>
            </a:r>
            <a:r>
              <a:rPr lang="fi-FI" sz="2400" dirty="0"/>
              <a:t> käsitekarttaan muodostaen jatkumon, jossa teorian ja käytännön välisellä reflektiolla </a:t>
            </a:r>
            <a:r>
              <a:rPr lang="fi-FI" sz="2400" b="1" dirty="0"/>
              <a:t>syvennetään liikuntakasvatuksen ymmärrystä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Tallenne on suunniteltu kokonaisuus, jossa ryhmän kaikki jäsenet pohtivat </a:t>
            </a:r>
            <a:r>
              <a:rPr lang="fi-FI" sz="2400" b="1" u="sng" dirty="0"/>
              <a:t>erityisesti käsitteiden välisiä yhteyksiä</a:t>
            </a:r>
            <a:r>
              <a:rPr lang="fi-FI" sz="2400" b="1" dirty="0"/>
              <a:t> </a:t>
            </a:r>
            <a:r>
              <a:rPr lang="fi-FI" sz="2400" dirty="0"/>
              <a:t>ja itselleen merkityksellisimpiä havaintoja (demot ja opetustuokiot) liikuntakasvatuksessa – ks. arviointikriteerit!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Tallenteen maksimipituus </a:t>
            </a:r>
            <a:r>
              <a:rPr lang="fi-FI" sz="2400" u="sng" dirty="0"/>
              <a:t>15 minuuttia </a:t>
            </a:r>
            <a:r>
              <a:rPr lang="fi-FI" sz="2400" dirty="0"/>
              <a:t>(etukäteissuunnittelun tärkeys!).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911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4DEE-5718-43DA-91F0-52624418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Terveyskasvatuksen käsitekartta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B794-1577-41B0-BFD6-9324AC22F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556792"/>
            <a:ext cx="11516262" cy="4983493"/>
          </a:xfrm>
        </p:spPr>
        <p:txBody>
          <a:bodyPr/>
          <a:lstStyle/>
          <a:p>
            <a:pPr marL="457200" indent="-457200">
              <a:buAutoNum type="alphaLcParenR"/>
            </a:pPr>
            <a:r>
              <a:rPr lang="fi-FI" sz="2400" dirty="0"/>
              <a:t>Ennen ensimmäistä terveyskasvatuksen demoa koostakaa ryhmänne kanssa käsitekartta ennakkotiedoistanne ja käsityksistänne terveyskasvatuksesta.</a:t>
            </a:r>
          </a:p>
          <a:p>
            <a:pPr marL="457200" indent="-457200">
              <a:buAutoNum type="alphaLcParenR"/>
            </a:pPr>
            <a:r>
              <a:rPr lang="fi-FI" sz="2400" dirty="0"/>
              <a:t>Jokaisella terveyskasvatuksen demolla käsitekarttaa täydennetään kerran teemoilla, työstöön varataan aikaa demoilla. </a:t>
            </a:r>
          </a:p>
          <a:p>
            <a:pPr marL="457200" indent="-457200">
              <a:buAutoNum type="alphaLcParenR"/>
            </a:pPr>
            <a:r>
              <a:rPr lang="fi-FI" sz="2400" dirty="0"/>
              <a:t>Lopullinen terveyskasvatuksen käsitekartta palautetaan sille varattuun peda.net-kansioon. Terveyskasvatuksen käsitekartan esittely ja arviointi tapahtuu viimeisellä terveyskasvatuksen demolla, sieltä löytyvät myös demomateriaalit.. Kaili kertoo lisää </a:t>
            </a:r>
            <a:r>
              <a:rPr lang="fi-FI" sz="2400" dirty="0" err="1"/>
              <a:t>terkan</a:t>
            </a:r>
            <a:r>
              <a:rPr lang="fi-FI" sz="2400" dirty="0"/>
              <a:t> käsitekartoista ensimmäisellä </a:t>
            </a:r>
            <a:r>
              <a:rPr lang="fi-FI" sz="2400" dirty="0" err="1"/>
              <a:t>terkkademolla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Demomateriaalit ja palautuslaatikko löytyvät opetusryhmän omilta peda.net –sivuilta.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319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0861-105D-4D8B-BBAA-1585AFFF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216976"/>
            <a:ext cx="10369103" cy="650929"/>
          </a:xfrm>
        </p:spPr>
        <p:txBody>
          <a:bodyPr/>
          <a:lstStyle/>
          <a:p>
            <a:r>
              <a:rPr lang="fi-FI" dirty="0"/>
              <a:t>Arviointikriteerit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03643-95E2-4D60-975F-05ACE67FF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27" y="1332854"/>
            <a:ext cx="11771587" cy="5308169"/>
          </a:xfrm>
        </p:spPr>
        <p:txBody>
          <a:bodyPr/>
          <a:lstStyle/>
          <a:p>
            <a:pPr marL="0" indent="0">
              <a:lnSpc>
                <a:spcPct val="120000"/>
              </a:lnSpc>
              <a:spcAft>
                <a:spcPts val="750"/>
              </a:spcAft>
              <a:buNone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ERINOMAINEN (5)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Aihealueeseen liittyviä ilmiöitä ja käsitteitä on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analysoitu ja arvioitu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lapsen kokonaisvaltainen hyvinvointi huomioiden. Vastaus osoittaa sisällön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syvällistä ymmärrystä ja argumentointia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mikä ilmenee mm.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 osa-alueiden välisten yhteyksien osoittamisena sekä kurssikirjallisuuden, omavalintaisten tieteellisten lähteiden ja demosisältöjen vuoropuheluna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Yksittäisten havaintojen tukena käytetty perustellusti useampaa lähdettä. Teksti muodostaa jäsennellyn, loogisesti etenevän kokonaisuuden ja viittauskäytänteet noudattavat tieteellisen tekstin periaatteita. </a:t>
            </a:r>
          </a:p>
          <a:p>
            <a:pPr marL="0" indent="0">
              <a:lnSpc>
                <a:spcPct val="120000"/>
              </a:lnSpc>
              <a:spcAft>
                <a:spcPts val="750"/>
              </a:spcAft>
              <a:buNone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KIITETTÄVÄ (4):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Aihealueeseen liittyviä ilmiöitä ja käsitteitä on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käsitelty laajasti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lapsen kokonaisvaltainen hyvinvointi huomioiden. Vastaus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osoittaa kurssikirjallisuuden ja demosisältöjen syvällistä ymmärrystä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mikä ilmenee mm.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 osa-alueiden välisten yhteyksien osoittamisena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Esille tuotuja havaintoja on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perusteltu laajasti sekä kurssikirjallisuuden että omavalintaisten tieteellisten lähteiden näkökulmista käsin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Yksittäisten havaintojen tukena käytetty perustellusti useampaa lähdettä. Teksti muodostaa jäsennellyn kokonaisuuden ja viittauskäytänteet noudattavat tieteellisen tekstin periaatteita. </a:t>
            </a:r>
          </a:p>
          <a:p>
            <a:pPr marL="0" indent="0">
              <a:lnSpc>
                <a:spcPct val="120000"/>
              </a:lnSpc>
              <a:spcAft>
                <a:spcPts val="750"/>
              </a:spcAft>
              <a:buNone/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HYVÄ (3):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Aihealueeseen liittyviä ilmiöitä ja käsitteitä on esitelty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kohtalaisesti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lapsen kokonaisvaltainen hyvinvointi huomioiden ja niiden välisiä yhteyksiä on käsitelty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johdonmukaisesti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Vastaus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osoittaa kurssikirjallisuuden ja demosisältöjen ymmärrystä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Tekstissä esille tuodut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havainnot on perusteltu kirjallisuuteen pohjautuen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Teksti muodostaa jäsennellyn kokonaisuuden. Kurssikirjallisuutta ja omavalintaisia, tieteellisiä julkaisuja on käytetty asianmukaisesti. Viittauskäytänteet noudattavat tieteellisen tekstin periaatteita.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187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5AF1D-3BD8-43C1-A9ED-5BB12F5C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88" y="266044"/>
            <a:ext cx="10369103" cy="1080542"/>
          </a:xfrm>
        </p:spPr>
        <p:txBody>
          <a:bodyPr/>
          <a:lstStyle/>
          <a:p>
            <a:r>
              <a:rPr lang="fi-FI" dirty="0"/>
              <a:t>Arviointikriteerit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89962-9BDF-40A7-8BA0-55684F800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23" y="1524000"/>
            <a:ext cx="11842594" cy="5067956"/>
          </a:xfrm>
        </p:spPr>
        <p:txBody>
          <a:bodyPr/>
          <a:lstStyle/>
          <a:p>
            <a:pPr marL="0" indent="0">
              <a:lnSpc>
                <a:spcPct val="120000"/>
              </a:lnSpc>
              <a:spcAft>
                <a:spcPts val="750"/>
              </a:spcAft>
              <a:buNone/>
            </a:pP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TYYDYTTÄVÄ (2): 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Aihealueeseen liittyviä ilmiöitä ja käsitteitä on 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nostettu esille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mutta 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niiden määrittely on hyvin puutteellista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Vastaus osoittaa 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kurssikirjallisuuden ja demosisältöjen osittaista ymmärrystä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Tekstissä esille tuotuja huomioita ja asioita 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ole perusteltu kirjallisuuteen pohjautuen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Teksti on 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osittain sekavaa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Aft>
                <a:spcPts val="750"/>
              </a:spcAft>
              <a:buNone/>
            </a:pP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VÄLTTÄVÄ (1): 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Aihealueeseen liittyviä ilmiöitä ja käsitteitä on käsitelty 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suppeasti ja pintapuolisesti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Vastaus osoittaa 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kurssikirjallisuuden ja demosisältöjen osittaista ymmärrystä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mikä ilmenee mm. 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tekstin lähes suorana kopiointina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Tekstissä esille tuotuja asioita ja huomioita 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ole perusteltu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Tekstissä on 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huomattavia puutteita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se on esimerkiksi 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rakenteeltaan sekavaa.</a:t>
            </a:r>
          </a:p>
          <a:p>
            <a:pPr marL="0" indent="0">
              <a:lnSpc>
                <a:spcPct val="120000"/>
              </a:lnSpc>
              <a:spcAft>
                <a:spcPts val="750"/>
              </a:spcAft>
              <a:buNone/>
            </a:pP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HYLÄTTY: 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Aihealueeseen liittyviä ilmiöitä ja käsitteitä 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ole käsitelty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 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vastaus ei vastaa esitettyyn kysymykseen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Kurssikirjallisuuden ja demosisältöjen ja asioiden ymmärrys ei välity vastauksesta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Tekstissä 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käsitellä kirjallisuutta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vaan vastaus pohjautuu ainoastaan omakohtaisten kokemusten pohdintaan tai esittelyyn. Teksti on 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sekavaa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vailla loogista rakennetta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tai se on 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suoraa kopiointia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Aft>
                <a:spcPts val="750"/>
              </a:spcAft>
              <a:buNone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dirty="0"/>
              <a:t>Kurssin kokonaisarvosanassa painottuvat ensisijaisesti liikuntakasvatuksen osiot </a:t>
            </a:r>
            <a:r>
              <a:rPr lang="fi-FI" dirty="0">
                <a:sym typeface="Wingdings" pitchFamily="2" charset="2"/>
              </a:rPr>
              <a:t> arvioinnin rajatapauksessa terveyskasvatuksen käsitekartta mahdollistaa korkeamman/alemman arvosanan.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27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5CB7-8399-42F6-98F6-F59B5BF2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685" y="290270"/>
            <a:ext cx="10369103" cy="949594"/>
          </a:xfrm>
        </p:spPr>
        <p:txBody>
          <a:bodyPr/>
          <a:lstStyle/>
          <a:p>
            <a:r>
              <a:rPr lang="fi-FI" sz="3200" b="1" dirty="0"/>
              <a:t>OKL:n liikunnanopetus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014E4-39C8-4F88-8EEE-85CC7AEB7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sz="2800" b="1" dirty="0"/>
              <a:t>POMM1053</a:t>
            </a:r>
            <a:r>
              <a:rPr lang="fi-FI" sz="2800" dirty="0"/>
              <a:t> (5op)=&gt; liikuntapedagogiikka (motorinen oppiminen, oppimisympäristöt, toimintakyky: fyysinen, sosiaalinen ja psyykkinen), toiminnallinen oppiminen, terveyskasvatus</a:t>
            </a:r>
          </a:p>
          <a:p>
            <a:pPr marL="0" indent="0">
              <a:buNone/>
            </a:pPr>
            <a:r>
              <a:rPr lang="fi-FI" sz="2800" dirty="0"/>
              <a:t>	</a:t>
            </a:r>
          </a:p>
          <a:p>
            <a:pPr marL="0" indent="0">
              <a:buNone/>
            </a:pPr>
            <a:r>
              <a:rPr lang="fi-FI" sz="2800" b="1" dirty="0"/>
              <a:t>		MONIALAISET OPPIMISKOKONAISUUDET</a:t>
            </a:r>
            <a:r>
              <a:rPr lang="fi-FI" sz="2800" dirty="0"/>
              <a:t>….(5+5+5OP)</a:t>
            </a:r>
          </a:p>
          <a:p>
            <a:pPr marL="0" indent="0">
              <a:buNone/>
            </a:pPr>
            <a:r>
              <a:rPr lang="fi-FI" sz="2800" dirty="0"/>
              <a:t>		Liikuntakasvatuksen mahdollisuudet – oman opettajuuden 			syventäminen liikuntakasvatuksen avulla?</a:t>
            </a:r>
          </a:p>
          <a:p>
            <a:pPr marL="0" indent="0">
              <a:buNone/>
            </a:pPr>
            <a:r>
              <a:rPr lang="fi-FI" b="1" dirty="0"/>
              <a:t>					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						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334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E6639-8FF6-4EA9-B9C2-5BE48E95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984" y="151879"/>
            <a:ext cx="10311254" cy="917504"/>
          </a:xfrm>
        </p:spPr>
        <p:txBody>
          <a:bodyPr/>
          <a:lstStyle/>
          <a:p>
            <a:r>
              <a:rPr lang="fi-FI" dirty="0"/>
              <a:t>Liikunnan ohjaustoiminnan profiili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F87B1-E42A-4519-B884-859E7678A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292" y="1394848"/>
            <a:ext cx="11809708" cy="5021450"/>
          </a:xfrm>
        </p:spPr>
        <p:txBody>
          <a:bodyPr/>
          <a:lstStyle/>
          <a:p>
            <a:r>
              <a:rPr lang="fi-FI" sz="1800" dirty="0">
                <a:solidFill>
                  <a:schemeClr val="tx1"/>
                </a:solidFill>
                <a:latin typeface="Arial Black" panose="020B0A04020102020204" pitchFamily="34" charset="0"/>
              </a:rPr>
              <a:t>K= KASVATUKSELLINEN LÄHESTYMISTAPA</a:t>
            </a:r>
          </a:p>
          <a:p>
            <a:pPr marL="109728" indent="0">
              <a:buNone/>
            </a:pPr>
            <a:r>
              <a:rPr lang="fi-FI" sz="1800" dirty="0">
                <a:solidFill>
                  <a:schemeClr val="tx1"/>
                </a:solidFill>
                <a:latin typeface="Arial Black" panose="020B0A04020102020204" pitchFamily="34" charset="0"/>
              </a:rPr>
              <a:t>Liikunnanopetuksen tehtävänä on toimia muiden oppiaineiden ohella kasvatuksen välineenä. Liikuntatunneilla esiintyy ja on mahdollista luoda runsaasti kasvatustilanteita, jotka tukevat oppijan kasvua ja kehitystä koulun arvosopimusten ja toiminta-ajatuksen mukaisesti kohti oman elämän hallintaa.</a:t>
            </a:r>
          </a:p>
          <a:p>
            <a:pPr marL="109728" indent="0">
              <a:buNone/>
            </a:pPr>
            <a:endParaRPr lang="fi-FI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fi-FI" sz="1800" dirty="0">
                <a:solidFill>
                  <a:schemeClr val="tx1"/>
                </a:solidFill>
                <a:latin typeface="Arial Black" panose="020B0A04020102020204" pitchFamily="34" charset="0"/>
              </a:rPr>
              <a:t>E= ELÄMYKSELLINEN LÄHESTYMISTAPA</a:t>
            </a:r>
          </a:p>
          <a:p>
            <a:pPr marL="109728" indent="0">
              <a:buNone/>
            </a:pPr>
            <a:r>
              <a:rPr lang="fi-FI" sz="1800" dirty="0">
                <a:solidFill>
                  <a:schemeClr val="tx1"/>
                </a:solidFill>
                <a:latin typeface="Arial Black" panose="020B0A04020102020204" pitchFamily="34" charset="0"/>
              </a:rPr>
              <a:t>Liikunnanopetuksen tehtävänä on toimia sellaisten elämysten antajana, jotka lisäävät oppijan kokonaisvaltaista itsetuntemusta. Liikunnanopetus avaa oppijan tietoisuutta hänen omista kyvyistään ja mahdollisuuksistaan sekä vahvistaa hänen minäkäsitystään ja itsearvostustaan.</a:t>
            </a:r>
          </a:p>
          <a:p>
            <a:pPr marL="109728" indent="0">
              <a:buNone/>
            </a:pPr>
            <a:endParaRPr lang="fi-FI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fi-FI" sz="1800" dirty="0">
                <a:solidFill>
                  <a:schemeClr val="tx1"/>
                </a:solidFill>
                <a:latin typeface="Arial Black" panose="020B0A04020102020204" pitchFamily="34" charset="0"/>
              </a:rPr>
              <a:t>FM= FYYSIS-MOTORINEN LÄHESTYMISTAPA</a:t>
            </a:r>
          </a:p>
          <a:p>
            <a:pPr marL="109728" indent="0">
              <a:buNone/>
            </a:pPr>
            <a:r>
              <a:rPr lang="fi-FI" sz="1800" dirty="0">
                <a:solidFill>
                  <a:schemeClr val="tx1"/>
                </a:solidFill>
                <a:latin typeface="Arial Black" panose="020B0A04020102020204" pitchFamily="34" charset="0"/>
              </a:rPr>
              <a:t>Liikunnanopetuksen tehtävänä on harjaannuttaa oppijan toimintakykyä. Fyysis-motorinen toimintakyky koostuu motorisista perustaidoista, liikehallinnasta ja kunnosta. Monipuoliset perustoiminnot ja liikunnan lajitaidot ovat välineitä tavoitteen saavuttamiseksi</a:t>
            </a:r>
          </a:p>
          <a:p>
            <a:endParaRPr lang="fi-FI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9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E1432-869C-473D-A59C-7CF51C6A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278970"/>
            <a:ext cx="10218265" cy="991892"/>
          </a:xfrm>
        </p:spPr>
        <p:txBody>
          <a:bodyPr/>
          <a:lstStyle/>
          <a:p>
            <a:r>
              <a:rPr lang="fi-FI" dirty="0"/>
              <a:t>Liikunnan ohjaustoiminnan profiili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4EB77-9ED7-43FD-A29D-2FE76B25A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800" dirty="0">
                <a:solidFill>
                  <a:schemeClr val="tx1"/>
                </a:solidFill>
                <a:latin typeface="Arial Black" panose="020B0A04020102020204" pitchFamily="34" charset="0"/>
              </a:rPr>
              <a:t>T = TERVEYDELLINEN LÄHESTYMISTAPA</a:t>
            </a:r>
          </a:p>
          <a:p>
            <a:pPr marL="109728" indent="0">
              <a:buNone/>
            </a:pPr>
            <a:r>
              <a:rPr lang="fi-FI" sz="1800" dirty="0">
                <a:solidFill>
                  <a:schemeClr val="tx1"/>
                </a:solidFill>
                <a:latin typeface="Arial Black" panose="020B0A04020102020204" pitchFamily="34" charset="0"/>
              </a:rPr>
              <a:t>Liikunnanopetuksen tehtävänä on harjaannuttaa etenkin oppijan fyysis-motorista, mutta myös henkistä toimintakykyä, terveyttä ja turvallisuutta. Lähestymistapa ohjaa liikunnalliseen elämäntapaan sekä omaa ja muiden hyvinvointia edistävien arkikäytänteiden omaksumiseen.</a:t>
            </a:r>
          </a:p>
          <a:p>
            <a:pPr marL="109728" indent="0">
              <a:buNone/>
            </a:pPr>
            <a:endParaRPr lang="fi-FI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fi-FI" sz="1800" dirty="0">
                <a:solidFill>
                  <a:schemeClr val="tx1"/>
                </a:solidFill>
                <a:latin typeface="Arial Black" panose="020B0A04020102020204" pitchFamily="34" charset="0"/>
              </a:rPr>
              <a:t>I= ITSEARVOINEN LÄHESTYMISTAPA</a:t>
            </a:r>
          </a:p>
          <a:p>
            <a:pPr marL="109728" indent="0">
              <a:buNone/>
            </a:pPr>
            <a:r>
              <a:rPr lang="fi-FI" sz="1800" dirty="0">
                <a:solidFill>
                  <a:schemeClr val="tx1"/>
                </a:solidFill>
                <a:latin typeface="Arial Black" panose="020B0A04020102020204" pitchFamily="34" charset="0"/>
              </a:rPr>
              <a:t>Liikunnanopetuksen tehtävänä on tarjota oppijalle sellaiset liikunnalliset tiedot ja taidot, että hän pystyy sekä osallistumaan yhteiskunnan liikuntakulttuuriin että ymmärtämään ja ajan myötä kehittämään sitä.</a:t>
            </a:r>
          </a:p>
          <a:p>
            <a:endParaRPr lang="fi-FI" sz="18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4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03DF-A9EF-4513-8E71-EF19FC2C1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Tutustutaan…</a:t>
            </a:r>
          </a:p>
        </p:txBody>
      </p:sp>
      <p:pic>
        <p:nvPicPr>
          <p:cNvPr id="6" name="Picture Placeholder 5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id="{7A1CFAC3-4A02-47F3-9EF8-B0EF543137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" b="2337"/>
          <a:stretch>
            <a:fillRect/>
          </a:stretch>
        </p:blipFill>
        <p:spPr>
          <a:xfrm>
            <a:off x="334291" y="1588770"/>
            <a:ext cx="3601122" cy="4577080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5140911-10EB-E4DF-8338-468B20F4F9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Liikuntaa nimillä</a:t>
            </a:r>
          </a:p>
          <a:p>
            <a:pPr lvl="1"/>
            <a:r>
              <a:rPr lang="fi-FI" dirty="0"/>
              <a:t>Nimi ilmaan kädellä </a:t>
            </a:r>
            <a:r>
              <a:rPr lang="fi-FI" dirty="0">
                <a:sym typeface="Wingdings" pitchFamily="2" charset="2"/>
              </a:rPr>
              <a:t> eri ruumiinosilla</a:t>
            </a:r>
          </a:p>
          <a:p>
            <a:pPr lvl="1"/>
            <a:r>
              <a:rPr lang="fi-FI" dirty="0">
                <a:sym typeface="Wingdings" pitchFamily="2" charset="2"/>
              </a:rPr>
              <a:t>Nimi lattiaan ilmakuvana luettavaksi</a:t>
            </a:r>
          </a:p>
          <a:p>
            <a:pPr lvl="1"/>
            <a:r>
              <a:rPr lang="fi-FI" dirty="0">
                <a:sym typeface="Wingdings" pitchFamily="2" charset="2"/>
              </a:rPr>
              <a:t>Yhdistelmä näistä  valitse mielestäsi omaan nimeen parhaat</a:t>
            </a:r>
          </a:p>
          <a:p>
            <a:pPr lvl="1"/>
            <a:r>
              <a:rPr lang="fi-FI" dirty="0">
                <a:sym typeface="Wingdings" pitchFamily="2" charset="2"/>
              </a:rPr>
              <a:t>-----------------------------------------------------------------------------</a:t>
            </a:r>
          </a:p>
          <a:p>
            <a:pPr lvl="1"/>
            <a:r>
              <a:rPr lang="fi-FI" dirty="0">
                <a:sym typeface="Wingdings" pitchFamily="2" charset="2"/>
              </a:rPr>
              <a:t>Esitä parille oma nimi  yhdistelmä näistä</a:t>
            </a:r>
          </a:p>
          <a:p>
            <a:pPr lvl="1"/>
            <a:r>
              <a:rPr lang="fi-FI" dirty="0">
                <a:sym typeface="Wingdings" pitchFamily="2" charset="2"/>
              </a:rPr>
              <a:t>Ryhmänimi  valmistautukaa esittämään muille</a:t>
            </a:r>
          </a:p>
          <a:p>
            <a:pPr lvl="1"/>
            <a:r>
              <a:rPr lang="fi-FI" dirty="0">
                <a:sym typeface="Wingdings" pitchFamily="2" charset="2"/>
              </a:rPr>
              <a:t>Eri musiikkeihin  miten liikekieli muuttuu</a:t>
            </a:r>
          </a:p>
          <a:p>
            <a:pPr marL="269875" lvl="1" indent="0">
              <a:buNone/>
            </a:pPr>
            <a:endParaRPr lang="fi-FI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08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32D1-7669-4FC7-901C-404FF9BD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Piirrä oma liikunnanopetuksen profiilisi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E5DEA-A829-47AA-B034-70FCAAEC0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686" y="1773239"/>
            <a:ext cx="7757820" cy="4392612"/>
          </a:xfrm>
        </p:spPr>
        <p:txBody>
          <a:bodyPr/>
          <a:lstStyle/>
          <a:p>
            <a:pPr marL="109728" indent="0">
              <a:buNone/>
            </a:pPr>
            <a:r>
              <a:rPr lang="fi-FI" sz="3200" dirty="0">
                <a:latin typeface="Arial Black" panose="020B0A04020102020204" pitchFamily="34" charset="0"/>
              </a:rPr>
              <a:t>5</a:t>
            </a:r>
          </a:p>
          <a:p>
            <a:pPr marL="109728" indent="0">
              <a:buNone/>
            </a:pPr>
            <a:r>
              <a:rPr lang="fi-FI" sz="3200" dirty="0">
                <a:latin typeface="Arial Black" panose="020B0A04020102020204" pitchFamily="34" charset="0"/>
              </a:rPr>
              <a:t>4</a:t>
            </a:r>
          </a:p>
          <a:p>
            <a:pPr marL="109728" indent="0">
              <a:buNone/>
            </a:pPr>
            <a:r>
              <a:rPr lang="fi-FI" sz="3200" dirty="0">
                <a:latin typeface="Arial Black" panose="020B0A04020102020204" pitchFamily="34" charset="0"/>
              </a:rPr>
              <a:t>3</a:t>
            </a:r>
          </a:p>
          <a:p>
            <a:pPr marL="109728" indent="0">
              <a:buNone/>
            </a:pPr>
            <a:r>
              <a:rPr lang="fi-FI" sz="3200" dirty="0">
                <a:latin typeface="Arial Black" panose="020B0A04020102020204" pitchFamily="34" charset="0"/>
              </a:rPr>
              <a:t>2</a:t>
            </a:r>
          </a:p>
          <a:p>
            <a:pPr marL="109728" indent="0">
              <a:buNone/>
            </a:pPr>
            <a:r>
              <a:rPr lang="fi-FI" sz="3200" dirty="0">
                <a:latin typeface="Arial Black" panose="020B0A04020102020204" pitchFamily="34" charset="0"/>
              </a:rPr>
              <a:t>1</a:t>
            </a:r>
          </a:p>
          <a:p>
            <a:pPr marL="109728" indent="0">
              <a:buNone/>
            </a:pPr>
            <a:r>
              <a:rPr lang="fi-FI" sz="3200" dirty="0">
                <a:latin typeface="Arial Black" panose="020B0A04020102020204" pitchFamily="34" charset="0"/>
              </a:rPr>
              <a:t>	 FM    T    K    E    I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198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09" y="195942"/>
            <a:ext cx="10691844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25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8472E-E625-4893-8FF4-846FFE54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Ensi kerralla…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6EB99-4325-491C-A33F-A4F3011D8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2141249"/>
            <a:ext cx="5963728" cy="4104275"/>
          </a:xfrm>
        </p:spPr>
        <p:txBody>
          <a:bodyPr/>
          <a:lstStyle/>
          <a:p>
            <a:r>
              <a:rPr lang="fi-FI" sz="2400" dirty="0"/>
              <a:t>Opetustyylit ja opetusmallit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Sisäliikuntavarustus, kännykkä, muistiinpanovälineet </a:t>
            </a:r>
            <a:r>
              <a:rPr lang="fi-FI" sz="2400" dirty="0">
                <a:sym typeface="Wingdings" pitchFamily="2" charset="2"/>
              </a:rPr>
              <a:t> toimintaa ja teoriaa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8" name="Content Placeholder 7" descr="A group of people exercising&#10;&#10;Description automatically generated with medium confidence">
            <a:extLst>
              <a:ext uri="{FF2B5EF4-FFF2-40B4-BE49-F238E27FC236}">
                <a16:creationId xmlns:a16="http://schemas.microsoft.com/office/drawing/2014/main" id="{B28FD34A-1F0C-423E-814C-7DD96833F8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7" y="2141249"/>
            <a:ext cx="5333565" cy="3983505"/>
          </a:xfrm>
        </p:spPr>
      </p:pic>
    </p:spTree>
    <p:extLst>
      <p:ext uri="{BB962C8B-B14F-4D97-AF65-F5344CB8AC3E}">
        <p14:creationId xmlns:p14="http://schemas.microsoft.com/office/powerpoint/2010/main" val="40185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1206-13F7-4F6A-8328-9E8CF078D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Liikuntakasvatus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2B1BE-D5B5-4104-B4A0-70CF0D21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1556792"/>
            <a:ext cx="5451241" cy="4909322"/>
          </a:xfrm>
        </p:spPr>
        <p:txBody>
          <a:bodyPr anchor="t">
            <a:noAutofit/>
          </a:bodyPr>
          <a:lstStyle/>
          <a:p>
            <a:r>
              <a:rPr lang="fi-FI" sz="2400" dirty="0"/>
              <a:t>Ehkäpä elintärkeä oppiaine koulussa!</a:t>
            </a:r>
          </a:p>
          <a:p>
            <a:pPr marL="0" indent="0">
              <a:buNone/>
            </a:pPr>
            <a:r>
              <a:rPr lang="fi-FI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https://www.youtube.com/watch?v=tnrlJqHRTO0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  <a:p>
            <a:r>
              <a:rPr lang="fi-FI" sz="2400" dirty="0"/>
              <a:t>Mikä tärkeintä liikuntakasvatuksessa? </a:t>
            </a:r>
          </a:p>
          <a:p>
            <a:pPr marL="0" indent="0">
              <a:buNone/>
            </a:pPr>
            <a:r>
              <a:rPr lang="fi-FI" sz="2400" dirty="0"/>
              <a:t>-&gt; miettikää ryhmässä mielestänne kolme tärkeintä pointtia…</a:t>
            </a:r>
          </a:p>
        </p:txBody>
      </p:sp>
      <p:pic>
        <p:nvPicPr>
          <p:cNvPr id="6" name="Picture Placeholder 5" descr="A group of people exercising&#10;&#10;Description automatically generated with medium confidence">
            <a:extLst>
              <a:ext uri="{FF2B5EF4-FFF2-40B4-BE49-F238E27FC236}">
                <a16:creationId xmlns:a16="http://schemas.microsoft.com/office/drawing/2014/main" id="{C891B69A-47EC-49C0-BFC2-6A36433E78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r="24976" b="-1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18294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3FCC-1F93-40CD-83D7-4C15F6F3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247973"/>
            <a:ext cx="10369103" cy="1308819"/>
          </a:xfrm>
        </p:spPr>
        <p:txBody>
          <a:bodyPr/>
          <a:lstStyle/>
          <a:p>
            <a:r>
              <a:rPr lang="fi-FI" dirty="0"/>
              <a:t>Liikkujatyyppi </a:t>
            </a:r>
            <a:br>
              <a:rPr lang="fi-FI" dirty="0"/>
            </a:br>
            <a:r>
              <a:rPr lang="fi-FI" dirty="0"/>
              <a:t>-Oma suhde liikuntaan ja opintoihin	</a:t>
            </a:r>
            <a:r>
              <a:rPr lang="fi-FI" sz="1400" dirty="0"/>
              <a:t>Kari, J. (2016)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577EA-2625-4A02-A9C3-CDC0A90D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397480"/>
            <a:ext cx="11423272" cy="5460520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1) Kilpailijat</a:t>
            </a:r>
          </a:p>
          <a:p>
            <a:pPr marL="0" indent="0">
              <a:buNone/>
            </a:pPr>
            <a:r>
              <a:rPr lang="fi-FI" sz="2000" dirty="0"/>
              <a:t>2) Uurastajat</a:t>
            </a:r>
          </a:p>
          <a:p>
            <a:pPr marL="0" indent="0">
              <a:buNone/>
            </a:pPr>
            <a:r>
              <a:rPr lang="fi-FI" sz="2000" dirty="0"/>
              <a:t>3) Elämysliikkujat</a:t>
            </a:r>
          </a:p>
          <a:p>
            <a:pPr marL="0" indent="0">
              <a:buNone/>
            </a:pPr>
            <a:r>
              <a:rPr lang="fi-FI" sz="2000" dirty="0"/>
              <a:t>4) Tuottajat</a:t>
            </a:r>
          </a:p>
          <a:p>
            <a:pPr marL="0" indent="0">
              <a:buNone/>
            </a:pPr>
            <a:r>
              <a:rPr lang="fi-FI" sz="2000" dirty="0"/>
              <a:t>5) Liikunnan kolhimat</a:t>
            </a:r>
          </a:p>
          <a:p>
            <a:pPr marL="0" indent="0">
              <a:buNone/>
            </a:pPr>
            <a:r>
              <a:rPr lang="fi-FI" sz="2000" dirty="0"/>
              <a:t>6) Terveyden korostajat</a:t>
            </a:r>
          </a:p>
          <a:p>
            <a:pPr marL="0" indent="0">
              <a:buNone/>
            </a:pPr>
            <a:r>
              <a:rPr lang="fi-FI" sz="2000" dirty="0"/>
              <a:t>7) Liikunnan suurkuluttajat</a:t>
            </a:r>
          </a:p>
          <a:p>
            <a:pPr marL="0" indent="0">
              <a:buNone/>
            </a:pPr>
            <a:r>
              <a:rPr lang="fi-FI" sz="2000" b="1" dirty="0"/>
              <a:t>Tapa kertoa omista liikuntaan liittyvistä kokemuksista ja suhtautua liikuntaan. Liikkujatyyppi ohjaa liikuntaan motivoitumista ja sitä mihin asioihin liikunnan opinnoissa  kiinnittää huomiota.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Opiskelijoiden käsitykset liikunnan oppimistavoitteiden tärkeydestä pysyviä läpi koulutuksen (</a:t>
            </a:r>
            <a:r>
              <a:rPr lang="fi-FI" sz="2000" dirty="0" err="1"/>
              <a:t>Adamakis</a:t>
            </a:r>
            <a:r>
              <a:rPr lang="fi-FI" sz="2000" dirty="0"/>
              <a:t> &amp; </a:t>
            </a:r>
            <a:r>
              <a:rPr lang="fi-FI" sz="2000" dirty="0" err="1"/>
              <a:t>Zounhia</a:t>
            </a:r>
            <a:r>
              <a:rPr lang="fi-FI" sz="2000" dirty="0"/>
              <a:t>, 2016) -&gt; kuinka ”tuulettaa” teidän ajatuksia uuden POPS 2014 sallimissa rajoissa?</a:t>
            </a:r>
          </a:p>
          <a:p>
            <a:pPr marL="0" indent="0">
              <a:buNone/>
            </a:pPr>
            <a:r>
              <a:rPr lang="fi-FI" sz="2000" dirty="0">
                <a:hlinkClick r:id="rId2"/>
              </a:rPr>
              <a:t>Kielteisesti ajattelevat miehet liikkuvat vähemmän — Jyväskylän yliopisto (jyu.fi)</a:t>
            </a: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27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41406-23E4-4EC1-9DD9-E980E60E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858" y="201479"/>
            <a:ext cx="10678331" cy="1100380"/>
          </a:xfrm>
        </p:spPr>
        <p:txBody>
          <a:bodyPr/>
          <a:lstStyle/>
          <a:p>
            <a:r>
              <a:rPr lang="fi-FI" dirty="0" err="1"/>
              <a:t>Pygmalion</a:t>
            </a:r>
            <a:r>
              <a:rPr lang="fi-FI" dirty="0"/>
              <a:t>-efektistä 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br>
              <a:rPr lang="fi-FI" dirty="0"/>
            </a:br>
            <a:r>
              <a:rPr lang="fi-FI" dirty="0"/>
              <a:t>Mitä enemmän opettaja uskoo oppilaan kyvykkyyteen, sitä enemmän hänen opettamiseensa panostetaan.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18FA4-17B8-4A31-A370-35B7155C0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942" y="1773238"/>
            <a:ext cx="6912244" cy="4751547"/>
          </a:xfrm>
        </p:spPr>
        <p:txBody>
          <a:bodyPr/>
          <a:lstStyle/>
          <a:p>
            <a:r>
              <a:rPr lang="fi-FI" sz="2000" dirty="0" err="1"/>
              <a:t>Pygmalion</a:t>
            </a:r>
            <a:r>
              <a:rPr lang="fi-FI" sz="2000" dirty="0"/>
              <a:t>-efekti perustuu Robert </a:t>
            </a:r>
            <a:r>
              <a:rPr lang="fi-FI" sz="2000" dirty="0" err="1"/>
              <a:t>Rosenthalin</a:t>
            </a:r>
            <a:r>
              <a:rPr lang="fi-FI" sz="2000" dirty="0"/>
              <a:t> sekä </a:t>
            </a:r>
            <a:r>
              <a:rPr lang="fi-FI" sz="2000" dirty="0" err="1"/>
              <a:t>Lenore</a:t>
            </a:r>
            <a:r>
              <a:rPr lang="fi-FI" sz="2000" dirty="0"/>
              <a:t> Jacobsonin tekemään tutkimukseen (1965), jossa todettiin opettajien ennakko-odotusten vaikuttavan selkeästi oppilaiden menestykseen.</a:t>
            </a:r>
          </a:p>
          <a:p>
            <a:endParaRPr lang="fi-FI" sz="2000" dirty="0"/>
          </a:p>
          <a:p>
            <a:r>
              <a:rPr lang="fi-FI" sz="2000" dirty="0"/>
              <a:t>Ennustuksesta tulee itseään toteuttava -&gt; sitä saa mitä tilaa.</a:t>
            </a:r>
          </a:p>
          <a:p>
            <a:endParaRPr lang="fi-FI" sz="2000" dirty="0"/>
          </a:p>
          <a:p>
            <a:r>
              <a:rPr lang="fi-FI" sz="2000" dirty="0"/>
              <a:t>Toimii myös toiseen suuntaan -&gt; </a:t>
            </a:r>
            <a:r>
              <a:rPr lang="fi-FI" sz="2000" dirty="0" err="1"/>
              <a:t>golem</a:t>
            </a:r>
            <a:r>
              <a:rPr lang="fi-FI" sz="2000" dirty="0"/>
              <a:t>-efekti -&gt; ns. huonolta oppilaalta odotetaan huonoja tuloksia, arvio oppilaan ”huonoudesta” ei välttämättä perustu oppilaan todelliseen kyvykkyyteen.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99B737-6A23-4480-9A23-821DEE8F69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26" y="1954817"/>
            <a:ext cx="3992880" cy="4029456"/>
          </a:xfrm>
        </p:spPr>
      </p:pic>
    </p:spTree>
    <p:extLst>
      <p:ext uri="{BB962C8B-B14F-4D97-AF65-F5344CB8AC3E}">
        <p14:creationId xmlns:p14="http://schemas.microsoft.com/office/powerpoint/2010/main" val="1908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09C9B-CDE9-4695-B653-4EEECB67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356" y="108488"/>
            <a:ext cx="10492351" cy="1131376"/>
          </a:xfrm>
        </p:spPr>
        <p:txBody>
          <a:bodyPr/>
          <a:lstStyle/>
          <a:p>
            <a:r>
              <a:rPr lang="fi-FI" dirty="0"/>
              <a:t>POMM1053:n taustavaikuttajia</a:t>
            </a:r>
            <a:br>
              <a:rPr lang="fi-FI" dirty="0"/>
            </a:br>
            <a:r>
              <a:rPr lang="fi-FI" dirty="0"/>
              <a:t>…siis miksi kurssi on sellainen kun se 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17F0F-69DE-4D8C-9436-E264FAF02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946" y="1410346"/>
            <a:ext cx="11453247" cy="5098942"/>
          </a:xfrm>
        </p:spPr>
        <p:txBody>
          <a:bodyPr/>
          <a:lstStyle/>
          <a:p>
            <a:r>
              <a:rPr lang="fi-FI" sz="2400" dirty="0"/>
              <a:t>Liikuntakasvatuksen nykytilanne ja tulevaisuus</a:t>
            </a:r>
          </a:p>
          <a:p>
            <a:r>
              <a:rPr lang="fi-FI" sz="2400" dirty="0"/>
              <a:t>Ilmiölähtöinen OKL:n opetussuunnitelma</a:t>
            </a:r>
          </a:p>
          <a:p>
            <a:pPr lvl="1"/>
            <a:r>
              <a:rPr lang="en-US" dirty="0"/>
              <a:t>Basic idea of problem-based education is that students have to apply </a:t>
            </a:r>
          </a:p>
          <a:p>
            <a:pPr marL="269875" lvl="1" indent="0">
              <a:buNone/>
            </a:pPr>
            <a:r>
              <a:rPr lang="en-US" dirty="0"/>
              <a:t>	collaboration, critical and problem-solving skills.</a:t>
            </a:r>
          </a:p>
          <a:p>
            <a:pPr lvl="1"/>
            <a:r>
              <a:rPr lang="en-US" dirty="0"/>
              <a:t>A student group has more capacity than a single student, necessary for analyzing phenomena from various points of view, and collaboration is needed for achieving a holistic view. </a:t>
            </a:r>
          </a:p>
          <a:p>
            <a:pPr lvl="1"/>
            <a:r>
              <a:rPr lang="en-GB" dirty="0"/>
              <a:t>Phenomenon-based and content-based curriculum?</a:t>
            </a:r>
            <a:endParaRPr lang="fi-FI" dirty="0"/>
          </a:p>
          <a:p>
            <a:r>
              <a:rPr lang="fi-FI" sz="2400" dirty="0"/>
              <a:t>Opiskelijalähtöisyyden lisääminen</a:t>
            </a:r>
          </a:p>
          <a:p>
            <a:r>
              <a:rPr lang="fi-FI" sz="2400" dirty="0"/>
              <a:t>Terveyskasvatus osa liikuntakasvatusta (TT </a:t>
            </a:r>
            <a:r>
              <a:rPr lang="fi-FI" sz="2400" dirty="0" err="1"/>
              <a:t>OPSissa</a:t>
            </a:r>
            <a:r>
              <a:rPr lang="fi-FI" sz="2400" dirty="0"/>
              <a:t> YMP)</a:t>
            </a:r>
          </a:p>
          <a:p>
            <a:r>
              <a:rPr lang="fi-FI" sz="2400" dirty="0"/>
              <a:t>Arvioinnin muuttuminen numeraaliseksi (1-5)</a:t>
            </a:r>
          </a:p>
          <a:p>
            <a:r>
              <a:rPr lang="fi-FI" sz="2400" dirty="0"/>
              <a:t>Kurssin kokonaistuntimäärän vähäisyys –lajilähtöisyys mahdottomuus</a:t>
            </a:r>
          </a:p>
          <a:p>
            <a:r>
              <a:rPr lang="fi-FI" sz="2400" dirty="0"/>
              <a:t>Erilaiset liikuntaympäristöt –myös kaupungin tilat käytössä</a:t>
            </a:r>
          </a:p>
        </p:txBody>
      </p:sp>
    </p:spTree>
    <p:extLst>
      <p:ext uri="{BB962C8B-B14F-4D97-AF65-F5344CB8AC3E}">
        <p14:creationId xmlns:p14="http://schemas.microsoft.com/office/powerpoint/2010/main" val="273417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92B8-26F7-49E0-B262-E28F8893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294468"/>
            <a:ext cx="10369103" cy="821410"/>
          </a:xfrm>
        </p:spPr>
        <p:txBody>
          <a:bodyPr/>
          <a:lstStyle/>
          <a:p>
            <a:r>
              <a:rPr lang="fi-FI" dirty="0"/>
              <a:t>Kurssin osaamistavoitteet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8DCF-3649-4E1A-94D1-406193921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379349"/>
            <a:ext cx="11547260" cy="5036949"/>
          </a:xfrm>
        </p:spPr>
        <p:txBody>
          <a:bodyPr/>
          <a:lstStyle/>
          <a:p>
            <a:pPr marL="0" indent="0">
              <a:buNone/>
            </a:pPr>
            <a:r>
              <a:rPr lang="fi-FI" sz="2800" i="1" dirty="0"/>
              <a:t>Opintojakson suoritettuaan opiskelija:</a:t>
            </a:r>
            <a:br>
              <a:rPr lang="fi-FI" sz="2800" i="1" dirty="0"/>
            </a:br>
            <a:endParaRPr lang="fi-FI" sz="2400" i="1" dirty="0"/>
          </a:p>
          <a:p>
            <a:r>
              <a:rPr lang="fi-FI" sz="2400" dirty="0"/>
              <a:t>ymmärtää </a:t>
            </a:r>
            <a:r>
              <a:rPr lang="fi-FI" sz="2400" b="1" dirty="0"/>
              <a:t>itseohjautuvuuden</a:t>
            </a:r>
            <a:r>
              <a:rPr lang="fi-FI" sz="2400" dirty="0"/>
              <a:t> merkityksen osana liikuntakasvatuksen oppimis- ja opetusprosessia.</a:t>
            </a:r>
          </a:p>
          <a:p>
            <a:r>
              <a:rPr lang="fi-FI" sz="2400" dirty="0"/>
              <a:t>pystyy oma-aloitteisesti ja yhteistyössä </a:t>
            </a:r>
            <a:r>
              <a:rPr lang="fi-FI" sz="2400" b="1" dirty="0"/>
              <a:t>ratkaisemaan liikuntakasvatuksen haasteita</a:t>
            </a:r>
            <a:r>
              <a:rPr lang="fi-FI" sz="2400" dirty="0"/>
              <a:t>.</a:t>
            </a:r>
          </a:p>
          <a:p>
            <a:r>
              <a:rPr lang="fi-FI" sz="2400" dirty="0"/>
              <a:t>osaa hankkia tietoa siitä, </a:t>
            </a:r>
            <a:r>
              <a:rPr lang="fi-FI" sz="2400" b="1" dirty="0"/>
              <a:t>miten oppiminen liikunnan toimintaympäristöissä tapahtuu </a:t>
            </a:r>
            <a:r>
              <a:rPr lang="fi-FI" sz="2400" dirty="0"/>
              <a:t>ja </a:t>
            </a:r>
            <a:r>
              <a:rPr lang="fi-FI" sz="2400" b="1" dirty="0"/>
              <a:t>soveltaa</a:t>
            </a:r>
            <a:r>
              <a:rPr lang="fi-FI" sz="2400" dirty="0"/>
              <a:t> sitä kriittisesti ja innovatiivisesti ryhmän lähtökohdat huomioiden.</a:t>
            </a:r>
          </a:p>
          <a:p>
            <a:r>
              <a:rPr lang="fi-FI" sz="2400" dirty="0"/>
              <a:t>osaa </a:t>
            </a:r>
            <a:r>
              <a:rPr lang="fi-FI" sz="2400" b="1" dirty="0"/>
              <a:t>suunnitella, toteuttaa ja arvioida liikuntakasvatusta </a:t>
            </a:r>
            <a:r>
              <a:rPr lang="fi-FI" sz="2400" dirty="0"/>
              <a:t>sekä hyvinvointioppimista erilaisissa oppimisympäristöissä alakoulun POPS pohjalta.</a:t>
            </a:r>
          </a:p>
          <a:p>
            <a:r>
              <a:rPr lang="fi-FI" sz="2400" dirty="0"/>
              <a:t>ymmärtää </a:t>
            </a:r>
            <a:r>
              <a:rPr lang="fi-FI" sz="2400" b="1" dirty="0"/>
              <a:t>fyysisen aktiivisuuden</a:t>
            </a:r>
            <a:r>
              <a:rPr lang="fi-FI" sz="2400" dirty="0"/>
              <a:t> (liikkumisen) mahdollisuudet ja hyödyt osana eri oppiaineiden oppimisprosesseja.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77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BC14B7-361A-4B29-B68A-7B38977B2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836908"/>
            <a:ext cx="10544175" cy="1511972"/>
          </a:xfrm>
        </p:spPr>
        <p:txBody>
          <a:bodyPr/>
          <a:lstStyle/>
          <a:p>
            <a:r>
              <a:rPr lang="fi-FI" dirty="0"/>
              <a:t>”KASVATUKSELLISESTA NÄKÖKULMASTA KATSOTTUNA LIIKUNTA EI OLE AUTOMAATTISESTI HYVÄÄ EIKÄ TIETOISUUS VÄLTTÄMÄTTÄ LISÄÄ TOIMINTAA…</a:t>
            </a:r>
          </a:p>
          <a:p>
            <a:endParaRPr lang="fi-FI" dirty="0"/>
          </a:p>
          <a:p>
            <a:r>
              <a:rPr lang="fi-FI" dirty="0"/>
              <a:t>….VAAN HYVÄKSI SEN TEKEE LAADUKAS SISÄLTÖ TAITAVASTI OHJATTUNA, MAHDOLLISTAEN OPPILAALLE HYVÄT KOKEMUKSET.”</a:t>
            </a:r>
          </a:p>
        </p:txBody>
      </p:sp>
      <p:pic>
        <p:nvPicPr>
          <p:cNvPr id="6" name="Content Placeholder 5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1BDA40DB-A13E-4957-AA22-1DB3759A89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2348881"/>
            <a:ext cx="9583280" cy="336782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23D8CE6-2F54-467E-83A5-CFABE251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139485"/>
            <a:ext cx="10369103" cy="697423"/>
          </a:xfrm>
        </p:spPr>
        <p:txBody>
          <a:bodyPr/>
          <a:lstStyle/>
          <a:p>
            <a:r>
              <a:rPr lang="fi-FI" dirty="0"/>
              <a:t>Liikuntakasvatus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8361C-591B-487E-B49C-3B738813B8D1}"/>
              </a:ext>
            </a:extLst>
          </p:cNvPr>
          <p:cNvSpPr txBox="1"/>
          <p:nvPr/>
        </p:nvSpPr>
        <p:spPr>
          <a:xfrm flipH="1">
            <a:off x="1304360" y="5934670"/>
            <a:ext cx="958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>
                <a:hlinkClick r:id="rId3"/>
              </a:rPr>
              <a:t>https://www.youtube.com/watch?v=EBBgUNtLlIw</a:t>
            </a:r>
            <a:endParaRPr lang="fi-FI" sz="1800" dirty="0"/>
          </a:p>
          <a:p>
            <a:endParaRPr lang="fi-FI" sz="1800" dirty="0"/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10959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E7616-0457-400A-8B7A-716E53258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325464"/>
            <a:ext cx="10369103" cy="898902"/>
          </a:xfrm>
        </p:spPr>
        <p:txBody>
          <a:bodyPr/>
          <a:lstStyle/>
          <a:p>
            <a:r>
              <a:rPr lang="fi-FI" dirty="0"/>
              <a:t>Kurssin pelisäännöt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73F35-32E4-4A42-924C-88582620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" y="1441342"/>
            <a:ext cx="11499743" cy="5091193"/>
          </a:xfrm>
        </p:spPr>
        <p:txBody>
          <a:bodyPr/>
          <a:lstStyle/>
          <a:p>
            <a:r>
              <a:rPr lang="fi-FI" sz="2400" dirty="0"/>
              <a:t>AKTIIVINEN DEMO-OSALLISTUMINEN (= fyysisesti aktiivista demoilla toimimista, sivusta seuraaminen ei käy demosuorituksesta </a:t>
            </a:r>
            <a:r>
              <a:rPr lang="fi-FI" sz="2400" dirty="0">
                <a:sym typeface="Wingdings" panose="05000000000000000000" pitchFamily="2" charset="2"/>
              </a:rPr>
              <a:t> opettajan etiikka</a:t>
            </a:r>
            <a:r>
              <a:rPr lang="fi-FI" sz="2400" dirty="0"/>
              <a:t>)</a:t>
            </a:r>
          </a:p>
          <a:p>
            <a:r>
              <a:rPr lang="fi-FI" sz="2400" dirty="0"/>
              <a:t>OPPIMISYMPÄRISTÖN MUKAINEN LIIKUNTAVARUSTUS</a:t>
            </a:r>
          </a:p>
          <a:p>
            <a:r>
              <a:rPr lang="fi-FI" sz="2400" dirty="0"/>
              <a:t>MAX. POISSAOLO 3 DEMOKERTAA -&gt; jos enemmän, kurssi uusiksi</a:t>
            </a:r>
            <a:br>
              <a:rPr lang="fi-FI" sz="2400" dirty="0"/>
            </a:br>
            <a:r>
              <a:rPr lang="fi-FI" sz="2400" dirty="0"/>
              <a:t>	</a:t>
            </a:r>
            <a:r>
              <a:rPr lang="fi-FI" sz="2400" dirty="0">
                <a:sym typeface="Wingdings" panose="05000000000000000000" pitchFamily="2" charset="2"/>
              </a:rPr>
              <a:t>Jos joudut olemaan pois demolta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</a:t>
            </a:r>
            <a:r>
              <a:rPr lang="fi-FI" sz="2400" dirty="0"/>
              <a:t> ota selvää ensisijaisesti </a:t>
            </a:r>
            <a:r>
              <a:rPr lang="fi-FI" sz="2400" b="1" dirty="0"/>
              <a:t>omalta ryhmältä demosisältö </a:t>
            </a:r>
            <a:r>
              <a:rPr lang="fi-FI" sz="2400" dirty="0"/>
              <a:t>tai koko ryhmän poissa 	ollessa muilta pienryhmiltä.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>
                <a:sym typeface="Wingdings" panose="05000000000000000000" pitchFamily="2" charset="2"/>
              </a:rPr>
              <a:t> poissaolosta ei erillistä korvaustehtävää, </a:t>
            </a:r>
            <a:r>
              <a:rPr lang="fi-FI" sz="2400" b="1" dirty="0">
                <a:sym typeface="Wingdings" panose="05000000000000000000" pitchFamily="2" charset="2"/>
              </a:rPr>
              <a:t>demosisällön kontrollointi tapahtuu 	oppimistehtävien kautta. </a:t>
            </a:r>
            <a:r>
              <a:rPr lang="fi-FI" sz="2400" dirty="0">
                <a:sym typeface="Wingdings" panose="05000000000000000000" pitchFamily="2" charset="2"/>
              </a:rPr>
              <a:t>(Valitse poissaolokerran aihe kurssitehtävään!)</a:t>
            </a:r>
            <a:endParaRPr lang="fi-FI" sz="2400" b="1" dirty="0"/>
          </a:p>
          <a:p>
            <a:r>
              <a:rPr lang="fi-FI" sz="2400" dirty="0"/>
              <a:t>DEMORYHMISTÄ TOISIIN SIIRTYMINEN EI OLE MAHDOLLISTA.</a:t>
            </a:r>
          </a:p>
          <a:p>
            <a:r>
              <a:rPr lang="fi-FI" sz="2400" dirty="0"/>
              <a:t>KURSSIARVIOINTI 0-5 -&gt; MUODOSTUU OPPIMISTEHTÄVISTÄ.</a:t>
            </a:r>
          </a:p>
        </p:txBody>
      </p:sp>
    </p:spTree>
    <p:extLst>
      <p:ext uri="{BB962C8B-B14F-4D97-AF65-F5344CB8AC3E}">
        <p14:creationId xmlns:p14="http://schemas.microsoft.com/office/powerpoint/2010/main" val="304007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11072</TotalTime>
  <Words>1637</Words>
  <Application>Microsoft Macintosh PowerPoint</Application>
  <PresentationFormat>Laajakuva</PresentationFormat>
  <Paragraphs>152</Paragraphs>
  <Slides>22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9" baseType="lpstr">
      <vt:lpstr>Aleo</vt:lpstr>
      <vt:lpstr>Arial Black</vt:lpstr>
      <vt:lpstr>Calibri</vt:lpstr>
      <vt:lpstr>Lato</vt:lpstr>
      <vt:lpstr>Lato Black</vt:lpstr>
      <vt:lpstr>Wingdings</vt:lpstr>
      <vt:lpstr>jyo</vt:lpstr>
      <vt:lpstr>OKL POMM1053 Liikunta- ja terveyskasvatus</vt:lpstr>
      <vt:lpstr>Tutustutaan…</vt:lpstr>
      <vt:lpstr>Liikuntakasvatus</vt:lpstr>
      <vt:lpstr>Liikkujatyyppi  -Oma suhde liikuntaan ja opintoihin Kari, J. (2016)</vt:lpstr>
      <vt:lpstr>Pygmalion-efektistä   Mitä enemmän opettaja uskoo oppilaan kyvykkyyteen, sitä enemmän hänen opettamiseensa panostetaan.</vt:lpstr>
      <vt:lpstr>POMM1053:n taustavaikuttajia …siis miksi kurssi on sellainen kun se on.</vt:lpstr>
      <vt:lpstr>Kurssin osaamistavoitteet</vt:lpstr>
      <vt:lpstr>Liikuntakasvatus</vt:lpstr>
      <vt:lpstr>Kurssin pelisäännöt</vt:lpstr>
      <vt:lpstr>Kurssiarvionti  aktiivinen osallistuminen demoilla +  arvioitava kurssitehtävä (1-5)</vt:lpstr>
      <vt:lpstr>Liikutaan välillä...</vt:lpstr>
      <vt:lpstr>1. Käsitekartta (linkki)</vt:lpstr>
      <vt:lpstr>2. Zoom-tallenne (podcast/video tyyliin) </vt:lpstr>
      <vt:lpstr>3. Terveyskasvatuksen käsitekartta</vt:lpstr>
      <vt:lpstr>Arviointikriteerit</vt:lpstr>
      <vt:lpstr>Arviointikriteerit</vt:lpstr>
      <vt:lpstr>OKL:n liikunnanopetus</vt:lpstr>
      <vt:lpstr>Liikunnan ohjaustoiminnan profiili</vt:lpstr>
      <vt:lpstr>Liikunnan ohjaustoiminnan profiili</vt:lpstr>
      <vt:lpstr>Piirrä oma liikunnanopetuksen profiilisi</vt:lpstr>
      <vt:lpstr>PowerPoint-esitys</vt:lpstr>
      <vt:lpstr>Ensi kerralla…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 Liikunta ja terveystieto</dc:title>
  <dc:creator>Kääpä, Mari</dc:creator>
  <cp:lastModifiedBy>Kääpä, Mari</cp:lastModifiedBy>
  <cp:revision>36</cp:revision>
  <dcterms:created xsi:type="dcterms:W3CDTF">2021-08-25T08:54:33Z</dcterms:created>
  <dcterms:modified xsi:type="dcterms:W3CDTF">2023-01-19T14:24:10Z</dcterms:modified>
</cp:coreProperties>
</file>