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  <p:sldMasterId id="2147483767" r:id="rId4"/>
    <p:sldMasterId id="2147483848" r:id="rId5"/>
  </p:sldMasterIdLst>
  <p:notesMasterIdLst>
    <p:notesMasterId r:id="rId45"/>
  </p:notesMasterIdLst>
  <p:handoutMasterIdLst>
    <p:handoutMasterId r:id="rId46"/>
  </p:handoutMasterIdLst>
  <p:sldIdLst>
    <p:sldId id="334" r:id="rId6"/>
    <p:sldId id="355" r:id="rId7"/>
    <p:sldId id="393" r:id="rId8"/>
    <p:sldId id="394" r:id="rId9"/>
    <p:sldId id="391" r:id="rId10"/>
    <p:sldId id="392" r:id="rId11"/>
    <p:sldId id="354" r:id="rId12"/>
    <p:sldId id="390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7" r:id="rId30"/>
    <p:sldId id="378" r:id="rId31"/>
    <p:sldId id="379" r:id="rId32"/>
    <p:sldId id="380" r:id="rId33"/>
    <p:sldId id="383" r:id="rId34"/>
    <p:sldId id="384" r:id="rId35"/>
    <p:sldId id="376" r:id="rId36"/>
    <p:sldId id="335" r:id="rId37"/>
    <p:sldId id="276" r:id="rId38"/>
    <p:sldId id="272" r:id="rId39"/>
    <p:sldId id="299" r:id="rId40"/>
    <p:sldId id="300" r:id="rId41"/>
    <p:sldId id="317" r:id="rId42"/>
    <p:sldId id="328" r:id="rId43"/>
    <p:sldId id="296" r:id="rId44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E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DAFEC-39D1-41EF-BA75-2F8A496FBE9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5E4E80B-181E-4A0A-A74E-EE74993F8BFA}">
      <dgm:prSet phldrT="[Teksti]" custT="1"/>
      <dgm:spPr/>
      <dgm:t>
        <a:bodyPr/>
        <a:lstStyle/>
        <a:p>
          <a:r>
            <a:rPr lang="fi-FI" sz="1400" b="1" dirty="0"/>
            <a:t>KAVERITAIDOT JA HYVÄ ARKI</a:t>
          </a:r>
        </a:p>
        <a:p>
          <a:r>
            <a:rPr lang="fi-FI" sz="1400" dirty="0"/>
            <a:t>Ryhmäytyminen, syrjimättä yhdessä, arjen valintoja</a:t>
          </a:r>
        </a:p>
        <a:p>
          <a:endParaRPr lang="fi-FI" sz="1400" dirty="0"/>
        </a:p>
        <a:p>
          <a:endParaRPr lang="fi-FI" sz="1400" dirty="0"/>
        </a:p>
        <a:p>
          <a:endParaRPr lang="fi-FI" sz="1400" dirty="0"/>
        </a:p>
      </dgm:t>
    </dgm:pt>
    <dgm:pt modelId="{17B28E65-5B9C-4757-B2D0-2BE4D3D76E94}" type="parTrans" cxnId="{63C323D9-D5B1-4A31-AAE4-D6F111FBB846}">
      <dgm:prSet/>
      <dgm:spPr/>
      <dgm:t>
        <a:bodyPr/>
        <a:lstStyle/>
        <a:p>
          <a:endParaRPr lang="fi-FI"/>
        </a:p>
      </dgm:t>
    </dgm:pt>
    <dgm:pt modelId="{EABFF8A5-5C0C-477B-AB96-532968AFD139}" type="sibTrans" cxnId="{63C323D9-D5B1-4A31-AAE4-D6F111FBB846}">
      <dgm:prSet/>
      <dgm:spPr/>
      <dgm:t>
        <a:bodyPr/>
        <a:lstStyle/>
        <a:p>
          <a:endParaRPr lang="fi-FI"/>
        </a:p>
      </dgm:t>
    </dgm:pt>
    <dgm:pt modelId="{623DCEC3-16FE-46BE-AC34-643D1017CAA4}">
      <dgm:prSet phldrT="[Teksti]" custT="1"/>
      <dgm:spPr/>
      <dgm:t>
        <a:bodyPr/>
        <a:lstStyle/>
        <a:p>
          <a:r>
            <a:rPr lang="fi-FI" sz="1400" b="1" dirty="0"/>
            <a:t>AINUTLAATUISINA YHDESSÄ</a:t>
          </a:r>
        </a:p>
        <a:p>
          <a:r>
            <a:rPr lang="fi-FI" sz="1400" dirty="0"/>
            <a:t>Itsetuntemus, itsetunto, temperamentit</a:t>
          </a:r>
        </a:p>
        <a:p>
          <a:endParaRPr lang="fi-FI" sz="1400" dirty="0"/>
        </a:p>
        <a:p>
          <a:endParaRPr lang="fi-FI" sz="1400" dirty="0"/>
        </a:p>
        <a:p>
          <a:endParaRPr lang="fi-FI" sz="1400" dirty="0"/>
        </a:p>
        <a:p>
          <a:endParaRPr lang="fi-FI" sz="1400" dirty="0"/>
        </a:p>
      </dgm:t>
    </dgm:pt>
    <dgm:pt modelId="{DF25C12C-DF24-49FE-9C4F-AFF0C16E0A66}" type="parTrans" cxnId="{502ED464-F5EA-4993-99A5-F7F44487766D}">
      <dgm:prSet/>
      <dgm:spPr/>
      <dgm:t>
        <a:bodyPr/>
        <a:lstStyle/>
        <a:p>
          <a:endParaRPr lang="fi-FI"/>
        </a:p>
      </dgm:t>
    </dgm:pt>
    <dgm:pt modelId="{E5131760-3849-42AF-8053-BD72C8BEA40B}" type="sibTrans" cxnId="{502ED464-F5EA-4993-99A5-F7F44487766D}">
      <dgm:prSet/>
      <dgm:spPr/>
      <dgm:t>
        <a:bodyPr/>
        <a:lstStyle/>
        <a:p>
          <a:endParaRPr lang="fi-FI"/>
        </a:p>
      </dgm:t>
    </dgm:pt>
    <dgm:pt modelId="{0600281A-3245-49E1-8B45-3262BADDBE2B}">
      <dgm:prSet phldrT="[Teksti]" custT="1"/>
      <dgm:spPr/>
      <dgm:t>
        <a:bodyPr/>
        <a:lstStyle/>
        <a:p>
          <a:r>
            <a:rPr lang="fi-FI" sz="1400" b="1" dirty="0"/>
            <a:t>TUNNETAIDOT</a:t>
          </a:r>
        </a:p>
        <a:p>
          <a:r>
            <a:rPr lang="fi-FI" sz="1400" dirty="0"/>
            <a:t>Tunteiden tunnistaminen ja ilmaisu, tunteiden hallinta ja käyttäytyminen</a:t>
          </a:r>
        </a:p>
        <a:p>
          <a:endParaRPr lang="fi-FI" sz="1400" dirty="0"/>
        </a:p>
        <a:p>
          <a:endParaRPr lang="fi-FI" sz="1400" dirty="0"/>
        </a:p>
        <a:p>
          <a:endParaRPr lang="fi-FI" sz="1400" dirty="0"/>
        </a:p>
      </dgm:t>
    </dgm:pt>
    <dgm:pt modelId="{F9A82158-27B9-49EF-9A67-81657D15A5A6}" type="parTrans" cxnId="{0596F401-6CF2-4FEC-B90F-58CC1B36A033}">
      <dgm:prSet/>
      <dgm:spPr/>
      <dgm:t>
        <a:bodyPr/>
        <a:lstStyle/>
        <a:p>
          <a:endParaRPr lang="fi-FI"/>
        </a:p>
      </dgm:t>
    </dgm:pt>
    <dgm:pt modelId="{4F1FCF1D-4FCC-48F7-A639-5AA1DFBFEC81}" type="sibTrans" cxnId="{0596F401-6CF2-4FEC-B90F-58CC1B36A033}">
      <dgm:prSet/>
      <dgm:spPr/>
      <dgm:t>
        <a:bodyPr/>
        <a:lstStyle/>
        <a:p>
          <a:endParaRPr lang="fi-FI"/>
        </a:p>
      </dgm:t>
    </dgm:pt>
    <dgm:pt modelId="{451F4EA4-E22E-4F39-BC44-76168D3F2895}" type="pres">
      <dgm:prSet presAssocID="{CDDDAFEC-39D1-41EF-BA75-2F8A496FBE9D}" presName="theList" presStyleCnt="0">
        <dgm:presLayoutVars>
          <dgm:dir/>
          <dgm:animLvl val="lvl"/>
          <dgm:resizeHandles val="exact"/>
        </dgm:presLayoutVars>
      </dgm:prSet>
      <dgm:spPr/>
    </dgm:pt>
    <dgm:pt modelId="{EA1201FC-EA79-4E83-AE0D-23FF05490259}" type="pres">
      <dgm:prSet presAssocID="{F5E4E80B-181E-4A0A-A74E-EE74993F8BFA}" presName="compNode" presStyleCnt="0"/>
      <dgm:spPr/>
    </dgm:pt>
    <dgm:pt modelId="{A2FCAFDA-5E10-4A00-89A0-B46884A045C3}" type="pres">
      <dgm:prSet presAssocID="{F5E4E80B-181E-4A0A-A74E-EE74993F8BFA}" presName="aNode" presStyleLbl="bgShp" presStyleIdx="0" presStyleCnt="3" custLinFactNeighborX="994" custLinFactNeighborY="1050"/>
      <dgm:spPr/>
    </dgm:pt>
    <dgm:pt modelId="{C165C898-553E-41D7-9B7C-FB351906B31B}" type="pres">
      <dgm:prSet presAssocID="{F5E4E80B-181E-4A0A-A74E-EE74993F8BFA}" presName="textNode" presStyleLbl="bgShp" presStyleIdx="0" presStyleCnt="3"/>
      <dgm:spPr/>
    </dgm:pt>
    <dgm:pt modelId="{5509CAE0-0C2D-48DE-8A5B-0FFA1B725D32}" type="pres">
      <dgm:prSet presAssocID="{F5E4E80B-181E-4A0A-A74E-EE74993F8BFA}" presName="compChildNode" presStyleCnt="0"/>
      <dgm:spPr/>
    </dgm:pt>
    <dgm:pt modelId="{F3286D2A-6FE3-4F67-8B99-42B6CC3B8355}" type="pres">
      <dgm:prSet presAssocID="{F5E4E80B-181E-4A0A-A74E-EE74993F8BFA}" presName="theInnerList" presStyleCnt="0"/>
      <dgm:spPr/>
    </dgm:pt>
    <dgm:pt modelId="{161DF278-C507-4260-A253-36189646309E}" type="pres">
      <dgm:prSet presAssocID="{F5E4E80B-181E-4A0A-A74E-EE74993F8BFA}" presName="aSpace" presStyleCnt="0"/>
      <dgm:spPr/>
    </dgm:pt>
    <dgm:pt modelId="{730EE130-FEC3-4F26-AA45-1FE0FF397350}" type="pres">
      <dgm:prSet presAssocID="{623DCEC3-16FE-46BE-AC34-643D1017CAA4}" presName="compNode" presStyleCnt="0"/>
      <dgm:spPr/>
    </dgm:pt>
    <dgm:pt modelId="{D30703A9-28EE-4D01-91A3-1C3DF46CCE35}" type="pres">
      <dgm:prSet presAssocID="{623DCEC3-16FE-46BE-AC34-643D1017CAA4}" presName="aNode" presStyleLbl="bgShp" presStyleIdx="1" presStyleCnt="3"/>
      <dgm:spPr/>
    </dgm:pt>
    <dgm:pt modelId="{D7687263-C5A7-4316-8630-6CE1F5E5C1D0}" type="pres">
      <dgm:prSet presAssocID="{623DCEC3-16FE-46BE-AC34-643D1017CAA4}" presName="textNode" presStyleLbl="bgShp" presStyleIdx="1" presStyleCnt="3"/>
      <dgm:spPr/>
    </dgm:pt>
    <dgm:pt modelId="{EE76BEE4-1DD9-4E82-A39B-5ED1F3A03B66}" type="pres">
      <dgm:prSet presAssocID="{623DCEC3-16FE-46BE-AC34-643D1017CAA4}" presName="compChildNode" presStyleCnt="0"/>
      <dgm:spPr/>
    </dgm:pt>
    <dgm:pt modelId="{0A50DF79-2FA5-4E3F-BB20-CD21EA8584E6}" type="pres">
      <dgm:prSet presAssocID="{623DCEC3-16FE-46BE-AC34-643D1017CAA4}" presName="theInnerList" presStyleCnt="0"/>
      <dgm:spPr/>
    </dgm:pt>
    <dgm:pt modelId="{4B27A907-6CFB-4B88-A9EE-88E1C6086B01}" type="pres">
      <dgm:prSet presAssocID="{623DCEC3-16FE-46BE-AC34-643D1017CAA4}" presName="aSpace" presStyleCnt="0"/>
      <dgm:spPr/>
    </dgm:pt>
    <dgm:pt modelId="{00510B8B-8A1E-43DA-B63C-081FFD639570}" type="pres">
      <dgm:prSet presAssocID="{0600281A-3245-49E1-8B45-3262BADDBE2B}" presName="compNode" presStyleCnt="0"/>
      <dgm:spPr/>
    </dgm:pt>
    <dgm:pt modelId="{42FED493-1627-4686-8C5F-1131D2CCD464}" type="pres">
      <dgm:prSet presAssocID="{0600281A-3245-49E1-8B45-3262BADDBE2B}" presName="aNode" presStyleLbl="bgShp" presStyleIdx="2" presStyleCnt="3" custLinFactNeighborX="-994" custLinFactNeighborY="1545"/>
      <dgm:spPr/>
    </dgm:pt>
    <dgm:pt modelId="{CACE07F5-59CD-44C4-AB0C-22924FC6DBBF}" type="pres">
      <dgm:prSet presAssocID="{0600281A-3245-49E1-8B45-3262BADDBE2B}" presName="textNode" presStyleLbl="bgShp" presStyleIdx="2" presStyleCnt="3"/>
      <dgm:spPr/>
    </dgm:pt>
    <dgm:pt modelId="{22D521B1-0BBF-4713-A6DA-26908C06092D}" type="pres">
      <dgm:prSet presAssocID="{0600281A-3245-49E1-8B45-3262BADDBE2B}" presName="compChildNode" presStyleCnt="0"/>
      <dgm:spPr/>
    </dgm:pt>
    <dgm:pt modelId="{D85B1450-F017-44C5-9CA2-5C1B71DA9040}" type="pres">
      <dgm:prSet presAssocID="{0600281A-3245-49E1-8B45-3262BADDBE2B}" presName="theInnerList" presStyleCnt="0"/>
      <dgm:spPr/>
    </dgm:pt>
  </dgm:ptLst>
  <dgm:cxnLst>
    <dgm:cxn modelId="{0596F401-6CF2-4FEC-B90F-58CC1B36A033}" srcId="{CDDDAFEC-39D1-41EF-BA75-2F8A496FBE9D}" destId="{0600281A-3245-49E1-8B45-3262BADDBE2B}" srcOrd="2" destOrd="0" parTransId="{F9A82158-27B9-49EF-9A67-81657D15A5A6}" sibTransId="{4F1FCF1D-4FCC-48F7-A639-5AA1DFBFEC81}"/>
    <dgm:cxn modelId="{A4B53F05-471B-4F15-B696-FE3A43609FBB}" type="presOf" srcId="{623DCEC3-16FE-46BE-AC34-643D1017CAA4}" destId="{D7687263-C5A7-4316-8630-6CE1F5E5C1D0}" srcOrd="1" destOrd="0" presId="urn:microsoft.com/office/officeart/2005/8/layout/lProcess2"/>
    <dgm:cxn modelId="{71B6F312-DB8F-4F8C-B590-380610902BDD}" type="presOf" srcId="{0600281A-3245-49E1-8B45-3262BADDBE2B}" destId="{42FED493-1627-4686-8C5F-1131D2CCD464}" srcOrd="0" destOrd="0" presId="urn:microsoft.com/office/officeart/2005/8/layout/lProcess2"/>
    <dgm:cxn modelId="{30F5AA5F-FE8F-46BB-BB4E-A728C56536E6}" type="presOf" srcId="{CDDDAFEC-39D1-41EF-BA75-2F8A496FBE9D}" destId="{451F4EA4-E22E-4F39-BC44-76168D3F2895}" srcOrd="0" destOrd="0" presId="urn:microsoft.com/office/officeart/2005/8/layout/lProcess2"/>
    <dgm:cxn modelId="{502ED464-F5EA-4993-99A5-F7F44487766D}" srcId="{CDDDAFEC-39D1-41EF-BA75-2F8A496FBE9D}" destId="{623DCEC3-16FE-46BE-AC34-643D1017CAA4}" srcOrd="1" destOrd="0" parTransId="{DF25C12C-DF24-49FE-9C4F-AFF0C16E0A66}" sibTransId="{E5131760-3849-42AF-8053-BD72C8BEA40B}"/>
    <dgm:cxn modelId="{516F9D4C-F7A2-4D7A-A465-174D2F548006}" type="presOf" srcId="{F5E4E80B-181E-4A0A-A74E-EE74993F8BFA}" destId="{A2FCAFDA-5E10-4A00-89A0-B46884A045C3}" srcOrd="0" destOrd="0" presId="urn:microsoft.com/office/officeart/2005/8/layout/lProcess2"/>
    <dgm:cxn modelId="{ECEE0579-8D84-47AD-BEB5-B476284912C5}" type="presOf" srcId="{F5E4E80B-181E-4A0A-A74E-EE74993F8BFA}" destId="{C165C898-553E-41D7-9B7C-FB351906B31B}" srcOrd="1" destOrd="0" presId="urn:microsoft.com/office/officeart/2005/8/layout/lProcess2"/>
    <dgm:cxn modelId="{581DC0AA-0F28-45DE-AD15-EB1A77828956}" type="presOf" srcId="{0600281A-3245-49E1-8B45-3262BADDBE2B}" destId="{CACE07F5-59CD-44C4-AB0C-22924FC6DBBF}" srcOrd="1" destOrd="0" presId="urn:microsoft.com/office/officeart/2005/8/layout/lProcess2"/>
    <dgm:cxn modelId="{63C323D9-D5B1-4A31-AAE4-D6F111FBB846}" srcId="{CDDDAFEC-39D1-41EF-BA75-2F8A496FBE9D}" destId="{F5E4E80B-181E-4A0A-A74E-EE74993F8BFA}" srcOrd="0" destOrd="0" parTransId="{17B28E65-5B9C-4757-B2D0-2BE4D3D76E94}" sibTransId="{EABFF8A5-5C0C-477B-AB96-532968AFD139}"/>
    <dgm:cxn modelId="{66DE3AF4-AC8C-405F-9841-5102B891B64F}" type="presOf" srcId="{623DCEC3-16FE-46BE-AC34-643D1017CAA4}" destId="{D30703A9-28EE-4D01-91A3-1C3DF46CCE35}" srcOrd="0" destOrd="0" presId="urn:microsoft.com/office/officeart/2005/8/layout/lProcess2"/>
    <dgm:cxn modelId="{97EA69AF-97DC-43FF-84D9-4EF6BBB1A42A}" type="presParOf" srcId="{451F4EA4-E22E-4F39-BC44-76168D3F2895}" destId="{EA1201FC-EA79-4E83-AE0D-23FF05490259}" srcOrd="0" destOrd="0" presId="urn:microsoft.com/office/officeart/2005/8/layout/lProcess2"/>
    <dgm:cxn modelId="{8F7E5072-0C18-4946-A3C5-B57FAC659557}" type="presParOf" srcId="{EA1201FC-EA79-4E83-AE0D-23FF05490259}" destId="{A2FCAFDA-5E10-4A00-89A0-B46884A045C3}" srcOrd="0" destOrd="0" presId="urn:microsoft.com/office/officeart/2005/8/layout/lProcess2"/>
    <dgm:cxn modelId="{37070829-93DB-4B21-BD4F-0CC10167DD57}" type="presParOf" srcId="{EA1201FC-EA79-4E83-AE0D-23FF05490259}" destId="{C165C898-553E-41D7-9B7C-FB351906B31B}" srcOrd="1" destOrd="0" presId="urn:microsoft.com/office/officeart/2005/8/layout/lProcess2"/>
    <dgm:cxn modelId="{095E7801-8412-4F93-8535-5021F1707200}" type="presParOf" srcId="{EA1201FC-EA79-4E83-AE0D-23FF05490259}" destId="{5509CAE0-0C2D-48DE-8A5B-0FFA1B725D32}" srcOrd="2" destOrd="0" presId="urn:microsoft.com/office/officeart/2005/8/layout/lProcess2"/>
    <dgm:cxn modelId="{F492D571-87A5-4E28-8886-7A6B8F0DC95C}" type="presParOf" srcId="{5509CAE0-0C2D-48DE-8A5B-0FFA1B725D32}" destId="{F3286D2A-6FE3-4F67-8B99-42B6CC3B8355}" srcOrd="0" destOrd="0" presId="urn:microsoft.com/office/officeart/2005/8/layout/lProcess2"/>
    <dgm:cxn modelId="{64840F72-E2DC-4F47-AC6E-6DD7FF973C6B}" type="presParOf" srcId="{451F4EA4-E22E-4F39-BC44-76168D3F2895}" destId="{161DF278-C507-4260-A253-36189646309E}" srcOrd="1" destOrd="0" presId="urn:microsoft.com/office/officeart/2005/8/layout/lProcess2"/>
    <dgm:cxn modelId="{88027AC1-7704-4257-A36D-F8A1D44F7722}" type="presParOf" srcId="{451F4EA4-E22E-4F39-BC44-76168D3F2895}" destId="{730EE130-FEC3-4F26-AA45-1FE0FF397350}" srcOrd="2" destOrd="0" presId="urn:microsoft.com/office/officeart/2005/8/layout/lProcess2"/>
    <dgm:cxn modelId="{F5445CB9-4DD9-409F-826D-5DE6AFE6C3B6}" type="presParOf" srcId="{730EE130-FEC3-4F26-AA45-1FE0FF397350}" destId="{D30703A9-28EE-4D01-91A3-1C3DF46CCE35}" srcOrd="0" destOrd="0" presId="urn:microsoft.com/office/officeart/2005/8/layout/lProcess2"/>
    <dgm:cxn modelId="{D7768B25-BA92-46DA-A813-BCFC2E24B47A}" type="presParOf" srcId="{730EE130-FEC3-4F26-AA45-1FE0FF397350}" destId="{D7687263-C5A7-4316-8630-6CE1F5E5C1D0}" srcOrd="1" destOrd="0" presId="urn:microsoft.com/office/officeart/2005/8/layout/lProcess2"/>
    <dgm:cxn modelId="{C951748D-AA85-4AE6-BBD9-542E0ABA1E46}" type="presParOf" srcId="{730EE130-FEC3-4F26-AA45-1FE0FF397350}" destId="{EE76BEE4-1DD9-4E82-A39B-5ED1F3A03B66}" srcOrd="2" destOrd="0" presId="urn:microsoft.com/office/officeart/2005/8/layout/lProcess2"/>
    <dgm:cxn modelId="{5002074D-8437-4E0C-8AC4-30156E2741CB}" type="presParOf" srcId="{EE76BEE4-1DD9-4E82-A39B-5ED1F3A03B66}" destId="{0A50DF79-2FA5-4E3F-BB20-CD21EA8584E6}" srcOrd="0" destOrd="0" presId="urn:microsoft.com/office/officeart/2005/8/layout/lProcess2"/>
    <dgm:cxn modelId="{B82E242B-3D9B-435F-8CFE-F6373445F11A}" type="presParOf" srcId="{451F4EA4-E22E-4F39-BC44-76168D3F2895}" destId="{4B27A907-6CFB-4B88-A9EE-88E1C6086B01}" srcOrd="3" destOrd="0" presId="urn:microsoft.com/office/officeart/2005/8/layout/lProcess2"/>
    <dgm:cxn modelId="{FD1C8323-35DD-4E1C-B23D-67778E7392D5}" type="presParOf" srcId="{451F4EA4-E22E-4F39-BC44-76168D3F2895}" destId="{00510B8B-8A1E-43DA-B63C-081FFD639570}" srcOrd="4" destOrd="0" presId="urn:microsoft.com/office/officeart/2005/8/layout/lProcess2"/>
    <dgm:cxn modelId="{E258A325-EA2F-4A7C-80B8-BEBB34EA2D38}" type="presParOf" srcId="{00510B8B-8A1E-43DA-B63C-081FFD639570}" destId="{42FED493-1627-4686-8C5F-1131D2CCD464}" srcOrd="0" destOrd="0" presId="urn:microsoft.com/office/officeart/2005/8/layout/lProcess2"/>
    <dgm:cxn modelId="{DAAF454D-3E4D-4D61-8147-822A968DE77D}" type="presParOf" srcId="{00510B8B-8A1E-43DA-B63C-081FFD639570}" destId="{CACE07F5-59CD-44C4-AB0C-22924FC6DBBF}" srcOrd="1" destOrd="0" presId="urn:microsoft.com/office/officeart/2005/8/layout/lProcess2"/>
    <dgm:cxn modelId="{3E9BDD54-1ECE-4CF3-ABB8-4E2FE99D469F}" type="presParOf" srcId="{00510B8B-8A1E-43DA-B63C-081FFD639570}" destId="{22D521B1-0BBF-4713-A6DA-26908C06092D}" srcOrd="2" destOrd="0" presId="urn:microsoft.com/office/officeart/2005/8/layout/lProcess2"/>
    <dgm:cxn modelId="{785147B7-17B7-46CF-A444-07320989A0DB}" type="presParOf" srcId="{22D521B1-0BBF-4713-A6DA-26908C06092D}" destId="{D85B1450-F017-44C5-9CA2-5C1B71DA904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0181F-B701-4F1D-A5F3-20FA7975724D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EF8C908-F663-4C4D-80C3-776BAA4C7179}">
      <dgm:prSet phldrT="[Teksti]" custT="1"/>
      <dgm:spPr/>
      <dgm:t>
        <a:bodyPr/>
        <a:lstStyle/>
        <a:p>
          <a:r>
            <a:rPr lang="fi-FI" sz="1400" b="1" dirty="0"/>
            <a:t>KEHON JA MIELEN VIESTIEN KUUNTELU/KAVERITAIDOT</a:t>
          </a:r>
        </a:p>
        <a:p>
          <a:r>
            <a:rPr lang="fi-FI" sz="1400" dirty="0"/>
            <a:t>Rauhoittuminen ja läsnäolo,</a:t>
          </a:r>
          <a:r>
            <a:rPr lang="fi-FI" sz="1400" b="0" dirty="0"/>
            <a:t> empatia ja kohtaaminen </a:t>
          </a:r>
        </a:p>
        <a:p>
          <a:endParaRPr lang="fi-FI" sz="1400" b="0" dirty="0"/>
        </a:p>
        <a:p>
          <a:endParaRPr lang="fi-FI" sz="1400" b="0" dirty="0"/>
        </a:p>
        <a:p>
          <a:endParaRPr lang="fi-FI" sz="1400" b="0" dirty="0"/>
        </a:p>
      </dgm:t>
    </dgm:pt>
    <dgm:pt modelId="{ED3A4A46-9746-4EE5-B362-F331317BDF7F}" type="parTrans" cxnId="{A9F0F5DF-9D27-4B23-A953-1387D69787FE}">
      <dgm:prSet/>
      <dgm:spPr/>
      <dgm:t>
        <a:bodyPr/>
        <a:lstStyle/>
        <a:p>
          <a:endParaRPr lang="fi-FI"/>
        </a:p>
      </dgm:t>
    </dgm:pt>
    <dgm:pt modelId="{21638873-6BE6-49D8-9A39-40E003F5E62C}" type="sibTrans" cxnId="{A9F0F5DF-9D27-4B23-A953-1387D69787FE}">
      <dgm:prSet/>
      <dgm:spPr/>
      <dgm:t>
        <a:bodyPr/>
        <a:lstStyle/>
        <a:p>
          <a:endParaRPr lang="fi-FI"/>
        </a:p>
      </dgm:t>
    </dgm:pt>
    <dgm:pt modelId="{4B577B8C-3046-467C-A98E-D6393112CE5A}">
      <dgm:prSet phldrT="[Teksti]" custT="1"/>
      <dgm:spPr/>
      <dgm:t>
        <a:bodyPr/>
        <a:lstStyle/>
        <a:p>
          <a:r>
            <a:rPr lang="fi-FI" sz="1400" b="1" dirty="0"/>
            <a:t>ARVOKKAAT ASIAT ELÄMÄSSÄ</a:t>
          </a:r>
        </a:p>
        <a:p>
          <a:r>
            <a:rPr lang="fi-FI" sz="1400" dirty="0"/>
            <a:t>Arvot, seksuaalisuus, osallisuus</a:t>
          </a:r>
        </a:p>
        <a:p>
          <a:endParaRPr lang="fi-FI" sz="1400" dirty="0"/>
        </a:p>
        <a:p>
          <a:endParaRPr lang="fi-FI" sz="1400" dirty="0"/>
        </a:p>
        <a:p>
          <a:endParaRPr lang="fi-FI" sz="1400" dirty="0"/>
        </a:p>
        <a:p>
          <a:endParaRPr lang="fi-FI" sz="1400" dirty="0"/>
        </a:p>
      </dgm:t>
    </dgm:pt>
    <dgm:pt modelId="{4484EF6D-D717-4568-A43A-51D82D9C726A}" type="parTrans" cxnId="{B7E017D3-A4E0-48A7-9BA2-F806A4D77807}">
      <dgm:prSet/>
      <dgm:spPr/>
      <dgm:t>
        <a:bodyPr/>
        <a:lstStyle/>
        <a:p>
          <a:endParaRPr lang="fi-FI"/>
        </a:p>
      </dgm:t>
    </dgm:pt>
    <dgm:pt modelId="{347C8094-964C-49F5-A17F-E4C91BA5C9F8}" type="sibTrans" cxnId="{B7E017D3-A4E0-48A7-9BA2-F806A4D77807}">
      <dgm:prSet/>
      <dgm:spPr/>
      <dgm:t>
        <a:bodyPr/>
        <a:lstStyle/>
        <a:p>
          <a:endParaRPr lang="fi-FI"/>
        </a:p>
      </dgm:t>
    </dgm:pt>
    <dgm:pt modelId="{324F9548-1A82-48AF-A1F0-D402DBCECB82}">
      <dgm:prSet phldrT="[Teksti]" custT="1"/>
      <dgm:spPr/>
      <dgm:t>
        <a:bodyPr/>
        <a:lstStyle/>
        <a:p>
          <a:endParaRPr lang="fi-FI" sz="1400" b="1" dirty="0"/>
        </a:p>
        <a:p>
          <a:r>
            <a:rPr lang="fi-FI" sz="1400" b="1" dirty="0"/>
            <a:t>TURVATAIDOT JA SELVIYTYMINEN</a:t>
          </a:r>
        </a:p>
        <a:p>
          <a:r>
            <a:rPr lang="fi-FI" sz="1400" dirty="0"/>
            <a:t>Selviytyminen huolista ja surusta, turvataidot, avun pyytäminen ja hakeminen</a:t>
          </a:r>
        </a:p>
        <a:p>
          <a:endParaRPr lang="fi-FI" sz="1400" dirty="0"/>
        </a:p>
        <a:p>
          <a:endParaRPr lang="fi-FI" sz="1400" dirty="0"/>
        </a:p>
        <a:p>
          <a:endParaRPr lang="fi-FI" sz="1400" dirty="0"/>
        </a:p>
        <a:p>
          <a:endParaRPr lang="fi-FI" sz="1400" dirty="0"/>
        </a:p>
      </dgm:t>
    </dgm:pt>
    <dgm:pt modelId="{452F2667-91E5-4250-A2F9-D136CE890D8D}" type="parTrans" cxnId="{87817D32-56A7-4D8F-9849-792CF5071A99}">
      <dgm:prSet/>
      <dgm:spPr/>
      <dgm:t>
        <a:bodyPr/>
        <a:lstStyle/>
        <a:p>
          <a:endParaRPr lang="fi-FI"/>
        </a:p>
      </dgm:t>
    </dgm:pt>
    <dgm:pt modelId="{08D94541-449B-4B4D-8F7F-8352FABF8837}" type="sibTrans" cxnId="{87817D32-56A7-4D8F-9849-792CF5071A99}">
      <dgm:prSet/>
      <dgm:spPr/>
      <dgm:t>
        <a:bodyPr/>
        <a:lstStyle/>
        <a:p>
          <a:endParaRPr lang="fi-FI"/>
        </a:p>
      </dgm:t>
    </dgm:pt>
    <dgm:pt modelId="{BE57951F-876C-4BFE-801B-6FAA893139F3}" type="pres">
      <dgm:prSet presAssocID="{D440181F-B701-4F1D-A5F3-20FA7975724D}" presName="theList" presStyleCnt="0">
        <dgm:presLayoutVars>
          <dgm:dir/>
          <dgm:animLvl val="lvl"/>
          <dgm:resizeHandles val="exact"/>
        </dgm:presLayoutVars>
      </dgm:prSet>
      <dgm:spPr/>
    </dgm:pt>
    <dgm:pt modelId="{76CCCE54-4403-45DB-83AB-BF0B59682D7D}" type="pres">
      <dgm:prSet presAssocID="{4EF8C908-F663-4C4D-80C3-776BAA4C7179}" presName="compNode" presStyleCnt="0"/>
      <dgm:spPr/>
    </dgm:pt>
    <dgm:pt modelId="{B1B2F9BD-3A82-4B36-B39D-3A289AECC571}" type="pres">
      <dgm:prSet presAssocID="{4EF8C908-F663-4C4D-80C3-776BAA4C7179}" presName="aNode" presStyleLbl="bgShp" presStyleIdx="0" presStyleCnt="3" custLinFactNeighborX="267" custLinFactNeighborY="-516"/>
      <dgm:spPr/>
    </dgm:pt>
    <dgm:pt modelId="{24854001-7974-42B0-B117-93847900C4A0}" type="pres">
      <dgm:prSet presAssocID="{4EF8C908-F663-4C4D-80C3-776BAA4C7179}" presName="textNode" presStyleLbl="bgShp" presStyleIdx="0" presStyleCnt="3"/>
      <dgm:spPr/>
    </dgm:pt>
    <dgm:pt modelId="{380FA8C6-1CB1-4D99-BEA3-F01F7B02380F}" type="pres">
      <dgm:prSet presAssocID="{4EF8C908-F663-4C4D-80C3-776BAA4C7179}" presName="compChildNode" presStyleCnt="0"/>
      <dgm:spPr/>
    </dgm:pt>
    <dgm:pt modelId="{3C530130-09D2-4B8B-8672-5B1110146B4D}" type="pres">
      <dgm:prSet presAssocID="{4EF8C908-F663-4C4D-80C3-776BAA4C7179}" presName="theInnerList" presStyleCnt="0"/>
      <dgm:spPr/>
    </dgm:pt>
    <dgm:pt modelId="{5D18E10C-7886-41A0-A7E1-D3193E1C8B80}" type="pres">
      <dgm:prSet presAssocID="{4EF8C908-F663-4C4D-80C3-776BAA4C7179}" presName="aSpace" presStyleCnt="0"/>
      <dgm:spPr/>
    </dgm:pt>
    <dgm:pt modelId="{91508B6E-775D-43B1-B869-3AB98CFDFE58}" type="pres">
      <dgm:prSet presAssocID="{4B577B8C-3046-467C-A98E-D6393112CE5A}" presName="compNode" presStyleCnt="0"/>
      <dgm:spPr/>
    </dgm:pt>
    <dgm:pt modelId="{0FE84A53-6129-4148-9892-8147526D5177}" type="pres">
      <dgm:prSet presAssocID="{4B577B8C-3046-467C-A98E-D6393112CE5A}" presName="aNode" presStyleLbl="bgShp" presStyleIdx="1" presStyleCnt="3" custLinFactNeighborY="-279"/>
      <dgm:spPr/>
    </dgm:pt>
    <dgm:pt modelId="{EB0077B2-2F07-4127-9BDB-13E7E03F5C82}" type="pres">
      <dgm:prSet presAssocID="{4B577B8C-3046-467C-A98E-D6393112CE5A}" presName="textNode" presStyleLbl="bgShp" presStyleIdx="1" presStyleCnt="3"/>
      <dgm:spPr/>
    </dgm:pt>
    <dgm:pt modelId="{1AA41F0E-B26A-4FD0-96DC-A933227286BF}" type="pres">
      <dgm:prSet presAssocID="{4B577B8C-3046-467C-A98E-D6393112CE5A}" presName="compChildNode" presStyleCnt="0"/>
      <dgm:spPr/>
    </dgm:pt>
    <dgm:pt modelId="{46D5C0F5-C140-4A9C-909C-A6E627BB7D19}" type="pres">
      <dgm:prSet presAssocID="{4B577B8C-3046-467C-A98E-D6393112CE5A}" presName="theInnerList" presStyleCnt="0"/>
      <dgm:spPr/>
    </dgm:pt>
    <dgm:pt modelId="{18BCF807-676A-4C3E-B156-CFB56D1CF55E}" type="pres">
      <dgm:prSet presAssocID="{4B577B8C-3046-467C-A98E-D6393112CE5A}" presName="aSpace" presStyleCnt="0"/>
      <dgm:spPr/>
    </dgm:pt>
    <dgm:pt modelId="{03A6A5A6-688E-4D7A-BD6E-9872CB4452F3}" type="pres">
      <dgm:prSet presAssocID="{324F9548-1A82-48AF-A1F0-D402DBCECB82}" presName="compNode" presStyleCnt="0"/>
      <dgm:spPr/>
    </dgm:pt>
    <dgm:pt modelId="{2217005E-074F-41B4-9DC6-6A6F4BAB4666}" type="pres">
      <dgm:prSet presAssocID="{324F9548-1A82-48AF-A1F0-D402DBCECB82}" presName="aNode" presStyleLbl="bgShp" presStyleIdx="2" presStyleCnt="3"/>
      <dgm:spPr/>
    </dgm:pt>
    <dgm:pt modelId="{67677244-2117-427D-ADE6-FEE4F333A607}" type="pres">
      <dgm:prSet presAssocID="{324F9548-1A82-48AF-A1F0-D402DBCECB82}" presName="textNode" presStyleLbl="bgShp" presStyleIdx="2" presStyleCnt="3"/>
      <dgm:spPr/>
    </dgm:pt>
    <dgm:pt modelId="{047F6EA7-7E0D-435D-8D74-391BC459921B}" type="pres">
      <dgm:prSet presAssocID="{324F9548-1A82-48AF-A1F0-D402DBCECB82}" presName="compChildNode" presStyleCnt="0"/>
      <dgm:spPr/>
    </dgm:pt>
    <dgm:pt modelId="{F340AEE3-0D5B-4E1D-BFAB-DD609C5CF375}" type="pres">
      <dgm:prSet presAssocID="{324F9548-1A82-48AF-A1F0-D402DBCECB82}" presName="theInnerList" presStyleCnt="0"/>
      <dgm:spPr/>
    </dgm:pt>
  </dgm:ptLst>
  <dgm:cxnLst>
    <dgm:cxn modelId="{14604608-6978-4015-9A52-37646648944C}" type="presOf" srcId="{4EF8C908-F663-4C4D-80C3-776BAA4C7179}" destId="{B1B2F9BD-3A82-4B36-B39D-3A289AECC571}" srcOrd="0" destOrd="0" presId="urn:microsoft.com/office/officeart/2005/8/layout/lProcess2"/>
    <dgm:cxn modelId="{F7623715-DCFA-47DB-9003-4017BF5F5D68}" type="presOf" srcId="{324F9548-1A82-48AF-A1F0-D402DBCECB82}" destId="{67677244-2117-427D-ADE6-FEE4F333A607}" srcOrd="1" destOrd="0" presId="urn:microsoft.com/office/officeart/2005/8/layout/lProcess2"/>
    <dgm:cxn modelId="{87817D32-56A7-4D8F-9849-792CF5071A99}" srcId="{D440181F-B701-4F1D-A5F3-20FA7975724D}" destId="{324F9548-1A82-48AF-A1F0-D402DBCECB82}" srcOrd="2" destOrd="0" parTransId="{452F2667-91E5-4250-A2F9-D136CE890D8D}" sibTransId="{08D94541-449B-4B4D-8F7F-8352FABF8837}"/>
    <dgm:cxn modelId="{D1CAC133-7B98-4A0D-BBBE-DFA6D670C240}" type="presOf" srcId="{4EF8C908-F663-4C4D-80C3-776BAA4C7179}" destId="{24854001-7974-42B0-B117-93847900C4A0}" srcOrd="1" destOrd="0" presId="urn:microsoft.com/office/officeart/2005/8/layout/lProcess2"/>
    <dgm:cxn modelId="{02DF7249-CA34-467A-9174-5A31F748DA0D}" type="presOf" srcId="{D440181F-B701-4F1D-A5F3-20FA7975724D}" destId="{BE57951F-876C-4BFE-801B-6FAA893139F3}" srcOrd="0" destOrd="0" presId="urn:microsoft.com/office/officeart/2005/8/layout/lProcess2"/>
    <dgm:cxn modelId="{1D5ABF89-602A-444A-AB3B-638AAB7BCDCE}" type="presOf" srcId="{324F9548-1A82-48AF-A1F0-D402DBCECB82}" destId="{2217005E-074F-41B4-9DC6-6A6F4BAB4666}" srcOrd="0" destOrd="0" presId="urn:microsoft.com/office/officeart/2005/8/layout/lProcess2"/>
    <dgm:cxn modelId="{5F9FF7AB-E5D3-4A15-AC9A-CB8FA350CE34}" type="presOf" srcId="{4B577B8C-3046-467C-A98E-D6393112CE5A}" destId="{EB0077B2-2F07-4127-9BDB-13E7E03F5C82}" srcOrd="1" destOrd="0" presId="urn:microsoft.com/office/officeart/2005/8/layout/lProcess2"/>
    <dgm:cxn modelId="{B7E017D3-A4E0-48A7-9BA2-F806A4D77807}" srcId="{D440181F-B701-4F1D-A5F3-20FA7975724D}" destId="{4B577B8C-3046-467C-A98E-D6393112CE5A}" srcOrd="1" destOrd="0" parTransId="{4484EF6D-D717-4568-A43A-51D82D9C726A}" sibTransId="{347C8094-964C-49F5-A17F-E4C91BA5C9F8}"/>
    <dgm:cxn modelId="{A9F0F5DF-9D27-4B23-A953-1387D69787FE}" srcId="{D440181F-B701-4F1D-A5F3-20FA7975724D}" destId="{4EF8C908-F663-4C4D-80C3-776BAA4C7179}" srcOrd="0" destOrd="0" parTransId="{ED3A4A46-9746-4EE5-B362-F331317BDF7F}" sibTransId="{21638873-6BE6-49D8-9A39-40E003F5E62C}"/>
    <dgm:cxn modelId="{A44BE1EB-354E-47D3-A204-3C04F9509B53}" type="presOf" srcId="{4B577B8C-3046-467C-A98E-D6393112CE5A}" destId="{0FE84A53-6129-4148-9892-8147526D5177}" srcOrd="0" destOrd="0" presId="urn:microsoft.com/office/officeart/2005/8/layout/lProcess2"/>
    <dgm:cxn modelId="{0473B4E2-8065-4F09-8F05-0754B930DDBA}" type="presParOf" srcId="{BE57951F-876C-4BFE-801B-6FAA893139F3}" destId="{76CCCE54-4403-45DB-83AB-BF0B59682D7D}" srcOrd="0" destOrd="0" presId="urn:microsoft.com/office/officeart/2005/8/layout/lProcess2"/>
    <dgm:cxn modelId="{8EBC11EC-B84F-44A5-9E01-A3988C5C61F5}" type="presParOf" srcId="{76CCCE54-4403-45DB-83AB-BF0B59682D7D}" destId="{B1B2F9BD-3A82-4B36-B39D-3A289AECC571}" srcOrd="0" destOrd="0" presId="urn:microsoft.com/office/officeart/2005/8/layout/lProcess2"/>
    <dgm:cxn modelId="{83D825E2-6996-4B26-819E-5CCD18BEDBEF}" type="presParOf" srcId="{76CCCE54-4403-45DB-83AB-BF0B59682D7D}" destId="{24854001-7974-42B0-B117-93847900C4A0}" srcOrd="1" destOrd="0" presId="urn:microsoft.com/office/officeart/2005/8/layout/lProcess2"/>
    <dgm:cxn modelId="{4D7DC25D-07D9-4A1F-9351-1C86D60C0055}" type="presParOf" srcId="{76CCCE54-4403-45DB-83AB-BF0B59682D7D}" destId="{380FA8C6-1CB1-4D99-BEA3-F01F7B02380F}" srcOrd="2" destOrd="0" presId="urn:microsoft.com/office/officeart/2005/8/layout/lProcess2"/>
    <dgm:cxn modelId="{301C3DDB-8E9C-4ABF-B9FC-DC46FDAEAFD5}" type="presParOf" srcId="{380FA8C6-1CB1-4D99-BEA3-F01F7B02380F}" destId="{3C530130-09D2-4B8B-8672-5B1110146B4D}" srcOrd="0" destOrd="0" presId="urn:microsoft.com/office/officeart/2005/8/layout/lProcess2"/>
    <dgm:cxn modelId="{069B3D8B-CC99-4EA8-B953-C3BBF8D03C62}" type="presParOf" srcId="{BE57951F-876C-4BFE-801B-6FAA893139F3}" destId="{5D18E10C-7886-41A0-A7E1-D3193E1C8B80}" srcOrd="1" destOrd="0" presId="urn:microsoft.com/office/officeart/2005/8/layout/lProcess2"/>
    <dgm:cxn modelId="{444BAA57-1971-42BD-995F-7F1945491DAE}" type="presParOf" srcId="{BE57951F-876C-4BFE-801B-6FAA893139F3}" destId="{91508B6E-775D-43B1-B869-3AB98CFDFE58}" srcOrd="2" destOrd="0" presId="urn:microsoft.com/office/officeart/2005/8/layout/lProcess2"/>
    <dgm:cxn modelId="{1CFE55BF-49DB-427E-8BA1-E54392C2C86A}" type="presParOf" srcId="{91508B6E-775D-43B1-B869-3AB98CFDFE58}" destId="{0FE84A53-6129-4148-9892-8147526D5177}" srcOrd="0" destOrd="0" presId="urn:microsoft.com/office/officeart/2005/8/layout/lProcess2"/>
    <dgm:cxn modelId="{D976636C-7230-45D3-B24C-152E67A03BF7}" type="presParOf" srcId="{91508B6E-775D-43B1-B869-3AB98CFDFE58}" destId="{EB0077B2-2F07-4127-9BDB-13E7E03F5C82}" srcOrd="1" destOrd="0" presId="urn:microsoft.com/office/officeart/2005/8/layout/lProcess2"/>
    <dgm:cxn modelId="{A15A2D6E-1B64-4ABE-B532-7F25AA42A3A0}" type="presParOf" srcId="{91508B6E-775D-43B1-B869-3AB98CFDFE58}" destId="{1AA41F0E-B26A-4FD0-96DC-A933227286BF}" srcOrd="2" destOrd="0" presId="urn:microsoft.com/office/officeart/2005/8/layout/lProcess2"/>
    <dgm:cxn modelId="{BB68CB43-60E0-4DD0-9D1B-24384014D724}" type="presParOf" srcId="{1AA41F0E-B26A-4FD0-96DC-A933227286BF}" destId="{46D5C0F5-C140-4A9C-909C-A6E627BB7D19}" srcOrd="0" destOrd="0" presId="urn:microsoft.com/office/officeart/2005/8/layout/lProcess2"/>
    <dgm:cxn modelId="{1327A8BC-2B1E-43AD-A62A-2FB1B3FC1EB9}" type="presParOf" srcId="{BE57951F-876C-4BFE-801B-6FAA893139F3}" destId="{18BCF807-676A-4C3E-B156-CFB56D1CF55E}" srcOrd="3" destOrd="0" presId="urn:microsoft.com/office/officeart/2005/8/layout/lProcess2"/>
    <dgm:cxn modelId="{CAAF89DC-2FB3-401D-94F5-97499AF7916D}" type="presParOf" srcId="{BE57951F-876C-4BFE-801B-6FAA893139F3}" destId="{03A6A5A6-688E-4D7A-BD6E-9872CB4452F3}" srcOrd="4" destOrd="0" presId="urn:microsoft.com/office/officeart/2005/8/layout/lProcess2"/>
    <dgm:cxn modelId="{1D36E0E7-4239-4A30-8982-1878F679EBDB}" type="presParOf" srcId="{03A6A5A6-688E-4D7A-BD6E-9872CB4452F3}" destId="{2217005E-074F-41B4-9DC6-6A6F4BAB4666}" srcOrd="0" destOrd="0" presId="urn:microsoft.com/office/officeart/2005/8/layout/lProcess2"/>
    <dgm:cxn modelId="{21F93291-BEA0-4CEE-8DE7-0C02D740BA4B}" type="presParOf" srcId="{03A6A5A6-688E-4D7A-BD6E-9872CB4452F3}" destId="{67677244-2117-427D-ADE6-FEE4F333A607}" srcOrd="1" destOrd="0" presId="urn:microsoft.com/office/officeart/2005/8/layout/lProcess2"/>
    <dgm:cxn modelId="{B2C075F6-247E-4A6C-9960-31B6CDC28273}" type="presParOf" srcId="{03A6A5A6-688E-4D7A-BD6E-9872CB4452F3}" destId="{047F6EA7-7E0D-435D-8D74-391BC459921B}" srcOrd="2" destOrd="0" presId="urn:microsoft.com/office/officeart/2005/8/layout/lProcess2"/>
    <dgm:cxn modelId="{DD5E8F68-72BE-439B-B802-38ACD9692824}" type="presParOf" srcId="{047F6EA7-7E0D-435D-8D74-391BC459921B}" destId="{F340AEE3-0D5B-4E1D-BFAB-DD609C5CF37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AFDA-5E10-4A00-89A0-B46884A045C3}">
      <dsp:nvSpPr>
        <dsp:cNvPr id="0" name=""/>
        <dsp:cNvSpPr/>
      </dsp:nvSpPr>
      <dsp:spPr>
        <a:xfrm>
          <a:off x="38756" y="0"/>
          <a:ext cx="3753762" cy="61609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KAVERITAIDOT JA HYVÄ ARKI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Ryhmäytyminen, syrjimättä yhdessä, arjen valintoja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38756" y="0"/>
        <a:ext cx="3753762" cy="1848287"/>
      </dsp:txXfrm>
    </dsp:sp>
    <dsp:sp modelId="{D30703A9-28EE-4D01-91A3-1C3DF46CCE35}">
      <dsp:nvSpPr>
        <dsp:cNvPr id="0" name=""/>
        <dsp:cNvSpPr/>
      </dsp:nvSpPr>
      <dsp:spPr>
        <a:xfrm>
          <a:off x="4036738" y="0"/>
          <a:ext cx="3753762" cy="61609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AINUTLAATUISINA YHDESSÄ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Itsetuntemus, itsetunto, temperamentit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4036738" y="0"/>
        <a:ext cx="3753762" cy="1848287"/>
      </dsp:txXfrm>
    </dsp:sp>
    <dsp:sp modelId="{42FED493-1627-4686-8C5F-1131D2CCD464}">
      <dsp:nvSpPr>
        <dsp:cNvPr id="0" name=""/>
        <dsp:cNvSpPr/>
      </dsp:nvSpPr>
      <dsp:spPr>
        <a:xfrm>
          <a:off x="8034720" y="0"/>
          <a:ext cx="3753762" cy="61609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TUNNETAIDOT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Tunteiden tunnistaminen ja ilmaisu, tunteiden hallinta ja käyttäytyminen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8034720" y="0"/>
        <a:ext cx="3753762" cy="1848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2F9BD-3A82-4B36-B39D-3A289AECC571}">
      <dsp:nvSpPr>
        <dsp:cNvPr id="0" name=""/>
        <dsp:cNvSpPr/>
      </dsp:nvSpPr>
      <dsp:spPr>
        <a:xfrm>
          <a:off x="11367" y="0"/>
          <a:ext cx="3721408" cy="6479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KEHON JA MIELEN VIESTIEN KUUNTELU/KAVERITAIDOT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Rauhoittuminen ja läsnäolo,</a:t>
          </a:r>
          <a:r>
            <a:rPr lang="fi-FI" sz="1400" b="0" kern="1200" dirty="0"/>
            <a:t> empatia ja kohtaaminen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0" kern="1200" dirty="0"/>
        </a:p>
      </dsp:txBody>
      <dsp:txXfrm>
        <a:off x="11367" y="0"/>
        <a:ext cx="3721408" cy="1943844"/>
      </dsp:txXfrm>
    </dsp:sp>
    <dsp:sp modelId="{0FE84A53-6129-4148-9892-8147526D5177}">
      <dsp:nvSpPr>
        <dsp:cNvPr id="0" name=""/>
        <dsp:cNvSpPr/>
      </dsp:nvSpPr>
      <dsp:spPr>
        <a:xfrm>
          <a:off x="4001944" y="0"/>
          <a:ext cx="3721408" cy="6479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ARVOKKAAT ASIAT ELÄMÄSSÄ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Arvot, seksuaalisuus, osallisuus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4001944" y="0"/>
        <a:ext cx="3721408" cy="1943844"/>
      </dsp:txXfrm>
    </dsp:sp>
    <dsp:sp modelId="{2217005E-074F-41B4-9DC6-6A6F4BAB4666}">
      <dsp:nvSpPr>
        <dsp:cNvPr id="0" name=""/>
        <dsp:cNvSpPr/>
      </dsp:nvSpPr>
      <dsp:spPr>
        <a:xfrm>
          <a:off x="8002458" y="0"/>
          <a:ext cx="3721408" cy="6479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TURVATAIDOT JA SELVIYTYMINEN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Selviytyminen huolista ja surusta, turvataidot, avun pyytäminen ja hakeminen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8002458" y="0"/>
        <a:ext cx="3721408" cy="1943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958B9-CD30-464F-9E55-ED83E1D47473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FD778-F97A-DE48-9D2D-40D9C54F8A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1540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5B133-3B39-49F4-9475-09F00D49448B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1CCF4-E9DE-4634-B260-6357CFD068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534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02ea9e1a3a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02ea9e1a3a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21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fa16e430a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fa16e430a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54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0204be709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0204be709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293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05c2f34c1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05c2f34c1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383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Käy lista läpi parin kanssa ja pohtikaa, mihin lapsen mielenterveyden suojatekijöihin voitte oman työnne kautta vaikuttaa? Suojatekijöitä vahvistamalla voidaan</a:t>
            </a:r>
            <a:r>
              <a:rPr lang="fi-FI" baseline="0" dirty="0"/>
              <a:t> kompensoida riskitekijöiden vaikutusta.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A4DAE-FC31-4F6F-84FA-D69EBC701B2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854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4DAE-FC31-4F6F-84FA-D69EBC701B2E}" type="slidenum">
              <a:rPr lang="fi-FI" smtClean="0">
                <a:solidFill>
                  <a:prstClr val="black"/>
                </a:solidFill>
              </a:rPr>
              <a:pPr/>
              <a:t>39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6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A242-4039-4569-8E90-A0CE13C53F8E}" type="datetime1">
              <a:rPr lang="en-US" smtClean="0"/>
              <a:t>1/31/2025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34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5C44-FEAE-45DD-AF4F-98BCAF045444}" type="datetime1">
              <a:rPr lang="en-US" smtClean="0"/>
              <a:t>1/31/2025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4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24E-8E89-47FE-B517-5E415F5C6735}" type="datetime1">
              <a:rPr lang="en-US" smtClean="0"/>
              <a:t>1/31/2025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58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">
  <p:cSld name="Comparison 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body" idx="1"/>
          </p:nvPr>
        </p:nvSpPr>
        <p:spPr>
          <a:xfrm>
            <a:off x="1343024" y="1773239"/>
            <a:ext cx="4608800" cy="5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u="none">
                <a:solidFill>
                  <a:schemeClr val="accent2"/>
                </a:solidFill>
                <a:latin typeface="Aleo"/>
                <a:ea typeface="Aleo"/>
                <a:cs typeface="Aleo"/>
                <a:sym typeface="Aleo"/>
              </a:defRPr>
            </a:lvl1pPr>
            <a:lvl2pPr marL="1219170" lvl="1" indent="-30479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6pPr>
            <a:lvl7pPr marL="4267093" lvl="6" indent="-30479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7pPr>
            <a:lvl8pPr marL="4876678" lvl="7" indent="-30479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8pPr>
            <a:lvl9pPr marL="5486263" lvl="8" indent="-30479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2"/>
          </p:nvPr>
        </p:nvSpPr>
        <p:spPr>
          <a:xfrm>
            <a:off x="1055688" y="2420888"/>
            <a:ext cx="4896400" cy="3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2pPr>
            <a:lvl3pPr marL="1828754" lvl="2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body" idx="3"/>
          </p:nvPr>
        </p:nvSpPr>
        <p:spPr>
          <a:xfrm>
            <a:off x="6528048" y="1773239"/>
            <a:ext cx="4608400" cy="5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u="none">
                <a:solidFill>
                  <a:schemeClr val="accent2"/>
                </a:solidFill>
                <a:latin typeface="Aleo"/>
                <a:ea typeface="Aleo"/>
                <a:cs typeface="Aleo"/>
                <a:sym typeface="Aleo"/>
              </a:defRPr>
            </a:lvl1pPr>
            <a:lvl2pPr marL="1219170" lvl="1" indent="-30479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6pPr>
            <a:lvl7pPr marL="4267093" lvl="6" indent="-30479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7pPr>
            <a:lvl8pPr marL="4876678" lvl="7" indent="-30479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8pPr>
            <a:lvl9pPr marL="5486263" lvl="8" indent="-30479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body" idx="4"/>
          </p:nvPr>
        </p:nvSpPr>
        <p:spPr>
          <a:xfrm>
            <a:off x="6240015" y="2420888"/>
            <a:ext cx="4896400" cy="3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2pPr>
            <a:lvl3pPr marL="1828754" lvl="2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dt" idx="10"/>
          </p:nvPr>
        </p:nvSpPr>
        <p:spPr>
          <a:xfrm>
            <a:off x="10344472" y="6381328"/>
            <a:ext cx="936000" cy="2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ftr" idx="11"/>
          </p:nvPr>
        </p:nvSpPr>
        <p:spPr>
          <a:xfrm>
            <a:off x="6096000" y="6381328"/>
            <a:ext cx="4248800" cy="2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sldNum" idx="12"/>
          </p:nvPr>
        </p:nvSpPr>
        <p:spPr>
          <a:xfrm>
            <a:off x="11280576" y="6381551"/>
            <a:ext cx="432000" cy="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1343471" y="476251"/>
            <a:ext cx="10369200" cy="10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87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A612-7BBC-4A0F-B94A-EC7F866015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04B93-F238-49D4-8918-A52A596BAA77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6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63A6-C604-4049-AA91-4BA71AAF84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CAAD-0E5C-42F9-81A9-94A22469DC0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71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AFEF-46C6-41E5-A108-2AE1DA4D8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C96B1-547D-49DB-9B16-CF079625C73C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13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58E3D-71A5-405D-9C70-802F659F4B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F136-1A67-48EF-9B08-9A13745F2033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15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DC53-76DB-4D0A-9BD2-EBB66E199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3C18-E0EF-4C42-8A2A-8DD01CB11197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70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A031-4131-49A7-8557-545AF32539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0572-37FC-4BD1-AA20-B4886E2432D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0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15C8-CA97-41B2-8CA8-02550FFFB6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CB55-E293-4180-A26F-A9A442A91B9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8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8BD7-550D-49B6-9F67-3D94E8AC83A4}" type="datetime1">
              <a:rPr lang="en-US" smtClean="0"/>
              <a:t>1/31/2025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377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85C4-3298-4E1D-A396-1D97C094BC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A159-6A09-499E-8F1B-273548831F1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1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4540-CA22-4EE6-9900-8D20A7C77D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0FDB-0B83-435E-AA25-4BF9E726191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79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C24D6-BD55-49D2-92C1-F9E705EC0F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293F-0C6E-4699-ACB3-993456AC9F9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61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349F-61D3-47E4-98E3-77D08FAB15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DAC3-BC5D-4773-8FA9-2779C792E9CE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54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1C3-5520-4C5A-9AC2-964C333AD9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46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9604-7489-485D-B821-07C2FA0F3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28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5DDC-248D-4E32-8985-C3875C9E5D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33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5ACD-9627-4B97-BA33-D940B0DAF0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70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15A-5F6C-42E7-B35D-DAB132BAF0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B580-3695-47F6-BC46-BBC7EF4F90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2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3E28-AF35-4C5E-9EAD-390425D45B58}" type="datetime1">
              <a:rPr lang="en-US" smtClean="0"/>
              <a:t>1/31/2025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650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F5AA-4759-4CFF-8650-23EFA81705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06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9747-0F30-4E75-B33A-40B13C3503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83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4B93-C0F1-487D-BAC7-F7A3B9E963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0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491F-957D-493E-A9E4-506FDA2AE8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61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5A7-EB51-4626-BA43-4507F2E9DD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28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E93A-41F6-402D-A6CE-B06C45440D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25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3CF4-8615-4567-9356-40C209B4DA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30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3537-03CF-436A-AFA8-CE03FB34A0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85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BAD7-EFCE-4315-B2C2-2E54B3BEEC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30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F45A-4549-465D-88E9-6B88B9193E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4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BAE6-09CA-4DD9-8426-E76BB96D2323}" type="datetime1">
              <a:rPr lang="en-US" smtClean="0"/>
              <a:t>1/31/2025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215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ADE7-C727-45A8-9AE7-3321A55646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85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A5C2-CD32-43CA-B5CB-99C1A04740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59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010C-0E14-408B-99DD-CD4C5613D7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1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15E1-8EAA-4E9A-A5E3-FD3B3612BE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67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0653-468C-42D5-8A06-AA99FDD030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70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AB1-E748-4DD1-9238-73B52388F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37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35360" y="1792517"/>
            <a:ext cx="11521280" cy="2634343"/>
          </a:xfrm>
        </p:spPr>
        <p:txBody>
          <a:bodyPr anchor="ctr" anchorCtr="0"/>
          <a:lstStyle>
            <a:lvl1pPr algn="ctr">
              <a:defRPr sz="4400">
                <a:solidFill>
                  <a:srgbClr val="00E13C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963616"/>
            <a:ext cx="8534400" cy="985664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BC66-5F26-45A1-A27A-0CC8256C45DF}" type="datetime1">
              <a:rPr lang="fi-FI" smtClean="0"/>
              <a:pPr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4243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536575" indent="-268288">
              <a:buFont typeface="Arial" panose="020B0604020202020204" pitchFamily="34" charset="0"/>
              <a:buChar char="•"/>
              <a:defRPr/>
            </a:lvl2pPr>
            <a:lvl3pPr marL="804863" indent="-268288">
              <a:buFont typeface="Arial" panose="020B0604020202020204" pitchFamily="34" charset="0"/>
              <a:buChar char="•"/>
              <a:defRPr/>
            </a:lvl3pPr>
            <a:lvl4pPr marL="1074738" indent="-269875">
              <a:buFont typeface="Arial" panose="020B0604020202020204" pitchFamily="34" charset="0"/>
              <a:buChar char="•"/>
              <a:defRPr/>
            </a:lvl4pPr>
            <a:lvl5pPr marL="1343025" indent="-2682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132-EFDD-4912-81C5-35FFA085158C}" type="datetime1">
              <a:rPr lang="fi-FI" smtClean="0"/>
              <a:pPr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7416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luettelo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8288" indent="-268288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lvl1pPr>
            <a:lvl2pPr marL="536575" indent="-268288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lvl2pPr>
            <a:lvl3pPr marL="804863" indent="-268288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lvl3pPr>
            <a:lvl4pPr marL="1074738" indent="-269875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lvl4pPr>
            <a:lvl5pPr marL="1343025" indent="-268288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1CE0-DB94-4E26-824A-DF3CA9223F32}" type="datetime1">
              <a:rPr lang="fi-FI" smtClean="0"/>
              <a:pPr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9440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, toinen taso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1000"/>
              </a:spcAft>
              <a:buFontTx/>
              <a:buNone/>
              <a:defRPr>
                <a:latin typeface="+mn-lt"/>
              </a:defRPr>
            </a:lvl1pPr>
            <a:lvl2pPr marL="0" indent="0">
              <a:spcAft>
                <a:spcPts val="1000"/>
              </a:spcAft>
              <a:buFontTx/>
              <a:buNone/>
              <a:defRPr sz="1600">
                <a:latin typeface="+mn-lt"/>
              </a:defRPr>
            </a:lvl2pPr>
            <a:lvl3pPr marL="180975" indent="-180975">
              <a:spcAft>
                <a:spcPts val="1000"/>
              </a:spcAft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355600" indent="-174625">
              <a:spcAft>
                <a:spcPts val="1000"/>
              </a:spcAft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536575" indent="-180975">
              <a:spcAft>
                <a:spcPts val="1000"/>
              </a:spcAft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AEF1-819D-4437-8635-A5C7EB302699}" type="datetime1">
              <a:rPr lang="fi-FI" smtClean="0"/>
              <a:pPr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55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54B2-E601-4356-9905-8F62B690C163}" type="datetime1">
              <a:rPr lang="en-US" smtClean="0"/>
              <a:t>1/31/2025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6262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70400"/>
            <a:ext cx="5384800" cy="4525963"/>
          </a:xfrm>
        </p:spPr>
        <p:txBody>
          <a:bodyPr>
            <a:normAutofit/>
          </a:bodyPr>
          <a:lstStyle>
            <a:lvl1pPr marL="268288" indent="-268288">
              <a:buFont typeface="Arial" panose="020B0604020202020204" pitchFamily="34" charset="0"/>
              <a:buChar char="•"/>
              <a:defRPr sz="2300"/>
            </a:lvl1pPr>
            <a:lvl2pPr marL="742950" indent="-285750">
              <a:buFont typeface="Arial" panose="020B0604020202020204" pitchFamily="34" charset="0"/>
              <a:buChar char="•"/>
              <a:defRPr sz="2300"/>
            </a:lvl2pPr>
            <a:lvl3pPr marL="1143000" indent="-228600">
              <a:buFont typeface="Arial" panose="020B0604020202020204" pitchFamily="34" charset="0"/>
              <a:buChar char="•"/>
              <a:defRPr sz="2300"/>
            </a:lvl3pPr>
            <a:lvl4pPr marL="1600200" indent="-228600">
              <a:buFont typeface="Arial" panose="020B0604020202020204" pitchFamily="34" charset="0"/>
              <a:buChar char="•"/>
              <a:defRPr sz="2300"/>
            </a:lvl4pPr>
            <a:lvl5pPr marL="2057400" indent="-228600">
              <a:buFont typeface="Arial" panose="020B0604020202020204" pitchFamily="34" charset="0"/>
              <a:buChar char="•"/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70400"/>
            <a:ext cx="5384800" cy="4525963"/>
          </a:xfrm>
        </p:spPr>
        <p:txBody>
          <a:bodyPr>
            <a:normAutofit/>
          </a:bodyPr>
          <a:lstStyle>
            <a:lvl1pPr marL="268288" indent="-268288">
              <a:buFont typeface="Arial" panose="020B0604020202020204" pitchFamily="34" charset="0"/>
              <a:buChar char="•"/>
              <a:defRPr sz="2300"/>
            </a:lvl1pPr>
            <a:lvl2pPr marL="742950" indent="-285750">
              <a:buFont typeface="Arial" panose="020B0604020202020204" pitchFamily="34" charset="0"/>
              <a:buChar char="•"/>
              <a:defRPr sz="2300"/>
            </a:lvl2pPr>
            <a:lvl3pPr marL="1143000" indent="-228600">
              <a:buFont typeface="Arial" panose="020B0604020202020204" pitchFamily="34" charset="0"/>
              <a:buChar char="•"/>
              <a:defRPr sz="2300"/>
            </a:lvl3pPr>
            <a:lvl4pPr marL="1600200" indent="-228600">
              <a:buFont typeface="Arial" panose="020B0604020202020204" pitchFamily="34" charset="0"/>
              <a:buChar char="•"/>
              <a:defRPr sz="2300"/>
            </a:lvl4pPr>
            <a:lvl5pPr marL="2057400" indent="-228600">
              <a:buFont typeface="Arial" panose="020B0604020202020204" pitchFamily="34" charset="0"/>
              <a:buChar char="•"/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2012-8EDE-4AC9-B05F-1B46C32C4782}" type="datetime1">
              <a:rPr lang="fi-FI" smtClean="0"/>
              <a:pPr/>
              <a:t>31.1.2025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038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9404" y="548681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FA5E-2663-41C4-934A-76E7743BB305}" type="datetime1">
              <a:rPr lang="fi-FI" smtClean="0"/>
              <a:pPr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idx="13"/>
          </p:nvPr>
        </p:nvSpPr>
        <p:spPr>
          <a:xfrm>
            <a:off x="6480044" y="548681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4"/>
          </p:nvPr>
        </p:nvSpPr>
        <p:spPr>
          <a:xfrm>
            <a:off x="719404" y="3645024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5"/>
          </p:nvPr>
        </p:nvSpPr>
        <p:spPr>
          <a:xfrm>
            <a:off x="6480044" y="3645024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8564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27C4-AC57-4767-8B71-6511944DF7F7}" type="datetime1">
              <a:rPr lang="fi-FI" smtClean="0"/>
              <a:pPr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384629"/>
            <a:ext cx="5102357" cy="27563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4"/>
          </p:nvPr>
        </p:nvSpPr>
        <p:spPr>
          <a:xfrm>
            <a:off x="719404" y="3645024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3"/>
          </p:nvPr>
        </p:nvSpPr>
        <p:spPr>
          <a:xfrm>
            <a:off x="6480044" y="548681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5"/>
          </p:nvPr>
        </p:nvSpPr>
        <p:spPr>
          <a:xfrm>
            <a:off x="6480044" y="3645024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6981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olme sisältökohdett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9404" y="548681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1B68-4217-49BC-A695-E04120C7D02B}" type="datetime1">
              <a:rPr lang="fi-FI" smtClean="0"/>
              <a:pPr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idx="13"/>
          </p:nvPr>
        </p:nvSpPr>
        <p:spPr>
          <a:xfrm>
            <a:off x="6480044" y="548681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5"/>
          </p:nvPr>
        </p:nvSpPr>
        <p:spPr>
          <a:xfrm>
            <a:off x="6480044" y="3645024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1" y="3490104"/>
            <a:ext cx="5294379" cy="2747211"/>
          </a:xfrm>
        </p:spPr>
        <p:txBody>
          <a:bodyPr/>
          <a:lstStyle/>
          <a:p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1824605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D8B2-A127-4770-906A-A057C6F07537}" type="datetime1">
              <a:rPr lang="fi-FI" smtClean="0"/>
              <a:pPr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5"/>
          </p:nvPr>
        </p:nvSpPr>
        <p:spPr>
          <a:xfrm>
            <a:off x="6318552" y="3577773"/>
            <a:ext cx="5534781" cy="2612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  <a:lvl2pPr marL="269875" indent="-269875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2pPr>
            <a:lvl3pPr marL="631825" indent="-271463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3pPr>
            <a:lvl4pPr marL="901700" indent="-269875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4pPr>
            <a:lvl5pPr marL="1262063" indent="-360363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384629"/>
            <a:ext cx="5102357" cy="27563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5" name="Sisällön paikkamerkki 2"/>
          <p:cNvSpPr>
            <a:spLocks noGrp="1"/>
          </p:cNvSpPr>
          <p:nvPr>
            <p:ph idx="16"/>
          </p:nvPr>
        </p:nvSpPr>
        <p:spPr>
          <a:xfrm>
            <a:off x="719404" y="3645024"/>
            <a:ext cx="4992555" cy="25202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541338" indent="-271463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811213" indent="-269875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1081088" indent="-269875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479117" y="549278"/>
            <a:ext cx="4993216" cy="2519363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40537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18C6-DBDA-49C6-8802-2B9B89B82FB6}" type="datetime1">
              <a:rPr lang="fi-FI" smtClean="0"/>
              <a:pPr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5"/>
          </p:nvPr>
        </p:nvSpPr>
        <p:spPr>
          <a:xfrm>
            <a:off x="6318552" y="3577773"/>
            <a:ext cx="5534781" cy="2612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  <a:lvl2pPr marL="269875" indent="-269875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2pPr>
            <a:lvl3pPr marL="631825" indent="-271463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3pPr>
            <a:lvl4pPr marL="901700" indent="-269875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4pPr>
            <a:lvl5pPr marL="1262063" indent="-360363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384629"/>
            <a:ext cx="5102357" cy="27563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479117" y="549278"/>
            <a:ext cx="4993216" cy="2519363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721784" y="3662593"/>
            <a:ext cx="4993216" cy="2519363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62945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teksti ja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720000" y="549278"/>
            <a:ext cx="4993216" cy="2519363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F20-D7A1-4204-BB5A-426F959F9E48}" type="datetime1">
              <a:rPr lang="fi-FI" smtClean="0"/>
              <a:pPr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5"/>
          </p:nvPr>
        </p:nvSpPr>
        <p:spPr>
          <a:xfrm>
            <a:off x="6318552" y="3577773"/>
            <a:ext cx="5534781" cy="2612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  <a:lvl2pPr marL="269875" indent="-269875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2pPr>
            <a:lvl3pPr marL="631825" indent="-271463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3pPr>
            <a:lvl4pPr marL="901700" indent="-269875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4pPr>
            <a:lvl5pPr marL="1262063" indent="-360363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88023" y="384629"/>
            <a:ext cx="5678421" cy="27563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5" name="Sisällön paikkamerkki 2"/>
          <p:cNvSpPr>
            <a:spLocks noGrp="1"/>
          </p:cNvSpPr>
          <p:nvPr>
            <p:ph idx="16"/>
          </p:nvPr>
        </p:nvSpPr>
        <p:spPr>
          <a:xfrm>
            <a:off x="719404" y="3645024"/>
            <a:ext cx="4992555" cy="25202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541338" indent="-271463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811213" indent="-269875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1081088" indent="-269875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64593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721784" y="537030"/>
            <a:ext cx="10744501" cy="5644924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017600" y="676800"/>
            <a:ext cx="10166965" cy="2536176"/>
          </a:xfr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017600" y="4725146"/>
            <a:ext cx="8534400" cy="1261999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600" baseline="0">
                <a:solidFill>
                  <a:srgbClr val="FFFFFF"/>
                </a:solidFill>
                <a:latin typeface="Arial Rounded MT L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5262-794E-4C47-9FA4-F8FA98CA482C}" type="datetime1">
              <a:rPr lang="fi-FI" smtClean="0"/>
              <a:pPr/>
              <a:t>31.1.2025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0335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Font typeface="+mj-lt"/>
              <a:buAutoNum type="arabicPeriod"/>
              <a:defRPr/>
            </a:lvl1pPr>
            <a:lvl2pPr marL="623888" indent="-268288">
              <a:buFont typeface="Arial" panose="020B0604020202020204" pitchFamily="34" charset="0"/>
              <a:buChar char="•"/>
              <a:defRPr/>
            </a:lvl2pPr>
            <a:lvl3pPr marL="900113" indent="-276225">
              <a:buFont typeface="Arial" panose="020B0604020202020204" pitchFamily="34" charset="0"/>
              <a:buChar char="•"/>
              <a:defRPr/>
            </a:lvl3pPr>
            <a:lvl4pPr marL="1168400" indent="-268288">
              <a:buFont typeface="Arial" panose="020B0604020202020204" pitchFamily="34" charset="0"/>
              <a:buChar char="•"/>
              <a:defRPr/>
            </a:lvl4pPr>
            <a:lvl5pPr marL="1436688" indent="-2682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A52A-284C-4777-9C1D-D9A4BAA7204E}" type="datetime1">
              <a:rPr lang="fi-FI" smtClean="0"/>
              <a:pPr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3800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7F95-9DEE-46B4-881F-8AC48C087D0C}" type="datetime1">
              <a:rPr lang="fi-FI" smtClean="0"/>
              <a:pPr/>
              <a:t>31.1.2025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10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0056-961E-4603-8FD8-A7E230E1FF20}" type="datetime1">
              <a:rPr lang="en-US" smtClean="0"/>
              <a:t>1/31/2025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921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väripohj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12738729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604463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32E3-5280-4943-8D54-7112E9996D3E}" type="datetime1">
              <a:rPr lang="fi-FI" smtClean="0"/>
              <a:pPr/>
              <a:t>31.1.2025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3621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i 2"/>
          <p:cNvSpPr/>
          <p:nvPr userDrawn="1"/>
        </p:nvSpPr>
        <p:spPr bwMode="black">
          <a:xfrm>
            <a:off x="3048000" y="1059543"/>
            <a:ext cx="6096000" cy="4572000"/>
          </a:xfrm>
          <a:prstGeom prst="ellipse">
            <a:avLst/>
          </a:prstGeom>
          <a:solidFill>
            <a:srgbClr val="00E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0742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u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6" y="5901146"/>
            <a:ext cx="8948928" cy="411480"/>
          </a:xfrm>
          <a:prstGeom prst="rect">
            <a:avLst/>
          </a:prstGeom>
        </p:spPr>
      </p:pic>
      <p:sp>
        <p:nvSpPr>
          <p:cNvPr id="4" name="Freeform 6"/>
          <p:cNvSpPr>
            <a:spLocks/>
          </p:cNvSpPr>
          <p:nvPr userDrawn="1"/>
        </p:nvSpPr>
        <p:spPr bwMode="black">
          <a:xfrm>
            <a:off x="9267372" y="1723118"/>
            <a:ext cx="768349" cy="2463800"/>
          </a:xfrm>
          <a:custGeom>
            <a:avLst/>
            <a:gdLst>
              <a:gd name="T0" fmla="*/ 1059 w 2119"/>
              <a:gd name="T1" fmla="*/ 9052 h 9052"/>
              <a:gd name="T2" fmla="*/ 0 w 2119"/>
              <a:gd name="T3" fmla="*/ 7992 h 9052"/>
              <a:gd name="T4" fmla="*/ 0 w 2119"/>
              <a:gd name="T5" fmla="*/ 1060 h 9052"/>
              <a:gd name="T6" fmla="*/ 1059 w 2119"/>
              <a:gd name="T7" fmla="*/ 0 h 9052"/>
              <a:gd name="T8" fmla="*/ 2119 w 2119"/>
              <a:gd name="T9" fmla="*/ 1060 h 9052"/>
              <a:gd name="T10" fmla="*/ 2119 w 2119"/>
              <a:gd name="T11" fmla="*/ 7992 h 9052"/>
              <a:gd name="T12" fmla="*/ 1059 w 2119"/>
              <a:gd name="T13" fmla="*/ 9052 h 9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9052">
                <a:moveTo>
                  <a:pt x="1059" y="9052"/>
                </a:moveTo>
                <a:cubicBezTo>
                  <a:pt x="474" y="9052"/>
                  <a:pt x="0" y="8577"/>
                  <a:pt x="0" y="7992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ubicBezTo>
                  <a:pt x="1644" y="0"/>
                  <a:pt x="2119" y="475"/>
                  <a:pt x="2119" y="1060"/>
                </a:cubicBezTo>
                <a:lnTo>
                  <a:pt x="2119" y="7992"/>
                </a:lnTo>
                <a:cubicBezTo>
                  <a:pt x="2119" y="8577"/>
                  <a:pt x="1644" y="9052"/>
                  <a:pt x="1059" y="9052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 userDrawn="1"/>
        </p:nvSpPr>
        <p:spPr bwMode="black">
          <a:xfrm>
            <a:off x="6414105" y="2427968"/>
            <a:ext cx="2370667" cy="1779588"/>
          </a:xfrm>
          <a:custGeom>
            <a:avLst/>
            <a:gdLst>
              <a:gd name="T0" fmla="*/ 6536 w 6536"/>
              <a:gd name="T1" fmla="*/ 3194 h 6537"/>
              <a:gd name="T2" fmla="*/ 3269 w 6536"/>
              <a:gd name="T3" fmla="*/ 0 h 6537"/>
              <a:gd name="T4" fmla="*/ 0 w 6536"/>
              <a:gd name="T5" fmla="*/ 3269 h 6537"/>
              <a:gd name="T6" fmla="*/ 3269 w 6536"/>
              <a:gd name="T7" fmla="*/ 6537 h 6537"/>
              <a:gd name="T8" fmla="*/ 3901 w 6536"/>
              <a:gd name="T9" fmla="*/ 6421 h 6537"/>
              <a:gd name="T10" fmla="*/ 4401 w 6536"/>
              <a:gd name="T11" fmla="*/ 5650 h 6537"/>
              <a:gd name="T12" fmla="*/ 3921 w 6536"/>
              <a:gd name="T13" fmla="*/ 4902 h 6537"/>
              <a:gd name="T14" fmla="*/ 3167 w 6536"/>
              <a:gd name="T15" fmla="*/ 4788 h 6537"/>
              <a:gd name="T16" fmla="*/ 1829 w 6536"/>
              <a:gd name="T17" fmla="*/ 3242 h 6537"/>
              <a:gd name="T18" fmla="*/ 3269 w 6536"/>
              <a:gd name="T19" fmla="*/ 1663 h 6537"/>
              <a:gd name="T20" fmla="*/ 4619 w 6536"/>
              <a:gd name="T21" fmla="*/ 2594 h 6537"/>
              <a:gd name="T22" fmla="*/ 3945 w 6536"/>
              <a:gd name="T23" fmla="*/ 2594 h 6537"/>
              <a:gd name="T24" fmla="*/ 3184 w 6536"/>
              <a:gd name="T25" fmla="*/ 3356 h 6537"/>
              <a:gd name="T26" fmla="*/ 3945 w 6536"/>
              <a:gd name="T27" fmla="*/ 4117 h 6537"/>
              <a:gd name="T28" fmla="*/ 5776 w 6536"/>
              <a:gd name="T29" fmla="*/ 4117 h 6537"/>
              <a:gd name="T30" fmla="*/ 6535 w 6536"/>
              <a:gd name="T31" fmla="*/ 3367 h 6537"/>
              <a:gd name="T32" fmla="*/ 6536 w 6536"/>
              <a:gd name="T33" fmla="*/ 3367 h 6537"/>
              <a:gd name="T34" fmla="*/ 6536 w 6536"/>
              <a:gd name="T35" fmla="*/ 3194 h 6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36" h="6537">
                <a:moveTo>
                  <a:pt x="6536" y="3194"/>
                </a:moveTo>
                <a:cubicBezTo>
                  <a:pt x="6536" y="1371"/>
                  <a:pt x="5138" y="0"/>
                  <a:pt x="3269" y="0"/>
                </a:cubicBezTo>
                <a:cubicBezTo>
                  <a:pt x="1463" y="0"/>
                  <a:pt x="0" y="1399"/>
                  <a:pt x="0" y="3269"/>
                </a:cubicBezTo>
                <a:cubicBezTo>
                  <a:pt x="0" y="5074"/>
                  <a:pt x="1367" y="6537"/>
                  <a:pt x="3269" y="6537"/>
                </a:cubicBezTo>
                <a:cubicBezTo>
                  <a:pt x="3516" y="6537"/>
                  <a:pt x="3746" y="6491"/>
                  <a:pt x="3901" y="6421"/>
                </a:cubicBezTo>
                <a:cubicBezTo>
                  <a:pt x="4192" y="6288"/>
                  <a:pt x="4401" y="6017"/>
                  <a:pt x="4401" y="5650"/>
                </a:cubicBezTo>
                <a:cubicBezTo>
                  <a:pt x="4401" y="5328"/>
                  <a:pt x="4246" y="5037"/>
                  <a:pt x="3921" y="4902"/>
                </a:cubicBezTo>
                <a:cubicBezTo>
                  <a:pt x="3717" y="4818"/>
                  <a:pt x="3427" y="4814"/>
                  <a:pt x="3167" y="4788"/>
                </a:cubicBezTo>
                <a:cubicBezTo>
                  <a:pt x="2393" y="4709"/>
                  <a:pt x="1829" y="4112"/>
                  <a:pt x="1829" y="3242"/>
                </a:cubicBezTo>
                <a:cubicBezTo>
                  <a:pt x="1829" y="2290"/>
                  <a:pt x="2528" y="1697"/>
                  <a:pt x="3269" y="1663"/>
                </a:cubicBezTo>
                <a:cubicBezTo>
                  <a:pt x="4176" y="1621"/>
                  <a:pt x="4619" y="2239"/>
                  <a:pt x="4619" y="2594"/>
                </a:cubicBezTo>
                <a:lnTo>
                  <a:pt x="3945" y="2594"/>
                </a:lnTo>
                <a:cubicBezTo>
                  <a:pt x="3525" y="2594"/>
                  <a:pt x="3184" y="2935"/>
                  <a:pt x="3184" y="3356"/>
                </a:cubicBezTo>
                <a:cubicBezTo>
                  <a:pt x="3184" y="3776"/>
                  <a:pt x="3525" y="4117"/>
                  <a:pt x="3945" y="4117"/>
                </a:cubicBezTo>
                <a:lnTo>
                  <a:pt x="5776" y="4117"/>
                </a:lnTo>
                <a:cubicBezTo>
                  <a:pt x="6193" y="4117"/>
                  <a:pt x="6529" y="3782"/>
                  <a:pt x="6535" y="3367"/>
                </a:cubicBezTo>
                <a:lnTo>
                  <a:pt x="6536" y="3367"/>
                </a:lnTo>
                <a:lnTo>
                  <a:pt x="6536" y="3194"/>
                </a:ln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 userDrawn="1"/>
        </p:nvSpPr>
        <p:spPr bwMode="black">
          <a:xfrm>
            <a:off x="5131407" y="2445431"/>
            <a:ext cx="768349" cy="1741488"/>
          </a:xfrm>
          <a:custGeom>
            <a:avLst/>
            <a:gdLst>
              <a:gd name="T0" fmla="*/ 1059 w 2119"/>
              <a:gd name="T1" fmla="*/ 0 h 6394"/>
              <a:gd name="T2" fmla="*/ 2119 w 2119"/>
              <a:gd name="T3" fmla="*/ 1060 h 6394"/>
              <a:gd name="T4" fmla="*/ 2119 w 2119"/>
              <a:gd name="T5" fmla="*/ 5334 h 6394"/>
              <a:gd name="T6" fmla="*/ 1059 w 2119"/>
              <a:gd name="T7" fmla="*/ 6394 h 6394"/>
              <a:gd name="T8" fmla="*/ 0 w 2119"/>
              <a:gd name="T9" fmla="*/ 5334 h 6394"/>
              <a:gd name="T10" fmla="*/ 0 w 2119"/>
              <a:gd name="T11" fmla="*/ 1060 h 6394"/>
              <a:gd name="T12" fmla="*/ 1059 w 2119"/>
              <a:gd name="T13" fmla="*/ 0 h 6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6394">
                <a:moveTo>
                  <a:pt x="1059" y="0"/>
                </a:moveTo>
                <a:cubicBezTo>
                  <a:pt x="1645" y="0"/>
                  <a:pt x="2119" y="475"/>
                  <a:pt x="2119" y="1060"/>
                </a:cubicBezTo>
                <a:lnTo>
                  <a:pt x="2119" y="5334"/>
                </a:lnTo>
                <a:cubicBezTo>
                  <a:pt x="2119" y="5919"/>
                  <a:pt x="1645" y="6394"/>
                  <a:pt x="1059" y="6394"/>
                </a:cubicBezTo>
                <a:cubicBezTo>
                  <a:pt x="474" y="6394"/>
                  <a:pt x="0" y="5919"/>
                  <a:pt x="0" y="5334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black">
          <a:xfrm>
            <a:off x="5093307" y="1629459"/>
            <a:ext cx="844549" cy="633413"/>
          </a:xfrm>
          <a:prstGeom prst="ellipse">
            <a:avLst/>
          </a:pr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black">
          <a:xfrm>
            <a:off x="10626272" y="2445431"/>
            <a:ext cx="768349" cy="1741488"/>
          </a:xfrm>
          <a:custGeom>
            <a:avLst/>
            <a:gdLst>
              <a:gd name="T0" fmla="*/ 1059 w 2119"/>
              <a:gd name="T1" fmla="*/ 6394 h 6394"/>
              <a:gd name="T2" fmla="*/ 0 w 2119"/>
              <a:gd name="T3" fmla="*/ 5334 h 6394"/>
              <a:gd name="T4" fmla="*/ 0 w 2119"/>
              <a:gd name="T5" fmla="*/ 1060 h 6394"/>
              <a:gd name="T6" fmla="*/ 1059 w 2119"/>
              <a:gd name="T7" fmla="*/ 0 h 6394"/>
              <a:gd name="T8" fmla="*/ 2119 w 2119"/>
              <a:gd name="T9" fmla="*/ 1060 h 6394"/>
              <a:gd name="T10" fmla="*/ 2119 w 2119"/>
              <a:gd name="T11" fmla="*/ 5334 h 6394"/>
              <a:gd name="T12" fmla="*/ 1059 w 2119"/>
              <a:gd name="T13" fmla="*/ 6394 h 6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6394">
                <a:moveTo>
                  <a:pt x="1059" y="6394"/>
                </a:moveTo>
                <a:cubicBezTo>
                  <a:pt x="474" y="6394"/>
                  <a:pt x="0" y="5919"/>
                  <a:pt x="0" y="5334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ubicBezTo>
                  <a:pt x="1645" y="0"/>
                  <a:pt x="2119" y="475"/>
                  <a:pt x="2119" y="1060"/>
                </a:cubicBezTo>
                <a:lnTo>
                  <a:pt x="2119" y="5334"/>
                </a:lnTo>
                <a:cubicBezTo>
                  <a:pt x="2119" y="5919"/>
                  <a:pt x="1645" y="6394"/>
                  <a:pt x="1059" y="6394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1"/>
          <p:cNvSpPr>
            <a:spLocks noChangeArrowheads="1"/>
          </p:cNvSpPr>
          <p:nvPr userDrawn="1"/>
        </p:nvSpPr>
        <p:spPr bwMode="black">
          <a:xfrm>
            <a:off x="10586057" y="1629459"/>
            <a:ext cx="846667" cy="633413"/>
          </a:xfrm>
          <a:prstGeom prst="ellipse">
            <a:avLst/>
          </a:pr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2"/>
          <p:cNvSpPr>
            <a:spLocks/>
          </p:cNvSpPr>
          <p:nvPr userDrawn="1"/>
        </p:nvSpPr>
        <p:spPr bwMode="black">
          <a:xfrm>
            <a:off x="779539" y="2410509"/>
            <a:ext cx="3746500" cy="1776413"/>
          </a:xfrm>
          <a:custGeom>
            <a:avLst/>
            <a:gdLst>
              <a:gd name="T0" fmla="*/ 7270 w 10328"/>
              <a:gd name="T1" fmla="*/ 79 h 6526"/>
              <a:gd name="T2" fmla="*/ 5164 w 10328"/>
              <a:gd name="T3" fmla="*/ 1216 h 6526"/>
              <a:gd name="T4" fmla="*/ 5164 w 10328"/>
              <a:gd name="T5" fmla="*/ 1216 h 6526"/>
              <a:gd name="T6" fmla="*/ 3058 w 10328"/>
              <a:gd name="T7" fmla="*/ 79 h 6526"/>
              <a:gd name="T8" fmla="*/ 0 w 10328"/>
              <a:gd name="T9" fmla="*/ 3009 h 6526"/>
              <a:gd name="T10" fmla="*/ 0 w 10328"/>
              <a:gd name="T11" fmla="*/ 5505 h 6526"/>
              <a:gd name="T12" fmla="*/ 72 w 10328"/>
              <a:gd name="T13" fmla="*/ 5846 h 6526"/>
              <a:gd name="T14" fmla="*/ 1060 w 10328"/>
              <a:gd name="T15" fmla="*/ 6526 h 6526"/>
              <a:gd name="T16" fmla="*/ 2081 w 10328"/>
              <a:gd name="T17" fmla="*/ 5749 h 6526"/>
              <a:gd name="T18" fmla="*/ 2119 w 10328"/>
              <a:gd name="T19" fmla="*/ 5505 h 6526"/>
              <a:gd name="T20" fmla="*/ 2119 w 10328"/>
              <a:gd name="T21" fmla="*/ 2965 h 6526"/>
              <a:gd name="T22" fmla="*/ 3133 w 10328"/>
              <a:gd name="T23" fmla="*/ 1951 h 6526"/>
              <a:gd name="T24" fmla="*/ 4145 w 10328"/>
              <a:gd name="T25" fmla="*/ 2965 h 6526"/>
              <a:gd name="T26" fmla="*/ 4145 w 10328"/>
              <a:gd name="T27" fmla="*/ 4019 h 6526"/>
              <a:gd name="T28" fmla="*/ 5164 w 10328"/>
              <a:gd name="T29" fmla="*/ 4972 h 6526"/>
              <a:gd name="T30" fmla="*/ 5164 w 10328"/>
              <a:gd name="T31" fmla="*/ 4972 h 6526"/>
              <a:gd name="T32" fmla="*/ 5164 w 10328"/>
              <a:gd name="T33" fmla="*/ 4972 h 6526"/>
              <a:gd name="T34" fmla="*/ 6183 w 10328"/>
              <a:gd name="T35" fmla="*/ 4019 h 6526"/>
              <a:gd name="T36" fmla="*/ 6183 w 10328"/>
              <a:gd name="T37" fmla="*/ 2965 h 6526"/>
              <a:gd name="T38" fmla="*/ 7196 w 10328"/>
              <a:gd name="T39" fmla="*/ 1951 h 6526"/>
              <a:gd name="T40" fmla="*/ 8209 w 10328"/>
              <a:gd name="T41" fmla="*/ 2965 h 6526"/>
              <a:gd name="T42" fmla="*/ 8209 w 10328"/>
              <a:gd name="T43" fmla="*/ 5505 h 6526"/>
              <a:gd name="T44" fmla="*/ 8248 w 10328"/>
              <a:gd name="T45" fmla="*/ 5749 h 6526"/>
              <a:gd name="T46" fmla="*/ 9268 w 10328"/>
              <a:gd name="T47" fmla="*/ 6526 h 6526"/>
              <a:gd name="T48" fmla="*/ 10257 w 10328"/>
              <a:gd name="T49" fmla="*/ 5846 h 6526"/>
              <a:gd name="T50" fmla="*/ 10328 w 10328"/>
              <a:gd name="T51" fmla="*/ 5505 h 6526"/>
              <a:gd name="T52" fmla="*/ 10328 w 10328"/>
              <a:gd name="T53" fmla="*/ 3009 h 6526"/>
              <a:gd name="T54" fmla="*/ 7270 w 10328"/>
              <a:gd name="T55" fmla="*/ 79 h 6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328" h="6526">
                <a:moveTo>
                  <a:pt x="7270" y="79"/>
                </a:moveTo>
                <a:cubicBezTo>
                  <a:pt x="6455" y="113"/>
                  <a:pt x="5551" y="614"/>
                  <a:pt x="5164" y="1216"/>
                </a:cubicBezTo>
                <a:lnTo>
                  <a:pt x="5164" y="1216"/>
                </a:lnTo>
                <a:cubicBezTo>
                  <a:pt x="4777" y="614"/>
                  <a:pt x="3874" y="113"/>
                  <a:pt x="3058" y="79"/>
                </a:cubicBezTo>
                <a:cubicBezTo>
                  <a:pt x="1184" y="0"/>
                  <a:pt x="0" y="1228"/>
                  <a:pt x="0" y="3009"/>
                </a:cubicBezTo>
                <a:lnTo>
                  <a:pt x="0" y="5505"/>
                </a:lnTo>
                <a:cubicBezTo>
                  <a:pt x="0" y="5624"/>
                  <a:pt x="26" y="5739"/>
                  <a:pt x="72" y="5846"/>
                </a:cubicBezTo>
                <a:cubicBezTo>
                  <a:pt x="225" y="6244"/>
                  <a:pt x="609" y="6526"/>
                  <a:pt x="1060" y="6526"/>
                </a:cubicBezTo>
                <a:cubicBezTo>
                  <a:pt x="1547" y="6526"/>
                  <a:pt x="1957" y="6197"/>
                  <a:pt x="2081" y="5749"/>
                </a:cubicBezTo>
                <a:cubicBezTo>
                  <a:pt x="2105" y="5670"/>
                  <a:pt x="2119" y="5589"/>
                  <a:pt x="2119" y="5505"/>
                </a:cubicBezTo>
                <a:lnTo>
                  <a:pt x="2119" y="2965"/>
                </a:lnTo>
                <a:cubicBezTo>
                  <a:pt x="2119" y="2405"/>
                  <a:pt x="2573" y="1951"/>
                  <a:pt x="3133" y="1951"/>
                </a:cubicBezTo>
                <a:cubicBezTo>
                  <a:pt x="3693" y="1951"/>
                  <a:pt x="4145" y="2405"/>
                  <a:pt x="4145" y="2965"/>
                </a:cubicBezTo>
                <a:lnTo>
                  <a:pt x="4145" y="4019"/>
                </a:lnTo>
                <a:cubicBezTo>
                  <a:pt x="4145" y="4545"/>
                  <a:pt x="4638" y="4972"/>
                  <a:pt x="5164" y="4972"/>
                </a:cubicBezTo>
                <a:lnTo>
                  <a:pt x="5164" y="4972"/>
                </a:lnTo>
                <a:lnTo>
                  <a:pt x="5164" y="4972"/>
                </a:lnTo>
                <a:cubicBezTo>
                  <a:pt x="5690" y="4972"/>
                  <a:pt x="6183" y="4545"/>
                  <a:pt x="6183" y="4019"/>
                </a:cubicBezTo>
                <a:lnTo>
                  <a:pt x="6183" y="2965"/>
                </a:lnTo>
                <a:cubicBezTo>
                  <a:pt x="6183" y="2405"/>
                  <a:pt x="6636" y="1951"/>
                  <a:pt x="7196" y="1951"/>
                </a:cubicBezTo>
                <a:cubicBezTo>
                  <a:pt x="7755" y="1951"/>
                  <a:pt x="8209" y="2405"/>
                  <a:pt x="8209" y="2965"/>
                </a:cubicBezTo>
                <a:lnTo>
                  <a:pt x="8209" y="5505"/>
                </a:lnTo>
                <a:cubicBezTo>
                  <a:pt x="8209" y="5589"/>
                  <a:pt x="8224" y="5670"/>
                  <a:pt x="8248" y="5749"/>
                </a:cubicBezTo>
                <a:cubicBezTo>
                  <a:pt x="8372" y="6197"/>
                  <a:pt x="8781" y="6526"/>
                  <a:pt x="9268" y="6526"/>
                </a:cubicBezTo>
                <a:cubicBezTo>
                  <a:pt x="9719" y="6526"/>
                  <a:pt x="10104" y="6244"/>
                  <a:pt x="10257" y="5846"/>
                </a:cubicBezTo>
                <a:cubicBezTo>
                  <a:pt x="10302" y="5739"/>
                  <a:pt x="10328" y="5624"/>
                  <a:pt x="10328" y="5505"/>
                </a:cubicBezTo>
                <a:lnTo>
                  <a:pt x="10328" y="3009"/>
                </a:lnTo>
                <a:cubicBezTo>
                  <a:pt x="10328" y="1228"/>
                  <a:pt x="9144" y="0"/>
                  <a:pt x="7270" y="79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560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uot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6" y="5901146"/>
            <a:ext cx="8948928" cy="411480"/>
          </a:xfrm>
          <a:prstGeom prst="rect">
            <a:avLst/>
          </a:prstGeom>
        </p:spPr>
      </p:pic>
      <p:sp>
        <p:nvSpPr>
          <p:cNvPr id="14" name="Freeform 6"/>
          <p:cNvSpPr>
            <a:spLocks/>
          </p:cNvSpPr>
          <p:nvPr userDrawn="1"/>
        </p:nvSpPr>
        <p:spPr bwMode="black">
          <a:xfrm>
            <a:off x="9267372" y="1723118"/>
            <a:ext cx="768349" cy="2463800"/>
          </a:xfrm>
          <a:custGeom>
            <a:avLst/>
            <a:gdLst>
              <a:gd name="T0" fmla="*/ 1059 w 2119"/>
              <a:gd name="T1" fmla="*/ 9052 h 9052"/>
              <a:gd name="T2" fmla="*/ 0 w 2119"/>
              <a:gd name="T3" fmla="*/ 7992 h 9052"/>
              <a:gd name="T4" fmla="*/ 0 w 2119"/>
              <a:gd name="T5" fmla="*/ 1060 h 9052"/>
              <a:gd name="T6" fmla="*/ 1059 w 2119"/>
              <a:gd name="T7" fmla="*/ 0 h 9052"/>
              <a:gd name="T8" fmla="*/ 2119 w 2119"/>
              <a:gd name="T9" fmla="*/ 1060 h 9052"/>
              <a:gd name="T10" fmla="*/ 2119 w 2119"/>
              <a:gd name="T11" fmla="*/ 7992 h 9052"/>
              <a:gd name="T12" fmla="*/ 1059 w 2119"/>
              <a:gd name="T13" fmla="*/ 9052 h 9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9052">
                <a:moveTo>
                  <a:pt x="1059" y="9052"/>
                </a:moveTo>
                <a:cubicBezTo>
                  <a:pt x="474" y="9052"/>
                  <a:pt x="0" y="8577"/>
                  <a:pt x="0" y="7992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ubicBezTo>
                  <a:pt x="1644" y="0"/>
                  <a:pt x="2119" y="475"/>
                  <a:pt x="2119" y="1060"/>
                </a:cubicBezTo>
                <a:lnTo>
                  <a:pt x="2119" y="7992"/>
                </a:lnTo>
                <a:cubicBezTo>
                  <a:pt x="2119" y="8577"/>
                  <a:pt x="1644" y="9052"/>
                  <a:pt x="1059" y="9052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black">
          <a:xfrm>
            <a:off x="6414105" y="2427968"/>
            <a:ext cx="2370667" cy="1779588"/>
          </a:xfrm>
          <a:custGeom>
            <a:avLst/>
            <a:gdLst>
              <a:gd name="T0" fmla="*/ 6536 w 6536"/>
              <a:gd name="T1" fmla="*/ 3194 h 6537"/>
              <a:gd name="T2" fmla="*/ 3269 w 6536"/>
              <a:gd name="T3" fmla="*/ 0 h 6537"/>
              <a:gd name="T4" fmla="*/ 0 w 6536"/>
              <a:gd name="T5" fmla="*/ 3269 h 6537"/>
              <a:gd name="T6" fmla="*/ 3269 w 6536"/>
              <a:gd name="T7" fmla="*/ 6537 h 6537"/>
              <a:gd name="T8" fmla="*/ 3901 w 6536"/>
              <a:gd name="T9" fmla="*/ 6421 h 6537"/>
              <a:gd name="T10" fmla="*/ 4401 w 6536"/>
              <a:gd name="T11" fmla="*/ 5650 h 6537"/>
              <a:gd name="T12" fmla="*/ 3921 w 6536"/>
              <a:gd name="T13" fmla="*/ 4902 h 6537"/>
              <a:gd name="T14" fmla="*/ 3167 w 6536"/>
              <a:gd name="T15" fmla="*/ 4788 h 6537"/>
              <a:gd name="T16" fmla="*/ 1829 w 6536"/>
              <a:gd name="T17" fmla="*/ 3242 h 6537"/>
              <a:gd name="T18" fmla="*/ 3269 w 6536"/>
              <a:gd name="T19" fmla="*/ 1663 h 6537"/>
              <a:gd name="T20" fmla="*/ 4619 w 6536"/>
              <a:gd name="T21" fmla="*/ 2594 h 6537"/>
              <a:gd name="T22" fmla="*/ 3945 w 6536"/>
              <a:gd name="T23" fmla="*/ 2594 h 6537"/>
              <a:gd name="T24" fmla="*/ 3184 w 6536"/>
              <a:gd name="T25" fmla="*/ 3356 h 6537"/>
              <a:gd name="T26" fmla="*/ 3945 w 6536"/>
              <a:gd name="T27" fmla="*/ 4117 h 6537"/>
              <a:gd name="T28" fmla="*/ 5776 w 6536"/>
              <a:gd name="T29" fmla="*/ 4117 h 6537"/>
              <a:gd name="T30" fmla="*/ 6535 w 6536"/>
              <a:gd name="T31" fmla="*/ 3367 h 6537"/>
              <a:gd name="T32" fmla="*/ 6536 w 6536"/>
              <a:gd name="T33" fmla="*/ 3367 h 6537"/>
              <a:gd name="T34" fmla="*/ 6536 w 6536"/>
              <a:gd name="T35" fmla="*/ 3194 h 6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36" h="6537">
                <a:moveTo>
                  <a:pt x="6536" y="3194"/>
                </a:moveTo>
                <a:cubicBezTo>
                  <a:pt x="6536" y="1371"/>
                  <a:pt x="5138" y="0"/>
                  <a:pt x="3269" y="0"/>
                </a:cubicBezTo>
                <a:cubicBezTo>
                  <a:pt x="1463" y="0"/>
                  <a:pt x="0" y="1399"/>
                  <a:pt x="0" y="3269"/>
                </a:cubicBezTo>
                <a:cubicBezTo>
                  <a:pt x="0" y="5074"/>
                  <a:pt x="1367" y="6537"/>
                  <a:pt x="3269" y="6537"/>
                </a:cubicBezTo>
                <a:cubicBezTo>
                  <a:pt x="3516" y="6537"/>
                  <a:pt x="3746" y="6491"/>
                  <a:pt x="3901" y="6421"/>
                </a:cubicBezTo>
                <a:cubicBezTo>
                  <a:pt x="4192" y="6288"/>
                  <a:pt x="4401" y="6017"/>
                  <a:pt x="4401" y="5650"/>
                </a:cubicBezTo>
                <a:cubicBezTo>
                  <a:pt x="4401" y="5328"/>
                  <a:pt x="4246" y="5037"/>
                  <a:pt x="3921" y="4902"/>
                </a:cubicBezTo>
                <a:cubicBezTo>
                  <a:pt x="3717" y="4818"/>
                  <a:pt x="3427" y="4814"/>
                  <a:pt x="3167" y="4788"/>
                </a:cubicBezTo>
                <a:cubicBezTo>
                  <a:pt x="2393" y="4709"/>
                  <a:pt x="1829" y="4112"/>
                  <a:pt x="1829" y="3242"/>
                </a:cubicBezTo>
                <a:cubicBezTo>
                  <a:pt x="1829" y="2290"/>
                  <a:pt x="2528" y="1697"/>
                  <a:pt x="3269" y="1663"/>
                </a:cubicBezTo>
                <a:cubicBezTo>
                  <a:pt x="4176" y="1621"/>
                  <a:pt x="4619" y="2239"/>
                  <a:pt x="4619" y="2594"/>
                </a:cubicBezTo>
                <a:lnTo>
                  <a:pt x="3945" y="2594"/>
                </a:lnTo>
                <a:cubicBezTo>
                  <a:pt x="3525" y="2594"/>
                  <a:pt x="3184" y="2935"/>
                  <a:pt x="3184" y="3356"/>
                </a:cubicBezTo>
                <a:cubicBezTo>
                  <a:pt x="3184" y="3776"/>
                  <a:pt x="3525" y="4117"/>
                  <a:pt x="3945" y="4117"/>
                </a:cubicBezTo>
                <a:lnTo>
                  <a:pt x="5776" y="4117"/>
                </a:lnTo>
                <a:cubicBezTo>
                  <a:pt x="6193" y="4117"/>
                  <a:pt x="6529" y="3782"/>
                  <a:pt x="6535" y="3367"/>
                </a:cubicBezTo>
                <a:lnTo>
                  <a:pt x="6536" y="3367"/>
                </a:lnTo>
                <a:lnTo>
                  <a:pt x="6536" y="3194"/>
                </a:ln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black">
          <a:xfrm>
            <a:off x="5131407" y="2445431"/>
            <a:ext cx="768349" cy="1741488"/>
          </a:xfrm>
          <a:custGeom>
            <a:avLst/>
            <a:gdLst>
              <a:gd name="T0" fmla="*/ 1059 w 2119"/>
              <a:gd name="T1" fmla="*/ 0 h 6394"/>
              <a:gd name="T2" fmla="*/ 2119 w 2119"/>
              <a:gd name="T3" fmla="*/ 1060 h 6394"/>
              <a:gd name="T4" fmla="*/ 2119 w 2119"/>
              <a:gd name="T5" fmla="*/ 5334 h 6394"/>
              <a:gd name="T6" fmla="*/ 1059 w 2119"/>
              <a:gd name="T7" fmla="*/ 6394 h 6394"/>
              <a:gd name="T8" fmla="*/ 0 w 2119"/>
              <a:gd name="T9" fmla="*/ 5334 h 6394"/>
              <a:gd name="T10" fmla="*/ 0 w 2119"/>
              <a:gd name="T11" fmla="*/ 1060 h 6394"/>
              <a:gd name="T12" fmla="*/ 1059 w 2119"/>
              <a:gd name="T13" fmla="*/ 0 h 6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6394">
                <a:moveTo>
                  <a:pt x="1059" y="0"/>
                </a:moveTo>
                <a:cubicBezTo>
                  <a:pt x="1645" y="0"/>
                  <a:pt x="2119" y="475"/>
                  <a:pt x="2119" y="1060"/>
                </a:cubicBezTo>
                <a:lnTo>
                  <a:pt x="2119" y="5334"/>
                </a:lnTo>
                <a:cubicBezTo>
                  <a:pt x="2119" y="5919"/>
                  <a:pt x="1645" y="6394"/>
                  <a:pt x="1059" y="6394"/>
                </a:cubicBezTo>
                <a:cubicBezTo>
                  <a:pt x="474" y="6394"/>
                  <a:pt x="0" y="5919"/>
                  <a:pt x="0" y="5334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9"/>
          <p:cNvSpPr>
            <a:spLocks noChangeArrowheads="1"/>
          </p:cNvSpPr>
          <p:nvPr userDrawn="1"/>
        </p:nvSpPr>
        <p:spPr bwMode="black">
          <a:xfrm>
            <a:off x="5093307" y="1629459"/>
            <a:ext cx="844549" cy="633413"/>
          </a:xfrm>
          <a:prstGeom prst="ellipse">
            <a:avLst/>
          </a:pr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0"/>
          <p:cNvSpPr>
            <a:spLocks/>
          </p:cNvSpPr>
          <p:nvPr userDrawn="1"/>
        </p:nvSpPr>
        <p:spPr bwMode="black">
          <a:xfrm>
            <a:off x="10626272" y="2445431"/>
            <a:ext cx="768349" cy="1741488"/>
          </a:xfrm>
          <a:custGeom>
            <a:avLst/>
            <a:gdLst>
              <a:gd name="T0" fmla="*/ 1059 w 2119"/>
              <a:gd name="T1" fmla="*/ 6394 h 6394"/>
              <a:gd name="T2" fmla="*/ 0 w 2119"/>
              <a:gd name="T3" fmla="*/ 5334 h 6394"/>
              <a:gd name="T4" fmla="*/ 0 w 2119"/>
              <a:gd name="T5" fmla="*/ 1060 h 6394"/>
              <a:gd name="T6" fmla="*/ 1059 w 2119"/>
              <a:gd name="T7" fmla="*/ 0 h 6394"/>
              <a:gd name="T8" fmla="*/ 2119 w 2119"/>
              <a:gd name="T9" fmla="*/ 1060 h 6394"/>
              <a:gd name="T10" fmla="*/ 2119 w 2119"/>
              <a:gd name="T11" fmla="*/ 5334 h 6394"/>
              <a:gd name="T12" fmla="*/ 1059 w 2119"/>
              <a:gd name="T13" fmla="*/ 6394 h 6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6394">
                <a:moveTo>
                  <a:pt x="1059" y="6394"/>
                </a:moveTo>
                <a:cubicBezTo>
                  <a:pt x="474" y="6394"/>
                  <a:pt x="0" y="5919"/>
                  <a:pt x="0" y="5334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ubicBezTo>
                  <a:pt x="1645" y="0"/>
                  <a:pt x="2119" y="475"/>
                  <a:pt x="2119" y="1060"/>
                </a:cubicBezTo>
                <a:lnTo>
                  <a:pt x="2119" y="5334"/>
                </a:lnTo>
                <a:cubicBezTo>
                  <a:pt x="2119" y="5919"/>
                  <a:pt x="1645" y="6394"/>
                  <a:pt x="1059" y="6394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1"/>
          <p:cNvSpPr>
            <a:spLocks noChangeArrowheads="1"/>
          </p:cNvSpPr>
          <p:nvPr userDrawn="1"/>
        </p:nvSpPr>
        <p:spPr bwMode="black">
          <a:xfrm>
            <a:off x="10586057" y="1629459"/>
            <a:ext cx="846667" cy="633413"/>
          </a:xfrm>
          <a:prstGeom prst="ellipse">
            <a:avLst/>
          </a:pr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12"/>
          <p:cNvSpPr>
            <a:spLocks/>
          </p:cNvSpPr>
          <p:nvPr userDrawn="1"/>
        </p:nvSpPr>
        <p:spPr bwMode="black">
          <a:xfrm>
            <a:off x="779539" y="2410509"/>
            <a:ext cx="3746500" cy="1776413"/>
          </a:xfrm>
          <a:custGeom>
            <a:avLst/>
            <a:gdLst>
              <a:gd name="T0" fmla="*/ 7270 w 10328"/>
              <a:gd name="T1" fmla="*/ 79 h 6526"/>
              <a:gd name="T2" fmla="*/ 5164 w 10328"/>
              <a:gd name="T3" fmla="*/ 1216 h 6526"/>
              <a:gd name="T4" fmla="*/ 5164 w 10328"/>
              <a:gd name="T5" fmla="*/ 1216 h 6526"/>
              <a:gd name="T6" fmla="*/ 3058 w 10328"/>
              <a:gd name="T7" fmla="*/ 79 h 6526"/>
              <a:gd name="T8" fmla="*/ 0 w 10328"/>
              <a:gd name="T9" fmla="*/ 3009 h 6526"/>
              <a:gd name="T10" fmla="*/ 0 w 10328"/>
              <a:gd name="T11" fmla="*/ 5505 h 6526"/>
              <a:gd name="T12" fmla="*/ 72 w 10328"/>
              <a:gd name="T13" fmla="*/ 5846 h 6526"/>
              <a:gd name="T14" fmla="*/ 1060 w 10328"/>
              <a:gd name="T15" fmla="*/ 6526 h 6526"/>
              <a:gd name="T16" fmla="*/ 2081 w 10328"/>
              <a:gd name="T17" fmla="*/ 5749 h 6526"/>
              <a:gd name="T18" fmla="*/ 2119 w 10328"/>
              <a:gd name="T19" fmla="*/ 5505 h 6526"/>
              <a:gd name="T20" fmla="*/ 2119 w 10328"/>
              <a:gd name="T21" fmla="*/ 2965 h 6526"/>
              <a:gd name="T22" fmla="*/ 3133 w 10328"/>
              <a:gd name="T23" fmla="*/ 1951 h 6526"/>
              <a:gd name="T24" fmla="*/ 4145 w 10328"/>
              <a:gd name="T25" fmla="*/ 2965 h 6526"/>
              <a:gd name="T26" fmla="*/ 4145 w 10328"/>
              <a:gd name="T27" fmla="*/ 4019 h 6526"/>
              <a:gd name="T28" fmla="*/ 5164 w 10328"/>
              <a:gd name="T29" fmla="*/ 4972 h 6526"/>
              <a:gd name="T30" fmla="*/ 5164 w 10328"/>
              <a:gd name="T31" fmla="*/ 4972 h 6526"/>
              <a:gd name="T32" fmla="*/ 5164 w 10328"/>
              <a:gd name="T33" fmla="*/ 4972 h 6526"/>
              <a:gd name="T34" fmla="*/ 6183 w 10328"/>
              <a:gd name="T35" fmla="*/ 4019 h 6526"/>
              <a:gd name="T36" fmla="*/ 6183 w 10328"/>
              <a:gd name="T37" fmla="*/ 2965 h 6526"/>
              <a:gd name="T38" fmla="*/ 7196 w 10328"/>
              <a:gd name="T39" fmla="*/ 1951 h 6526"/>
              <a:gd name="T40" fmla="*/ 8209 w 10328"/>
              <a:gd name="T41" fmla="*/ 2965 h 6526"/>
              <a:gd name="T42" fmla="*/ 8209 w 10328"/>
              <a:gd name="T43" fmla="*/ 5505 h 6526"/>
              <a:gd name="T44" fmla="*/ 8248 w 10328"/>
              <a:gd name="T45" fmla="*/ 5749 h 6526"/>
              <a:gd name="T46" fmla="*/ 9268 w 10328"/>
              <a:gd name="T47" fmla="*/ 6526 h 6526"/>
              <a:gd name="T48" fmla="*/ 10257 w 10328"/>
              <a:gd name="T49" fmla="*/ 5846 h 6526"/>
              <a:gd name="T50" fmla="*/ 10328 w 10328"/>
              <a:gd name="T51" fmla="*/ 5505 h 6526"/>
              <a:gd name="T52" fmla="*/ 10328 w 10328"/>
              <a:gd name="T53" fmla="*/ 3009 h 6526"/>
              <a:gd name="T54" fmla="*/ 7270 w 10328"/>
              <a:gd name="T55" fmla="*/ 79 h 6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328" h="6526">
                <a:moveTo>
                  <a:pt x="7270" y="79"/>
                </a:moveTo>
                <a:cubicBezTo>
                  <a:pt x="6455" y="113"/>
                  <a:pt x="5551" y="614"/>
                  <a:pt x="5164" y="1216"/>
                </a:cubicBezTo>
                <a:lnTo>
                  <a:pt x="5164" y="1216"/>
                </a:lnTo>
                <a:cubicBezTo>
                  <a:pt x="4777" y="614"/>
                  <a:pt x="3874" y="113"/>
                  <a:pt x="3058" y="79"/>
                </a:cubicBezTo>
                <a:cubicBezTo>
                  <a:pt x="1184" y="0"/>
                  <a:pt x="0" y="1228"/>
                  <a:pt x="0" y="3009"/>
                </a:cubicBezTo>
                <a:lnTo>
                  <a:pt x="0" y="5505"/>
                </a:lnTo>
                <a:cubicBezTo>
                  <a:pt x="0" y="5624"/>
                  <a:pt x="26" y="5739"/>
                  <a:pt x="72" y="5846"/>
                </a:cubicBezTo>
                <a:cubicBezTo>
                  <a:pt x="225" y="6244"/>
                  <a:pt x="609" y="6526"/>
                  <a:pt x="1060" y="6526"/>
                </a:cubicBezTo>
                <a:cubicBezTo>
                  <a:pt x="1547" y="6526"/>
                  <a:pt x="1957" y="6197"/>
                  <a:pt x="2081" y="5749"/>
                </a:cubicBezTo>
                <a:cubicBezTo>
                  <a:pt x="2105" y="5670"/>
                  <a:pt x="2119" y="5589"/>
                  <a:pt x="2119" y="5505"/>
                </a:cubicBezTo>
                <a:lnTo>
                  <a:pt x="2119" y="2965"/>
                </a:lnTo>
                <a:cubicBezTo>
                  <a:pt x="2119" y="2405"/>
                  <a:pt x="2573" y="1951"/>
                  <a:pt x="3133" y="1951"/>
                </a:cubicBezTo>
                <a:cubicBezTo>
                  <a:pt x="3693" y="1951"/>
                  <a:pt x="4145" y="2405"/>
                  <a:pt x="4145" y="2965"/>
                </a:cubicBezTo>
                <a:lnTo>
                  <a:pt x="4145" y="4019"/>
                </a:lnTo>
                <a:cubicBezTo>
                  <a:pt x="4145" y="4545"/>
                  <a:pt x="4638" y="4972"/>
                  <a:pt x="5164" y="4972"/>
                </a:cubicBezTo>
                <a:lnTo>
                  <a:pt x="5164" y="4972"/>
                </a:lnTo>
                <a:lnTo>
                  <a:pt x="5164" y="4972"/>
                </a:lnTo>
                <a:cubicBezTo>
                  <a:pt x="5690" y="4972"/>
                  <a:pt x="6183" y="4545"/>
                  <a:pt x="6183" y="4019"/>
                </a:cubicBezTo>
                <a:lnTo>
                  <a:pt x="6183" y="2965"/>
                </a:lnTo>
                <a:cubicBezTo>
                  <a:pt x="6183" y="2405"/>
                  <a:pt x="6636" y="1951"/>
                  <a:pt x="7196" y="1951"/>
                </a:cubicBezTo>
                <a:cubicBezTo>
                  <a:pt x="7755" y="1951"/>
                  <a:pt x="8209" y="2405"/>
                  <a:pt x="8209" y="2965"/>
                </a:cubicBezTo>
                <a:lnTo>
                  <a:pt x="8209" y="5505"/>
                </a:lnTo>
                <a:cubicBezTo>
                  <a:pt x="8209" y="5589"/>
                  <a:pt x="8224" y="5670"/>
                  <a:pt x="8248" y="5749"/>
                </a:cubicBezTo>
                <a:cubicBezTo>
                  <a:pt x="8372" y="6197"/>
                  <a:pt x="8781" y="6526"/>
                  <a:pt x="9268" y="6526"/>
                </a:cubicBezTo>
                <a:cubicBezTo>
                  <a:pt x="9719" y="6526"/>
                  <a:pt x="10104" y="6244"/>
                  <a:pt x="10257" y="5846"/>
                </a:cubicBezTo>
                <a:cubicBezTo>
                  <a:pt x="10302" y="5739"/>
                  <a:pt x="10328" y="5624"/>
                  <a:pt x="10328" y="5505"/>
                </a:cubicBezTo>
                <a:lnTo>
                  <a:pt x="10328" y="3009"/>
                </a:lnTo>
                <a:cubicBezTo>
                  <a:pt x="10328" y="1228"/>
                  <a:pt x="9144" y="0"/>
                  <a:pt x="7270" y="79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441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6" y="5901146"/>
            <a:ext cx="8948928" cy="411480"/>
          </a:xfrm>
          <a:prstGeom prst="rect">
            <a:avLst/>
          </a:prstGeom>
        </p:spPr>
      </p:pic>
      <p:sp>
        <p:nvSpPr>
          <p:cNvPr id="14" name="Freeform 6"/>
          <p:cNvSpPr>
            <a:spLocks/>
          </p:cNvSpPr>
          <p:nvPr userDrawn="1"/>
        </p:nvSpPr>
        <p:spPr bwMode="black">
          <a:xfrm>
            <a:off x="9267372" y="1723118"/>
            <a:ext cx="768349" cy="2463800"/>
          </a:xfrm>
          <a:custGeom>
            <a:avLst/>
            <a:gdLst>
              <a:gd name="T0" fmla="*/ 1059 w 2119"/>
              <a:gd name="T1" fmla="*/ 9052 h 9052"/>
              <a:gd name="T2" fmla="*/ 0 w 2119"/>
              <a:gd name="T3" fmla="*/ 7992 h 9052"/>
              <a:gd name="T4" fmla="*/ 0 w 2119"/>
              <a:gd name="T5" fmla="*/ 1060 h 9052"/>
              <a:gd name="T6" fmla="*/ 1059 w 2119"/>
              <a:gd name="T7" fmla="*/ 0 h 9052"/>
              <a:gd name="T8" fmla="*/ 2119 w 2119"/>
              <a:gd name="T9" fmla="*/ 1060 h 9052"/>
              <a:gd name="T10" fmla="*/ 2119 w 2119"/>
              <a:gd name="T11" fmla="*/ 7992 h 9052"/>
              <a:gd name="T12" fmla="*/ 1059 w 2119"/>
              <a:gd name="T13" fmla="*/ 9052 h 9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9052">
                <a:moveTo>
                  <a:pt x="1059" y="9052"/>
                </a:moveTo>
                <a:cubicBezTo>
                  <a:pt x="474" y="9052"/>
                  <a:pt x="0" y="8577"/>
                  <a:pt x="0" y="7992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ubicBezTo>
                  <a:pt x="1644" y="0"/>
                  <a:pt x="2119" y="475"/>
                  <a:pt x="2119" y="1060"/>
                </a:cubicBezTo>
                <a:lnTo>
                  <a:pt x="2119" y="7992"/>
                </a:lnTo>
                <a:cubicBezTo>
                  <a:pt x="2119" y="8577"/>
                  <a:pt x="1644" y="9052"/>
                  <a:pt x="1059" y="9052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black">
          <a:xfrm>
            <a:off x="6414105" y="2427968"/>
            <a:ext cx="2370667" cy="1779588"/>
          </a:xfrm>
          <a:custGeom>
            <a:avLst/>
            <a:gdLst>
              <a:gd name="T0" fmla="*/ 6536 w 6536"/>
              <a:gd name="T1" fmla="*/ 3194 h 6537"/>
              <a:gd name="T2" fmla="*/ 3269 w 6536"/>
              <a:gd name="T3" fmla="*/ 0 h 6537"/>
              <a:gd name="T4" fmla="*/ 0 w 6536"/>
              <a:gd name="T5" fmla="*/ 3269 h 6537"/>
              <a:gd name="T6" fmla="*/ 3269 w 6536"/>
              <a:gd name="T7" fmla="*/ 6537 h 6537"/>
              <a:gd name="T8" fmla="*/ 3901 w 6536"/>
              <a:gd name="T9" fmla="*/ 6421 h 6537"/>
              <a:gd name="T10" fmla="*/ 4401 w 6536"/>
              <a:gd name="T11" fmla="*/ 5650 h 6537"/>
              <a:gd name="T12" fmla="*/ 3921 w 6536"/>
              <a:gd name="T13" fmla="*/ 4902 h 6537"/>
              <a:gd name="T14" fmla="*/ 3167 w 6536"/>
              <a:gd name="T15" fmla="*/ 4788 h 6537"/>
              <a:gd name="T16" fmla="*/ 1829 w 6536"/>
              <a:gd name="T17" fmla="*/ 3242 h 6537"/>
              <a:gd name="T18" fmla="*/ 3269 w 6536"/>
              <a:gd name="T19" fmla="*/ 1663 h 6537"/>
              <a:gd name="T20" fmla="*/ 4619 w 6536"/>
              <a:gd name="T21" fmla="*/ 2594 h 6537"/>
              <a:gd name="T22" fmla="*/ 3945 w 6536"/>
              <a:gd name="T23" fmla="*/ 2594 h 6537"/>
              <a:gd name="T24" fmla="*/ 3184 w 6536"/>
              <a:gd name="T25" fmla="*/ 3356 h 6537"/>
              <a:gd name="T26" fmla="*/ 3945 w 6536"/>
              <a:gd name="T27" fmla="*/ 4117 h 6537"/>
              <a:gd name="T28" fmla="*/ 5776 w 6536"/>
              <a:gd name="T29" fmla="*/ 4117 h 6537"/>
              <a:gd name="T30" fmla="*/ 6535 w 6536"/>
              <a:gd name="T31" fmla="*/ 3367 h 6537"/>
              <a:gd name="T32" fmla="*/ 6536 w 6536"/>
              <a:gd name="T33" fmla="*/ 3367 h 6537"/>
              <a:gd name="T34" fmla="*/ 6536 w 6536"/>
              <a:gd name="T35" fmla="*/ 3194 h 6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36" h="6537">
                <a:moveTo>
                  <a:pt x="6536" y="3194"/>
                </a:moveTo>
                <a:cubicBezTo>
                  <a:pt x="6536" y="1371"/>
                  <a:pt x="5138" y="0"/>
                  <a:pt x="3269" y="0"/>
                </a:cubicBezTo>
                <a:cubicBezTo>
                  <a:pt x="1463" y="0"/>
                  <a:pt x="0" y="1399"/>
                  <a:pt x="0" y="3269"/>
                </a:cubicBezTo>
                <a:cubicBezTo>
                  <a:pt x="0" y="5074"/>
                  <a:pt x="1367" y="6537"/>
                  <a:pt x="3269" y="6537"/>
                </a:cubicBezTo>
                <a:cubicBezTo>
                  <a:pt x="3516" y="6537"/>
                  <a:pt x="3746" y="6491"/>
                  <a:pt x="3901" y="6421"/>
                </a:cubicBezTo>
                <a:cubicBezTo>
                  <a:pt x="4192" y="6288"/>
                  <a:pt x="4401" y="6017"/>
                  <a:pt x="4401" y="5650"/>
                </a:cubicBezTo>
                <a:cubicBezTo>
                  <a:pt x="4401" y="5328"/>
                  <a:pt x="4246" y="5037"/>
                  <a:pt x="3921" y="4902"/>
                </a:cubicBezTo>
                <a:cubicBezTo>
                  <a:pt x="3717" y="4818"/>
                  <a:pt x="3427" y="4814"/>
                  <a:pt x="3167" y="4788"/>
                </a:cubicBezTo>
                <a:cubicBezTo>
                  <a:pt x="2393" y="4709"/>
                  <a:pt x="1829" y="4112"/>
                  <a:pt x="1829" y="3242"/>
                </a:cubicBezTo>
                <a:cubicBezTo>
                  <a:pt x="1829" y="2290"/>
                  <a:pt x="2528" y="1697"/>
                  <a:pt x="3269" y="1663"/>
                </a:cubicBezTo>
                <a:cubicBezTo>
                  <a:pt x="4176" y="1621"/>
                  <a:pt x="4619" y="2239"/>
                  <a:pt x="4619" y="2594"/>
                </a:cubicBezTo>
                <a:lnTo>
                  <a:pt x="3945" y="2594"/>
                </a:lnTo>
                <a:cubicBezTo>
                  <a:pt x="3525" y="2594"/>
                  <a:pt x="3184" y="2935"/>
                  <a:pt x="3184" y="3356"/>
                </a:cubicBezTo>
                <a:cubicBezTo>
                  <a:pt x="3184" y="3776"/>
                  <a:pt x="3525" y="4117"/>
                  <a:pt x="3945" y="4117"/>
                </a:cubicBezTo>
                <a:lnTo>
                  <a:pt x="5776" y="4117"/>
                </a:lnTo>
                <a:cubicBezTo>
                  <a:pt x="6193" y="4117"/>
                  <a:pt x="6529" y="3782"/>
                  <a:pt x="6535" y="3367"/>
                </a:cubicBezTo>
                <a:lnTo>
                  <a:pt x="6536" y="3367"/>
                </a:lnTo>
                <a:lnTo>
                  <a:pt x="6536" y="3194"/>
                </a:ln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black">
          <a:xfrm>
            <a:off x="5131407" y="2445431"/>
            <a:ext cx="768349" cy="1741488"/>
          </a:xfrm>
          <a:custGeom>
            <a:avLst/>
            <a:gdLst>
              <a:gd name="T0" fmla="*/ 1059 w 2119"/>
              <a:gd name="T1" fmla="*/ 0 h 6394"/>
              <a:gd name="T2" fmla="*/ 2119 w 2119"/>
              <a:gd name="T3" fmla="*/ 1060 h 6394"/>
              <a:gd name="T4" fmla="*/ 2119 w 2119"/>
              <a:gd name="T5" fmla="*/ 5334 h 6394"/>
              <a:gd name="T6" fmla="*/ 1059 w 2119"/>
              <a:gd name="T7" fmla="*/ 6394 h 6394"/>
              <a:gd name="T8" fmla="*/ 0 w 2119"/>
              <a:gd name="T9" fmla="*/ 5334 h 6394"/>
              <a:gd name="T10" fmla="*/ 0 w 2119"/>
              <a:gd name="T11" fmla="*/ 1060 h 6394"/>
              <a:gd name="T12" fmla="*/ 1059 w 2119"/>
              <a:gd name="T13" fmla="*/ 0 h 6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6394">
                <a:moveTo>
                  <a:pt x="1059" y="0"/>
                </a:moveTo>
                <a:cubicBezTo>
                  <a:pt x="1645" y="0"/>
                  <a:pt x="2119" y="475"/>
                  <a:pt x="2119" y="1060"/>
                </a:cubicBezTo>
                <a:lnTo>
                  <a:pt x="2119" y="5334"/>
                </a:lnTo>
                <a:cubicBezTo>
                  <a:pt x="2119" y="5919"/>
                  <a:pt x="1645" y="6394"/>
                  <a:pt x="1059" y="6394"/>
                </a:cubicBezTo>
                <a:cubicBezTo>
                  <a:pt x="474" y="6394"/>
                  <a:pt x="0" y="5919"/>
                  <a:pt x="0" y="5334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9"/>
          <p:cNvSpPr>
            <a:spLocks noChangeArrowheads="1"/>
          </p:cNvSpPr>
          <p:nvPr userDrawn="1"/>
        </p:nvSpPr>
        <p:spPr bwMode="black">
          <a:xfrm>
            <a:off x="5093307" y="1629459"/>
            <a:ext cx="844549" cy="633413"/>
          </a:xfrm>
          <a:prstGeom prst="ellipse">
            <a:avLst/>
          </a:pr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0"/>
          <p:cNvSpPr>
            <a:spLocks/>
          </p:cNvSpPr>
          <p:nvPr userDrawn="1"/>
        </p:nvSpPr>
        <p:spPr bwMode="black">
          <a:xfrm>
            <a:off x="10626272" y="2445431"/>
            <a:ext cx="768349" cy="1741488"/>
          </a:xfrm>
          <a:custGeom>
            <a:avLst/>
            <a:gdLst>
              <a:gd name="T0" fmla="*/ 1059 w 2119"/>
              <a:gd name="T1" fmla="*/ 6394 h 6394"/>
              <a:gd name="T2" fmla="*/ 0 w 2119"/>
              <a:gd name="T3" fmla="*/ 5334 h 6394"/>
              <a:gd name="T4" fmla="*/ 0 w 2119"/>
              <a:gd name="T5" fmla="*/ 1060 h 6394"/>
              <a:gd name="T6" fmla="*/ 1059 w 2119"/>
              <a:gd name="T7" fmla="*/ 0 h 6394"/>
              <a:gd name="T8" fmla="*/ 2119 w 2119"/>
              <a:gd name="T9" fmla="*/ 1060 h 6394"/>
              <a:gd name="T10" fmla="*/ 2119 w 2119"/>
              <a:gd name="T11" fmla="*/ 5334 h 6394"/>
              <a:gd name="T12" fmla="*/ 1059 w 2119"/>
              <a:gd name="T13" fmla="*/ 6394 h 6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6394">
                <a:moveTo>
                  <a:pt x="1059" y="6394"/>
                </a:moveTo>
                <a:cubicBezTo>
                  <a:pt x="474" y="6394"/>
                  <a:pt x="0" y="5919"/>
                  <a:pt x="0" y="5334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ubicBezTo>
                  <a:pt x="1645" y="0"/>
                  <a:pt x="2119" y="475"/>
                  <a:pt x="2119" y="1060"/>
                </a:cubicBezTo>
                <a:lnTo>
                  <a:pt x="2119" y="5334"/>
                </a:lnTo>
                <a:cubicBezTo>
                  <a:pt x="2119" y="5919"/>
                  <a:pt x="1645" y="6394"/>
                  <a:pt x="1059" y="6394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1"/>
          <p:cNvSpPr>
            <a:spLocks noChangeArrowheads="1"/>
          </p:cNvSpPr>
          <p:nvPr userDrawn="1"/>
        </p:nvSpPr>
        <p:spPr bwMode="black">
          <a:xfrm>
            <a:off x="10586057" y="1629459"/>
            <a:ext cx="846667" cy="633413"/>
          </a:xfrm>
          <a:prstGeom prst="ellipse">
            <a:avLst/>
          </a:pr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12"/>
          <p:cNvSpPr>
            <a:spLocks/>
          </p:cNvSpPr>
          <p:nvPr userDrawn="1"/>
        </p:nvSpPr>
        <p:spPr bwMode="black">
          <a:xfrm>
            <a:off x="779539" y="2410509"/>
            <a:ext cx="3746500" cy="1776413"/>
          </a:xfrm>
          <a:custGeom>
            <a:avLst/>
            <a:gdLst>
              <a:gd name="T0" fmla="*/ 7270 w 10328"/>
              <a:gd name="T1" fmla="*/ 79 h 6526"/>
              <a:gd name="T2" fmla="*/ 5164 w 10328"/>
              <a:gd name="T3" fmla="*/ 1216 h 6526"/>
              <a:gd name="T4" fmla="*/ 5164 w 10328"/>
              <a:gd name="T5" fmla="*/ 1216 h 6526"/>
              <a:gd name="T6" fmla="*/ 3058 w 10328"/>
              <a:gd name="T7" fmla="*/ 79 h 6526"/>
              <a:gd name="T8" fmla="*/ 0 w 10328"/>
              <a:gd name="T9" fmla="*/ 3009 h 6526"/>
              <a:gd name="T10" fmla="*/ 0 w 10328"/>
              <a:gd name="T11" fmla="*/ 5505 h 6526"/>
              <a:gd name="T12" fmla="*/ 72 w 10328"/>
              <a:gd name="T13" fmla="*/ 5846 h 6526"/>
              <a:gd name="T14" fmla="*/ 1060 w 10328"/>
              <a:gd name="T15" fmla="*/ 6526 h 6526"/>
              <a:gd name="T16" fmla="*/ 2081 w 10328"/>
              <a:gd name="T17" fmla="*/ 5749 h 6526"/>
              <a:gd name="T18" fmla="*/ 2119 w 10328"/>
              <a:gd name="T19" fmla="*/ 5505 h 6526"/>
              <a:gd name="T20" fmla="*/ 2119 w 10328"/>
              <a:gd name="T21" fmla="*/ 2965 h 6526"/>
              <a:gd name="T22" fmla="*/ 3133 w 10328"/>
              <a:gd name="T23" fmla="*/ 1951 h 6526"/>
              <a:gd name="T24" fmla="*/ 4145 w 10328"/>
              <a:gd name="T25" fmla="*/ 2965 h 6526"/>
              <a:gd name="T26" fmla="*/ 4145 w 10328"/>
              <a:gd name="T27" fmla="*/ 4019 h 6526"/>
              <a:gd name="T28" fmla="*/ 5164 w 10328"/>
              <a:gd name="T29" fmla="*/ 4972 h 6526"/>
              <a:gd name="T30" fmla="*/ 5164 w 10328"/>
              <a:gd name="T31" fmla="*/ 4972 h 6526"/>
              <a:gd name="T32" fmla="*/ 5164 w 10328"/>
              <a:gd name="T33" fmla="*/ 4972 h 6526"/>
              <a:gd name="T34" fmla="*/ 6183 w 10328"/>
              <a:gd name="T35" fmla="*/ 4019 h 6526"/>
              <a:gd name="T36" fmla="*/ 6183 w 10328"/>
              <a:gd name="T37" fmla="*/ 2965 h 6526"/>
              <a:gd name="T38" fmla="*/ 7196 w 10328"/>
              <a:gd name="T39" fmla="*/ 1951 h 6526"/>
              <a:gd name="T40" fmla="*/ 8209 w 10328"/>
              <a:gd name="T41" fmla="*/ 2965 h 6526"/>
              <a:gd name="T42" fmla="*/ 8209 w 10328"/>
              <a:gd name="T43" fmla="*/ 5505 h 6526"/>
              <a:gd name="T44" fmla="*/ 8248 w 10328"/>
              <a:gd name="T45" fmla="*/ 5749 h 6526"/>
              <a:gd name="T46" fmla="*/ 9268 w 10328"/>
              <a:gd name="T47" fmla="*/ 6526 h 6526"/>
              <a:gd name="T48" fmla="*/ 10257 w 10328"/>
              <a:gd name="T49" fmla="*/ 5846 h 6526"/>
              <a:gd name="T50" fmla="*/ 10328 w 10328"/>
              <a:gd name="T51" fmla="*/ 5505 h 6526"/>
              <a:gd name="T52" fmla="*/ 10328 w 10328"/>
              <a:gd name="T53" fmla="*/ 3009 h 6526"/>
              <a:gd name="T54" fmla="*/ 7270 w 10328"/>
              <a:gd name="T55" fmla="*/ 79 h 6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328" h="6526">
                <a:moveTo>
                  <a:pt x="7270" y="79"/>
                </a:moveTo>
                <a:cubicBezTo>
                  <a:pt x="6455" y="113"/>
                  <a:pt x="5551" y="614"/>
                  <a:pt x="5164" y="1216"/>
                </a:cubicBezTo>
                <a:lnTo>
                  <a:pt x="5164" y="1216"/>
                </a:lnTo>
                <a:cubicBezTo>
                  <a:pt x="4777" y="614"/>
                  <a:pt x="3874" y="113"/>
                  <a:pt x="3058" y="79"/>
                </a:cubicBezTo>
                <a:cubicBezTo>
                  <a:pt x="1184" y="0"/>
                  <a:pt x="0" y="1228"/>
                  <a:pt x="0" y="3009"/>
                </a:cubicBezTo>
                <a:lnTo>
                  <a:pt x="0" y="5505"/>
                </a:lnTo>
                <a:cubicBezTo>
                  <a:pt x="0" y="5624"/>
                  <a:pt x="26" y="5739"/>
                  <a:pt x="72" y="5846"/>
                </a:cubicBezTo>
                <a:cubicBezTo>
                  <a:pt x="225" y="6244"/>
                  <a:pt x="609" y="6526"/>
                  <a:pt x="1060" y="6526"/>
                </a:cubicBezTo>
                <a:cubicBezTo>
                  <a:pt x="1547" y="6526"/>
                  <a:pt x="1957" y="6197"/>
                  <a:pt x="2081" y="5749"/>
                </a:cubicBezTo>
                <a:cubicBezTo>
                  <a:pt x="2105" y="5670"/>
                  <a:pt x="2119" y="5589"/>
                  <a:pt x="2119" y="5505"/>
                </a:cubicBezTo>
                <a:lnTo>
                  <a:pt x="2119" y="2965"/>
                </a:lnTo>
                <a:cubicBezTo>
                  <a:pt x="2119" y="2405"/>
                  <a:pt x="2573" y="1951"/>
                  <a:pt x="3133" y="1951"/>
                </a:cubicBezTo>
                <a:cubicBezTo>
                  <a:pt x="3693" y="1951"/>
                  <a:pt x="4145" y="2405"/>
                  <a:pt x="4145" y="2965"/>
                </a:cubicBezTo>
                <a:lnTo>
                  <a:pt x="4145" y="4019"/>
                </a:lnTo>
                <a:cubicBezTo>
                  <a:pt x="4145" y="4545"/>
                  <a:pt x="4638" y="4972"/>
                  <a:pt x="5164" y="4972"/>
                </a:cubicBezTo>
                <a:lnTo>
                  <a:pt x="5164" y="4972"/>
                </a:lnTo>
                <a:lnTo>
                  <a:pt x="5164" y="4972"/>
                </a:lnTo>
                <a:cubicBezTo>
                  <a:pt x="5690" y="4972"/>
                  <a:pt x="6183" y="4545"/>
                  <a:pt x="6183" y="4019"/>
                </a:cubicBezTo>
                <a:lnTo>
                  <a:pt x="6183" y="2965"/>
                </a:lnTo>
                <a:cubicBezTo>
                  <a:pt x="6183" y="2405"/>
                  <a:pt x="6636" y="1951"/>
                  <a:pt x="7196" y="1951"/>
                </a:cubicBezTo>
                <a:cubicBezTo>
                  <a:pt x="7755" y="1951"/>
                  <a:pt x="8209" y="2405"/>
                  <a:pt x="8209" y="2965"/>
                </a:cubicBezTo>
                <a:lnTo>
                  <a:pt x="8209" y="5505"/>
                </a:lnTo>
                <a:cubicBezTo>
                  <a:pt x="8209" y="5589"/>
                  <a:pt x="8224" y="5670"/>
                  <a:pt x="8248" y="5749"/>
                </a:cubicBezTo>
                <a:cubicBezTo>
                  <a:pt x="8372" y="6197"/>
                  <a:pt x="8781" y="6526"/>
                  <a:pt x="9268" y="6526"/>
                </a:cubicBezTo>
                <a:cubicBezTo>
                  <a:pt x="9719" y="6526"/>
                  <a:pt x="10104" y="6244"/>
                  <a:pt x="10257" y="5846"/>
                </a:cubicBezTo>
                <a:cubicBezTo>
                  <a:pt x="10302" y="5739"/>
                  <a:pt x="10328" y="5624"/>
                  <a:pt x="10328" y="5505"/>
                </a:cubicBezTo>
                <a:lnTo>
                  <a:pt x="10328" y="3009"/>
                </a:lnTo>
                <a:cubicBezTo>
                  <a:pt x="10328" y="1228"/>
                  <a:pt x="9144" y="0"/>
                  <a:pt x="7270" y="79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1848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35360" y="2632365"/>
            <a:ext cx="11521280" cy="1794493"/>
          </a:xfrm>
        </p:spPr>
        <p:txBody>
          <a:bodyPr anchor="t" anchorCtr="0"/>
          <a:lstStyle>
            <a:lvl1pPr algn="ctr">
              <a:defRPr sz="5400" b="1">
                <a:solidFill>
                  <a:srgbClr val="00E13C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963616"/>
            <a:ext cx="8534400" cy="985664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112" y="1599171"/>
            <a:ext cx="4176000" cy="192017"/>
          </a:xfrm>
          <a:prstGeom prst="rect">
            <a:avLst/>
          </a:prstGeom>
        </p:spPr>
      </p:pic>
      <p:grpSp>
        <p:nvGrpSpPr>
          <p:cNvPr id="18" name="Ryhmä 17"/>
          <p:cNvGrpSpPr/>
          <p:nvPr userDrawn="1"/>
        </p:nvGrpSpPr>
        <p:grpSpPr bwMode="black">
          <a:xfrm>
            <a:off x="4772026" y="939921"/>
            <a:ext cx="2647951" cy="640811"/>
            <a:chOff x="584654" y="1629456"/>
            <a:chExt cx="7989888" cy="2578100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6950529" y="1723118"/>
              <a:ext cx="576262" cy="2463800"/>
            </a:xfrm>
            <a:custGeom>
              <a:avLst/>
              <a:gdLst>
                <a:gd name="T0" fmla="*/ 1059 w 2119"/>
                <a:gd name="T1" fmla="*/ 9052 h 9052"/>
                <a:gd name="T2" fmla="*/ 0 w 2119"/>
                <a:gd name="T3" fmla="*/ 7992 h 9052"/>
                <a:gd name="T4" fmla="*/ 0 w 2119"/>
                <a:gd name="T5" fmla="*/ 1060 h 9052"/>
                <a:gd name="T6" fmla="*/ 1059 w 2119"/>
                <a:gd name="T7" fmla="*/ 0 h 9052"/>
                <a:gd name="T8" fmla="*/ 2119 w 2119"/>
                <a:gd name="T9" fmla="*/ 1060 h 9052"/>
                <a:gd name="T10" fmla="*/ 2119 w 2119"/>
                <a:gd name="T11" fmla="*/ 7992 h 9052"/>
                <a:gd name="T12" fmla="*/ 1059 w 2119"/>
                <a:gd name="T13" fmla="*/ 9052 h 9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9" h="9052">
                  <a:moveTo>
                    <a:pt x="1059" y="9052"/>
                  </a:moveTo>
                  <a:cubicBezTo>
                    <a:pt x="474" y="9052"/>
                    <a:pt x="0" y="8577"/>
                    <a:pt x="0" y="7992"/>
                  </a:cubicBezTo>
                  <a:lnTo>
                    <a:pt x="0" y="1060"/>
                  </a:lnTo>
                  <a:cubicBezTo>
                    <a:pt x="0" y="475"/>
                    <a:pt x="474" y="0"/>
                    <a:pt x="1059" y="0"/>
                  </a:cubicBezTo>
                  <a:cubicBezTo>
                    <a:pt x="1644" y="0"/>
                    <a:pt x="2119" y="475"/>
                    <a:pt x="2119" y="1060"/>
                  </a:cubicBezTo>
                  <a:lnTo>
                    <a:pt x="2119" y="7992"/>
                  </a:lnTo>
                  <a:cubicBezTo>
                    <a:pt x="2119" y="8577"/>
                    <a:pt x="1644" y="9052"/>
                    <a:pt x="1059" y="9052"/>
                  </a:cubicBez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black">
            <a:xfrm>
              <a:off x="4810579" y="2427968"/>
              <a:ext cx="1778000" cy="1779588"/>
            </a:xfrm>
            <a:custGeom>
              <a:avLst/>
              <a:gdLst>
                <a:gd name="T0" fmla="*/ 6536 w 6536"/>
                <a:gd name="T1" fmla="*/ 3194 h 6537"/>
                <a:gd name="T2" fmla="*/ 3269 w 6536"/>
                <a:gd name="T3" fmla="*/ 0 h 6537"/>
                <a:gd name="T4" fmla="*/ 0 w 6536"/>
                <a:gd name="T5" fmla="*/ 3269 h 6537"/>
                <a:gd name="T6" fmla="*/ 3269 w 6536"/>
                <a:gd name="T7" fmla="*/ 6537 h 6537"/>
                <a:gd name="T8" fmla="*/ 3901 w 6536"/>
                <a:gd name="T9" fmla="*/ 6421 h 6537"/>
                <a:gd name="T10" fmla="*/ 4401 w 6536"/>
                <a:gd name="T11" fmla="*/ 5650 h 6537"/>
                <a:gd name="T12" fmla="*/ 3921 w 6536"/>
                <a:gd name="T13" fmla="*/ 4902 h 6537"/>
                <a:gd name="T14" fmla="*/ 3167 w 6536"/>
                <a:gd name="T15" fmla="*/ 4788 h 6537"/>
                <a:gd name="T16" fmla="*/ 1829 w 6536"/>
                <a:gd name="T17" fmla="*/ 3242 h 6537"/>
                <a:gd name="T18" fmla="*/ 3269 w 6536"/>
                <a:gd name="T19" fmla="*/ 1663 h 6537"/>
                <a:gd name="T20" fmla="*/ 4619 w 6536"/>
                <a:gd name="T21" fmla="*/ 2594 h 6537"/>
                <a:gd name="T22" fmla="*/ 3945 w 6536"/>
                <a:gd name="T23" fmla="*/ 2594 h 6537"/>
                <a:gd name="T24" fmla="*/ 3184 w 6536"/>
                <a:gd name="T25" fmla="*/ 3356 h 6537"/>
                <a:gd name="T26" fmla="*/ 3945 w 6536"/>
                <a:gd name="T27" fmla="*/ 4117 h 6537"/>
                <a:gd name="T28" fmla="*/ 5776 w 6536"/>
                <a:gd name="T29" fmla="*/ 4117 h 6537"/>
                <a:gd name="T30" fmla="*/ 6535 w 6536"/>
                <a:gd name="T31" fmla="*/ 3367 h 6537"/>
                <a:gd name="T32" fmla="*/ 6536 w 6536"/>
                <a:gd name="T33" fmla="*/ 3367 h 6537"/>
                <a:gd name="T34" fmla="*/ 6536 w 6536"/>
                <a:gd name="T35" fmla="*/ 3194 h 6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36" h="6537">
                  <a:moveTo>
                    <a:pt x="6536" y="3194"/>
                  </a:moveTo>
                  <a:cubicBezTo>
                    <a:pt x="6536" y="1371"/>
                    <a:pt x="5138" y="0"/>
                    <a:pt x="3269" y="0"/>
                  </a:cubicBezTo>
                  <a:cubicBezTo>
                    <a:pt x="1463" y="0"/>
                    <a:pt x="0" y="1399"/>
                    <a:pt x="0" y="3269"/>
                  </a:cubicBezTo>
                  <a:cubicBezTo>
                    <a:pt x="0" y="5074"/>
                    <a:pt x="1367" y="6537"/>
                    <a:pt x="3269" y="6537"/>
                  </a:cubicBezTo>
                  <a:cubicBezTo>
                    <a:pt x="3516" y="6537"/>
                    <a:pt x="3746" y="6491"/>
                    <a:pt x="3901" y="6421"/>
                  </a:cubicBezTo>
                  <a:cubicBezTo>
                    <a:pt x="4192" y="6288"/>
                    <a:pt x="4401" y="6017"/>
                    <a:pt x="4401" y="5650"/>
                  </a:cubicBezTo>
                  <a:cubicBezTo>
                    <a:pt x="4401" y="5328"/>
                    <a:pt x="4246" y="5037"/>
                    <a:pt x="3921" y="4902"/>
                  </a:cubicBezTo>
                  <a:cubicBezTo>
                    <a:pt x="3717" y="4818"/>
                    <a:pt x="3427" y="4814"/>
                    <a:pt x="3167" y="4788"/>
                  </a:cubicBezTo>
                  <a:cubicBezTo>
                    <a:pt x="2393" y="4709"/>
                    <a:pt x="1829" y="4112"/>
                    <a:pt x="1829" y="3242"/>
                  </a:cubicBezTo>
                  <a:cubicBezTo>
                    <a:pt x="1829" y="2290"/>
                    <a:pt x="2528" y="1697"/>
                    <a:pt x="3269" y="1663"/>
                  </a:cubicBezTo>
                  <a:cubicBezTo>
                    <a:pt x="4176" y="1621"/>
                    <a:pt x="4619" y="2239"/>
                    <a:pt x="4619" y="2594"/>
                  </a:cubicBezTo>
                  <a:lnTo>
                    <a:pt x="3945" y="2594"/>
                  </a:lnTo>
                  <a:cubicBezTo>
                    <a:pt x="3525" y="2594"/>
                    <a:pt x="3184" y="2935"/>
                    <a:pt x="3184" y="3356"/>
                  </a:cubicBezTo>
                  <a:cubicBezTo>
                    <a:pt x="3184" y="3776"/>
                    <a:pt x="3525" y="4117"/>
                    <a:pt x="3945" y="4117"/>
                  </a:cubicBezTo>
                  <a:lnTo>
                    <a:pt x="5776" y="4117"/>
                  </a:lnTo>
                  <a:cubicBezTo>
                    <a:pt x="6193" y="4117"/>
                    <a:pt x="6529" y="3782"/>
                    <a:pt x="6535" y="3367"/>
                  </a:cubicBezTo>
                  <a:lnTo>
                    <a:pt x="6536" y="3367"/>
                  </a:lnTo>
                  <a:lnTo>
                    <a:pt x="6536" y="3194"/>
                  </a:ln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black">
            <a:xfrm>
              <a:off x="3848554" y="2445431"/>
              <a:ext cx="576262" cy="1741488"/>
            </a:xfrm>
            <a:custGeom>
              <a:avLst/>
              <a:gdLst>
                <a:gd name="T0" fmla="*/ 1059 w 2119"/>
                <a:gd name="T1" fmla="*/ 0 h 6394"/>
                <a:gd name="T2" fmla="*/ 2119 w 2119"/>
                <a:gd name="T3" fmla="*/ 1060 h 6394"/>
                <a:gd name="T4" fmla="*/ 2119 w 2119"/>
                <a:gd name="T5" fmla="*/ 5334 h 6394"/>
                <a:gd name="T6" fmla="*/ 1059 w 2119"/>
                <a:gd name="T7" fmla="*/ 6394 h 6394"/>
                <a:gd name="T8" fmla="*/ 0 w 2119"/>
                <a:gd name="T9" fmla="*/ 5334 h 6394"/>
                <a:gd name="T10" fmla="*/ 0 w 2119"/>
                <a:gd name="T11" fmla="*/ 1060 h 6394"/>
                <a:gd name="T12" fmla="*/ 1059 w 2119"/>
                <a:gd name="T13" fmla="*/ 0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9" h="6394">
                  <a:moveTo>
                    <a:pt x="1059" y="0"/>
                  </a:moveTo>
                  <a:cubicBezTo>
                    <a:pt x="1645" y="0"/>
                    <a:pt x="2119" y="475"/>
                    <a:pt x="2119" y="1060"/>
                  </a:cubicBezTo>
                  <a:lnTo>
                    <a:pt x="2119" y="5334"/>
                  </a:lnTo>
                  <a:cubicBezTo>
                    <a:pt x="2119" y="5919"/>
                    <a:pt x="1645" y="6394"/>
                    <a:pt x="1059" y="6394"/>
                  </a:cubicBezTo>
                  <a:cubicBezTo>
                    <a:pt x="474" y="6394"/>
                    <a:pt x="0" y="5919"/>
                    <a:pt x="0" y="5334"/>
                  </a:cubicBezTo>
                  <a:lnTo>
                    <a:pt x="0" y="1060"/>
                  </a:lnTo>
                  <a:cubicBezTo>
                    <a:pt x="0" y="475"/>
                    <a:pt x="474" y="0"/>
                    <a:pt x="1059" y="0"/>
                  </a:cubicBez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9"/>
            <p:cNvSpPr>
              <a:spLocks noChangeArrowheads="1"/>
            </p:cNvSpPr>
            <p:nvPr userDrawn="1"/>
          </p:nvSpPr>
          <p:spPr bwMode="black">
            <a:xfrm>
              <a:off x="3819979" y="1629456"/>
              <a:ext cx="633412" cy="633413"/>
            </a:xfrm>
            <a:prstGeom prst="ellipse">
              <a:avLst/>
            </a:pr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black">
            <a:xfrm>
              <a:off x="7969704" y="2445431"/>
              <a:ext cx="576262" cy="1741488"/>
            </a:xfrm>
            <a:custGeom>
              <a:avLst/>
              <a:gdLst>
                <a:gd name="T0" fmla="*/ 1059 w 2119"/>
                <a:gd name="T1" fmla="*/ 6394 h 6394"/>
                <a:gd name="T2" fmla="*/ 0 w 2119"/>
                <a:gd name="T3" fmla="*/ 5334 h 6394"/>
                <a:gd name="T4" fmla="*/ 0 w 2119"/>
                <a:gd name="T5" fmla="*/ 1060 h 6394"/>
                <a:gd name="T6" fmla="*/ 1059 w 2119"/>
                <a:gd name="T7" fmla="*/ 0 h 6394"/>
                <a:gd name="T8" fmla="*/ 2119 w 2119"/>
                <a:gd name="T9" fmla="*/ 1060 h 6394"/>
                <a:gd name="T10" fmla="*/ 2119 w 2119"/>
                <a:gd name="T11" fmla="*/ 5334 h 6394"/>
                <a:gd name="T12" fmla="*/ 1059 w 2119"/>
                <a:gd name="T13" fmla="*/ 6394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9" h="6394">
                  <a:moveTo>
                    <a:pt x="1059" y="6394"/>
                  </a:moveTo>
                  <a:cubicBezTo>
                    <a:pt x="474" y="6394"/>
                    <a:pt x="0" y="5919"/>
                    <a:pt x="0" y="5334"/>
                  </a:cubicBezTo>
                  <a:lnTo>
                    <a:pt x="0" y="1060"/>
                  </a:lnTo>
                  <a:cubicBezTo>
                    <a:pt x="0" y="475"/>
                    <a:pt x="474" y="0"/>
                    <a:pt x="1059" y="0"/>
                  </a:cubicBezTo>
                  <a:cubicBezTo>
                    <a:pt x="1645" y="0"/>
                    <a:pt x="2119" y="475"/>
                    <a:pt x="2119" y="1060"/>
                  </a:cubicBezTo>
                  <a:lnTo>
                    <a:pt x="2119" y="5334"/>
                  </a:lnTo>
                  <a:cubicBezTo>
                    <a:pt x="2119" y="5919"/>
                    <a:pt x="1645" y="6394"/>
                    <a:pt x="1059" y="6394"/>
                  </a:cubicBez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 userDrawn="1"/>
          </p:nvSpPr>
          <p:spPr bwMode="black">
            <a:xfrm>
              <a:off x="7939542" y="1629456"/>
              <a:ext cx="635000" cy="633413"/>
            </a:xfrm>
            <a:prstGeom prst="ellipse">
              <a:avLst/>
            </a:pr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black">
            <a:xfrm>
              <a:off x="584654" y="2410506"/>
              <a:ext cx="2809875" cy="1776413"/>
            </a:xfrm>
            <a:custGeom>
              <a:avLst/>
              <a:gdLst>
                <a:gd name="T0" fmla="*/ 7270 w 10328"/>
                <a:gd name="T1" fmla="*/ 79 h 6526"/>
                <a:gd name="T2" fmla="*/ 5164 w 10328"/>
                <a:gd name="T3" fmla="*/ 1216 h 6526"/>
                <a:gd name="T4" fmla="*/ 5164 w 10328"/>
                <a:gd name="T5" fmla="*/ 1216 h 6526"/>
                <a:gd name="T6" fmla="*/ 3058 w 10328"/>
                <a:gd name="T7" fmla="*/ 79 h 6526"/>
                <a:gd name="T8" fmla="*/ 0 w 10328"/>
                <a:gd name="T9" fmla="*/ 3009 h 6526"/>
                <a:gd name="T10" fmla="*/ 0 w 10328"/>
                <a:gd name="T11" fmla="*/ 5505 h 6526"/>
                <a:gd name="T12" fmla="*/ 72 w 10328"/>
                <a:gd name="T13" fmla="*/ 5846 h 6526"/>
                <a:gd name="T14" fmla="*/ 1060 w 10328"/>
                <a:gd name="T15" fmla="*/ 6526 h 6526"/>
                <a:gd name="T16" fmla="*/ 2081 w 10328"/>
                <a:gd name="T17" fmla="*/ 5749 h 6526"/>
                <a:gd name="T18" fmla="*/ 2119 w 10328"/>
                <a:gd name="T19" fmla="*/ 5505 h 6526"/>
                <a:gd name="T20" fmla="*/ 2119 w 10328"/>
                <a:gd name="T21" fmla="*/ 2965 h 6526"/>
                <a:gd name="T22" fmla="*/ 3133 w 10328"/>
                <a:gd name="T23" fmla="*/ 1951 h 6526"/>
                <a:gd name="T24" fmla="*/ 4145 w 10328"/>
                <a:gd name="T25" fmla="*/ 2965 h 6526"/>
                <a:gd name="T26" fmla="*/ 4145 w 10328"/>
                <a:gd name="T27" fmla="*/ 4019 h 6526"/>
                <a:gd name="T28" fmla="*/ 5164 w 10328"/>
                <a:gd name="T29" fmla="*/ 4972 h 6526"/>
                <a:gd name="T30" fmla="*/ 5164 w 10328"/>
                <a:gd name="T31" fmla="*/ 4972 h 6526"/>
                <a:gd name="T32" fmla="*/ 5164 w 10328"/>
                <a:gd name="T33" fmla="*/ 4972 h 6526"/>
                <a:gd name="T34" fmla="*/ 6183 w 10328"/>
                <a:gd name="T35" fmla="*/ 4019 h 6526"/>
                <a:gd name="T36" fmla="*/ 6183 w 10328"/>
                <a:gd name="T37" fmla="*/ 2965 h 6526"/>
                <a:gd name="T38" fmla="*/ 7196 w 10328"/>
                <a:gd name="T39" fmla="*/ 1951 h 6526"/>
                <a:gd name="T40" fmla="*/ 8209 w 10328"/>
                <a:gd name="T41" fmla="*/ 2965 h 6526"/>
                <a:gd name="T42" fmla="*/ 8209 w 10328"/>
                <a:gd name="T43" fmla="*/ 5505 h 6526"/>
                <a:gd name="T44" fmla="*/ 8248 w 10328"/>
                <a:gd name="T45" fmla="*/ 5749 h 6526"/>
                <a:gd name="T46" fmla="*/ 9268 w 10328"/>
                <a:gd name="T47" fmla="*/ 6526 h 6526"/>
                <a:gd name="T48" fmla="*/ 10257 w 10328"/>
                <a:gd name="T49" fmla="*/ 5846 h 6526"/>
                <a:gd name="T50" fmla="*/ 10328 w 10328"/>
                <a:gd name="T51" fmla="*/ 5505 h 6526"/>
                <a:gd name="T52" fmla="*/ 10328 w 10328"/>
                <a:gd name="T53" fmla="*/ 3009 h 6526"/>
                <a:gd name="T54" fmla="*/ 7270 w 10328"/>
                <a:gd name="T55" fmla="*/ 79 h 6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28" h="6526">
                  <a:moveTo>
                    <a:pt x="7270" y="79"/>
                  </a:moveTo>
                  <a:cubicBezTo>
                    <a:pt x="6455" y="113"/>
                    <a:pt x="5551" y="614"/>
                    <a:pt x="5164" y="1216"/>
                  </a:cubicBezTo>
                  <a:lnTo>
                    <a:pt x="5164" y="1216"/>
                  </a:lnTo>
                  <a:cubicBezTo>
                    <a:pt x="4777" y="614"/>
                    <a:pt x="3874" y="113"/>
                    <a:pt x="3058" y="79"/>
                  </a:cubicBezTo>
                  <a:cubicBezTo>
                    <a:pt x="1184" y="0"/>
                    <a:pt x="0" y="1228"/>
                    <a:pt x="0" y="3009"/>
                  </a:cubicBezTo>
                  <a:lnTo>
                    <a:pt x="0" y="5505"/>
                  </a:lnTo>
                  <a:cubicBezTo>
                    <a:pt x="0" y="5624"/>
                    <a:pt x="26" y="5739"/>
                    <a:pt x="72" y="5846"/>
                  </a:cubicBezTo>
                  <a:cubicBezTo>
                    <a:pt x="225" y="6244"/>
                    <a:pt x="609" y="6526"/>
                    <a:pt x="1060" y="6526"/>
                  </a:cubicBezTo>
                  <a:cubicBezTo>
                    <a:pt x="1547" y="6526"/>
                    <a:pt x="1957" y="6197"/>
                    <a:pt x="2081" y="5749"/>
                  </a:cubicBezTo>
                  <a:cubicBezTo>
                    <a:pt x="2105" y="5670"/>
                    <a:pt x="2119" y="5589"/>
                    <a:pt x="2119" y="5505"/>
                  </a:cubicBezTo>
                  <a:lnTo>
                    <a:pt x="2119" y="2965"/>
                  </a:lnTo>
                  <a:cubicBezTo>
                    <a:pt x="2119" y="2405"/>
                    <a:pt x="2573" y="1951"/>
                    <a:pt x="3133" y="1951"/>
                  </a:cubicBezTo>
                  <a:cubicBezTo>
                    <a:pt x="3693" y="1951"/>
                    <a:pt x="4145" y="2405"/>
                    <a:pt x="4145" y="2965"/>
                  </a:cubicBezTo>
                  <a:lnTo>
                    <a:pt x="4145" y="4019"/>
                  </a:lnTo>
                  <a:cubicBezTo>
                    <a:pt x="4145" y="4545"/>
                    <a:pt x="4638" y="4972"/>
                    <a:pt x="5164" y="4972"/>
                  </a:cubicBezTo>
                  <a:lnTo>
                    <a:pt x="5164" y="4972"/>
                  </a:lnTo>
                  <a:lnTo>
                    <a:pt x="5164" y="4972"/>
                  </a:lnTo>
                  <a:cubicBezTo>
                    <a:pt x="5690" y="4972"/>
                    <a:pt x="6183" y="4545"/>
                    <a:pt x="6183" y="4019"/>
                  </a:cubicBezTo>
                  <a:lnTo>
                    <a:pt x="6183" y="2965"/>
                  </a:lnTo>
                  <a:cubicBezTo>
                    <a:pt x="6183" y="2405"/>
                    <a:pt x="6636" y="1951"/>
                    <a:pt x="7196" y="1951"/>
                  </a:cubicBezTo>
                  <a:cubicBezTo>
                    <a:pt x="7755" y="1951"/>
                    <a:pt x="8209" y="2405"/>
                    <a:pt x="8209" y="2965"/>
                  </a:cubicBezTo>
                  <a:lnTo>
                    <a:pt x="8209" y="5505"/>
                  </a:lnTo>
                  <a:cubicBezTo>
                    <a:pt x="8209" y="5589"/>
                    <a:pt x="8224" y="5670"/>
                    <a:pt x="8248" y="5749"/>
                  </a:cubicBezTo>
                  <a:cubicBezTo>
                    <a:pt x="8372" y="6197"/>
                    <a:pt x="8781" y="6526"/>
                    <a:pt x="9268" y="6526"/>
                  </a:cubicBezTo>
                  <a:cubicBezTo>
                    <a:pt x="9719" y="6526"/>
                    <a:pt x="10104" y="6244"/>
                    <a:pt x="10257" y="5846"/>
                  </a:cubicBezTo>
                  <a:cubicBezTo>
                    <a:pt x="10302" y="5739"/>
                    <a:pt x="10328" y="5624"/>
                    <a:pt x="10328" y="5505"/>
                  </a:cubicBezTo>
                  <a:lnTo>
                    <a:pt x="10328" y="3009"/>
                  </a:lnTo>
                  <a:cubicBezTo>
                    <a:pt x="10328" y="1228"/>
                    <a:pt x="9144" y="0"/>
                    <a:pt x="7270" y="79"/>
                  </a:cubicBez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59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89AF-AC24-453E-88A3-4E8D72116626}" type="datetime1">
              <a:rPr lang="en-US" smtClean="0"/>
              <a:t>1/31/2025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566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4C42-9BB8-4F3E-8ABE-B40F6F95955C}" type="datetime1">
              <a:rPr lang="en-US" smtClean="0"/>
              <a:t>1/31/2025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88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D9FA-4F25-4902-8E14-BA38CB2F6DD5}" type="datetime1">
              <a:rPr lang="en-US" smtClean="0"/>
              <a:t>1/31/2025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77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120F5-CE48-4CDD-9FF2-5910630675D7}" type="datetime1">
              <a:rPr lang="en-US" smtClean="0"/>
              <a:t>1/31/2025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36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3729B6-75C1-45B6-A7F1-AD7DBA0C50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4A4B59-23E1-4CE9-8F03-E276B365CC7E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2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0856-B44D-4CE3-ADE6-C19E549878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1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31DD-B68E-488B-BE50-8D82AE4014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3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384632"/>
            <a:ext cx="10972800" cy="10281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70400"/>
            <a:ext cx="10972800" cy="445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467477"/>
            <a:ext cx="1357941" cy="284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6A6E73"/>
                </a:solidFill>
                <a:latin typeface="+mn-lt"/>
              </a:defRPr>
            </a:lvl1pPr>
          </a:lstStyle>
          <a:p>
            <a:fld id="{A1973253-F79C-405C-B066-4AF20703D590}" type="datetime1">
              <a:rPr lang="fi-FI" smtClean="0"/>
              <a:pPr/>
              <a:t>31.1.2025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344140" y="6467477"/>
            <a:ext cx="2976331" cy="284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A6E73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967543" y="6467477"/>
            <a:ext cx="1294837" cy="284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6A6E73"/>
                </a:solidFill>
                <a:latin typeface="+mn-lt"/>
              </a:defRPr>
            </a:lvl1pPr>
          </a:lstStyle>
          <a:p>
            <a:fld id="{29F13F21-89A0-4E12-8E58-753F65C13159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10839514" y="6527008"/>
            <a:ext cx="631633" cy="152857"/>
            <a:chOff x="584654" y="1629456"/>
            <a:chExt cx="7989888" cy="2578100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black">
            <a:xfrm>
              <a:off x="6950529" y="1723118"/>
              <a:ext cx="576262" cy="2463800"/>
            </a:xfrm>
            <a:custGeom>
              <a:avLst/>
              <a:gdLst>
                <a:gd name="T0" fmla="*/ 1059 w 2119"/>
                <a:gd name="T1" fmla="*/ 9052 h 9052"/>
                <a:gd name="T2" fmla="*/ 0 w 2119"/>
                <a:gd name="T3" fmla="*/ 7992 h 9052"/>
                <a:gd name="T4" fmla="*/ 0 w 2119"/>
                <a:gd name="T5" fmla="*/ 1060 h 9052"/>
                <a:gd name="T6" fmla="*/ 1059 w 2119"/>
                <a:gd name="T7" fmla="*/ 0 h 9052"/>
                <a:gd name="T8" fmla="*/ 2119 w 2119"/>
                <a:gd name="T9" fmla="*/ 1060 h 9052"/>
                <a:gd name="T10" fmla="*/ 2119 w 2119"/>
                <a:gd name="T11" fmla="*/ 7992 h 9052"/>
                <a:gd name="T12" fmla="*/ 1059 w 2119"/>
                <a:gd name="T13" fmla="*/ 9052 h 9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9" h="9052">
                  <a:moveTo>
                    <a:pt x="1059" y="9052"/>
                  </a:moveTo>
                  <a:cubicBezTo>
                    <a:pt x="474" y="9052"/>
                    <a:pt x="0" y="8577"/>
                    <a:pt x="0" y="7992"/>
                  </a:cubicBezTo>
                  <a:lnTo>
                    <a:pt x="0" y="1060"/>
                  </a:lnTo>
                  <a:cubicBezTo>
                    <a:pt x="0" y="475"/>
                    <a:pt x="474" y="0"/>
                    <a:pt x="1059" y="0"/>
                  </a:cubicBezTo>
                  <a:cubicBezTo>
                    <a:pt x="1644" y="0"/>
                    <a:pt x="2119" y="475"/>
                    <a:pt x="2119" y="1060"/>
                  </a:cubicBezTo>
                  <a:lnTo>
                    <a:pt x="2119" y="7992"/>
                  </a:lnTo>
                  <a:cubicBezTo>
                    <a:pt x="2119" y="8577"/>
                    <a:pt x="1644" y="9052"/>
                    <a:pt x="1059" y="9052"/>
                  </a:cubicBez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4810579" y="2427968"/>
              <a:ext cx="1778000" cy="1779588"/>
            </a:xfrm>
            <a:custGeom>
              <a:avLst/>
              <a:gdLst>
                <a:gd name="T0" fmla="*/ 6536 w 6536"/>
                <a:gd name="T1" fmla="*/ 3194 h 6537"/>
                <a:gd name="T2" fmla="*/ 3269 w 6536"/>
                <a:gd name="T3" fmla="*/ 0 h 6537"/>
                <a:gd name="T4" fmla="*/ 0 w 6536"/>
                <a:gd name="T5" fmla="*/ 3269 h 6537"/>
                <a:gd name="T6" fmla="*/ 3269 w 6536"/>
                <a:gd name="T7" fmla="*/ 6537 h 6537"/>
                <a:gd name="T8" fmla="*/ 3901 w 6536"/>
                <a:gd name="T9" fmla="*/ 6421 h 6537"/>
                <a:gd name="T10" fmla="*/ 4401 w 6536"/>
                <a:gd name="T11" fmla="*/ 5650 h 6537"/>
                <a:gd name="T12" fmla="*/ 3921 w 6536"/>
                <a:gd name="T13" fmla="*/ 4902 h 6537"/>
                <a:gd name="T14" fmla="*/ 3167 w 6536"/>
                <a:gd name="T15" fmla="*/ 4788 h 6537"/>
                <a:gd name="T16" fmla="*/ 1829 w 6536"/>
                <a:gd name="T17" fmla="*/ 3242 h 6537"/>
                <a:gd name="T18" fmla="*/ 3269 w 6536"/>
                <a:gd name="T19" fmla="*/ 1663 h 6537"/>
                <a:gd name="T20" fmla="*/ 4619 w 6536"/>
                <a:gd name="T21" fmla="*/ 2594 h 6537"/>
                <a:gd name="T22" fmla="*/ 3945 w 6536"/>
                <a:gd name="T23" fmla="*/ 2594 h 6537"/>
                <a:gd name="T24" fmla="*/ 3184 w 6536"/>
                <a:gd name="T25" fmla="*/ 3356 h 6537"/>
                <a:gd name="T26" fmla="*/ 3945 w 6536"/>
                <a:gd name="T27" fmla="*/ 4117 h 6537"/>
                <a:gd name="T28" fmla="*/ 5776 w 6536"/>
                <a:gd name="T29" fmla="*/ 4117 h 6537"/>
                <a:gd name="T30" fmla="*/ 6535 w 6536"/>
                <a:gd name="T31" fmla="*/ 3367 h 6537"/>
                <a:gd name="T32" fmla="*/ 6536 w 6536"/>
                <a:gd name="T33" fmla="*/ 3367 h 6537"/>
                <a:gd name="T34" fmla="*/ 6536 w 6536"/>
                <a:gd name="T35" fmla="*/ 3194 h 6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36" h="6537">
                  <a:moveTo>
                    <a:pt x="6536" y="3194"/>
                  </a:moveTo>
                  <a:cubicBezTo>
                    <a:pt x="6536" y="1371"/>
                    <a:pt x="5138" y="0"/>
                    <a:pt x="3269" y="0"/>
                  </a:cubicBezTo>
                  <a:cubicBezTo>
                    <a:pt x="1463" y="0"/>
                    <a:pt x="0" y="1399"/>
                    <a:pt x="0" y="3269"/>
                  </a:cubicBezTo>
                  <a:cubicBezTo>
                    <a:pt x="0" y="5074"/>
                    <a:pt x="1367" y="6537"/>
                    <a:pt x="3269" y="6537"/>
                  </a:cubicBezTo>
                  <a:cubicBezTo>
                    <a:pt x="3516" y="6537"/>
                    <a:pt x="3746" y="6491"/>
                    <a:pt x="3901" y="6421"/>
                  </a:cubicBezTo>
                  <a:cubicBezTo>
                    <a:pt x="4192" y="6288"/>
                    <a:pt x="4401" y="6017"/>
                    <a:pt x="4401" y="5650"/>
                  </a:cubicBezTo>
                  <a:cubicBezTo>
                    <a:pt x="4401" y="5328"/>
                    <a:pt x="4246" y="5037"/>
                    <a:pt x="3921" y="4902"/>
                  </a:cubicBezTo>
                  <a:cubicBezTo>
                    <a:pt x="3717" y="4818"/>
                    <a:pt x="3427" y="4814"/>
                    <a:pt x="3167" y="4788"/>
                  </a:cubicBezTo>
                  <a:cubicBezTo>
                    <a:pt x="2393" y="4709"/>
                    <a:pt x="1829" y="4112"/>
                    <a:pt x="1829" y="3242"/>
                  </a:cubicBezTo>
                  <a:cubicBezTo>
                    <a:pt x="1829" y="2290"/>
                    <a:pt x="2528" y="1697"/>
                    <a:pt x="3269" y="1663"/>
                  </a:cubicBezTo>
                  <a:cubicBezTo>
                    <a:pt x="4176" y="1621"/>
                    <a:pt x="4619" y="2239"/>
                    <a:pt x="4619" y="2594"/>
                  </a:cubicBezTo>
                  <a:lnTo>
                    <a:pt x="3945" y="2594"/>
                  </a:lnTo>
                  <a:cubicBezTo>
                    <a:pt x="3525" y="2594"/>
                    <a:pt x="3184" y="2935"/>
                    <a:pt x="3184" y="3356"/>
                  </a:cubicBezTo>
                  <a:cubicBezTo>
                    <a:pt x="3184" y="3776"/>
                    <a:pt x="3525" y="4117"/>
                    <a:pt x="3945" y="4117"/>
                  </a:cubicBezTo>
                  <a:lnTo>
                    <a:pt x="5776" y="4117"/>
                  </a:lnTo>
                  <a:cubicBezTo>
                    <a:pt x="6193" y="4117"/>
                    <a:pt x="6529" y="3782"/>
                    <a:pt x="6535" y="3367"/>
                  </a:cubicBezTo>
                  <a:lnTo>
                    <a:pt x="6536" y="3367"/>
                  </a:lnTo>
                  <a:lnTo>
                    <a:pt x="6536" y="3194"/>
                  </a:ln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3848554" y="2445431"/>
              <a:ext cx="576262" cy="1741488"/>
            </a:xfrm>
            <a:custGeom>
              <a:avLst/>
              <a:gdLst>
                <a:gd name="T0" fmla="*/ 1059 w 2119"/>
                <a:gd name="T1" fmla="*/ 0 h 6394"/>
                <a:gd name="T2" fmla="*/ 2119 w 2119"/>
                <a:gd name="T3" fmla="*/ 1060 h 6394"/>
                <a:gd name="T4" fmla="*/ 2119 w 2119"/>
                <a:gd name="T5" fmla="*/ 5334 h 6394"/>
                <a:gd name="T6" fmla="*/ 1059 w 2119"/>
                <a:gd name="T7" fmla="*/ 6394 h 6394"/>
                <a:gd name="T8" fmla="*/ 0 w 2119"/>
                <a:gd name="T9" fmla="*/ 5334 h 6394"/>
                <a:gd name="T10" fmla="*/ 0 w 2119"/>
                <a:gd name="T11" fmla="*/ 1060 h 6394"/>
                <a:gd name="T12" fmla="*/ 1059 w 2119"/>
                <a:gd name="T13" fmla="*/ 0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9" h="6394">
                  <a:moveTo>
                    <a:pt x="1059" y="0"/>
                  </a:moveTo>
                  <a:cubicBezTo>
                    <a:pt x="1645" y="0"/>
                    <a:pt x="2119" y="475"/>
                    <a:pt x="2119" y="1060"/>
                  </a:cubicBezTo>
                  <a:lnTo>
                    <a:pt x="2119" y="5334"/>
                  </a:lnTo>
                  <a:cubicBezTo>
                    <a:pt x="2119" y="5919"/>
                    <a:pt x="1645" y="6394"/>
                    <a:pt x="1059" y="6394"/>
                  </a:cubicBezTo>
                  <a:cubicBezTo>
                    <a:pt x="474" y="6394"/>
                    <a:pt x="0" y="5919"/>
                    <a:pt x="0" y="5334"/>
                  </a:cubicBezTo>
                  <a:lnTo>
                    <a:pt x="0" y="1060"/>
                  </a:lnTo>
                  <a:cubicBezTo>
                    <a:pt x="0" y="475"/>
                    <a:pt x="474" y="0"/>
                    <a:pt x="1059" y="0"/>
                  </a:cubicBez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 userDrawn="1"/>
          </p:nvSpPr>
          <p:spPr bwMode="black">
            <a:xfrm>
              <a:off x="3819979" y="1629456"/>
              <a:ext cx="633412" cy="633413"/>
            </a:xfrm>
            <a:prstGeom prst="ellipse">
              <a:avLst/>
            </a:pr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black">
            <a:xfrm>
              <a:off x="7969704" y="2445431"/>
              <a:ext cx="576262" cy="1741488"/>
            </a:xfrm>
            <a:custGeom>
              <a:avLst/>
              <a:gdLst>
                <a:gd name="T0" fmla="*/ 1059 w 2119"/>
                <a:gd name="T1" fmla="*/ 6394 h 6394"/>
                <a:gd name="T2" fmla="*/ 0 w 2119"/>
                <a:gd name="T3" fmla="*/ 5334 h 6394"/>
                <a:gd name="T4" fmla="*/ 0 w 2119"/>
                <a:gd name="T5" fmla="*/ 1060 h 6394"/>
                <a:gd name="T6" fmla="*/ 1059 w 2119"/>
                <a:gd name="T7" fmla="*/ 0 h 6394"/>
                <a:gd name="T8" fmla="*/ 2119 w 2119"/>
                <a:gd name="T9" fmla="*/ 1060 h 6394"/>
                <a:gd name="T10" fmla="*/ 2119 w 2119"/>
                <a:gd name="T11" fmla="*/ 5334 h 6394"/>
                <a:gd name="T12" fmla="*/ 1059 w 2119"/>
                <a:gd name="T13" fmla="*/ 6394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9" h="6394">
                  <a:moveTo>
                    <a:pt x="1059" y="6394"/>
                  </a:moveTo>
                  <a:cubicBezTo>
                    <a:pt x="474" y="6394"/>
                    <a:pt x="0" y="5919"/>
                    <a:pt x="0" y="5334"/>
                  </a:cubicBezTo>
                  <a:lnTo>
                    <a:pt x="0" y="1060"/>
                  </a:lnTo>
                  <a:cubicBezTo>
                    <a:pt x="0" y="475"/>
                    <a:pt x="474" y="0"/>
                    <a:pt x="1059" y="0"/>
                  </a:cubicBezTo>
                  <a:cubicBezTo>
                    <a:pt x="1645" y="0"/>
                    <a:pt x="2119" y="475"/>
                    <a:pt x="2119" y="1060"/>
                  </a:cubicBezTo>
                  <a:lnTo>
                    <a:pt x="2119" y="5334"/>
                  </a:lnTo>
                  <a:cubicBezTo>
                    <a:pt x="2119" y="5919"/>
                    <a:pt x="1645" y="6394"/>
                    <a:pt x="1059" y="6394"/>
                  </a:cubicBez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 userDrawn="1"/>
          </p:nvSpPr>
          <p:spPr bwMode="black">
            <a:xfrm>
              <a:off x="7939542" y="1629456"/>
              <a:ext cx="635000" cy="633413"/>
            </a:xfrm>
            <a:prstGeom prst="ellipse">
              <a:avLst/>
            </a:pr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2"/>
            <p:cNvSpPr>
              <a:spLocks/>
            </p:cNvSpPr>
            <p:nvPr userDrawn="1"/>
          </p:nvSpPr>
          <p:spPr bwMode="black">
            <a:xfrm>
              <a:off x="584654" y="2410506"/>
              <a:ext cx="2809875" cy="1776413"/>
            </a:xfrm>
            <a:custGeom>
              <a:avLst/>
              <a:gdLst>
                <a:gd name="T0" fmla="*/ 7270 w 10328"/>
                <a:gd name="T1" fmla="*/ 79 h 6526"/>
                <a:gd name="T2" fmla="*/ 5164 w 10328"/>
                <a:gd name="T3" fmla="*/ 1216 h 6526"/>
                <a:gd name="T4" fmla="*/ 5164 w 10328"/>
                <a:gd name="T5" fmla="*/ 1216 h 6526"/>
                <a:gd name="T6" fmla="*/ 3058 w 10328"/>
                <a:gd name="T7" fmla="*/ 79 h 6526"/>
                <a:gd name="T8" fmla="*/ 0 w 10328"/>
                <a:gd name="T9" fmla="*/ 3009 h 6526"/>
                <a:gd name="T10" fmla="*/ 0 w 10328"/>
                <a:gd name="T11" fmla="*/ 5505 h 6526"/>
                <a:gd name="T12" fmla="*/ 72 w 10328"/>
                <a:gd name="T13" fmla="*/ 5846 h 6526"/>
                <a:gd name="T14" fmla="*/ 1060 w 10328"/>
                <a:gd name="T15" fmla="*/ 6526 h 6526"/>
                <a:gd name="T16" fmla="*/ 2081 w 10328"/>
                <a:gd name="T17" fmla="*/ 5749 h 6526"/>
                <a:gd name="T18" fmla="*/ 2119 w 10328"/>
                <a:gd name="T19" fmla="*/ 5505 h 6526"/>
                <a:gd name="T20" fmla="*/ 2119 w 10328"/>
                <a:gd name="T21" fmla="*/ 2965 h 6526"/>
                <a:gd name="T22" fmla="*/ 3133 w 10328"/>
                <a:gd name="T23" fmla="*/ 1951 h 6526"/>
                <a:gd name="T24" fmla="*/ 4145 w 10328"/>
                <a:gd name="T25" fmla="*/ 2965 h 6526"/>
                <a:gd name="T26" fmla="*/ 4145 w 10328"/>
                <a:gd name="T27" fmla="*/ 4019 h 6526"/>
                <a:gd name="T28" fmla="*/ 5164 w 10328"/>
                <a:gd name="T29" fmla="*/ 4972 h 6526"/>
                <a:gd name="T30" fmla="*/ 5164 w 10328"/>
                <a:gd name="T31" fmla="*/ 4972 h 6526"/>
                <a:gd name="T32" fmla="*/ 5164 w 10328"/>
                <a:gd name="T33" fmla="*/ 4972 h 6526"/>
                <a:gd name="T34" fmla="*/ 6183 w 10328"/>
                <a:gd name="T35" fmla="*/ 4019 h 6526"/>
                <a:gd name="T36" fmla="*/ 6183 w 10328"/>
                <a:gd name="T37" fmla="*/ 2965 h 6526"/>
                <a:gd name="T38" fmla="*/ 7196 w 10328"/>
                <a:gd name="T39" fmla="*/ 1951 h 6526"/>
                <a:gd name="T40" fmla="*/ 8209 w 10328"/>
                <a:gd name="T41" fmla="*/ 2965 h 6526"/>
                <a:gd name="T42" fmla="*/ 8209 w 10328"/>
                <a:gd name="T43" fmla="*/ 5505 h 6526"/>
                <a:gd name="T44" fmla="*/ 8248 w 10328"/>
                <a:gd name="T45" fmla="*/ 5749 h 6526"/>
                <a:gd name="T46" fmla="*/ 9268 w 10328"/>
                <a:gd name="T47" fmla="*/ 6526 h 6526"/>
                <a:gd name="T48" fmla="*/ 10257 w 10328"/>
                <a:gd name="T49" fmla="*/ 5846 h 6526"/>
                <a:gd name="T50" fmla="*/ 10328 w 10328"/>
                <a:gd name="T51" fmla="*/ 5505 h 6526"/>
                <a:gd name="T52" fmla="*/ 10328 w 10328"/>
                <a:gd name="T53" fmla="*/ 3009 h 6526"/>
                <a:gd name="T54" fmla="*/ 7270 w 10328"/>
                <a:gd name="T55" fmla="*/ 79 h 6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28" h="6526">
                  <a:moveTo>
                    <a:pt x="7270" y="79"/>
                  </a:moveTo>
                  <a:cubicBezTo>
                    <a:pt x="6455" y="113"/>
                    <a:pt x="5551" y="614"/>
                    <a:pt x="5164" y="1216"/>
                  </a:cubicBezTo>
                  <a:lnTo>
                    <a:pt x="5164" y="1216"/>
                  </a:lnTo>
                  <a:cubicBezTo>
                    <a:pt x="4777" y="614"/>
                    <a:pt x="3874" y="113"/>
                    <a:pt x="3058" y="79"/>
                  </a:cubicBezTo>
                  <a:cubicBezTo>
                    <a:pt x="1184" y="0"/>
                    <a:pt x="0" y="1228"/>
                    <a:pt x="0" y="3009"/>
                  </a:cubicBezTo>
                  <a:lnTo>
                    <a:pt x="0" y="5505"/>
                  </a:lnTo>
                  <a:cubicBezTo>
                    <a:pt x="0" y="5624"/>
                    <a:pt x="26" y="5739"/>
                    <a:pt x="72" y="5846"/>
                  </a:cubicBezTo>
                  <a:cubicBezTo>
                    <a:pt x="225" y="6244"/>
                    <a:pt x="609" y="6526"/>
                    <a:pt x="1060" y="6526"/>
                  </a:cubicBezTo>
                  <a:cubicBezTo>
                    <a:pt x="1547" y="6526"/>
                    <a:pt x="1957" y="6197"/>
                    <a:pt x="2081" y="5749"/>
                  </a:cubicBezTo>
                  <a:cubicBezTo>
                    <a:pt x="2105" y="5670"/>
                    <a:pt x="2119" y="5589"/>
                    <a:pt x="2119" y="5505"/>
                  </a:cubicBezTo>
                  <a:lnTo>
                    <a:pt x="2119" y="2965"/>
                  </a:lnTo>
                  <a:cubicBezTo>
                    <a:pt x="2119" y="2405"/>
                    <a:pt x="2573" y="1951"/>
                    <a:pt x="3133" y="1951"/>
                  </a:cubicBezTo>
                  <a:cubicBezTo>
                    <a:pt x="3693" y="1951"/>
                    <a:pt x="4145" y="2405"/>
                    <a:pt x="4145" y="2965"/>
                  </a:cubicBezTo>
                  <a:lnTo>
                    <a:pt x="4145" y="4019"/>
                  </a:lnTo>
                  <a:cubicBezTo>
                    <a:pt x="4145" y="4545"/>
                    <a:pt x="4638" y="4972"/>
                    <a:pt x="5164" y="4972"/>
                  </a:cubicBezTo>
                  <a:lnTo>
                    <a:pt x="5164" y="4972"/>
                  </a:lnTo>
                  <a:lnTo>
                    <a:pt x="5164" y="4972"/>
                  </a:lnTo>
                  <a:cubicBezTo>
                    <a:pt x="5690" y="4972"/>
                    <a:pt x="6183" y="4545"/>
                    <a:pt x="6183" y="4019"/>
                  </a:cubicBezTo>
                  <a:lnTo>
                    <a:pt x="6183" y="2965"/>
                  </a:lnTo>
                  <a:cubicBezTo>
                    <a:pt x="6183" y="2405"/>
                    <a:pt x="6636" y="1951"/>
                    <a:pt x="7196" y="1951"/>
                  </a:cubicBezTo>
                  <a:cubicBezTo>
                    <a:pt x="7755" y="1951"/>
                    <a:pt x="8209" y="2405"/>
                    <a:pt x="8209" y="2965"/>
                  </a:cubicBezTo>
                  <a:lnTo>
                    <a:pt x="8209" y="5505"/>
                  </a:lnTo>
                  <a:cubicBezTo>
                    <a:pt x="8209" y="5589"/>
                    <a:pt x="8224" y="5670"/>
                    <a:pt x="8248" y="5749"/>
                  </a:cubicBezTo>
                  <a:cubicBezTo>
                    <a:pt x="8372" y="6197"/>
                    <a:pt x="8781" y="6526"/>
                    <a:pt x="9268" y="6526"/>
                  </a:cubicBezTo>
                  <a:cubicBezTo>
                    <a:pt x="9719" y="6526"/>
                    <a:pt x="10104" y="6244"/>
                    <a:pt x="10257" y="5846"/>
                  </a:cubicBezTo>
                  <a:cubicBezTo>
                    <a:pt x="10302" y="5739"/>
                    <a:pt x="10328" y="5624"/>
                    <a:pt x="10328" y="5505"/>
                  </a:cubicBezTo>
                  <a:lnTo>
                    <a:pt x="10328" y="3009"/>
                  </a:lnTo>
                  <a:cubicBezTo>
                    <a:pt x="10328" y="1228"/>
                    <a:pt x="9144" y="0"/>
                    <a:pt x="7270" y="79"/>
                  </a:cubicBez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73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  <p:sldLayoutId id="2147483869" r:id="rId21"/>
    <p:sldLayoutId id="2147483870" r:id="rId2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0" baseline="0">
          <a:solidFill>
            <a:srgbClr val="00E13C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0"/>
        </a:spcBef>
        <a:buClr>
          <a:srgbClr val="00E13C"/>
        </a:buClr>
        <a:buFont typeface="Arial" panose="020B0604020202020204" pitchFamily="34" charset="0"/>
        <a:buChar char="•"/>
        <a:defRPr sz="2000" kern="1200">
          <a:solidFill>
            <a:srgbClr val="6A6E73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0"/>
        </a:spcBef>
        <a:buClr>
          <a:srgbClr val="00E13C"/>
        </a:buClr>
        <a:buFont typeface="Arial" panose="020B0604020202020204" pitchFamily="34" charset="0"/>
        <a:buChar char="•"/>
        <a:defRPr sz="2000" kern="1200">
          <a:solidFill>
            <a:srgbClr val="6A6E73"/>
          </a:solidFill>
          <a:latin typeface="+mn-lt"/>
          <a:ea typeface="+mn-ea"/>
          <a:cs typeface="+mn-cs"/>
        </a:defRPr>
      </a:lvl2pPr>
      <a:lvl3pPr marL="811213" indent="-269875" algn="l" defTabSz="914400" rtl="0" eaLnBrk="1" latinLnBrk="0" hangingPunct="1">
        <a:lnSpc>
          <a:spcPct val="120000"/>
        </a:lnSpc>
        <a:spcBef>
          <a:spcPts val="0"/>
        </a:spcBef>
        <a:buClr>
          <a:srgbClr val="00E13C"/>
        </a:buClr>
        <a:buFont typeface="Arial" panose="020B0604020202020204" pitchFamily="34" charset="0"/>
        <a:buChar char="•"/>
        <a:defRPr sz="2000" kern="1200">
          <a:solidFill>
            <a:srgbClr val="6A6E73"/>
          </a:solidFill>
          <a:latin typeface="+mn-lt"/>
          <a:ea typeface="+mn-ea"/>
          <a:cs typeface="+mn-cs"/>
        </a:defRPr>
      </a:lvl3pPr>
      <a:lvl4pPr marL="1081088" indent="-269875" algn="l" defTabSz="914400" rtl="0" eaLnBrk="1" latinLnBrk="0" hangingPunct="1">
        <a:lnSpc>
          <a:spcPct val="120000"/>
        </a:lnSpc>
        <a:spcBef>
          <a:spcPts val="0"/>
        </a:spcBef>
        <a:buClr>
          <a:srgbClr val="00E13C"/>
        </a:buClr>
        <a:buFont typeface="Arial" panose="020B0604020202020204" pitchFamily="34" charset="0"/>
        <a:buChar char="•"/>
        <a:defRPr sz="2000" kern="1200">
          <a:solidFill>
            <a:srgbClr val="6A6E73"/>
          </a:solidFill>
          <a:latin typeface="+mn-lt"/>
          <a:ea typeface="+mn-ea"/>
          <a:cs typeface="+mn-cs"/>
        </a:defRPr>
      </a:lvl4pPr>
      <a:lvl5pPr marL="1339850" indent="-258763" algn="l" defTabSz="914400" rtl="0" eaLnBrk="1" latinLnBrk="0" hangingPunct="1">
        <a:lnSpc>
          <a:spcPct val="120000"/>
        </a:lnSpc>
        <a:spcBef>
          <a:spcPts val="0"/>
        </a:spcBef>
        <a:buClr>
          <a:srgbClr val="00E13C"/>
        </a:buClr>
        <a:buFont typeface="Arial" panose="020B0604020202020204" pitchFamily="34" charset="0"/>
        <a:buChar char="•"/>
        <a:defRPr sz="2000" kern="1200">
          <a:solidFill>
            <a:srgbClr val="6A6E7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oivamieli.fi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fi-FI" sz="2000" dirty="0">
                <a:solidFill>
                  <a:srgbClr val="080808"/>
                </a:solidFill>
              </a:rPr>
              <a:t>Kaili </a:t>
            </a:r>
            <a:r>
              <a:rPr lang="fi-FI" sz="2000" dirty="0" err="1">
                <a:solidFill>
                  <a:srgbClr val="080808"/>
                </a:solidFill>
              </a:rPr>
              <a:t>Kepler</a:t>
            </a:r>
            <a:r>
              <a:rPr lang="fi-FI" sz="2000" dirty="0">
                <a:solidFill>
                  <a:srgbClr val="080808"/>
                </a:solidFill>
              </a:rPr>
              <a:t>-Uotinen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fi-FI" sz="3600" b="1" dirty="0">
                <a:solidFill>
                  <a:srgbClr val="080808"/>
                </a:solidFill>
              </a:rPr>
              <a:t>MIELENTERVEYSTAITOJA ALAKOULUUN</a:t>
            </a:r>
            <a:br>
              <a:rPr lang="fi-FI" sz="3600" b="1" dirty="0">
                <a:solidFill>
                  <a:srgbClr val="080808"/>
                </a:solidFill>
              </a:rPr>
            </a:br>
            <a:br>
              <a:rPr lang="fi-FI" sz="3600" b="1" dirty="0">
                <a:solidFill>
                  <a:srgbClr val="080808"/>
                </a:solidFill>
              </a:rPr>
            </a:br>
            <a:r>
              <a:rPr lang="fi-FI" sz="3600" b="1" dirty="0">
                <a:solidFill>
                  <a:srgbClr val="080808"/>
                </a:solidFill>
              </a:rPr>
              <a:t>POMM1053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2BBEA42B-A7EB-4103-A1D5-0BEBF208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C8771EA-DADB-42F1-A2A9-C5EFF15DF4C1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i-FI" altLang="fi-FI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6B530D2-3FDC-41BF-B56D-B325F47CB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Mitä masennus on?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16D3272-1136-4769-AC97-0EECD070C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sz="2500"/>
              <a:t>vakava masennus = pidempikestoinen ja voimakas alakuloisuus, joka voi olla merkkinä mielialahäiriöstä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sz="2500"/>
          </a:p>
          <a:p>
            <a:pPr eaLnBrk="1" hangingPunct="1"/>
            <a:r>
              <a:rPr lang="fi-FI" altLang="fi-FI" sz="2500"/>
              <a:t>alakuloisilla ajatuksilla ei ole aina surutyön tavoin kohdetta</a:t>
            </a:r>
          </a:p>
          <a:p>
            <a:pPr eaLnBrk="1" hangingPunct="1"/>
            <a:endParaRPr lang="fi-FI" altLang="fi-FI" sz="2500"/>
          </a:p>
          <a:p>
            <a:pPr eaLnBrk="1" hangingPunct="1"/>
            <a:r>
              <a:rPr lang="fi-FI" altLang="fi-FI" sz="2500"/>
              <a:t>ihminen kokee itsensä usein tyhjäksi ja arvottomaksi</a:t>
            </a:r>
          </a:p>
          <a:p>
            <a:pPr eaLnBrk="1" hangingPunct="1"/>
            <a:endParaRPr lang="fi-FI" altLang="fi-FI" sz="2500"/>
          </a:p>
        </p:txBody>
      </p:sp>
    </p:spTree>
    <p:extLst>
      <p:ext uri="{BB962C8B-B14F-4D97-AF65-F5344CB8AC3E}">
        <p14:creationId xmlns:p14="http://schemas.microsoft.com/office/powerpoint/2010/main" val="118582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AE235F39-4152-4C6B-B1A9-5B3318FD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E000D20-0FB3-41ED-8606-6ECE0E31B3FB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i-FI" altLang="fi-FI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EF5701A-C3BC-4A1B-A84C-71486E9D6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Mitä masennus on?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63494C2-0EE3-4035-8C93-8932E523D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fi-FI" altLang="fi-FI" sz="2500"/>
              <a:t>ohimenevät surun ja masennuksen oireet ovat normaalireaktioita erilaisiin elämänmuutoksiin tai menetyksiin</a:t>
            </a:r>
          </a:p>
          <a:p>
            <a:pPr eaLnBrk="1" hangingPunct="1">
              <a:buFontTx/>
              <a:buNone/>
            </a:pPr>
            <a:endParaRPr lang="fi-FI" altLang="fi-FI" sz="2500"/>
          </a:p>
          <a:p>
            <a:pPr eaLnBrk="1" hangingPunct="1">
              <a:buFontTx/>
              <a:buChar char="•"/>
            </a:pPr>
            <a:r>
              <a:rPr lang="fi-FI" altLang="fi-FI" sz="2500"/>
              <a:t>masennusoireyhtymässä alhaiseen tai </a:t>
            </a:r>
            <a:r>
              <a:rPr lang="fi-FI" altLang="fi-FI" sz="2500" b="1"/>
              <a:t>ärtyneeseen mielialaan tai mielenkiinnon menettämiseen </a:t>
            </a:r>
            <a:r>
              <a:rPr lang="fi-FI" altLang="fi-FI" sz="2500"/>
              <a:t>liittyy muita oireita sekä toimintakyvyn laskua</a:t>
            </a:r>
          </a:p>
          <a:p>
            <a:pPr eaLnBrk="1" hangingPunct="1">
              <a:buFontTx/>
              <a:buChar char="•"/>
            </a:pPr>
            <a:endParaRPr lang="fi-FI" altLang="fi-FI" sz="2500"/>
          </a:p>
        </p:txBody>
      </p:sp>
    </p:spTree>
    <p:extLst>
      <p:ext uri="{BB962C8B-B14F-4D97-AF65-F5344CB8AC3E}">
        <p14:creationId xmlns:p14="http://schemas.microsoft.com/office/powerpoint/2010/main" val="392115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289DAD1B-FCFC-4882-840A-3246C59C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BA4E459-02B2-4C89-8230-9418FE532C7A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i-FI" altLang="fi-FI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3F40C11-27E0-496B-916A-5871906A9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Mitä masennus on?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5D06D37-44BE-4998-8A74-BEF248224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500"/>
              <a:t>nuorilla 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100"/>
              <a:t>keskeiset oireet masentunut TAI ärtynyt mieliala sekä mielenkiinnon menetys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100"/>
          </a:p>
          <a:p>
            <a:pPr lvl="1" eaLnBrk="1" hangingPunct="1">
              <a:lnSpc>
                <a:spcPct val="80000"/>
              </a:lnSpc>
            </a:pPr>
            <a:r>
              <a:rPr lang="fi-FI" altLang="fi-FI" sz="2100"/>
              <a:t>vaihtelevasti voimattomuutta ja jatkuvaa väsymystä, keskittymiskyvyn heikentymistä, itsesyytöksiä tai arvottomuuden tunteita, univaikeuksia, ruokahalun ja painon muutoksia, fyysistä levottomuutta tai hidastumista, toivottomuutta, kuolemantoiveita, itsemurha-ajatuksia…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100"/>
          </a:p>
          <a:p>
            <a:pPr lvl="1" eaLnBrk="1" hangingPunct="1">
              <a:lnSpc>
                <a:spcPct val="80000"/>
              </a:lnSpc>
            </a:pPr>
            <a:r>
              <a:rPr lang="fi-FI" altLang="fi-FI" sz="2100"/>
              <a:t>voi olla esteenä nuoruusiän kehitykselle, mutta sitä voidaan hoitaa</a:t>
            </a:r>
          </a:p>
        </p:txBody>
      </p:sp>
    </p:spTree>
    <p:extLst>
      <p:ext uri="{BB962C8B-B14F-4D97-AF65-F5344CB8AC3E}">
        <p14:creationId xmlns:p14="http://schemas.microsoft.com/office/powerpoint/2010/main" val="227494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251074B0-7167-44D3-B6FE-01144FD1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i-FI" altLang="fi-FI" sz="1200"/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0943FF60-81D1-4A7E-8C1D-4BEB126C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E44387F-A904-4F58-8DED-0E79E94434F0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i-FI" altLang="fi-FI" sz="120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21DD204E-3316-49F2-9696-9ED01AFF6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Lasten ja nuorten masennus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0887C59B-8DB5-4719-B1CA-70C455709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4013" y="1827214"/>
            <a:ext cx="7313612" cy="4338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1900"/>
              <a:t>yliaktiivinen oppilas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tarkkaile oppilasta; puhuuko liikkuessaan, kenelle puhuu, kulkeeko samoja reittejä toistuvasti, käykö jatkuvasti ulkona, wc:ssä, muualla…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700"/>
          </a:p>
          <a:p>
            <a:pPr eaLnBrk="1" hangingPunct="1">
              <a:lnSpc>
                <a:spcPct val="80000"/>
              </a:lnSpc>
            </a:pPr>
            <a:r>
              <a:rPr lang="fi-FI" altLang="fi-FI" sz="1900"/>
              <a:t>masentunut oppilas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puutu heti hienotunteisesti, jos haluaa erota joukosta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ota vakavasti, jos oppilas haluaa kanssasi kahdenkeskistä aikaa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700"/>
          </a:p>
          <a:p>
            <a:pPr eaLnBrk="1" hangingPunct="1">
              <a:lnSpc>
                <a:spcPct val="80000"/>
              </a:lnSpc>
            </a:pPr>
            <a:r>
              <a:rPr lang="fi-FI" altLang="fi-FI" sz="1900"/>
              <a:t>väsynyt oppilas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ota puheeksi riittämätön yöuni, asiasta voi sopia myös kodin kanssa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ota huomioon ja tarvittaessa esille mahdollinen sairaus tai liiallinen tunnollisuus (uupumus)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mitä lapsi itse vastaa kysymykseen: oletko väsynyt?</a:t>
            </a:r>
          </a:p>
          <a:p>
            <a:pPr lvl="1" eaLnBrk="1" hangingPunct="1">
              <a:lnSpc>
                <a:spcPct val="80000"/>
              </a:lnSpc>
            </a:pPr>
            <a:endParaRPr lang="fi-FI" altLang="fi-FI" sz="1700"/>
          </a:p>
          <a:p>
            <a:pPr lvl="1" eaLnBrk="1" hangingPunct="1">
              <a:lnSpc>
                <a:spcPct val="80000"/>
              </a:lnSpc>
            </a:pPr>
            <a:endParaRPr lang="fi-FI" altLang="fi-FI" sz="1700"/>
          </a:p>
          <a:p>
            <a:pPr lvl="1" eaLnBrk="1" hangingPunct="1">
              <a:lnSpc>
                <a:spcPct val="80000"/>
              </a:lnSpc>
            </a:pPr>
            <a:endParaRPr lang="fi-FI" altLang="fi-FI" sz="1700"/>
          </a:p>
        </p:txBody>
      </p:sp>
    </p:spTree>
    <p:extLst>
      <p:ext uri="{BB962C8B-B14F-4D97-AF65-F5344CB8AC3E}">
        <p14:creationId xmlns:p14="http://schemas.microsoft.com/office/powerpoint/2010/main" val="56518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F6F402B3-7FEC-49D7-9984-27E36FBDB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i-FI" altLang="fi-FI" sz="1600" b="1" dirty="0"/>
              <a:t>MASENNUS AIHEUTTAA MUUTOKSIA</a:t>
            </a:r>
          </a:p>
          <a:p>
            <a:pPr marL="0" indent="0">
              <a:buNone/>
              <a:defRPr/>
            </a:pPr>
            <a:endParaRPr lang="fi-FI" altLang="fi-FI" sz="1600" b="1" dirty="0"/>
          </a:p>
          <a:p>
            <a:pPr marL="0" indent="0">
              <a:buNone/>
              <a:defRPr/>
            </a:pPr>
            <a:r>
              <a:rPr lang="fi-FI" altLang="fi-FI" sz="1600" b="1" dirty="0"/>
              <a:t>Tunnetasolla: </a:t>
            </a:r>
            <a:r>
              <a:rPr lang="fi-FI" altLang="fi-FI" sz="1600" dirty="0"/>
              <a:t>Mielihyvä katoaa, itsetunto / itsearvostus laskee, alavireisyys, tunteettomuus / tuskaisuus</a:t>
            </a:r>
          </a:p>
          <a:p>
            <a:pPr marL="0" indent="0">
              <a:buNone/>
              <a:defRPr/>
            </a:pPr>
            <a:r>
              <a:rPr lang="fi-FI" altLang="fi-FI" sz="1600" b="1" dirty="0"/>
              <a:t>Ajattelun tasolla: </a:t>
            </a:r>
            <a:r>
              <a:rPr lang="fi-FI" altLang="fi-FI" sz="1600" dirty="0"/>
              <a:t>Muistin- ja keskittymisvaikeudet, vaikeus </a:t>
            </a:r>
            <a:r>
              <a:rPr lang="fi-FI" altLang="fi-FI" sz="1600" dirty="0" err="1"/>
              <a:t>päättää,itsekritiikki</a:t>
            </a:r>
            <a:endParaRPr lang="fi-FI" altLang="fi-FI" sz="1600" dirty="0"/>
          </a:p>
          <a:p>
            <a:pPr marL="0" indent="0">
              <a:buNone/>
              <a:defRPr/>
            </a:pPr>
            <a:r>
              <a:rPr lang="fi-FI" altLang="fi-FI" sz="1600" b="1" dirty="0"/>
              <a:t>Somaattisella tasolla: </a:t>
            </a:r>
            <a:r>
              <a:rPr lang="fi-FI" altLang="fi-FI" sz="1600" dirty="0"/>
              <a:t>Väsymys / uupumus, unihäiriöt, muutokset ruokahalussa, kiputilat, hidastuminen / levottomuus</a:t>
            </a:r>
          </a:p>
          <a:p>
            <a:pPr marL="0" indent="0">
              <a:buNone/>
              <a:defRPr/>
            </a:pPr>
            <a:r>
              <a:rPr lang="fi-FI" altLang="fi-FI" sz="1600" b="1" dirty="0"/>
              <a:t>Sosiaalisella tasolla: </a:t>
            </a:r>
            <a:r>
              <a:rPr lang="fi-FI" altLang="fi-FI" sz="1600" dirty="0"/>
              <a:t>Vetäytyminen kontakteista ja aiemmin mielihyvää tuottaneista asioista</a:t>
            </a:r>
          </a:p>
          <a:p>
            <a:pPr marL="0" indent="0">
              <a:buNone/>
              <a:defRPr/>
            </a:pPr>
            <a:endParaRPr lang="fi-FI" altLang="fi-FI" sz="1600" dirty="0"/>
          </a:p>
          <a:p>
            <a:pPr marL="0" indent="0">
              <a:buNone/>
              <a:defRPr/>
            </a:pPr>
            <a:br>
              <a:rPr lang="fi-FI" altLang="fi-FI" sz="1600" dirty="0"/>
            </a:br>
            <a:endParaRPr lang="fi-FI" altLang="fi-FI" sz="1600" dirty="0"/>
          </a:p>
          <a:p>
            <a:pPr>
              <a:defRPr/>
            </a:pPr>
            <a:endParaRPr lang="fi-FI" altLang="fi-FI" dirty="0"/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BB27079A-7E07-4829-8FA9-912CA707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965E238-DC73-4D57-BE84-557BE8FC4077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116736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FC1EA93D-8027-411C-A7E6-12169B67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AAFE40C-0326-414F-BBCA-F44EC355FE87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i-FI" altLang="fi-FI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98EB6D1-BFB2-411F-8B79-2C13D5F35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Miten masennus ilmenee?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50210C8-2D6A-42EE-8130-F8673E73A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100"/>
              <a:t>voi ilmetä hyvin monin eri tavoin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100"/>
          </a:p>
          <a:p>
            <a:pPr eaLnBrk="1" hangingPunct="1">
              <a:lnSpc>
                <a:spcPct val="80000"/>
              </a:lnSpc>
            </a:pPr>
            <a:r>
              <a:rPr lang="fi-FI" altLang="fi-FI" sz="2100"/>
              <a:t>esim. ärtyisyyttä, kiukkuisuutta ja vihaisuutta, riitoja läheisissä ihmissuhteissa, mielialan vaihtelua, toisaalta ikävystyneisyyttä, johon liittyy ihmisistä eristäytyneisyyttä, harrastusten hylkäämistä, jatkuvia ruumiillisia oireita, joihin ei löydy syytä…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100"/>
          </a:p>
          <a:p>
            <a:pPr eaLnBrk="1" hangingPunct="1">
              <a:lnSpc>
                <a:spcPct val="80000"/>
              </a:lnSpc>
            </a:pPr>
            <a:r>
              <a:rPr lang="fi-FI" altLang="fi-FI" sz="2100"/>
              <a:t>Mielivaltainen päättely, huomion suuntaaminen negatiivisiin asioihin ja epäonnistumisiin, suurentelu/vähättely</a:t>
            </a:r>
          </a:p>
        </p:txBody>
      </p:sp>
    </p:spTree>
    <p:extLst>
      <p:ext uri="{BB962C8B-B14F-4D97-AF65-F5344CB8AC3E}">
        <p14:creationId xmlns:p14="http://schemas.microsoft.com/office/powerpoint/2010/main" val="65925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4AF10A61-0284-477F-9791-020DEC0D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85CC8C7-1530-4019-BF2C-C608560B567D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fi-FI" altLang="fi-FI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DE48597-B874-4C91-BD96-D89904A13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Mistä masennus johtuu?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21B7D7B-A35E-46F5-8282-9E2BA7B9B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1900"/>
              <a:t>elämäntapahtumat, erityisesti menetykset ja erokokemukset sekä biologinen alttius, lisäävät riskiä sairastua depressioon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900"/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nuoruusiän masennukselle altistavat esim. koetut laiminlyönnit, väkivalta ja hyväksikäyttö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700"/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myös monet perheen sisäiset kuormittavat tekijät, kuten pitkäaikaiset ristiriidat, vanhempien ero, sairaudet ja taloudelliset vaikeudet, voivat myös lisätä sairastumisriskiä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700"/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biologiset taustatekijät: ei tiettyä geeniä, vaikka lähisuvun sairastaminen lisää riskiä, keskushermoston kemiallisen toiminnan säätely on epätasapainossa masennuksesta kärsivillä</a:t>
            </a:r>
          </a:p>
        </p:txBody>
      </p:sp>
    </p:spTree>
    <p:extLst>
      <p:ext uri="{BB962C8B-B14F-4D97-AF65-F5344CB8AC3E}">
        <p14:creationId xmlns:p14="http://schemas.microsoft.com/office/powerpoint/2010/main" val="68880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B1FCD120-0960-4205-A84E-9A7837AA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9C4DC15-38D4-439B-8FBE-8283573ACCBF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i-FI" altLang="fi-FI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7247939-67CB-4433-A52B-7B5801432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Mistä masennus johtuu?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211703F-4F8C-4931-A752-925441989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masennukselta suojaavat ja toipumisessa auttavat tekijät: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/>
          </a:p>
          <a:p>
            <a:pPr lvl="1" eaLnBrk="1" hangingPunct="1"/>
            <a:r>
              <a:rPr lang="fi-FI" altLang="fi-FI"/>
              <a:t>hyvä ja turvalliset läheiset ihmissuhteet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fi-FI" altLang="fi-FI"/>
          </a:p>
          <a:p>
            <a:pPr lvl="1" eaLnBrk="1" hangingPunct="1"/>
            <a:r>
              <a:rPr lang="fi-FI" altLang="fi-FI"/>
              <a:t>vanhempien, muiden aikuisten ja ystävien tarjoama tuki (vs. ryhmän ulkopuolille jääminen, kiusatuksi tuleminen)</a:t>
            </a:r>
          </a:p>
        </p:txBody>
      </p:sp>
    </p:spTree>
    <p:extLst>
      <p:ext uri="{BB962C8B-B14F-4D97-AF65-F5344CB8AC3E}">
        <p14:creationId xmlns:p14="http://schemas.microsoft.com/office/powerpoint/2010/main" val="499464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03B8B234-CD92-4FAE-8D90-8FDE62EE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B71F0F0-3E4B-4CF6-8C7B-090AC06B3485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i-FI" altLang="fi-FI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477F6E2-CEB9-454E-98E0-81682C8F0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/>
              <a:t>Miten puhua nuoren kanssa masennuksesta?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09E9AE2-4610-40BB-A1D6-3198FF44B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100"/>
              <a:t>kysyä voi monella tavalla esim.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100"/>
          </a:p>
          <a:p>
            <a:pPr lvl="1" eaLnBrk="1" hangingPunct="1">
              <a:lnSpc>
                <a:spcPct val="80000"/>
              </a:lnSpc>
            </a:pPr>
            <a:r>
              <a:rPr lang="fi-FI" altLang="fi-FI" sz="1900"/>
              <a:t>”Onko sinusta tuntunut, että olisit tavallista masentuneempi/ alakuloisempi/ surullisempi/ ärtyneempi/ vihaisempi/ väsyneempi/ onnettomampi/ itkuisempi?”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900"/>
          </a:p>
          <a:p>
            <a:pPr lvl="1" eaLnBrk="1" hangingPunct="1">
              <a:lnSpc>
                <a:spcPct val="80000"/>
              </a:lnSpc>
            </a:pPr>
            <a:r>
              <a:rPr lang="fi-FI" altLang="fi-FI" sz="1900"/>
              <a:t>”Onko sinusta tuntunut siltä, että asiat, joista ennen pidit tai joista olit kiinnostunut, eivät tunnu miltään tai et jaksa kiinnostua enää niistä?”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900"/>
          </a:p>
          <a:p>
            <a:pPr lvl="1" eaLnBrk="1" hangingPunct="1">
              <a:lnSpc>
                <a:spcPct val="80000"/>
              </a:lnSpc>
            </a:pPr>
            <a:r>
              <a:rPr lang="fi-FI" altLang="fi-FI" sz="1900"/>
              <a:t>”Kuinka kauan tältä on tuntunut? Onko sinulla tällainen olo joka päivä/ muutamana päivänä viikossa/ silloin tällöin/ koko päivän/ muutaman tunnin?”</a:t>
            </a:r>
          </a:p>
          <a:p>
            <a:pPr lvl="1" eaLnBrk="1" hangingPunct="1">
              <a:lnSpc>
                <a:spcPct val="80000"/>
              </a:lnSpc>
            </a:pPr>
            <a:endParaRPr lang="fi-FI" altLang="fi-FI" sz="1900"/>
          </a:p>
        </p:txBody>
      </p:sp>
    </p:spTree>
    <p:extLst>
      <p:ext uri="{BB962C8B-B14F-4D97-AF65-F5344CB8AC3E}">
        <p14:creationId xmlns:p14="http://schemas.microsoft.com/office/powerpoint/2010/main" val="4060549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04D4024F-7518-4EA4-8353-DC15F7E3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C934D5B-2A83-40F0-9D72-C074A6B13482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fi-FI" altLang="fi-FI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365944C-C389-4772-997E-089B8F73F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Vinkkejä opettajalle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E9FF7CE-7F16-4C95-A89E-532E7F6A2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100"/>
              <a:t>parasta tukea terveelle kasvulle ja hyvän mielenterveyden kehittymiselle on antaa oppilaalle paljon mahdollisuuksia onnistua ja saada kannustusta</a:t>
            </a:r>
          </a:p>
          <a:p>
            <a:pPr eaLnBrk="1" hangingPunct="1">
              <a:lnSpc>
                <a:spcPct val="90000"/>
              </a:lnSpc>
            </a:pPr>
            <a:endParaRPr lang="fi-FI" altLang="fi-FI" sz="2100"/>
          </a:p>
          <a:p>
            <a:pPr eaLnBrk="1" hangingPunct="1">
              <a:lnSpc>
                <a:spcPct val="90000"/>
              </a:lnSpc>
            </a:pPr>
            <a:r>
              <a:rPr lang="fi-FI" altLang="fi-FI" sz="2100"/>
              <a:t>oppilas odottaa oikeudenmukaisuutta ja rajoja ja toivoo tulevansa hyväksytyksi</a:t>
            </a:r>
          </a:p>
          <a:p>
            <a:pPr eaLnBrk="1" hangingPunct="1">
              <a:lnSpc>
                <a:spcPct val="90000"/>
              </a:lnSpc>
            </a:pPr>
            <a:endParaRPr lang="fi-FI" altLang="fi-FI" sz="2100"/>
          </a:p>
          <a:p>
            <a:pPr eaLnBrk="1" hangingPunct="1">
              <a:lnSpc>
                <a:spcPct val="90000"/>
              </a:lnSpc>
            </a:pPr>
            <a:r>
              <a:rPr lang="fi-FI" altLang="fi-FI" sz="2100"/>
              <a:t>valtaosa nuorten psyykkisistä vaikeuksista ilmenee käytöshäiriöinä; ne on aina syytä selvittää, sillä ne voivat kuulua normaaliin kehitykseen, mutta voivat olla myös sairauksien oireita</a:t>
            </a:r>
          </a:p>
          <a:p>
            <a:pPr eaLnBrk="1" hangingPunct="1">
              <a:lnSpc>
                <a:spcPct val="90000"/>
              </a:lnSpc>
            </a:pPr>
            <a:endParaRPr lang="fi-FI" altLang="fi-FI" sz="2100"/>
          </a:p>
          <a:p>
            <a:pPr eaLnBrk="1" hangingPunct="1">
              <a:lnSpc>
                <a:spcPct val="90000"/>
              </a:lnSpc>
            </a:pPr>
            <a:endParaRPr lang="fi-FI" altLang="fi-FI" sz="2100"/>
          </a:p>
        </p:txBody>
      </p:sp>
    </p:spTree>
    <p:extLst>
      <p:ext uri="{BB962C8B-B14F-4D97-AF65-F5344CB8AC3E}">
        <p14:creationId xmlns:p14="http://schemas.microsoft.com/office/powerpoint/2010/main" val="220625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LASTEN MIELENHYVINVOINNIN VAHVISTAMINEN – MITÄ KEINOJA ON OPELLA?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7997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5A7965E8-26C8-43D1-8D9F-4C91A709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78609BA-A840-4CCD-A2E0-4F4A15FC5A41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fi-FI" altLang="fi-FI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813D69B-2EFC-4989-BF69-94C36E598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Vinkkejä opettajalle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C158290-0EE3-420B-8151-8E1970087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500"/>
              <a:t>lasten masennus voi tulla esiin oppimisvaikeuksina; päänsärky, masennus, ärtyneisyys, selkä- ja niskasäryt voivat kertoa masennuksesta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500"/>
          </a:p>
          <a:p>
            <a:pPr eaLnBrk="1" hangingPunct="1">
              <a:lnSpc>
                <a:spcPct val="80000"/>
              </a:lnSpc>
            </a:pPr>
            <a:r>
              <a:rPr lang="fi-FI" altLang="fi-FI" sz="2500"/>
              <a:t>masentunut nuori ei tavallisesti ole tietoinen tunnetilastaan, vaan on levoton, keskittymiskyvytön ja häiritsevä</a:t>
            </a:r>
          </a:p>
          <a:p>
            <a:pPr eaLnBrk="1" hangingPunct="1">
              <a:lnSpc>
                <a:spcPct val="80000"/>
              </a:lnSpc>
            </a:pPr>
            <a:endParaRPr lang="fi-FI" altLang="fi-FI" sz="2500"/>
          </a:p>
          <a:p>
            <a:pPr eaLnBrk="1" hangingPunct="1">
              <a:lnSpc>
                <a:spcPct val="80000"/>
              </a:lnSpc>
            </a:pPr>
            <a:r>
              <a:rPr lang="fi-FI" altLang="fi-FI" sz="2500"/>
              <a:t>oppilaiden auttaminen oppimisessa on parasta mielenterveyden hoitamista ja ongelmien ehkäisyä</a:t>
            </a:r>
          </a:p>
        </p:txBody>
      </p:sp>
    </p:spTree>
    <p:extLst>
      <p:ext uri="{BB962C8B-B14F-4D97-AF65-F5344CB8AC3E}">
        <p14:creationId xmlns:p14="http://schemas.microsoft.com/office/powerpoint/2010/main" val="578486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A7D7DFC1-7E07-41D7-8E04-FF6CA318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04F795E-D45D-4B4A-BFE8-E8D4D9EB91F0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fi-FI" altLang="fi-FI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EAB8054-D39B-4AC8-960C-97F262181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Vinkkejä opettajalle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F3D00D9-8337-41F7-ACB1-199AFD89E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500"/>
              <a:t>opettaja – luota itseesi ja ihmistuntemukseesi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500"/>
          </a:p>
          <a:p>
            <a:pPr eaLnBrk="1" hangingPunct="1">
              <a:lnSpc>
                <a:spcPct val="80000"/>
              </a:lnSpc>
            </a:pPr>
            <a:r>
              <a:rPr lang="fi-FI" altLang="fi-FI" sz="2500"/>
              <a:t>luo omat rajasi oppilaiden käyttäytymiseen; jos ne ylittyvät, vie rohkeasti tilannetta eteenpäin; on muiden asiantuntijoiden tehtävä ottaa sen jälkeen kantaa</a:t>
            </a:r>
          </a:p>
          <a:p>
            <a:pPr eaLnBrk="1" hangingPunct="1">
              <a:lnSpc>
                <a:spcPct val="80000"/>
              </a:lnSpc>
            </a:pPr>
            <a:endParaRPr lang="fi-FI" altLang="fi-FI" sz="2500"/>
          </a:p>
          <a:p>
            <a:pPr eaLnBrk="1" hangingPunct="1">
              <a:lnSpc>
                <a:spcPct val="80000"/>
              </a:lnSpc>
            </a:pPr>
            <a:r>
              <a:rPr lang="fi-FI" altLang="fi-FI" sz="2500"/>
              <a:t>sinä olet oman työsi ammattilainen ja voit perustaa ratkaisusi siihen</a:t>
            </a:r>
          </a:p>
          <a:p>
            <a:pPr eaLnBrk="1" hangingPunct="1">
              <a:lnSpc>
                <a:spcPct val="80000"/>
              </a:lnSpc>
            </a:pPr>
            <a:endParaRPr lang="fi-FI" altLang="fi-FI" sz="2500"/>
          </a:p>
        </p:txBody>
      </p:sp>
    </p:spTree>
    <p:extLst>
      <p:ext uri="{BB962C8B-B14F-4D97-AF65-F5344CB8AC3E}">
        <p14:creationId xmlns:p14="http://schemas.microsoft.com/office/powerpoint/2010/main" val="3084949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9D4F843-DDC5-41BF-A813-D0AF3280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Koulu-uupumus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746DB-81AA-4C15-8C00-6EF940AB7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sz="2400" dirty="0"/>
              <a:t>Aikuisten työuupumuksen kaltainen pitkään jatkunut stressiperäinen uupumus</a:t>
            </a:r>
          </a:p>
          <a:p>
            <a:pPr>
              <a:defRPr/>
            </a:pPr>
            <a:r>
              <a:rPr lang="fi-FI" sz="2400" dirty="0"/>
              <a:t>Uupumusasteinen väsymys</a:t>
            </a:r>
          </a:p>
          <a:p>
            <a:pPr>
              <a:defRPr/>
            </a:pPr>
            <a:r>
              <a:rPr lang="fi-FI" sz="2400" dirty="0" err="1"/>
              <a:t>Kyynistyminen</a:t>
            </a:r>
            <a:endParaRPr lang="fi-FI" sz="2400" dirty="0"/>
          </a:p>
          <a:p>
            <a:pPr>
              <a:defRPr/>
            </a:pPr>
            <a:r>
              <a:rPr lang="fi-FI" sz="2400" dirty="0"/>
              <a:t>Riittämättömyys</a:t>
            </a:r>
          </a:p>
          <a:p>
            <a:pPr marL="0" indent="0">
              <a:buNone/>
              <a:defRPr/>
            </a:pPr>
            <a:r>
              <a:rPr lang="fi-FI" sz="2400" dirty="0"/>
              <a:t>Taustalla voi olla liian suuret tavoitteet/haaveet tulevaisuudelle, vanhempien painostus, kaveriporukka</a:t>
            </a:r>
          </a:p>
        </p:txBody>
      </p:sp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id="{CE5624F5-DB7A-44BD-9AE9-E6647BA6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80CE4B1-AE56-492E-9F67-2CE69E1733CA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1389584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19702D45-394A-4E10-A548-5BBB62C4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Koulu-uupumuksen merkkejä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A73B3EF8-3AE8-436F-8164-59E0FCE43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/>
              <a:t>Unihäiriöt</a:t>
            </a:r>
          </a:p>
          <a:p>
            <a:r>
              <a:rPr lang="fi-FI" altLang="fi-FI"/>
              <a:t>Jatkuva väsymys</a:t>
            </a:r>
          </a:p>
          <a:p>
            <a:r>
              <a:rPr lang="fi-FI" altLang="fi-FI"/>
              <a:t>Itkuisuus ja kiihtyneisyys kouluasioista puhuttaessa</a:t>
            </a:r>
          </a:p>
          <a:p>
            <a:r>
              <a:rPr lang="fi-FI" altLang="fi-FI"/>
              <a:t>Kouluasioiden hallitsematon vellominen mielessä</a:t>
            </a:r>
          </a:p>
          <a:p>
            <a:r>
              <a:rPr lang="fi-FI" altLang="fi-FI"/>
              <a:t>Mielekkyyden katoaminen koulutyöstä</a:t>
            </a:r>
          </a:p>
          <a:p>
            <a:r>
              <a:rPr lang="fi-FI" altLang="fi-FI"/>
              <a:t>Koulusuoritumisen yhtäkkinen lasku</a:t>
            </a: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0373B77C-5D9D-46DA-A5B1-7D80EECE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A8B24DA-0070-410C-B7E3-6ED29533DAE0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3335714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D56EC250-C00E-43E6-BFF6-2F441571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Miten ohjaata koulu-uupunutta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EAC529F8-280E-4DB7-83D1-4CE9CFC40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2000"/>
              <a:t>Ajankäytön suunnittelua</a:t>
            </a:r>
          </a:p>
          <a:p>
            <a:r>
              <a:rPr lang="fi-FI" altLang="fi-FI" sz="2000"/>
              <a:t>Asioita mittasuhteisiin</a:t>
            </a:r>
          </a:p>
          <a:p>
            <a:r>
              <a:rPr lang="fi-FI" altLang="fi-FI" sz="2000"/>
              <a:t>”Pakkolepoa”, toimien ja tehtävien karsimista</a:t>
            </a:r>
          </a:p>
          <a:p>
            <a:r>
              <a:rPr lang="fi-FI" altLang="fi-FI" sz="2000"/>
              <a:t>Oppimisvaikeuksien ja masennuksen kartoittaminen/poissulkeminen</a:t>
            </a:r>
          </a:p>
          <a:p>
            <a:r>
              <a:rPr lang="fi-FI" altLang="fi-FI" sz="2000"/>
              <a:t>Realististen tavoitteiden asettaminen</a:t>
            </a:r>
          </a:p>
          <a:p>
            <a:r>
              <a:rPr lang="fi-FI" altLang="fi-FI" sz="2000"/>
              <a:t>Palkkioilla motivoiminen</a:t>
            </a:r>
          </a:p>
          <a:p>
            <a:r>
              <a:rPr lang="fi-FI" altLang="fi-FI" sz="2000"/>
              <a:t>Itsetunnon tukeminen</a:t>
            </a:r>
          </a:p>
          <a:p>
            <a:endParaRPr lang="fi-FI" altLang="fi-FI" sz="2000"/>
          </a:p>
        </p:txBody>
      </p:sp>
      <p:sp>
        <p:nvSpPr>
          <p:cNvPr id="34820" name="Slide Number Placeholder 4">
            <a:extLst>
              <a:ext uri="{FF2B5EF4-FFF2-40B4-BE49-F238E27FC236}">
                <a16:creationId xmlns:a16="http://schemas.microsoft.com/office/drawing/2014/main" id="{B3F7D799-56D3-4EC6-B61D-A6B59B17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2E63E40-BB56-49A0-AD3F-0B226C92AD43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246924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altLang="fi-FI" sz="4000" b="1" dirty="0"/>
              <a:t>Kolme näkökulmaa yksinäisyyteen</a:t>
            </a:r>
            <a:endParaRPr lang="en-US" altLang="fi-FI" sz="4000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i-FI"/>
              <a:t>Sosiaalinen yksinäisyys – lapsella ei ole hyvien kavereiden verkostoa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/>
              <a:t>Fyysinen yksinäisyys – lähellä ei ole ketään, johon tukea, turvata tai jota koskettaa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/>
              <a:t>Emotionaalinen yksinäisyys – ei ole ketään oikein läheistä ystävää, johon luottaa ja jolle uskoa tärkeät asiat</a:t>
            </a:r>
          </a:p>
        </p:txBody>
      </p:sp>
    </p:spTree>
    <p:extLst>
      <p:ext uri="{BB962C8B-B14F-4D97-AF65-F5344CB8AC3E}">
        <p14:creationId xmlns:p14="http://schemas.microsoft.com/office/powerpoint/2010/main" val="1610128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b="1" dirty="0"/>
              <a:t>Sivuun vetäytyvät lapset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altLang="fi-FI" sz="2800"/>
              <a:t>eivät uskalla mennä toisten mukaan peleihin ja leikkeihin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sz="2800"/>
              <a:t>norkoilevat ryhmän ulkopuolella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sz="2800"/>
              <a:t>osa heistä pelkää tulevansa torjutuksi eikä edes yritä osallistua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altLang="fi-FI" sz="280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i-FI" sz="2800"/>
              <a:t>Heikot sosiaaliset taidot kuten vetäytyvyys , sen kasautuminen ja pysyvyys voivat heijastua oppimistilanteisiin</a:t>
            </a:r>
          </a:p>
        </p:txBody>
      </p:sp>
    </p:spTree>
    <p:extLst>
      <p:ext uri="{BB962C8B-B14F-4D97-AF65-F5344CB8AC3E}">
        <p14:creationId xmlns:p14="http://schemas.microsoft.com/office/powerpoint/2010/main" val="4027336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id="{8E3D1B27-7286-4A99-AA72-EA9D6318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SUORITUSKESKEISYYDEN KEHÄ</a:t>
            </a:r>
          </a:p>
        </p:txBody>
      </p:sp>
      <p:sp>
        <p:nvSpPr>
          <p:cNvPr id="8195" name="Content Placeholder 4">
            <a:extLst>
              <a:ext uri="{FF2B5EF4-FFF2-40B4-BE49-F238E27FC236}">
                <a16:creationId xmlns:a16="http://schemas.microsoft.com/office/drawing/2014/main" id="{10F6DFC3-6834-436A-A372-C374F2653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2400"/>
              <a:t>Suorittaminen saattaa johtaa meidät euforisesta onnistumisen kokemuksesta syvemmälle kohti masennuksen mustaa aukkoa</a:t>
            </a:r>
          </a:p>
          <a:p>
            <a:r>
              <a:rPr lang="fi-FI" altLang="fi-FI" sz="2400"/>
              <a:t>Onnistuminen ei täyttänytkään sisimmän tarvetta tulla arvostetuksi</a:t>
            </a:r>
          </a:p>
          <a:p>
            <a:r>
              <a:rPr lang="fi-FI" altLang="fi-FI" sz="2400"/>
              <a:t>Muiden miellyttäminen ei tuokaan mukanaan tyytyväisyyttä</a:t>
            </a:r>
          </a:p>
          <a:p>
            <a:r>
              <a:rPr lang="fi-FI" altLang="fi-FI" sz="2400"/>
              <a:t>Sen sijaan </a:t>
            </a:r>
            <a:r>
              <a:rPr lang="fi-FI" altLang="fi-FI" sz="2400" u="sng"/>
              <a:t>ahdistus, lisääntynyt tarpeettomuuden tunne ja tyhjyys </a:t>
            </a:r>
            <a:r>
              <a:rPr lang="fi-FI" altLang="fi-FI" sz="2400"/>
              <a:t>ovat seuralaisena</a:t>
            </a:r>
          </a:p>
        </p:txBody>
      </p:sp>
    </p:spTree>
    <p:extLst>
      <p:ext uri="{BB962C8B-B14F-4D97-AF65-F5344CB8AC3E}">
        <p14:creationId xmlns:p14="http://schemas.microsoft.com/office/powerpoint/2010/main" val="2059571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674E92A-8379-495D-B22B-9BD29F947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SUORITUSKESKEINEN HENKILÖ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48C3708-1964-4899-B628-465E70967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fi-FI" altLang="fi-FI"/>
              <a:t>…</a:t>
            </a:r>
            <a:r>
              <a:rPr lang="fi-FI" altLang="fi-FI" sz="2400"/>
              <a:t>tarvitsee kiitosta mutta ei voi uskoa kiitoksiin</a:t>
            </a:r>
          </a:p>
          <a:p>
            <a:pPr eaLnBrk="1" hangingPunct="1"/>
            <a:r>
              <a:rPr lang="fi-FI" altLang="fi-FI" sz="2400"/>
              <a:t>…hän ei voi ottaa vastaan kritiikkiä</a:t>
            </a:r>
          </a:p>
          <a:p>
            <a:pPr eaLnBrk="1" hangingPunct="1"/>
            <a:r>
              <a:rPr lang="fi-FI" altLang="fi-FI" sz="2400"/>
              <a:t>…on puolustuskannalla</a:t>
            </a:r>
          </a:p>
          <a:p>
            <a:pPr eaLnBrk="1" hangingPunct="1"/>
            <a:r>
              <a:rPr lang="fi-FI" altLang="fi-FI" sz="2400"/>
              <a:t>…ottaa vastuuta kaikesta</a:t>
            </a:r>
          </a:p>
          <a:p>
            <a:pPr eaLnBrk="1" hangingPunct="1"/>
            <a:r>
              <a:rPr lang="fi-FI" altLang="fi-FI" sz="2400"/>
              <a:t>…on ylikiireinen</a:t>
            </a:r>
          </a:p>
          <a:p>
            <a:pPr eaLnBrk="1" hangingPunct="1"/>
            <a:r>
              <a:rPr lang="fi-FI" altLang="fi-FI" sz="2400"/>
              <a:t>…on taipuvainen syyttämään muita</a:t>
            </a:r>
          </a:p>
          <a:p>
            <a:pPr eaLnBrk="1" hangingPunct="1"/>
            <a:r>
              <a:rPr lang="fi-FI" altLang="fi-FI" sz="2400"/>
              <a:t>…on väsynyt ja yksinäinen</a:t>
            </a:r>
          </a:p>
          <a:p>
            <a:pPr eaLnBrk="1" hangingPunct="1"/>
            <a:r>
              <a:rPr lang="fi-FI" altLang="fi-FI" sz="2400"/>
              <a:t>…on piilotellusti vihainen</a:t>
            </a:r>
          </a:p>
          <a:p>
            <a:pPr eaLnBrk="1" hangingPunct="1"/>
            <a:r>
              <a:rPr lang="fi-FI" altLang="fi-FI" sz="2400"/>
              <a:t>…yrittää kontrolloida muita</a:t>
            </a:r>
          </a:p>
          <a:p>
            <a:pPr eaLnBrk="1" hangingPunct="1"/>
            <a:r>
              <a:rPr lang="fi-FI" altLang="fi-FI" sz="2400"/>
              <a:t>…on kykenemätön todelliseen läheisyyteen</a:t>
            </a:r>
          </a:p>
        </p:txBody>
      </p:sp>
    </p:spTree>
    <p:extLst>
      <p:ext uri="{BB962C8B-B14F-4D97-AF65-F5344CB8AC3E}">
        <p14:creationId xmlns:p14="http://schemas.microsoft.com/office/powerpoint/2010/main" val="1617157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AE7FB5A-98F4-441D-9ED0-9BC00B7E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b="1"/>
              <a:t>Missä ovat suorittamisen juuret?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21B57A0-22BB-4322-A8D7-ECC7A3335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/>
              <a:t>Suorittajan kokemusmaailmassa lapsuuden perheestä puuttuivat rakkaus ja hyväksyntä ilman tekoja, nauru ja kiintymyksen osoitukset, kannustus, rohkaisevat sanat</a:t>
            </a:r>
          </a:p>
          <a:p>
            <a:r>
              <a:rPr lang="fi-FI" altLang="fi-FI"/>
              <a:t>Sen sijaan siellä oli kilpailua ja vertailua ja ehdollista rakkautta</a:t>
            </a:r>
          </a:p>
        </p:txBody>
      </p:sp>
    </p:spTree>
    <p:extLst>
      <p:ext uri="{BB962C8B-B14F-4D97-AF65-F5344CB8AC3E}">
        <p14:creationId xmlns:p14="http://schemas.microsoft.com/office/powerpoint/2010/main" val="233470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9"/>
          <p:cNvSpPr txBox="1">
            <a:spLocks noGrp="1"/>
          </p:cNvSpPr>
          <p:nvPr>
            <p:ph type="title"/>
          </p:nvPr>
        </p:nvSpPr>
        <p:spPr>
          <a:xfrm>
            <a:off x="1343471" y="476251"/>
            <a:ext cx="10369200" cy="1080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i"/>
              <a:t>OPS </a:t>
            </a:r>
            <a:endParaRPr/>
          </a:p>
        </p:txBody>
      </p:sp>
      <p:sp>
        <p:nvSpPr>
          <p:cNvPr id="492" name="Google Shape;492;p59"/>
          <p:cNvSpPr txBox="1">
            <a:spLocks noGrp="1"/>
          </p:cNvSpPr>
          <p:nvPr>
            <p:ph type="body" idx="1"/>
          </p:nvPr>
        </p:nvSpPr>
        <p:spPr>
          <a:xfrm>
            <a:off x="479433" y="1299267"/>
            <a:ext cx="11229200" cy="4866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fi" sz="1733" i="1"/>
              <a:t>Esim. Liikunnan opetuksen tavoitteista</a:t>
            </a:r>
            <a:endParaRPr sz="1733" i="1"/>
          </a:p>
          <a:p>
            <a:pPr marL="0" indent="0">
              <a:spcBef>
                <a:spcPts val="400"/>
              </a:spcBef>
              <a:buNone/>
            </a:pPr>
            <a:r>
              <a:rPr lang="fi" sz="1733" i="1"/>
              <a:t>Oppiaineen tehtävä Liikunnan opetuksen tehtävänä on vaikuttaa oppilaiden hyvinvointiin tukemalla fyysistä, sosiaalista ja </a:t>
            </a:r>
            <a:r>
              <a:rPr lang="fi" sz="1733" b="1" i="1"/>
              <a:t>psyykkistä toimintakykyä</a:t>
            </a:r>
            <a:r>
              <a:rPr lang="fi" sz="1733" i="1"/>
              <a:t> sekä myönteistä suhtautumista omaan kehoon. </a:t>
            </a:r>
            <a:endParaRPr sz="1733" i="1"/>
          </a:p>
          <a:p>
            <a:pPr marL="0" indent="0">
              <a:spcBef>
                <a:spcPts val="400"/>
              </a:spcBef>
              <a:buNone/>
            </a:pPr>
            <a:r>
              <a:rPr lang="fi" sz="1733" b="1" i="1"/>
              <a:t>Psyykkinen toimintakyky T9 </a:t>
            </a:r>
            <a:r>
              <a:rPr lang="fi" sz="1733" i="1"/>
              <a:t>tukea oppilaan myönteisen minäkäsityksen vahvistumista, ohjata itsenäiseen työskentelyyn sekä itsensä monipuoliseen ilmaisemiseen. </a:t>
            </a:r>
            <a:endParaRPr sz="1733" i="1"/>
          </a:p>
          <a:p>
            <a:pPr marL="0" indent="0">
              <a:spcBef>
                <a:spcPts val="400"/>
              </a:spcBef>
              <a:buNone/>
            </a:pPr>
            <a:endParaRPr sz="1733" i="1"/>
          </a:p>
          <a:p>
            <a:pPr marL="0" indent="0">
              <a:spcBef>
                <a:spcPts val="400"/>
              </a:spcBef>
              <a:buNone/>
            </a:pPr>
            <a:r>
              <a:rPr lang="fi" sz="1733" i="1"/>
              <a:t>Liikunnan opetuksen sisällöistä</a:t>
            </a:r>
            <a:endParaRPr sz="1733" i="1"/>
          </a:p>
          <a:p>
            <a:pPr marL="0" indent="0">
              <a:spcBef>
                <a:spcPts val="400"/>
              </a:spcBef>
              <a:buNone/>
            </a:pPr>
            <a:r>
              <a:rPr lang="fi" sz="1733" b="1" i="1"/>
              <a:t>S3 Psyykkinen toimintakyky</a:t>
            </a:r>
            <a:r>
              <a:rPr lang="fi" sz="1733" i="1"/>
              <a:t>: Opetukseen valitaan iloa ja virkistystä tuottavia leikkejä ja tehtäviä, joissa koetaan onnistumisia sekä kohdataan tuetusti emotionaalisesti vaihtelevia tilanteita kuten leikeissä, kisailuissa tai peleissä koetut tilanteet.</a:t>
            </a:r>
            <a:endParaRPr sz="1733" i="1"/>
          </a:p>
          <a:p>
            <a:pPr marL="0" indent="0">
              <a:spcBef>
                <a:spcPts val="400"/>
              </a:spcBef>
              <a:buNone/>
            </a:pPr>
            <a:endParaRPr sz="1733" i="1"/>
          </a:p>
          <a:p>
            <a:pPr marL="0" indent="0">
              <a:spcBef>
                <a:spcPts val="400"/>
              </a:spcBef>
              <a:buNone/>
            </a:pPr>
            <a:r>
              <a:rPr lang="fi" sz="1733" i="1"/>
              <a:t>Terveystiedon tavotteista</a:t>
            </a:r>
            <a:endParaRPr sz="1733" i="1"/>
          </a:p>
          <a:p>
            <a:pPr marL="0" indent="0">
              <a:spcBef>
                <a:spcPts val="400"/>
              </a:spcBef>
              <a:buClr>
                <a:schemeClr val="dk1"/>
              </a:buClr>
              <a:buSzPts val="1100"/>
              <a:buNone/>
            </a:pPr>
            <a:r>
              <a:rPr lang="fi" sz="1733" i="1"/>
              <a:t> T5 ohjata oppilasta syventämään ymmärrystään fyysisestä, psyykkisestä ja sosiaalisesta terveydestä ja niitä vahvistavista ja vaarantavista tekijöistä ja mekanismeista sekä tukea oppilaan valmiuksia käyttää näihin liittyviä käsitteitä asianmukaisesti </a:t>
            </a:r>
            <a:endParaRPr sz="1733" i="1"/>
          </a:p>
          <a:p>
            <a:pPr marL="0" indent="0">
              <a:spcBef>
                <a:spcPts val="400"/>
              </a:spcBef>
              <a:buNone/>
            </a:pPr>
            <a:endParaRPr sz="1733"/>
          </a:p>
          <a:p>
            <a:pPr marL="0" indent="0">
              <a:spcBef>
                <a:spcPts val="400"/>
              </a:spcBef>
              <a:buNone/>
            </a:pPr>
            <a:endParaRPr sz="1733"/>
          </a:p>
        </p:txBody>
      </p:sp>
    </p:spTree>
    <p:extLst>
      <p:ext uri="{BB962C8B-B14F-4D97-AF65-F5344CB8AC3E}">
        <p14:creationId xmlns:p14="http://schemas.microsoft.com/office/powerpoint/2010/main" val="1895078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F2A5310-B0CC-4AF6-96A9-F88B71AB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Suorittamisen pakosta voi parantua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1F1FB91-B1EC-4C6E-A675-9E6F6108B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/>
              <a:t>Tarvitsee terveitä ihmissuhteita</a:t>
            </a:r>
          </a:p>
          <a:p>
            <a:r>
              <a:rPr lang="fi-FI" altLang="fi-FI"/>
              <a:t>Suorittamisen pakon juuret tulee tunnistaa ja tunnustaa </a:t>
            </a:r>
          </a:p>
        </p:txBody>
      </p:sp>
    </p:spTree>
    <p:extLst>
      <p:ext uri="{BB962C8B-B14F-4D97-AF65-F5344CB8AC3E}">
        <p14:creationId xmlns:p14="http://schemas.microsoft.com/office/powerpoint/2010/main" val="2108320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793106F4-AEC3-4DD9-B56E-09032D68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Harjoituksia oppilaille ja itselle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1AD338A9-953F-4438-B5C5-CC5EF2C12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>
                <a:hlinkClick r:id="rId2"/>
              </a:rPr>
              <a:t>http://oivamieli.fi</a:t>
            </a:r>
            <a:endParaRPr lang="fi-FI" altLang="fi-FI"/>
          </a:p>
          <a:p>
            <a:r>
              <a:rPr lang="fi-FI" altLang="fi-FI"/>
              <a:t>www.mielenterveysseura.fi</a:t>
            </a:r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4587A523-8B8A-4F87-AB92-2AE2265E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86506AB-DB38-419F-8BA9-BAAFC504B047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1007216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3161649" y="116635"/>
            <a:ext cx="558541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prstClr val="black"/>
                </a:solidFill>
              </a:rPr>
              <a:t>Mielenterveystaidot osana alakoululaisen lukuvuotta</a:t>
            </a:r>
          </a:p>
        </p:txBody>
      </p:sp>
      <p:sp>
        <p:nvSpPr>
          <p:cNvPr id="5" name="Ellipsi 4"/>
          <p:cNvSpPr/>
          <p:nvPr/>
        </p:nvSpPr>
        <p:spPr>
          <a:xfrm>
            <a:off x="4404267" y="2636912"/>
            <a:ext cx="2664296" cy="248250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6516299" y="3508831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maalis</a:t>
            </a:r>
            <a:endParaRPr lang="fi-FI" sz="1000" b="1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516299" y="4112183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huhti</a:t>
            </a:r>
            <a:endParaRPr lang="fi-FI" sz="1000" b="1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398835" y="3508832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loka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4537764" y="3026729"/>
            <a:ext cx="694145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marras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4404267" y="4091666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syys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6333635" y="4592379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touko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514453" y="4592381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elo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5857787" y="4885478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kesä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5818653" y="2689011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tammi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6433851" y="3026729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helmi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5062835" y="2689010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joulu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5113823" y="4885478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heinä</a:t>
            </a:r>
          </a:p>
        </p:txBody>
      </p:sp>
      <p:sp>
        <p:nvSpPr>
          <p:cNvPr id="43" name="Tekstiruutu 42"/>
          <p:cNvSpPr txBox="1"/>
          <p:nvPr/>
        </p:nvSpPr>
        <p:spPr>
          <a:xfrm>
            <a:off x="7040192" y="1688777"/>
            <a:ext cx="158335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empatia ja kohtaaminen</a:t>
            </a:r>
          </a:p>
          <a:p>
            <a:pPr marL="171450" indent="-1714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rauhoittuminen ja läsnäolo 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48" name="Tekstiruutu 47"/>
          <p:cNvSpPr txBox="1"/>
          <p:nvPr/>
        </p:nvSpPr>
        <p:spPr>
          <a:xfrm>
            <a:off x="7321447" y="3231840"/>
            <a:ext cx="132722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arvot</a:t>
            </a:r>
          </a:p>
          <a:p>
            <a:pPr marL="285750" indent="-2857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seksuaalisuus</a:t>
            </a:r>
          </a:p>
          <a:p>
            <a:pPr marL="285750" indent="-2857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osallisuus 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7209724" y="4853472"/>
            <a:ext cx="143559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turvataidot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selviytyminen huolista ja suruista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2955373" y="4965120"/>
            <a:ext cx="1430351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i-FI" sz="1200" dirty="0" err="1">
                <a:solidFill>
                  <a:prstClr val="black"/>
                </a:solidFill>
              </a:rPr>
              <a:t>ryhmäytyminen</a:t>
            </a:r>
            <a:endParaRPr lang="fi-FI" sz="1200" dirty="0">
              <a:solidFill>
                <a:prstClr val="black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syrjimättä yhdessä</a:t>
            </a:r>
          </a:p>
          <a:p>
            <a:pPr marL="171450" indent="-1714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arjen valinnat</a:t>
            </a:r>
          </a:p>
        </p:txBody>
      </p:sp>
      <p:sp>
        <p:nvSpPr>
          <p:cNvPr id="53" name="Tekstiruutu 52"/>
          <p:cNvSpPr txBox="1"/>
          <p:nvPr/>
        </p:nvSpPr>
        <p:spPr>
          <a:xfrm>
            <a:off x="2916971" y="3231840"/>
            <a:ext cx="122112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i-FI" sz="1200" dirty="0" err="1">
                <a:solidFill>
                  <a:prstClr val="black"/>
                </a:solidFill>
              </a:rPr>
              <a:t>itse-tuntemus</a:t>
            </a:r>
            <a:endParaRPr lang="fi-FI" sz="1200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itsetunto</a:t>
            </a:r>
          </a:p>
        </p:txBody>
      </p:sp>
      <p:sp>
        <p:nvSpPr>
          <p:cNvPr id="54" name="Tekstiruutu 53"/>
          <p:cNvSpPr txBox="1"/>
          <p:nvPr/>
        </p:nvSpPr>
        <p:spPr>
          <a:xfrm>
            <a:off x="2921251" y="1384700"/>
            <a:ext cx="135348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tunteiden tunnistaminen ja ilmaisu</a:t>
            </a:r>
          </a:p>
          <a:p>
            <a:pPr marL="171450" indent="-1714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tunteiden hallinta ja käyttäytyminen</a:t>
            </a:r>
          </a:p>
        </p:txBody>
      </p:sp>
      <p:sp>
        <p:nvSpPr>
          <p:cNvPr id="60" name="Tekstiruutu 59"/>
          <p:cNvSpPr txBox="1"/>
          <p:nvPr/>
        </p:nvSpPr>
        <p:spPr>
          <a:xfrm>
            <a:off x="8892029" y="1124748"/>
            <a:ext cx="141334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harjoitellaan tunnistamaan oman kehon ja mielen viestejä</a:t>
            </a:r>
          </a:p>
        </p:txBody>
      </p:sp>
      <p:sp>
        <p:nvSpPr>
          <p:cNvPr id="64" name="Tekstiruutu 63"/>
          <p:cNvSpPr txBox="1"/>
          <p:nvPr/>
        </p:nvSpPr>
        <p:spPr>
          <a:xfrm>
            <a:off x="8832308" y="4965115"/>
            <a:ext cx="1470589" cy="17543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harjoitellaan avun hakemista</a:t>
            </a:r>
          </a:p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opitaan kunnioittamaan fyysistä </a:t>
            </a:r>
            <a:r>
              <a:rPr lang="fi-FI" sz="1200" dirty="0" err="1">
                <a:solidFill>
                  <a:prstClr val="black"/>
                </a:solidFill>
              </a:rPr>
              <a:t>koskematto-muutta</a:t>
            </a:r>
            <a:endParaRPr lang="fi-FI" sz="1200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opitaan turvataitoja</a:t>
            </a:r>
          </a:p>
        </p:txBody>
      </p:sp>
      <p:sp>
        <p:nvSpPr>
          <p:cNvPr id="65" name="Tekstiruutu 64"/>
          <p:cNvSpPr txBox="1"/>
          <p:nvPr/>
        </p:nvSpPr>
        <p:spPr>
          <a:xfrm>
            <a:off x="1629389" y="1138537"/>
            <a:ext cx="1166363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harjoitellaan tunteiden </a:t>
            </a:r>
            <a:r>
              <a:rPr lang="fi-FI" sz="1200" dirty="0" err="1">
                <a:solidFill>
                  <a:prstClr val="black"/>
                </a:solidFill>
              </a:rPr>
              <a:t>tunnista-mista</a:t>
            </a:r>
            <a:r>
              <a:rPr lang="fi-FI" sz="1200" dirty="0">
                <a:solidFill>
                  <a:prstClr val="black"/>
                </a:solidFill>
              </a:rPr>
              <a:t>, ilmaisua ja säätelyä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1645405" y="3859446"/>
            <a:ext cx="1206975" cy="2492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perehdytään arjen terveys-tottumuksiin ja voima-varoihin</a:t>
            </a:r>
          </a:p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harjoitellaan yhteistyö-taitoja</a:t>
            </a:r>
          </a:p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turvataitojen harjoittelua: kiusaamisen ja väkivallan ehkäisy</a:t>
            </a:r>
          </a:p>
        </p:txBody>
      </p:sp>
      <p:sp>
        <p:nvSpPr>
          <p:cNvPr id="67" name="Tekstiruutu 66"/>
          <p:cNvSpPr txBox="1"/>
          <p:nvPr/>
        </p:nvSpPr>
        <p:spPr>
          <a:xfrm>
            <a:off x="1645405" y="2508561"/>
            <a:ext cx="1150351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tunnistetaan omaa oppimista tukevia asioita</a:t>
            </a:r>
          </a:p>
        </p:txBody>
      </p:sp>
      <p:sp>
        <p:nvSpPr>
          <p:cNvPr id="63" name="Tekstiruutu 62"/>
          <p:cNvSpPr txBox="1"/>
          <p:nvPr/>
        </p:nvSpPr>
        <p:spPr>
          <a:xfrm>
            <a:off x="7040194" y="1124751"/>
            <a:ext cx="1613625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Kehon ja mielen viestien kuuntelu ja Kaveritaidot</a:t>
            </a:r>
          </a:p>
        </p:txBody>
      </p:sp>
      <p:sp>
        <p:nvSpPr>
          <p:cNvPr id="68" name="Tekstiruutu 67"/>
          <p:cNvSpPr txBox="1"/>
          <p:nvPr/>
        </p:nvSpPr>
        <p:spPr>
          <a:xfrm>
            <a:off x="7321447" y="2785562"/>
            <a:ext cx="132722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Arvokkaat asiat</a:t>
            </a:r>
            <a:r>
              <a:rPr lang="fi-FI" sz="1200" dirty="0">
                <a:solidFill>
                  <a:prstClr val="black"/>
                </a:solidFill>
              </a:rPr>
              <a:t> elämässä</a:t>
            </a:r>
          </a:p>
        </p:txBody>
      </p:sp>
      <p:sp>
        <p:nvSpPr>
          <p:cNvPr id="69" name="Tekstiruutu 68"/>
          <p:cNvSpPr txBox="1"/>
          <p:nvPr/>
        </p:nvSpPr>
        <p:spPr>
          <a:xfrm>
            <a:off x="7209726" y="4407840"/>
            <a:ext cx="1442297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Turvataidot ja selviytyminen</a:t>
            </a:r>
          </a:p>
        </p:txBody>
      </p:sp>
      <p:sp>
        <p:nvSpPr>
          <p:cNvPr id="70" name="Tekstiruutu 69"/>
          <p:cNvSpPr txBox="1"/>
          <p:nvPr/>
        </p:nvSpPr>
        <p:spPr>
          <a:xfrm>
            <a:off x="2923866" y="1124751"/>
            <a:ext cx="1356151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Tunnetaidot</a:t>
            </a:r>
          </a:p>
        </p:txBody>
      </p:sp>
      <p:sp>
        <p:nvSpPr>
          <p:cNvPr id="72" name="Suorakulmio 71"/>
          <p:cNvSpPr/>
          <p:nvPr/>
        </p:nvSpPr>
        <p:spPr>
          <a:xfrm>
            <a:off x="2916969" y="2812124"/>
            <a:ext cx="1231467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Ainutlaatuisina yhdessä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3" name="Tekstiruutu 72"/>
          <p:cNvSpPr txBox="1"/>
          <p:nvPr/>
        </p:nvSpPr>
        <p:spPr>
          <a:xfrm>
            <a:off x="2959019" y="4411115"/>
            <a:ext cx="1439816" cy="5539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Kaveritaidot</a:t>
            </a:r>
            <a:r>
              <a:rPr lang="fi-FI" b="1" dirty="0">
                <a:solidFill>
                  <a:prstClr val="black"/>
                </a:solidFill>
              </a:rPr>
              <a:t> </a:t>
            </a:r>
            <a:r>
              <a:rPr lang="fi-FI" sz="1200" b="1" dirty="0">
                <a:solidFill>
                  <a:prstClr val="black"/>
                </a:solidFill>
              </a:rPr>
              <a:t>ja Hyvä arki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8883482" y="2023152"/>
            <a:ext cx="1413345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harjoitellaan omien ajatusten, tarpeiden, asenteiden ja arvojen tiedostamista</a:t>
            </a:r>
          </a:p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pohditaan omien tekojen merkitystä itselle, muille sekä lähiympäristölle</a:t>
            </a:r>
          </a:p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harjoitellaan osallistumista ja vaikuttamist</a:t>
            </a:r>
            <a:r>
              <a:rPr lang="fi-FI" sz="11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74" name="Tekstiruutu 73"/>
          <p:cNvSpPr txBox="1"/>
          <p:nvPr/>
        </p:nvSpPr>
        <p:spPr>
          <a:xfrm>
            <a:off x="3993116" y="484825"/>
            <a:ext cx="3994027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prstClr val="black"/>
                </a:solidFill>
              </a:rPr>
              <a:t>Osana ympäristöopin opetusta (POPS 2016 luonnos)</a:t>
            </a:r>
          </a:p>
        </p:txBody>
      </p:sp>
      <p:cxnSp>
        <p:nvCxnSpPr>
          <p:cNvPr id="77" name="Suora yhdysviiva 76"/>
          <p:cNvCxnSpPr>
            <a:stCxn id="60" idx="1"/>
          </p:cNvCxnSpPr>
          <p:nvPr/>
        </p:nvCxnSpPr>
        <p:spPr>
          <a:xfrm flipH="1">
            <a:off x="8623553" y="1540247"/>
            <a:ext cx="2684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uora yhdysviiva 78"/>
          <p:cNvCxnSpPr>
            <a:stCxn id="75" idx="1"/>
          </p:cNvCxnSpPr>
          <p:nvPr/>
        </p:nvCxnSpPr>
        <p:spPr>
          <a:xfrm flipH="1">
            <a:off x="8653824" y="3454313"/>
            <a:ext cx="2296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uora yhdysviiva 80"/>
          <p:cNvCxnSpPr>
            <a:endCxn id="49" idx="3"/>
          </p:cNvCxnSpPr>
          <p:nvPr/>
        </p:nvCxnSpPr>
        <p:spPr>
          <a:xfrm flipH="1">
            <a:off x="8645317" y="5268970"/>
            <a:ext cx="18698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uora yhdysviiva 82"/>
          <p:cNvCxnSpPr>
            <a:stCxn id="65" idx="3"/>
          </p:cNvCxnSpPr>
          <p:nvPr/>
        </p:nvCxnSpPr>
        <p:spPr>
          <a:xfrm>
            <a:off x="2795752" y="1738702"/>
            <a:ext cx="121221" cy="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uora yhdysviiva 86"/>
          <p:cNvCxnSpPr/>
          <p:nvPr/>
        </p:nvCxnSpPr>
        <p:spPr>
          <a:xfrm>
            <a:off x="2795753" y="3149835"/>
            <a:ext cx="1212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uora yhdysviiva 88"/>
          <p:cNvCxnSpPr>
            <a:endCxn id="51" idx="1"/>
          </p:cNvCxnSpPr>
          <p:nvPr/>
        </p:nvCxnSpPr>
        <p:spPr>
          <a:xfrm>
            <a:off x="2852380" y="5380618"/>
            <a:ext cx="10299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kstiruutu 89"/>
          <p:cNvSpPr txBox="1"/>
          <p:nvPr/>
        </p:nvSpPr>
        <p:spPr>
          <a:xfrm>
            <a:off x="5171281" y="3277999"/>
            <a:ext cx="116235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dobe Devanagari" pitchFamily="18" charset="0"/>
                <a:cs typeface="Adobe Devanagari" pitchFamily="18" charset="0"/>
              </a:rPr>
              <a:t>Hyvää mieltä yhdessä</a:t>
            </a:r>
          </a:p>
        </p:txBody>
      </p:sp>
      <p:pic>
        <p:nvPicPr>
          <p:cNvPr id="3074" name="Picture 2" descr="C:\Users\sillaan\Desktop\mieli_seura_green_rgb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9" y="116632"/>
            <a:ext cx="1356319" cy="6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22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72" y="0"/>
            <a:ext cx="4850256" cy="6858000"/>
          </a:xfrm>
          <a:prstGeom prst="rect">
            <a:avLst/>
          </a:prstGeom>
        </p:spPr>
      </p:pic>
      <p:pic>
        <p:nvPicPr>
          <p:cNvPr id="4" name="Picture 2" descr="C:\Users\sillaan\Desktop\mieli_seura_green_rgb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636" y="6309320"/>
            <a:ext cx="107844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6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736" y="-29780"/>
            <a:ext cx="4896544" cy="688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illaan\Desktop\mieli_seura_green_rgb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636" y="6309320"/>
            <a:ext cx="107844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83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laan\Desktop\Käsikirjan liitteitä\hyvaa_mielta_yhdessa_kan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39218"/>
            <a:ext cx="6336704" cy="671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931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0" y="91805"/>
            <a:ext cx="12074053" cy="640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30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/>
        </p:nvGraphicFramePr>
        <p:xfrm>
          <a:off x="179882" y="524656"/>
          <a:ext cx="11827239" cy="616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194872" y="1363071"/>
            <a:ext cx="3777522" cy="1600438"/>
          </a:xfrm>
          <a:prstGeom prst="rect">
            <a:avLst/>
          </a:prstGeom>
          <a:solidFill>
            <a:srgbClr val="F79FD1"/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1-2 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KAVERITAIDOT: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s.36-39: Hiirulainen, Toffee, Seuraa johtajaa, Ilmepeili, Ketkä vaihtoivat paikkaa? 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115-119: Ulkopuolella, Samanlaisia piirteitä, Pallo lentää, Mukavia juttuja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HYVÄ ARKI: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29-31: Herra Yrjö Sorminen, Testaa toimintakykysi!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94872" y="2979458"/>
            <a:ext cx="3777522" cy="19697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3-4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KAVERITAIDOT: 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36-39: Suomalaiset bussipysäkillä, Liikepeili, Äänipeili, Selän kuviot, Kolme ympyrää, Eläkeläiset eläintarhassa, Autot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115-119: Onko meillä syrjintää?, Sinä pystyt, Mukavia juttuja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HYVÄ ARKI: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29-31: Ryhmäkeskustelu Mielenterveyden käsi -mallista, Piirrä mielenterveyden kätesi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94872" y="4965177"/>
            <a:ext cx="3777522" cy="1785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5-6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KAVERITAIDOT</a:t>
            </a:r>
            <a:r>
              <a:rPr lang="fi-FI" sz="1200" dirty="0">
                <a:solidFill>
                  <a:prstClr val="black"/>
                </a:solidFill>
              </a:rPr>
              <a:t>: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36-39: Kättelyleikki, Salmiakkipeili, Pommi ja suoja, Sokkokävely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115-119: Onko meillä syrjintää?, Uusi oppilas, Jana, Sarjakuvan täydentäminen, Mukavia juttuja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HYVÄ ARKI: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29-31: Hyvän mielen suunnitelma, Maalaa mielenterveyden kätesi, Sarjakuva ruutuajasta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4227226" y="1363071"/>
            <a:ext cx="3732551" cy="1138773"/>
          </a:xfrm>
          <a:prstGeom prst="rect">
            <a:avLst/>
          </a:prstGeom>
          <a:solidFill>
            <a:srgbClr val="F79FD1"/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1-2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ITSETUNTEMUS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53-55: Minä myös!, Tunnustuksia, Sinä olet tähti!, Auringonsäteet, Kehukortti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4227226" y="2930903"/>
            <a:ext cx="3732551" cy="15388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3-4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ITSETUNTEMUS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53-55: Kannustuskädet, Kannustuskirje salaiselta ystävältä, Helmipalaute, Hyvän mielen lautaset ja minä –runo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TEMPERAMENTTI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60: Temperamenttitoteemi</a:t>
            </a:r>
          </a:p>
          <a:p>
            <a:endParaRPr lang="fi-FI" sz="800" dirty="0">
              <a:solidFill>
                <a:prstClr val="black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4227127" y="5057510"/>
            <a:ext cx="3736265" cy="1692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5-6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ITSETUNTEMUS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53-55: Mitä hyvää sinusta ajatellaan?, Minä olen hyvä tyyppi!, Pikkurillipalaute</a:t>
            </a:r>
          </a:p>
          <a:p>
            <a:r>
              <a:rPr lang="fi-FI" sz="900" dirty="0">
                <a:solidFill>
                  <a:prstClr val="black"/>
                </a:solidFill>
              </a:rPr>
              <a:t> </a:t>
            </a:r>
          </a:p>
          <a:p>
            <a:endParaRPr lang="fi-FI" sz="900" dirty="0">
              <a:solidFill>
                <a:prstClr val="black"/>
              </a:solidFill>
            </a:endParaRPr>
          </a:p>
          <a:p>
            <a:endParaRPr lang="fi-FI" sz="900" dirty="0">
              <a:solidFill>
                <a:prstClr val="black"/>
              </a:solidFill>
            </a:endParaRPr>
          </a:p>
          <a:p>
            <a:endParaRPr lang="fi-FI" sz="900" dirty="0">
              <a:solidFill>
                <a:prstClr val="black"/>
              </a:solidFill>
            </a:endParaRPr>
          </a:p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8214608" y="1424626"/>
            <a:ext cx="3717561" cy="1969770"/>
          </a:xfrm>
          <a:prstGeom prst="rect">
            <a:avLst/>
          </a:prstGeom>
          <a:solidFill>
            <a:srgbClr val="F79FD1"/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1-2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TUNNETAIDOT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s.67-73: Heitä hymy, Tunne kasvaa ja pienenee, Tunnevalokuvat, Musiikkimaalaus, Pesä, Tunteet Pyykkinarulla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prstClr val="black"/>
                </a:solidFill>
              </a:rPr>
              <a:t>Muista tunne- ja kaveritaitokortit ja niiden vinkkipankki!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TUNTEIDEN HALLINTA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80-83: Tunnerasia, Liikennevalot, Tarina, Matka lempipaikkaan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8218126" y="3414409"/>
            <a:ext cx="3714043" cy="1785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3-4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TUNNETAIDOT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67-73: Tunteet hississä, Kynttilän puhallus, Tunteen vallassa toimijat, Täydennä lause!, Prinssi, jolla ei ollut tunteita, Tunteiden ilmaisu varjoteatterin avulla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prstClr val="black"/>
                </a:solidFill>
              </a:rPr>
              <a:t>Muista tunne- ja kaveritaitokortit ja niiden vinkkipankki!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TUNTEIDEN HALLINTA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80-83: Sisäinen puhe, Posterit, H-hetki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8218125" y="5176773"/>
            <a:ext cx="3714043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5-6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TUNNETAIDOT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67-73: Tunneseinä, Portti tunteesta toiseen, Vanhat sanonnat ja kehotietoisuus, Tunnevalokuvat, Sarjakuvat tunteiden tulkkina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prstClr val="black"/>
                </a:solidFill>
              </a:rPr>
              <a:t>Muista tunne- ja kaveritaitokortit ja niiden vinkkipankki!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3979036" y="0"/>
            <a:ext cx="422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solidFill>
                  <a:prstClr val="black"/>
                </a:solidFill>
              </a:rPr>
              <a:t>HYVÄÄ MIELTÄ YHDESSÄ: Syksyn aiheet ja harjoitukset</a:t>
            </a:r>
          </a:p>
        </p:txBody>
      </p:sp>
      <p:pic>
        <p:nvPicPr>
          <p:cNvPr id="22" name="Kuva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71" y="193085"/>
            <a:ext cx="686128" cy="3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13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/>
        </p:nvGraphicFramePr>
        <p:xfrm>
          <a:off x="260756" y="314385"/>
          <a:ext cx="11725298" cy="647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260755" y="1817193"/>
            <a:ext cx="3707237" cy="1231106"/>
          </a:xfrm>
          <a:prstGeom prst="rect">
            <a:avLst/>
          </a:prstGeom>
          <a:solidFill>
            <a:srgbClr val="F79FD1"/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1-2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RAUHOITTUMINEN JA LÄSNÄOLO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96-101: 7/11, Peili, Sammakon hengitysharjoittelua, Värirentoutus, Jäätyneet hernepussit, Silityspiiri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EMPATIA JA KOHTAAMINEN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90-93: Empaattinen kuuntelu, Hyvän kuuntelijan peli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260756" y="3311936"/>
            <a:ext cx="3701644" cy="15388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3-4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RAUHOITTUMINEN JA LÄSNÄOLO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s.96-101: Tietoinen aamu, Sormien liikuttelu,  Aistiharjoitus, Meritähti, Saderentoutus, Kuvakortit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EMPATIA JA KOHTAAMINEN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90-93: Voimavarapuu, Onnistuin!, Ketä minä voin auttaa?</a:t>
            </a:r>
          </a:p>
          <a:p>
            <a:endParaRPr lang="fi-FI" sz="800" dirty="0">
              <a:solidFill>
                <a:prstClr val="black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60755" y="5404817"/>
            <a:ext cx="3701644" cy="1415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5-6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RAUHOITTUMINEN JA LÄSNÄOLO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96-101: 7/11, Aistiharjoitus, Hyvän toivotus, Virtuaalinen hyvän mielen metsäkävely, Kirjoitustehtävä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EMPATIA JA KOHTAAMINEN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90-93: Kivikasvo, Sinä -viesteistä minä -viesteiksi, Voimavarapuu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250724" y="1095945"/>
            <a:ext cx="3739978" cy="1969770"/>
          </a:xfrm>
          <a:prstGeom prst="rect">
            <a:avLst/>
          </a:prstGeom>
          <a:solidFill>
            <a:srgbClr val="F79FD1"/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1-2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ARVOT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106-111: Kenelle minä olen tärkeä?, Arvojen avaruus, Lankakerä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SEKSUAALISUUS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124-127: Selkään piirtäminen, Pelastaja-hippa, Tarinoita (</a:t>
            </a:r>
            <a:r>
              <a:rPr lang="fi-FI" sz="1200" dirty="0" err="1">
                <a:solidFill>
                  <a:prstClr val="black"/>
                </a:solidFill>
              </a:rPr>
              <a:t>Aada</a:t>
            </a:r>
            <a:r>
              <a:rPr lang="fi-FI" sz="1200" dirty="0">
                <a:solidFill>
                  <a:prstClr val="black"/>
                </a:solidFill>
              </a:rPr>
              <a:t> ja jalkapalloharrastus, Emmi ja tunteiden osoittaminen)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OSALLISUUS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44: Touhutiimit, Ideaboksi, Agentit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4250724" y="3065715"/>
            <a:ext cx="3739978" cy="1785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3-4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ARVOT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106-111: Dilemmoja (Panun pulma, Leenan pulma, Marin pulma), Saara ja pikkukummitukset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SEKSUAALISUUS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124-127: Missä tuntuu?, Tarinoita (Jimin tanssiharrastus), Tukin vieritys, Kehon rentoutus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OSALLISUUS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44: Touhutiimi, Ideaboksi, Agentit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4250724" y="4850819"/>
            <a:ext cx="3739978" cy="19697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5-6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ARVOT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106-111: Arvojen avaruus, Dilemmoja (Alexin pulma, Artun pulma, Iidan pulma, Mikon pulma)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SEKSUAALISUUS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124-127: Tarinoita (Olli ja Kata, Meri ja Mikko, Tiinan ulkonäköpaineet), Kysymysboksi, Kehon rentoutus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OSALLISUUS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44: Touhutiimit, Ideaboksi, Agentit, Ajankohtaista, Oppilaiden mielipiteiden kartoittaminen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8279026" y="1263195"/>
            <a:ext cx="3707028" cy="1785104"/>
          </a:xfrm>
          <a:prstGeom prst="rect">
            <a:avLst/>
          </a:prstGeom>
          <a:solidFill>
            <a:srgbClr val="F79FD1"/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1-2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TURVATAIDOT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134-136: Huomaa hyvä itsessäsi, Vihreän ja punaisen valon kosketukset, Minä määrään itse kehostani (versio 1), Tästä me pidämme -patsaat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SELVIYTYMINEN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143-147: Minua kannustavat läheiseni, Tahmeat popcornit, Meritähti, Musiikin tunnelmissa, Surullinen lohikäärme, Selviytyjän purjelaiva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8279025" y="3242947"/>
            <a:ext cx="3707029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3-4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TURVATAIDOT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134-136: Vihreän ja punaisen valon kosketukset, Minä määrään kehostani (versio 3), Vihreän vai punaisen valon kosketus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SELVIYTYMINEN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s.143-147: Mieluisin murheenpurkutapani, Olen valppaana, Järkeilen, Tunnemaalaus, Autopesula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279025" y="5220151"/>
            <a:ext cx="3707938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5-6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TURVATAIDOT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134-136: Lupa omaan tilaan, Vihreän ja punaisen valon kosketukset, Minä määrään itse kehostani (versio2)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SELVIYTYMINEN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143-147: Jääpuikko, Puhun ja kuuntelen, Julisteet selviytymiskeinoista, Tunnista selviytymiskeinot!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639625" y="0"/>
            <a:ext cx="4264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solidFill>
                  <a:prstClr val="black"/>
                </a:solidFill>
              </a:rPr>
              <a:t>HYVÄÄ MIELTÄ YHDESSÄ: Kevään aiheet ja harjoitukset</a:t>
            </a: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92" y="0"/>
            <a:ext cx="719684" cy="36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26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illaan\Desktop\mieli_logo_white_rgb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5877272"/>
            <a:ext cx="2031504" cy="8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3431704" y="1490396"/>
            <a:ext cx="56886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5400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i-FI" sz="8000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 Heiti Std B" pitchFamily="34" charset="-128"/>
                <a:ea typeface="Adobe Fan Heiti Std B" pitchFamily="34" charset="-128"/>
              </a:rPr>
              <a:t>Pidä huolta itsestäsi!</a:t>
            </a:r>
          </a:p>
        </p:txBody>
      </p:sp>
    </p:spTree>
    <p:extLst>
      <p:ext uri="{BB962C8B-B14F-4D97-AF65-F5344CB8AC3E}">
        <p14:creationId xmlns:p14="http://schemas.microsoft.com/office/powerpoint/2010/main" val="224168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1"/>
          <p:cNvSpPr txBox="1">
            <a:spLocks noGrp="1"/>
          </p:cNvSpPr>
          <p:nvPr>
            <p:ph type="title"/>
          </p:nvPr>
        </p:nvSpPr>
        <p:spPr>
          <a:xfrm>
            <a:off x="1343471" y="476251"/>
            <a:ext cx="10369200" cy="1080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67" name="Google Shape;567;p71"/>
          <p:cNvSpPr txBox="1">
            <a:spLocks noGrp="1"/>
          </p:cNvSpPr>
          <p:nvPr>
            <p:ph type="body" idx="1"/>
          </p:nvPr>
        </p:nvSpPr>
        <p:spPr>
          <a:xfrm>
            <a:off x="479425" y="1773239"/>
            <a:ext cx="11229200" cy="4392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/>
          </a:p>
        </p:txBody>
      </p:sp>
      <p:pic>
        <p:nvPicPr>
          <p:cNvPr id="568" name="Google Shape;56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9719"/>
            <a:ext cx="12192001" cy="677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58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2"/>
          <p:cNvSpPr txBox="1">
            <a:spLocks noGrp="1"/>
          </p:cNvSpPr>
          <p:nvPr>
            <p:ph type="title"/>
          </p:nvPr>
        </p:nvSpPr>
        <p:spPr>
          <a:xfrm>
            <a:off x="1343471" y="476251"/>
            <a:ext cx="10369200" cy="1080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i"/>
              <a:t>Psyykkinen toimintakyky: toiminta, tunne-elämä ja ajattelu</a:t>
            </a:r>
            <a:endParaRPr/>
          </a:p>
        </p:txBody>
      </p:sp>
      <p:sp>
        <p:nvSpPr>
          <p:cNvPr id="510" name="Google Shape;510;p62"/>
          <p:cNvSpPr txBox="1"/>
          <p:nvPr/>
        </p:nvSpPr>
        <p:spPr>
          <a:xfrm>
            <a:off x="367233" y="1819334"/>
            <a:ext cx="112136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57189">
              <a:lnSpc>
                <a:spcPct val="150000"/>
              </a:lnSpc>
              <a:buSzPts val="1800"/>
              <a:buFont typeface="Lato"/>
              <a:buChar char="●"/>
            </a:pPr>
            <a:r>
              <a:rPr lang="fi" sz="2400">
                <a:latin typeface="Lato"/>
                <a:ea typeface="Lato"/>
                <a:cs typeface="Lato"/>
                <a:sym typeface="Lato"/>
              </a:rPr>
              <a:t>Realiteettien taju, elämänhallinnan kokeminen, optimismi, tyytyväisyys elämään, tarkoituksen kokeminen, sosiaalinen taitavuus, itseluottamus ja toiminnallisuus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609585" indent="-457189">
              <a:lnSpc>
                <a:spcPct val="150000"/>
              </a:lnSpc>
              <a:buSzPts val="1800"/>
              <a:buFont typeface="Lato"/>
              <a:buChar char="●"/>
            </a:pPr>
            <a:r>
              <a:rPr lang="fi" sz="2400">
                <a:latin typeface="Lato"/>
                <a:ea typeface="Lato"/>
                <a:cs typeface="Lato"/>
                <a:sym typeface="Lato"/>
              </a:rPr>
              <a:t>Kyky suoriutua älyllistä ja muuta henkisiä ponnistelua vaativista tehtävistä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1" name="Google Shape;51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468" y="4260367"/>
            <a:ext cx="4099193" cy="2354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47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4"/>
          <p:cNvSpPr txBox="1">
            <a:spLocks noGrp="1"/>
          </p:cNvSpPr>
          <p:nvPr>
            <p:ph type="body" idx="1"/>
          </p:nvPr>
        </p:nvSpPr>
        <p:spPr>
          <a:xfrm>
            <a:off x="1343024" y="1773239"/>
            <a:ext cx="4608800" cy="575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/>
            <a:r>
              <a:rPr lang="fi" dirty="0"/>
              <a:t>Psyykkisen toimintakyvyn osa-alueita:</a:t>
            </a:r>
            <a:endParaRPr dirty="0"/>
          </a:p>
        </p:txBody>
      </p:sp>
      <p:sp>
        <p:nvSpPr>
          <p:cNvPr id="523" name="Google Shape;523;p64"/>
          <p:cNvSpPr txBox="1">
            <a:spLocks noGrp="1"/>
          </p:cNvSpPr>
          <p:nvPr>
            <p:ph type="body" idx="2"/>
          </p:nvPr>
        </p:nvSpPr>
        <p:spPr>
          <a:xfrm>
            <a:off x="1055688" y="2420888"/>
            <a:ext cx="4896400" cy="3744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Char char="●"/>
            </a:pPr>
            <a:r>
              <a:rPr lang="fi" dirty="0"/>
              <a:t>Itsearvostus</a:t>
            </a:r>
            <a:endParaRPr dirty="0"/>
          </a:p>
          <a:p>
            <a:pPr>
              <a:spcBef>
                <a:spcPts val="0"/>
              </a:spcBef>
              <a:buChar char="●"/>
            </a:pPr>
            <a:r>
              <a:rPr lang="fi" dirty="0"/>
              <a:t>Mieliala</a:t>
            </a:r>
            <a:endParaRPr dirty="0"/>
          </a:p>
          <a:p>
            <a:pPr>
              <a:spcBef>
                <a:spcPts val="0"/>
              </a:spcBef>
              <a:buChar char="●"/>
            </a:pPr>
            <a:r>
              <a:rPr lang="fi" dirty="0"/>
              <a:t>Ratkaisukyky</a:t>
            </a:r>
            <a:endParaRPr dirty="0"/>
          </a:p>
          <a:p>
            <a:pPr>
              <a:spcBef>
                <a:spcPts val="0"/>
              </a:spcBef>
              <a:buChar char="●"/>
            </a:pPr>
            <a:r>
              <a:rPr lang="fi" dirty="0"/>
              <a:t>Havaitseminen</a:t>
            </a:r>
            <a:endParaRPr dirty="0"/>
          </a:p>
          <a:p>
            <a:pPr>
              <a:spcBef>
                <a:spcPts val="0"/>
              </a:spcBef>
              <a:buChar char="●"/>
            </a:pPr>
            <a:r>
              <a:rPr lang="fi" dirty="0"/>
              <a:t>Muisti</a:t>
            </a:r>
            <a:endParaRPr dirty="0"/>
          </a:p>
          <a:p>
            <a:pPr>
              <a:spcBef>
                <a:spcPts val="0"/>
              </a:spcBef>
              <a:buChar char="●"/>
            </a:pPr>
            <a:r>
              <a:rPr lang="fi" dirty="0"/>
              <a:t>Oppimiskyky</a:t>
            </a:r>
            <a:endParaRPr dirty="0"/>
          </a:p>
          <a:p>
            <a:pPr>
              <a:spcBef>
                <a:spcPts val="0"/>
              </a:spcBef>
              <a:buChar char="●"/>
            </a:pPr>
            <a:r>
              <a:rPr lang="fi" dirty="0"/>
              <a:t>Ajattelu</a:t>
            </a:r>
            <a:endParaRPr dirty="0"/>
          </a:p>
          <a:p>
            <a:pPr>
              <a:spcBef>
                <a:spcPts val="0"/>
              </a:spcBef>
              <a:buChar char="●"/>
            </a:pPr>
            <a:r>
              <a:rPr lang="fi" dirty="0"/>
              <a:t>Kiellelliset kyvyt</a:t>
            </a:r>
            <a:endParaRPr dirty="0"/>
          </a:p>
          <a:p>
            <a:pPr>
              <a:spcBef>
                <a:spcPts val="0"/>
              </a:spcBef>
              <a:buChar char="●"/>
            </a:pPr>
            <a:r>
              <a:rPr lang="fi" dirty="0"/>
              <a:t>Psyykkiset taidot</a:t>
            </a:r>
            <a:endParaRPr dirty="0"/>
          </a:p>
        </p:txBody>
      </p:sp>
      <p:sp>
        <p:nvSpPr>
          <p:cNvPr id="524" name="Google Shape;524;p64"/>
          <p:cNvSpPr txBox="1">
            <a:spLocks noGrp="1"/>
          </p:cNvSpPr>
          <p:nvPr>
            <p:ph type="body" idx="3"/>
          </p:nvPr>
        </p:nvSpPr>
        <p:spPr>
          <a:xfrm>
            <a:off x="6528048" y="1773239"/>
            <a:ext cx="4608400" cy="575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/>
            <a:r>
              <a:rPr lang="fi"/>
              <a:t>Psyykkisiä taitoja voi harjoitella</a:t>
            </a:r>
            <a:endParaRPr/>
          </a:p>
        </p:txBody>
      </p:sp>
      <p:sp>
        <p:nvSpPr>
          <p:cNvPr id="525" name="Google Shape;525;p64"/>
          <p:cNvSpPr txBox="1">
            <a:spLocks noGrp="1"/>
          </p:cNvSpPr>
          <p:nvPr>
            <p:ph type="body" idx="4"/>
          </p:nvPr>
        </p:nvSpPr>
        <p:spPr>
          <a:xfrm>
            <a:off x="6240015" y="2420888"/>
            <a:ext cx="4896400" cy="3744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Char char="●"/>
            </a:pPr>
            <a:r>
              <a:rPr lang="fi"/>
              <a:t>Pitkäjänteisyyttä</a:t>
            </a:r>
            <a:endParaRPr/>
          </a:p>
          <a:p>
            <a:pPr>
              <a:spcBef>
                <a:spcPts val="0"/>
              </a:spcBef>
              <a:buChar char="●"/>
            </a:pPr>
            <a:r>
              <a:rPr lang="fi"/>
              <a:t>Joustavuutta</a:t>
            </a:r>
            <a:endParaRPr/>
          </a:p>
          <a:p>
            <a:pPr>
              <a:spcBef>
                <a:spcPts val="0"/>
              </a:spcBef>
              <a:buChar char="●"/>
            </a:pPr>
            <a:r>
              <a:rPr lang="fi"/>
              <a:t>Keskittymiskykyä</a:t>
            </a:r>
            <a:endParaRPr/>
          </a:p>
          <a:p>
            <a:pPr>
              <a:spcBef>
                <a:spcPts val="0"/>
              </a:spcBef>
              <a:buChar char="●"/>
            </a:pPr>
            <a:r>
              <a:rPr lang="fi"/>
              <a:t>Rentoutumiskykyä</a:t>
            </a:r>
            <a:endParaRPr/>
          </a:p>
          <a:p>
            <a:pPr>
              <a:spcBef>
                <a:spcPts val="0"/>
              </a:spcBef>
              <a:buChar char="●"/>
            </a:pPr>
            <a:r>
              <a:rPr lang="fi"/>
              <a:t>Ahdistuneisuuden sietokykyä</a:t>
            </a:r>
            <a:endParaRPr/>
          </a:p>
          <a:p>
            <a:pPr>
              <a:spcBef>
                <a:spcPts val="0"/>
              </a:spcBef>
              <a:buChar char="●"/>
            </a:pPr>
            <a:r>
              <a:rPr lang="fi"/>
              <a:t>Tarkkaavaisuuden sietokykyä</a:t>
            </a:r>
            <a:endParaRPr/>
          </a:p>
          <a:p>
            <a:pPr>
              <a:spcBef>
                <a:spcPts val="0"/>
              </a:spcBef>
              <a:buChar char="●"/>
            </a:pPr>
            <a:r>
              <a:rPr lang="fi"/>
              <a:t>Itsesäätelykykyä</a:t>
            </a:r>
            <a:endParaRPr/>
          </a:p>
        </p:txBody>
      </p:sp>
      <p:sp>
        <p:nvSpPr>
          <p:cNvPr id="526" name="Google Shape;526;p64"/>
          <p:cNvSpPr txBox="1">
            <a:spLocks noGrp="1"/>
          </p:cNvSpPr>
          <p:nvPr>
            <p:ph type="title"/>
          </p:nvPr>
        </p:nvSpPr>
        <p:spPr>
          <a:xfrm>
            <a:off x="1343471" y="476251"/>
            <a:ext cx="10369200" cy="575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fi" dirty="0"/>
              <a:t>Psyykkinen toimintakyky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806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4"/>
          <p:cNvSpPr txBox="1"/>
          <p:nvPr/>
        </p:nvSpPr>
        <p:spPr>
          <a:xfrm>
            <a:off x="3575721" y="764704"/>
            <a:ext cx="318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1F497D"/>
                </a:solidFill>
                <a:latin typeface="Georgia"/>
                <a:ea typeface="Times New Roman"/>
                <a:cs typeface="Times New Roman"/>
              </a:rPr>
              <a:t>SUOJATEKIJÄT</a:t>
            </a:r>
            <a:endParaRPr lang="fi-FI" sz="2000" dirty="0">
              <a:solidFill>
                <a:srgbClr val="1F497D"/>
              </a:solidFill>
              <a:latin typeface="Georgia"/>
              <a:ea typeface="Times New Roman"/>
            </a:endParaRPr>
          </a:p>
        </p:txBody>
      </p:sp>
      <p:sp>
        <p:nvSpPr>
          <p:cNvPr id="12" name="Tekstiruutu 5"/>
          <p:cNvSpPr txBox="1"/>
          <p:nvPr/>
        </p:nvSpPr>
        <p:spPr>
          <a:xfrm>
            <a:off x="7392146" y="764704"/>
            <a:ext cx="302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E13C">
                    <a:lumMod val="75000"/>
                  </a:srgbClr>
                </a:solidFill>
                <a:latin typeface="Georgia"/>
                <a:ea typeface="Times New Roman"/>
                <a:cs typeface="Times New Roman"/>
              </a:rPr>
              <a:t>RISKITEKIJÄT</a:t>
            </a:r>
            <a:endParaRPr lang="fi-FI" sz="2000" dirty="0">
              <a:solidFill>
                <a:srgbClr val="00E13C">
                  <a:lumMod val="75000"/>
                </a:srgbClr>
              </a:solidFill>
              <a:latin typeface="Georgia"/>
              <a:ea typeface="Times New Roman"/>
            </a:endParaRPr>
          </a:p>
        </p:txBody>
      </p:sp>
      <p:sp>
        <p:nvSpPr>
          <p:cNvPr id="13" name="Tekstiruutu 8"/>
          <p:cNvSpPr txBox="1"/>
          <p:nvPr/>
        </p:nvSpPr>
        <p:spPr>
          <a:xfrm>
            <a:off x="2783632" y="213285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white">
                    <a:lumMod val="50000"/>
                  </a:prstClr>
                </a:solidFill>
                <a:latin typeface="Calibri"/>
                <a:ea typeface="Times New Roman"/>
                <a:cs typeface="Times New Roman"/>
              </a:rPr>
              <a:t>Sisäisiä tekijöitä</a:t>
            </a:r>
            <a:endParaRPr lang="fi-FI" sz="1400" b="1" dirty="0">
              <a:solidFill>
                <a:prstClr val="white">
                  <a:lumMod val="50000"/>
                </a:prstClr>
              </a:solidFill>
              <a:latin typeface="Times New Roman"/>
              <a:ea typeface="Times New Roman"/>
            </a:endParaRPr>
          </a:p>
        </p:txBody>
      </p:sp>
      <p:sp>
        <p:nvSpPr>
          <p:cNvPr id="14" name="Tekstiruutu 9"/>
          <p:cNvSpPr txBox="1"/>
          <p:nvPr/>
        </p:nvSpPr>
        <p:spPr>
          <a:xfrm>
            <a:off x="2783634" y="4509120"/>
            <a:ext cx="80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white">
                    <a:lumMod val="50000"/>
                  </a:prstClr>
                </a:solidFill>
                <a:latin typeface="Calibri"/>
                <a:ea typeface="Times New Roman"/>
                <a:cs typeface="Times New Roman"/>
              </a:rPr>
              <a:t>Ulkoisia</a:t>
            </a:r>
            <a:r>
              <a:rPr lang="fi-FI" sz="1400" b="1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fi-FI" sz="1400" b="1" dirty="0">
                <a:solidFill>
                  <a:prstClr val="white">
                    <a:lumMod val="50000"/>
                  </a:prstClr>
                </a:solidFill>
                <a:latin typeface="Calibri"/>
                <a:ea typeface="Times New Roman"/>
                <a:cs typeface="Times New Roman"/>
              </a:rPr>
              <a:t>tekijöitä</a:t>
            </a:r>
            <a:endParaRPr lang="fi-FI" sz="1400" b="1" dirty="0">
              <a:solidFill>
                <a:prstClr val="white">
                  <a:lumMod val="50000"/>
                </a:prstClr>
              </a:solidFill>
              <a:latin typeface="Times New Roman"/>
              <a:ea typeface="Times New Roman"/>
            </a:endParaRPr>
          </a:p>
        </p:txBody>
      </p:sp>
      <p:sp>
        <p:nvSpPr>
          <p:cNvPr id="15" name="Tekstiruutu 6"/>
          <p:cNvSpPr txBox="1"/>
          <p:nvPr/>
        </p:nvSpPr>
        <p:spPr>
          <a:xfrm>
            <a:off x="3575722" y="1124744"/>
            <a:ext cx="438602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Fyysisestä terveydestä huolehtiminen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Kyky sanoittaa ja ilmaista tunteita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Kyky ratkaista ongelmia ja ristiriitoja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Mieltä askarruttavista asioista puhuminen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Kyky luoda ja ylläpitää ystävä- ja kaverisuhteita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Itsensä toteuttaminen mm. harrastusten kautta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Itsensä arvostaminen ja hyväksyminen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Hyväksytyksi tulemisen tunne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Perimä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Varhaiset ihmissuhteet</a:t>
            </a:r>
          </a:p>
        </p:txBody>
      </p:sp>
      <p:sp>
        <p:nvSpPr>
          <p:cNvPr id="16" name="Tekstiruutu 10"/>
          <p:cNvSpPr txBox="1"/>
          <p:nvPr/>
        </p:nvSpPr>
        <p:spPr>
          <a:xfrm>
            <a:off x="7392146" y="1124745"/>
            <a:ext cx="3514749" cy="2316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Itsetunnon haavoittuvuus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Huonot suhteet kavereihin, vanhempiin, läheisiin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Eristäytyminen ja vieraantuminen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    tutuista ihmissuhteista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Avuttomuuden tunne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Huonommuuden tunne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Biologiset tekijät, kehityshäiriöt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Sairaudet</a:t>
            </a:r>
          </a:p>
        </p:txBody>
      </p:sp>
      <p:sp>
        <p:nvSpPr>
          <p:cNvPr id="17" name="Tekstiruutu 7"/>
          <p:cNvSpPr txBox="1"/>
          <p:nvPr/>
        </p:nvSpPr>
        <p:spPr>
          <a:xfrm>
            <a:off x="3575721" y="3861048"/>
            <a:ext cx="3543549" cy="2417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Koulussa käyminen, opiskelu ja työnteko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Perhe, ystävät ja läheiset ihmiset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Turvaverkon jäsenten tuki ja hyvät suhteet turvaverkon ihmisiin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Kyky uskaltaa ja osata hakea apua ajoissa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auttamispalveluista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Turvallinen kasvuympäristö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Vanhempien työ ja toimeentulo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Kuulluksi tuleminen</a:t>
            </a:r>
          </a:p>
        </p:txBody>
      </p:sp>
      <p:sp>
        <p:nvSpPr>
          <p:cNvPr id="18" name="Tekstiruutu 16"/>
          <p:cNvSpPr txBox="1"/>
          <p:nvPr/>
        </p:nvSpPr>
        <p:spPr>
          <a:xfrm>
            <a:off x="7392144" y="3789040"/>
            <a:ext cx="3879858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Erot ja menetykset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Väkivalta, kiusaaminen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Alkoholin tai muiden päihteiden käyttö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Syrjäytyminen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Haitallinen elinympäristö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Työttömyys tai sen uhka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Psyykkiset häiriöt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Hyväksikäyttö</a:t>
            </a:r>
          </a:p>
        </p:txBody>
      </p:sp>
      <p:cxnSp>
        <p:nvCxnSpPr>
          <p:cNvPr id="19" name="Suora yhdysviiva 18"/>
          <p:cNvCxnSpPr/>
          <p:nvPr/>
        </p:nvCxnSpPr>
        <p:spPr>
          <a:xfrm flipH="1" flipV="1">
            <a:off x="7176120" y="1124744"/>
            <a:ext cx="26842" cy="5041088"/>
          </a:xfrm>
          <a:prstGeom prst="line">
            <a:avLst/>
          </a:prstGeom>
          <a:ln>
            <a:solidFill>
              <a:srgbClr val="0C7A2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/>
        </p:nvCxnSpPr>
        <p:spPr>
          <a:xfrm>
            <a:off x="2999656" y="3728051"/>
            <a:ext cx="7624274" cy="0"/>
          </a:xfrm>
          <a:prstGeom prst="line">
            <a:avLst/>
          </a:prstGeom>
          <a:ln>
            <a:solidFill>
              <a:srgbClr val="0C7A2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kstiruutu 20"/>
          <p:cNvSpPr txBox="1"/>
          <p:nvPr/>
        </p:nvSpPr>
        <p:spPr>
          <a:xfrm>
            <a:off x="3111195" y="6393881"/>
            <a:ext cx="66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rgbClr val="0070C0"/>
                </a:solidFill>
                <a:latin typeface="Calibri"/>
                <a:cs typeface="Calibri" pitchFamily="34" charset="0"/>
              </a:rPr>
              <a:t> Erkko, A. &amp; </a:t>
            </a:r>
            <a:r>
              <a:rPr lang="fi-FI" sz="1000" dirty="0" err="1">
                <a:solidFill>
                  <a:srgbClr val="0070C0"/>
                </a:solidFill>
                <a:latin typeface="Calibri"/>
                <a:cs typeface="Calibri" pitchFamily="34" charset="0"/>
              </a:rPr>
              <a:t>Hannukkala,M</a:t>
            </a:r>
            <a:r>
              <a:rPr lang="fi-FI" sz="1000" dirty="0">
                <a:solidFill>
                  <a:srgbClr val="0070C0"/>
                </a:solidFill>
                <a:latin typeface="Calibri"/>
                <a:cs typeface="Calibri" pitchFamily="34" charset="0"/>
              </a:rPr>
              <a:t>. 2013. Mielenterveys voimaksi. Suomen Mielenterveysseura.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4342462" y="142456"/>
            <a:ext cx="473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rgbClr val="00E13C"/>
                </a:solidFill>
                <a:latin typeface="Georgia"/>
              </a:rPr>
              <a:t>Mielenterveyden</a:t>
            </a:r>
          </a:p>
        </p:txBody>
      </p:sp>
    </p:spTree>
    <p:extLst>
      <p:ext uri="{BB962C8B-B14F-4D97-AF65-F5344CB8AC3E}">
        <p14:creationId xmlns:p14="http://schemas.microsoft.com/office/powerpoint/2010/main" val="41109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5B750-23C8-463E-B0C8-634DF6DD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573840"/>
          </a:xfrm>
        </p:spPr>
        <p:txBody>
          <a:bodyPr>
            <a:normAutofit/>
          </a:bodyPr>
          <a:lstStyle/>
          <a:p>
            <a:r>
              <a:rPr lang="fi-FI" b="1" dirty="0"/>
              <a:t>Ryhmätehtävä. </a:t>
            </a:r>
            <a:br>
              <a:rPr lang="fi-FI" b="1" dirty="0"/>
            </a:br>
            <a:r>
              <a:rPr lang="fi-FI" b="1" dirty="0"/>
              <a:t>Miten puututaan? Miten ennaltaehkäistään?</a:t>
            </a:r>
            <a:endParaRPr lang="fi-FI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CBAFD-B568-4D12-B548-3F036333B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Masennus</a:t>
            </a:r>
          </a:p>
          <a:p>
            <a:r>
              <a:rPr lang="fi-FI" dirty="0"/>
              <a:t>Koulu-uupumus</a:t>
            </a:r>
          </a:p>
          <a:p>
            <a:r>
              <a:rPr lang="fi-FI" dirty="0"/>
              <a:t>Yksinäisyys</a:t>
            </a:r>
          </a:p>
          <a:p>
            <a:r>
              <a:rPr lang="fi-FI" dirty="0"/>
              <a:t>Suorituskeskeisyys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05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>
            <a:extLst>
              <a:ext uri="{FF2B5EF4-FFF2-40B4-BE49-F238E27FC236}">
                <a16:creationId xmlns:a16="http://schemas.microsoft.com/office/drawing/2014/main" id="{3D4E78C0-2996-4A88-809B-3DAF26AEF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F6E0DA7-9228-4FA4-B23A-A0AE562465E8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i-FI" altLang="fi-FI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B4B73C3-A171-4A15-8043-F10C171F53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MASENNUS (depressio)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C642FEB-8048-4870-8482-8EF75EF881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lapsen ja nuoren masennus </a:t>
            </a:r>
          </a:p>
          <a:p>
            <a:pPr eaLnBrk="1" hangingPunct="1"/>
            <a:r>
              <a:rPr lang="fi-FI" altLang="fi-FI"/>
              <a:t>opettajan silmin</a:t>
            </a:r>
          </a:p>
        </p:txBody>
      </p:sp>
    </p:spTree>
    <p:extLst>
      <p:ext uri="{BB962C8B-B14F-4D97-AF65-F5344CB8AC3E}">
        <p14:creationId xmlns:p14="http://schemas.microsoft.com/office/powerpoint/2010/main" val="915933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hteinen esitys_0905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ieli_mallipohja_v2015-02-03">
  <a:themeElements>
    <a:clrScheme name="mieli_exce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E13C"/>
      </a:accent1>
      <a:accent2>
        <a:srgbClr val="696E73"/>
      </a:accent2>
      <a:accent3>
        <a:srgbClr val="05D2F5"/>
      </a:accent3>
      <a:accent4>
        <a:srgbClr val="DCE1E1"/>
      </a:accent4>
      <a:accent5>
        <a:srgbClr val="FFF023"/>
      </a:accent5>
      <a:accent6>
        <a:srgbClr val="DCE1E6"/>
      </a:accent6>
      <a:hlink>
        <a:srgbClr val="0000FF"/>
      </a:hlink>
      <a:folHlink>
        <a:srgbClr val="800080"/>
      </a:folHlink>
    </a:clrScheme>
    <a:fontScheme name="Mieli2015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eli_mallipohja_v2015-03-17 [Vain luku]" id="{2EB110D6-681A-4476-AE03-925F4596D650}" vid="{9E4E7120-A1DE-422B-BD39-2143D9876191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2326</Words>
  <Application>Microsoft Office PowerPoint</Application>
  <PresentationFormat>Widescreen</PresentationFormat>
  <Paragraphs>415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56" baseType="lpstr">
      <vt:lpstr>Adobe Devanagari</vt:lpstr>
      <vt:lpstr>Adobe Fan Heiti Std B</vt:lpstr>
      <vt:lpstr>Aleo</vt:lpstr>
      <vt:lpstr>Arial</vt:lpstr>
      <vt:lpstr>Arial Rounded MT Lt</vt:lpstr>
      <vt:lpstr>Calibri</vt:lpstr>
      <vt:lpstr>Calibri Light</vt:lpstr>
      <vt:lpstr>Clarendon</vt:lpstr>
      <vt:lpstr>Georgia</vt:lpstr>
      <vt:lpstr>Lato</vt:lpstr>
      <vt:lpstr>Times New Roman</vt:lpstr>
      <vt:lpstr>Wingdings</vt:lpstr>
      <vt:lpstr>Office-teema</vt:lpstr>
      <vt:lpstr>Yhteinen esitys_090514</vt:lpstr>
      <vt:lpstr>4_Office-teema</vt:lpstr>
      <vt:lpstr>6_Office-teema</vt:lpstr>
      <vt:lpstr>1_mieli_mallipohja_v2015-02-03</vt:lpstr>
      <vt:lpstr>MIELENTERVEYSTAITOJA ALAKOULUUN  POMM1053</vt:lpstr>
      <vt:lpstr>LASTEN MIELENHYVINVOINNIN VAHVISTAMINEN – MITÄ KEINOJA ON OPELLA?</vt:lpstr>
      <vt:lpstr>OPS </vt:lpstr>
      <vt:lpstr>PowerPoint Presentation</vt:lpstr>
      <vt:lpstr>Psyykkinen toimintakyky: toiminta, tunne-elämä ja ajattelu</vt:lpstr>
      <vt:lpstr>Psyykkinen toimintakyky</vt:lpstr>
      <vt:lpstr>PowerPoint Presentation</vt:lpstr>
      <vt:lpstr>Ryhmätehtävä.  Miten puututaan? Miten ennaltaehkäistään?</vt:lpstr>
      <vt:lpstr>MASENNUS (depressio)</vt:lpstr>
      <vt:lpstr>Mitä masennus on?</vt:lpstr>
      <vt:lpstr>Mitä masennus on?</vt:lpstr>
      <vt:lpstr>Mitä masennus on?</vt:lpstr>
      <vt:lpstr>Lasten ja nuorten masennus</vt:lpstr>
      <vt:lpstr>PowerPoint Presentation</vt:lpstr>
      <vt:lpstr>Miten masennus ilmenee?</vt:lpstr>
      <vt:lpstr>Mistä masennus johtuu?</vt:lpstr>
      <vt:lpstr>Mistä masennus johtuu?</vt:lpstr>
      <vt:lpstr>Miten puhua nuoren kanssa masennuksesta?</vt:lpstr>
      <vt:lpstr>Vinkkejä opettajalle</vt:lpstr>
      <vt:lpstr>Vinkkejä opettajalle</vt:lpstr>
      <vt:lpstr>Vinkkejä opettajalle</vt:lpstr>
      <vt:lpstr>Koulu-uupumus</vt:lpstr>
      <vt:lpstr>Koulu-uupumuksen merkkejä</vt:lpstr>
      <vt:lpstr>Miten ohjaata koulu-uupunutta</vt:lpstr>
      <vt:lpstr>Kolme näkökulmaa yksinäisyyteen</vt:lpstr>
      <vt:lpstr>Sivuun vetäytyvät lapset</vt:lpstr>
      <vt:lpstr>SUORITUSKESKEISYYDEN KEHÄ</vt:lpstr>
      <vt:lpstr>SUORITUSKESKEINEN HENKILÖ</vt:lpstr>
      <vt:lpstr>Missä ovat suorittamisen juuret?</vt:lpstr>
      <vt:lpstr>Suorittamisen pakosta voi parantua</vt:lpstr>
      <vt:lpstr>Harjoituksia oppilaille ja itselle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Suomen Mielenterveysseura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Riikka Nurmi</dc:creator>
  <cp:lastModifiedBy>Kepler-Uotinen, Kaili</cp:lastModifiedBy>
  <cp:revision>48</cp:revision>
  <cp:lastPrinted>2015-08-31T07:14:14Z</cp:lastPrinted>
  <dcterms:created xsi:type="dcterms:W3CDTF">2015-05-06T08:25:55Z</dcterms:created>
  <dcterms:modified xsi:type="dcterms:W3CDTF">2025-01-31T09:11:43Z</dcterms:modified>
</cp:coreProperties>
</file>