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1"/>
  </p:notesMasterIdLst>
  <p:handoutMasterIdLst>
    <p:handoutMasterId r:id="rId22"/>
  </p:handoutMasterIdLst>
  <p:sldIdLst>
    <p:sldId id="346" r:id="rId2"/>
    <p:sldId id="367" r:id="rId3"/>
    <p:sldId id="365" r:id="rId4"/>
    <p:sldId id="366" r:id="rId5"/>
    <p:sldId id="362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4" r:id="rId19"/>
    <p:sldId id="296" r:id="rId20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E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0C1958B9-CD30-464F-9E55-ED83E1D47473}" type="datetimeFigureOut">
              <a:rPr lang="fi-FI" smtClean="0"/>
              <a:t>5.2.2025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222" y="9376978"/>
            <a:ext cx="2922317" cy="49410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54BFD778-F97A-DE48-9D2D-40D9C54F8A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154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34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0BD5B133-3B39-49F4-9475-09F00D49448B}" type="datetimeFigureOut">
              <a:rPr lang="fi-FI" smtClean="0"/>
              <a:t>5.2.2025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2791CCF4-E9DE-4634-B260-6357CFD068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34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5075"/>
            <a:ext cx="5919787" cy="3330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4DAE-FC31-4F6F-84FA-D69EBC701B2E}" type="slidenum">
              <a:rPr lang="fi-FI" smtClean="0">
                <a:solidFill>
                  <a:prstClr val="black"/>
                </a:solidFill>
              </a:rPr>
              <a:pPr/>
              <a:t>19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6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1475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7061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36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19575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5215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6375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0763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02650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7923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7216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5948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0223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97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95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67137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019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9501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432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C88979-7579-4EA8-A80F-891AC3DFF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2/5/2025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4A4B59-23E1-4CE9-8F03-E276B365CC7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4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486025"/>
          </a:xfrm>
        </p:spPr>
        <p:txBody>
          <a:bodyPr>
            <a:normAutofit fontScale="90000"/>
          </a:bodyPr>
          <a:lstStyle/>
          <a:p>
            <a:br>
              <a:rPr lang="fi-FI" altLang="fi-FI" b="1" dirty="0"/>
            </a:br>
            <a:br>
              <a:rPr lang="fi-FI" altLang="fi-FI" b="1" dirty="0"/>
            </a:br>
            <a:br>
              <a:rPr lang="fi-FI" altLang="fi-FI" b="1" dirty="0"/>
            </a:br>
            <a:br>
              <a:rPr lang="fi-FI" altLang="fi-FI" b="1" dirty="0"/>
            </a:br>
            <a:br>
              <a:rPr lang="fi-FI" altLang="fi-FI" b="1" dirty="0"/>
            </a:br>
            <a:br>
              <a:rPr lang="fi-FI" altLang="fi-FI" b="1" dirty="0"/>
            </a:br>
            <a:r>
              <a:rPr lang="fi-FI" altLang="fi-FI" sz="3100" b="1" dirty="0"/>
              <a:t>terveyskasvatus</a:t>
            </a:r>
            <a:br>
              <a:rPr lang="fi-FI" altLang="fi-FI" sz="3100" b="1" dirty="0"/>
            </a:br>
            <a:r>
              <a:rPr lang="fi-FI" altLang="fi-FI" sz="3100" b="1" dirty="0"/>
              <a:t>POMM1053</a:t>
            </a:r>
            <a:br>
              <a:rPr lang="fi-FI" altLang="fi-FI" sz="3100" b="1" dirty="0"/>
            </a:br>
            <a:r>
              <a:rPr lang="fi-FI" altLang="fi-FI" sz="3100" b="1" dirty="0"/>
              <a:t>Kaili </a:t>
            </a:r>
            <a:r>
              <a:rPr lang="fi-FI" altLang="fi-FI" sz="3100" b="1" dirty="0" err="1"/>
              <a:t>kepler-uotinen</a:t>
            </a:r>
            <a:br>
              <a:rPr lang="fi-FI" altLang="fi-FI" sz="2800" b="1" dirty="0"/>
            </a:br>
            <a:br>
              <a:rPr lang="fi-FI" altLang="fi-FI" sz="3600" b="1" dirty="0"/>
            </a:br>
            <a:endParaRPr lang="fi-FI" altLang="fi-FI" sz="3600" dirty="0"/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1524000" y="1610138"/>
            <a:ext cx="9144000" cy="5824331"/>
          </a:xfrm>
        </p:spPr>
        <p:txBody>
          <a:bodyPr>
            <a:normAutofit lnSpcReduction="10000"/>
          </a:bodyPr>
          <a:lstStyle/>
          <a:p>
            <a:pPr algn="just"/>
            <a:r>
              <a:rPr lang="fi-FI" altLang="fi-FI" sz="2400" b="1" cap="none" dirty="0"/>
              <a:t>1.Demo  </a:t>
            </a:r>
            <a:r>
              <a:rPr lang="fi-FI" altLang="fi-FI" sz="2400" cap="none" dirty="0"/>
              <a:t>Mitä kaikkea terveyskasvatus sisältää? Terveyskasvatuksen olemus. </a:t>
            </a:r>
          </a:p>
          <a:p>
            <a:pPr algn="just"/>
            <a:r>
              <a:rPr lang="fi-FI" sz="2400" b="1" cap="none" dirty="0"/>
              <a:t>2. Demo  </a:t>
            </a:r>
            <a:r>
              <a:rPr lang="fi-FI" sz="2400" cap="none" dirty="0"/>
              <a:t>Mielenhyvinvointi. </a:t>
            </a:r>
          </a:p>
          <a:p>
            <a:pPr algn="just"/>
            <a:r>
              <a:rPr lang="fi-FI" sz="2400" b="1" cap="none" dirty="0"/>
              <a:t>3. Demo  </a:t>
            </a:r>
            <a:r>
              <a:rPr lang="fi-FI" sz="2400" cap="none" dirty="0"/>
              <a:t>Kehollisuus ja seksuaalisuus. Kehotunnekasvatus.</a:t>
            </a:r>
          </a:p>
          <a:p>
            <a:pPr algn="just"/>
            <a:endParaRPr lang="fi-FI" sz="2400" cap="none" dirty="0"/>
          </a:p>
          <a:p>
            <a:pPr algn="just"/>
            <a:r>
              <a:rPr lang="fi-FI" sz="2400" b="1" cap="none" dirty="0"/>
              <a:t>Terveyskasvatuksen tehtävät</a:t>
            </a:r>
          </a:p>
          <a:p>
            <a:pPr marL="342900" indent="-342900" algn="just">
              <a:buFontTx/>
              <a:buChar char="-"/>
            </a:pPr>
            <a:r>
              <a:rPr lang="fi-FI" sz="2400" cap="none" dirty="0"/>
              <a:t>Luokan hyvinvointimalli</a:t>
            </a:r>
          </a:p>
          <a:p>
            <a:pPr marL="342900" indent="-342900" algn="just">
              <a:buFontTx/>
              <a:buChar char="-"/>
            </a:pPr>
            <a:r>
              <a:rPr lang="fi-FI" sz="2400" cap="none" dirty="0"/>
              <a:t>Terveyskasvatuksen ”oivallusten” kartta. </a:t>
            </a:r>
          </a:p>
          <a:p>
            <a:pPr algn="just"/>
            <a:r>
              <a:rPr lang="fi-FI" sz="2400" b="1" cap="none" dirty="0"/>
              <a:t>Poissaolot</a:t>
            </a:r>
          </a:p>
          <a:p>
            <a:pPr algn="just"/>
            <a:r>
              <a:rPr lang="fi-FI" sz="2400" cap="none" dirty="0"/>
              <a:t>Demomatskuista merkityksellisten faktojen pohdinta. Mitä ajatuksia herää?</a:t>
            </a:r>
          </a:p>
          <a:p>
            <a:pPr algn="just"/>
            <a:endParaRPr lang="fi-FI" sz="3600" cap="none" dirty="0"/>
          </a:p>
          <a:p>
            <a:pPr algn="just"/>
            <a:endParaRPr lang="fi-FI" sz="3600" b="1" cap="none" dirty="0"/>
          </a:p>
          <a:p>
            <a:pPr marL="571500" indent="-571500" algn="just">
              <a:buFontTx/>
              <a:buChar char="-"/>
            </a:pPr>
            <a:endParaRPr lang="fi-FI" sz="3600" b="1" cap="none" dirty="0"/>
          </a:p>
          <a:p>
            <a:pPr algn="just"/>
            <a:endParaRPr lang="fi-FI" sz="3600" cap="none" dirty="0"/>
          </a:p>
          <a:p>
            <a:pPr algn="just"/>
            <a:endParaRPr lang="fi-FI" sz="3600" cap="none" dirty="0"/>
          </a:p>
          <a:p>
            <a:pPr marL="571500" indent="-571500" algn="just">
              <a:buFontTx/>
              <a:buChar char="-"/>
            </a:pPr>
            <a:endParaRPr lang="fi-FI" sz="3600" cap="none" dirty="0"/>
          </a:p>
          <a:p>
            <a:pPr algn="just"/>
            <a:endParaRPr lang="fi-FI" cap="none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b="1" dirty="0"/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36582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</a:t>
            </a:r>
            <a:br>
              <a:rPr lang="fi-FI" altLang="fi-FI" b="1"/>
            </a:br>
            <a:r>
              <a:rPr lang="fi-FI" altLang="fi-FI" b="1"/>
              <a:t>neljä tehtävää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1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300" b="1" dirty="0"/>
              <a:t>4. </a:t>
            </a:r>
            <a:r>
              <a:rPr lang="fi-FI" altLang="fi-FI" sz="2300" b="1" cap="none" dirty="0"/>
              <a:t>Muutosta avustava tehtävä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300" cap="none" dirty="0"/>
              <a:t>Tarkoitetaan sekä terveyskäyttäytymisen että erilaisten terveystaitojen ja –valmiuksien muutoksia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300" cap="none" dirty="0"/>
              <a:t>Terveystottumuksiin vaikuttavat monet tekijät (yhteiskunnalliset asiat, perhetausta, elämäntilanteet ja –tapahtumat, psyykkiset voimavarat – kasvatus…)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300" cap="none" dirty="0"/>
              <a:t>Pyritään vaikuttamaan terveystottumusten taustalla oleviin tietoihin, taitoihin, arvoihin ja asenteisiin = </a:t>
            </a:r>
            <a:r>
              <a:rPr lang="fi-FI" altLang="fi-FI" sz="2300" u="sng" cap="none" dirty="0"/>
              <a:t>terveysosaamiseen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300" cap="none" dirty="0"/>
              <a:t>Osa terveysosaamisesta tukee muutosta, osa taas on tärkeää terveyssivistyksen ja arjessa selviytymisen kannalta</a:t>
            </a:r>
          </a:p>
          <a:p>
            <a:pPr eaLnBrk="1" hangingPunct="1">
              <a:lnSpc>
                <a:spcPct val="80000"/>
              </a:lnSpc>
            </a:pPr>
            <a:endParaRPr lang="fi-FI" altLang="fi-FI" sz="2300" dirty="0"/>
          </a:p>
          <a:p>
            <a:pPr eaLnBrk="1" hangingPunct="1">
              <a:lnSpc>
                <a:spcPct val="80000"/>
              </a:lnSpc>
            </a:pPr>
            <a:endParaRPr lang="fi-FI" altLang="fi-FI" sz="2300" dirty="0"/>
          </a:p>
          <a:p>
            <a:pPr eaLnBrk="1" hangingPunct="1">
              <a:lnSpc>
                <a:spcPct val="80000"/>
              </a:lnSpc>
            </a:pPr>
            <a:endParaRPr lang="fi-FI" altLang="fi-FI" sz="1100" dirty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96E4A3-8473-43AB-BD76-069B7DD6ABFA}" type="slidenum">
              <a:rPr lang="fi-FI" altLang="fi-FI" smtClean="0"/>
              <a:pPr/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17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b="1" dirty="0"/>
              <a:t>Terveyskasvatuksen /hyvinvointioppimisen erilaisia lähestymistapoja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71513" indent="-671513" eaLnBrk="1" hangingPunct="1">
              <a:lnSpc>
                <a:spcPct val="80000"/>
              </a:lnSpc>
              <a:buFontTx/>
              <a:buAutoNum type="arabicPeriod"/>
            </a:pPr>
            <a:endParaRPr lang="fi-FI" altLang="fi-FI" sz="3100" dirty="0"/>
          </a:p>
          <a:p>
            <a:pPr marL="671513" indent="-671513" eaLnBrk="1" hangingPunct="1">
              <a:lnSpc>
                <a:spcPct val="80000"/>
              </a:lnSpc>
            </a:pPr>
            <a:r>
              <a:rPr lang="fi-FI" altLang="fi-FI" sz="3100" cap="none" dirty="0"/>
              <a:t>Lääketieteellinen terveyskasvatusmalli</a:t>
            </a:r>
          </a:p>
          <a:p>
            <a:pPr marL="671513" indent="-671513" eaLnBrk="1" hangingPunct="1">
              <a:lnSpc>
                <a:spcPct val="80000"/>
              </a:lnSpc>
            </a:pPr>
            <a:r>
              <a:rPr lang="fi-FI" altLang="fi-FI" sz="3100" cap="none" dirty="0"/>
              <a:t>Rationaalinen terveyskasvatusmalli</a:t>
            </a:r>
          </a:p>
          <a:p>
            <a:pPr marL="671513" indent="-671513" eaLnBrk="1" hangingPunct="1">
              <a:lnSpc>
                <a:spcPct val="80000"/>
              </a:lnSpc>
            </a:pPr>
            <a:r>
              <a:rPr lang="fi-FI" altLang="fi-FI" sz="3100" cap="none" dirty="0"/>
              <a:t>Voimavarakeskeinen lähestymistapa</a:t>
            </a:r>
          </a:p>
          <a:p>
            <a:pPr marL="671513" indent="-671513" eaLnBrk="1" hangingPunct="1">
              <a:lnSpc>
                <a:spcPct val="80000"/>
              </a:lnSpc>
            </a:pPr>
            <a:r>
              <a:rPr lang="fi-FI" altLang="fi-FI" sz="3100" cap="none" dirty="0"/>
              <a:t>Humanistinen terveyskasvatusmalli</a:t>
            </a:r>
          </a:p>
          <a:p>
            <a:pPr marL="671513" indent="-671513" eaLnBrk="1" hangingPunct="1">
              <a:lnSpc>
                <a:spcPct val="80000"/>
              </a:lnSpc>
              <a:buFont typeface="Wingdings" pitchFamily="2" charset="2"/>
              <a:buNone/>
            </a:pPr>
            <a:endParaRPr lang="fi-FI" altLang="fi-FI" sz="3100" cap="none" dirty="0"/>
          </a:p>
          <a:p>
            <a:pPr marL="671513" indent="-6715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altLang="fi-FI" sz="3100" b="1" cap="none" dirty="0"/>
              <a:t>Lähde</a:t>
            </a:r>
            <a:r>
              <a:rPr lang="fi-FI" altLang="fi-FI" sz="3100" cap="none" dirty="0"/>
              <a:t>: </a:t>
            </a:r>
          </a:p>
          <a:p>
            <a:pPr marL="671513" indent="-67151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i-FI" altLang="fi-FI" sz="3100" cap="none" dirty="0" err="1"/>
              <a:t>Tones</a:t>
            </a:r>
            <a:r>
              <a:rPr lang="fi-FI" altLang="fi-FI" sz="3100" cap="none" dirty="0"/>
              <a:t> &amp; </a:t>
            </a:r>
            <a:r>
              <a:rPr lang="fi-FI" altLang="fi-FI" sz="3100" cap="none" dirty="0" err="1"/>
              <a:t>tilford</a:t>
            </a:r>
            <a:r>
              <a:rPr lang="fi-FI" altLang="fi-FI" sz="3100" cap="none" dirty="0"/>
              <a:t> (2001) </a:t>
            </a:r>
            <a:r>
              <a:rPr lang="fi-FI" altLang="fi-FI" sz="3100" cap="none" dirty="0" err="1"/>
              <a:t>health</a:t>
            </a:r>
            <a:r>
              <a:rPr lang="fi-FI" altLang="fi-FI" sz="3100" cap="none" dirty="0"/>
              <a:t> </a:t>
            </a:r>
            <a:r>
              <a:rPr lang="fi-FI" altLang="fi-FI" sz="3100" cap="none" dirty="0" err="1"/>
              <a:t>promotion</a:t>
            </a:r>
            <a:endParaRPr lang="fi-FI" altLang="fi-FI" sz="3100" cap="none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919465-F056-4850-AEA4-2704086BB1A4}" type="slidenum">
              <a:rPr lang="fi-FI" altLang="fi-FI" smtClean="0"/>
              <a:pPr/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524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1907177"/>
            <a:ext cx="10364452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fi-FI" altLang="fi-FI" sz="1300" dirty="0"/>
          </a:p>
          <a:p>
            <a:pPr eaLnBrk="1" hangingPunct="1">
              <a:buFontTx/>
              <a:buNone/>
            </a:pPr>
            <a:r>
              <a:rPr lang="fi-FI" altLang="fi-FI" sz="2600" b="1" cap="none" dirty="0"/>
              <a:t>Lääketieteellinen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 cap="none" dirty="0"/>
              <a:t>(Vrt. Muutosta avustava tehtävä)</a:t>
            </a:r>
          </a:p>
          <a:p>
            <a:pPr eaLnBrk="1" hangingPunct="1"/>
            <a:r>
              <a:rPr lang="fi-FI" altLang="fi-FI" sz="2000" cap="none" dirty="0"/>
              <a:t>Keskeistä </a:t>
            </a:r>
            <a:r>
              <a:rPr lang="fi-FI" altLang="fi-FI" sz="2000" u="sng" cap="none" dirty="0"/>
              <a:t>kansantautien</a:t>
            </a:r>
            <a:r>
              <a:rPr lang="fi-FI" altLang="fi-FI" sz="2000" cap="none" dirty="0"/>
              <a:t> ja niihin liittyvien riskitekijöiden ja suojaavien tekijöiden esittely</a:t>
            </a:r>
          </a:p>
          <a:p>
            <a:pPr eaLnBrk="1" hangingPunct="1"/>
            <a:r>
              <a:rPr lang="fi-FI" altLang="fi-FI" sz="2000" cap="none" dirty="0"/>
              <a:t>Tavoitteena, että lapset ja nuoret omaksuisivat elämäntyylin ja terveystottumuksia, jotka ehkäisevät aikuisilla ilmeneviä sairauksia</a:t>
            </a:r>
          </a:p>
          <a:p>
            <a:pPr eaLnBrk="1" hangingPunct="1"/>
            <a:r>
              <a:rPr lang="fi-FI" altLang="fi-FI" sz="2000" cap="none" dirty="0"/>
              <a:t>Terveyskasvatuksen tehtävänä </a:t>
            </a:r>
            <a:r>
              <a:rPr lang="fi-FI" altLang="fi-FI" sz="2000" u="sng" cap="none" dirty="0"/>
              <a:t>käyttäytymisen muuttaminen</a:t>
            </a:r>
            <a:r>
              <a:rPr lang="fi-FI" altLang="fi-FI" sz="2000" cap="none" dirty="0"/>
              <a:t>: suostuttelu, terveyskäyttäytymiskeskeisyys…</a:t>
            </a:r>
          </a:p>
          <a:p>
            <a:pPr eaLnBrk="1" hangingPunct="1"/>
            <a:r>
              <a:rPr lang="fi-FI" altLang="fi-FI" sz="2000" cap="none" dirty="0"/>
              <a:t>Kiellot, ohjeet, neuvot, rajoitukset</a:t>
            </a:r>
          </a:p>
          <a:p>
            <a:pPr eaLnBrk="1" hangingPunct="1"/>
            <a:r>
              <a:rPr lang="fi-FI" altLang="fi-FI" sz="2000" cap="none" dirty="0"/>
              <a:t>Perustuu behavioristiseen oppimiskäsitykseen</a:t>
            </a:r>
          </a:p>
        </p:txBody>
      </p:sp>
      <p:sp>
        <p:nvSpPr>
          <p:cNvPr id="1229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1F49F6-EEE9-4C12-B740-88458C827941}" type="slidenum">
              <a:rPr lang="fi-FI" altLang="fi-FI" smtClean="0"/>
              <a:pPr/>
              <a:t>12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971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1998617"/>
            <a:ext cx="10364452" cy="379258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sz="1300" b="1" dirty="0"/>
          </a:p>
          <a:p>
            <a:pPr eaLnBrk="1" hangingPunct="1">
              <a:buFontTx/>
              <a:buNone/>
            </a:pPr>
            <a:r>
              <a:rPr lang="fi-FI" altLang="fi-FI" sz="2600" b="1" cap="none" dirty="0"/>
              <a:t>Rationaalinen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 cap="none" dirty="0"/>
              <a:t>(Vrt. Sivistävä tehtävä)</a:t>
            </a:r>
          </a:p>
          <a:p>
            <a:pPr eaLnBrk="1" hangingPunct="1"/>
            <a:r>
              <a:rPr lang="fi-FI" altLang="fi-FI" sz="2000" cap="none" dirty="0"/>
              <a:t>Kasvatettavan rationaalisuuden ja </a:t>
            </a:r>
            <a:r>
              <a:rPr lang="fi-FI" altLang="fi-FI" sz="2000" u="sng" cap="none" dirty="0"/>
              <a:t>valinnan vapauden</a:t>
            </a:r>
            <a:r>
              <a:rPr lang="fi-FI" altLang="fi-FI" sz="2000" cap="none" dirty="0"/>
              <a:t> korostamista</a:t>
            </a:r>
          </a:p>
          <a:p>
            <a:pPr eaLnBrk="1" hangingPunct="1"/>
            <a:r>
              <a:rPr lang="fi-FI" altLang="fi-FI" sz="2000" cap="none" dirty="0"/>
              <a:t>Terveyskasvatuksen tehtävänä tietojen ja taitojen lisääminen sekä arvojen selkeyttäminen</a:t>
            </a:r>
          </a:p>
          <a:p>
            <a:pPr eaLnBrk="1" hangingPunct="1"/>
            <a:r>
              <a:rPr lang="fi-FI" altLang="fi-FI" sz="2000" cap="none" dirty="0"/>
              <a:t>Vältetään suostuttelua</a:t>
            </a:r>
          </a:p>
          <a:p>
            <a:pPr eaLnBrk="1" hangingPunct="1"/>
            <a:r>
              <a:rPr lang="fi-FI" altLang="fi-FI" sz="2000" cap="none" dirty="0"/>
              <a:t>Opettaja/kasvattaja ei tuo omia käsityksiään, arvojaan ja suhtautumistaan esille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55E584-444F-46F5-A09F-803B4CF3932A}" type="slidenum">
              <a:rPr lang="fi-FI" altLang="fi-FI" smtClean="0"/>
              <a:pPr/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223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2336931"/>
            <a:ext cx="10364452" cy="401161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2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600" b="1" cap="none" dirty="0"/>
              <a:t>Voimavarakeskeinen lähestymistapa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b="1" cap="none" dirty="0"/>
              <a:t>(Vrt. Mielenterveystehtävä)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000" cap="none" dirty="0"/>
              <a:t>Terveyskasvatuksen tavoitteena lisätä lasten ja nuorten psyykkisiä voimavaroja ja </a:t>
            </a:r>
            <a:r>
              <a:rPr lang="fi-FI" altLang="fi-FI" sz="2000" cap="none" dirty="0" err="1"/>
              <a:t>sosioemotionaalisia</a:t>
            </a:r>
            <a:r>
              <a:rPr lang="fi-FI" altLang="fi-FI" sz="2000" cap="none" dirty="0"/>
              <a:t> taitoja sekä laajemmin sellaisia sosiaalisia taitoja, jotka edistävät mahdollisuuksia vaikuttaa omaan terveyteen ja elämään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000" u="sng" cap="none" dirty="0"/>
              <a:t>Positiivisen terveyden</a:t>
            </a:r>
            <a:r>
              <a:rPr lang="fi-FI" altLang="fi-FI" sz="2000" cap="none" dirty="0"/>
              <a:t> indikaattorit (</a:t>
            </a:r>
            <a:r>
              <a:rPr lang="fi-FI" altLang="fi-FI" sz="2000" cap="none" dirty="0" err="1"/>
              <a:t>hjort</a:t>
            </a:r>
            <a:r>
              <a:rPr lang="fi-FI" altLang="fi-FI" sz="2000" cap="none" dirty="0"/>
              <a:t> 1994):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000" cap="none" dirty="0"/>
              <a:t>Hyvinvointi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000" cap="none" dirty="0"/>
              <a:t>Hallinnan tunne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000" cap="none" dirty="0"/>
              <a:t>Fyysinen kunto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000" cap="none" dirty="0"/>
              <a:t>Sosiaalinen tuki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DF15F1-25AF-4EF0-9E04-564A7A6D5C62}" type="slidenum">
              <a:rPr lang="fi-FI" altLang="fi-FI" smtClean="0"/>
              <a:pPr/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846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2367093"/>
            <a:ext cx="10364452" cy="398145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sz="2600" b="1" dirty="0"/>
          </a:p>
          <a:p>
            <a:pPr eaLnBrk="1" hangingPunct="1">
              <a:buFontTx/>
              <a:buNone/>
            </a:pPr>
            <a:r>
              <a:rPr lang="fi-FI" altLang="fi-FI" sz="2600" b="1" cap="none" dirty="0"/>
              <a:t>Voimavarakeskeinen lähestymistapa</a:t>
            </a:r>
          </a:p>
          <a:p>
            <a:pPr eaLnBrk="1" hangingPunct="1">
              <a:buFontTx/>
              <a:buNone/>
            </a:pPr>
            <a:r>
              <a:rPr lang="fi-FI" altLang="fi-FI" sz="2000" b="1" cap="none" dirty="0"/>
              <a:t>(Vrt. Mielenterveystehtävä)</a:t>
            </a:r>
          </a:p>
          <a:p>
            <a:pPr eaLnBrk="1" hangingPunct="1"/>
            <a:r>
              <a:rPr lang="fi-FI" altLang="fi-FI" sz="2000" u="sng" cap="none" dirty="0"/>
              <a:t>Empowerment</a:t>
            </a:r>
            <a:r>
              <a:rPr lang="fi-FI" altLang="fi-FI" sz="2000" cap="none" dirty="0"/>
              <a:t> = voimaantuminen, vahvistaminen</a:t>
            </a:r>
          </a:p>
          <a:p>
            <a:pPr lvl="1" eaLnBrk="1" hangingPunct="1"/>
            <a:r>
              <a:rPr lang="fi-FI" altLang="fi-FI" sz="2000" cap="none" dirty="0"/>
              <a:t>Huomioidaan vastavuoroisuus, kasvatettavan tarpeet, heidän selviytymistaitonsa, piilevät voimavarat, yksilölliset toimintatyylit, tukiverkostot…</a:t>
            </a:r>
          </a:p>
          <a:p>
            <a:pPr lvl="1" eaLnBrk="1" hangingPunct="1"/>
            <a:r>
              <a:rPr lang="fi-FI" altLang="fi-FI" sz="2000" cap="none" dirty="0"/>
              <a:t>Kasvattaja kuuntelija, myötäeläjä, ymmärtäjä</a:t>
            </a:r>
          </a:p>
          <a:p>
            <a:pPr eaLnBrk="1" hangingPunct="1"/>
            <a:endParaRPr lang="fi-FI" altLang="fi-FI" sz="2000" b="1" cap="none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B1504C-CC93-4B07-9D52-652DB70AD156}" type="slidenum">
              <a:rPr lang="fi-FI" altLang="fi-FI" smtClean="0"/>
              <a:pPr/>
              <a:t>15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87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sz="2600" b="1" dirty="0"/>
          </a:p>
          <a:p>
            <a:pPr eaLnBrk="1" hangingPunct="1">
              <a:buFontTx/>
              <a:buNone/>
            </a:pPr>
            <a:r>
              <a:rPr lang="fi-FI" altLang="fi-FI" sz="2600" b="1" cap="none" dirty="0"/>
              <a:t>Humanistinen terveyskasvatusmalli</a:t>
            </a:r>
          </a:p>
          <a:p>
            <a:pPr eaLnBrk="1" hangingPunct="1">
              <a:buFontTx/>
              <a:buNone/>
            </a:pPr>
            <a:r>
              <a:rPr lang="fi-FI" altLang="fi-FI" sz="2000" b="1" cap="none" dirty="0"/>
              <a:t>(Vrt. Sivistävä ja virittävä tehtävä)</a:t>
            </a:r>
          </a:p>
          <a:p>
            <a:pPr eaLnBrk="1" hangingPunct="1"/>
            <a:r>
              <a:rPr lang="fi-FI" altLang="fi-FI" sz="2000" cap="none" dirty="0"/>
              <a:t>Korostetaan terveyskasvatuksen </a:t>
            </a:r>
            <a:r>
              <a:rPr lang="fi-FI" altLang="fi-FI" sz="2000" u="sng" cap="none" dirty="0"/>
              <a:t>sivistävää tehtävää</a:t>
            </a:r>
            <a:r>
              <a:rPr lang="fi-FI" altLang="fi-FI" sz="2000" cap="none" dirty="0"/>
              <a:t> sekä terveyteen ja sairauteen liittyvää </a:t>
            </a:r>
            <a:r>
              <a:rPr lang="fi-FI" altLang="fi-FI" sz="2000" u="sng" cap="none" dirty="0"/>
              <a:t>arvopohdintaa</a:t>
            </a:r>
          </a:p>
          <a:p>
            <a:pPr eaLnBrk="1" hangingPunct="1"/>
            <a:r>
              <a:rPr lang="fi-FI" altLang="fi-FI" sz="2000" cap="none" dirty="0"/>
              <a:t>Terveyskasvatuksen tavoitteena on, että lapset ja nuoret saavat hyvän terveyssivistyksellisen perustan sekä oppivat terveyteen ja sairauksiin liittyvää arvopohdiskelua</a:t>
            </a:r>
          </a:p>
          <a:p>
            <a:pPr eaLnBrk="1" hangingPunct="1"/>
            <a:endParaRPr lang="fi-FI" altLang="fi-FI" sz="20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DE8E0A-70A2-4BB5-A75C-B0AFD181AD27}" type="slidenum">
              <a:rPr lang="fi-FI" altLang="fi-FI" smtClean="0"/>
              <a:pPr/>
              <a:t>16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952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erilaisia lähestymistapoja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4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600" b="1" cap="none" dirty="0"/>
              <a:t>Humanistinen terveyskasvatusmalli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b="1" cap="none" dirty="0"/>
              <a:t>(Vrt. Sivistävä ja virittävä tehtävä)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u="sng" cap="none" dirty="0"/>
              <a:t>Terveyssivistys</a:t>
            </a:r>
            <a:r>
              <a:rPr lang="fi-FI" altLang="fi-FI" sz="2000" cap="none" dirty="0"/>
              <a:t> = terveyteen ja sairauteen liittyvien kykyjen, taitojen, tietojen ja asenteiden ja arvojen jatkuvaa </a:t>
            </a:r>
            <a:r>
              <a:rPr lang="fi-FI" altLang="fi-FI" sz="2000" cap="none" dirty="0" err="1"/>
              <a:t>uusintamista</a:t>
            </a:r>
            <a:r>
              <a:rPr lang="fi-FI" altLang="fi-FI" sz="2000" cap="none" dirty="0"/>
              <a:t>, kehittämistä ja jalostamista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u="sng" cap="none" dirty="0"/>
              <a:t>Terveystiedon</a:t>
            </a:r>
            <a:r>
              <a:rPr lang="fi-FI" altLang="fi-FI" sz="2000" cap="none" dirty="0"/>
              <a:t> välittäminen, omaksuminen ja pohdiskelu ovat arvoja sinänsä – ei vain käyttäytymisen muuttuminen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cap="none" dirty="0"/>
              <a:t>Keskeistä myös suvaitsevaisuuden ja moniarvoisuuden kunnioittamisen oppiminen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cap="none" dirty="0"/>
              <a:t>”Terveys ei ole palkinto, eikä sairaus rangaistus”</a:t>
            </a:r>
          </a:p>
          <a:p>
            <a:pPr eaLnBrk="1" hangingPunct="1">
              <a:lnSpc>
                <a:spcPct val="90000"/>
              </a:lnSpc>
            </a:pPr>
            <a:endParaRPr lang="fi-FI" altLang="fi-FI" sz="2000" cap="none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8C0AB2-606A-4C45-BD2F-AB640EE944E1}" type="slidenum">
              <a:rPr lang="fi-FI" altLang="fi-FI" smtClean="0"/>
              <a:pPr/>
              <a:t>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019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Itsestä huolehtiminen ja arjen taidot OPS (L3)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18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illaan\Desktop\mieli_logo_white_rgb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877272"/>
            <a:ext cx="2031504" cy="8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3431704" y="1490396"/>
            <a:ext cx="56886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i-FI" sz="80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 Heiti Std B" pitchFamily="34" charset="-128"/>
                <a:ea typeface="Adobe Fan Heiti Std B" pitchFamily="34" charset="-128"/>
              </a:rPr>
              <a:t>Pidä huolta itsestäsi!</a:t>
            </a:r>
          </a:p>
        </p:txBody>
      </p:sp>
    </p:spTree>
    <p:extLst>
      <p:ext uri="{BB962C8B-B14F-4D97-AF65-F5344CB8AC3E}">
        <p14:creationId xmlns:p14="http://schemas.microsoft.com/office/powerpoint/2010/main" val="224168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E7C5-22B3-F373-0A74-7830D1FB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Mitä tulee mieleen sanasta terveyskasvatus?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57FAE-74FD-86C7-DDB1-1CC6B000F3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51997-36D8-3A75-6132-56FA2AF4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</p:spTree>
    <p:extLst>
      <p:ext uri="{BB962C8B-B14F-4D97-AF65-F5344CB8AC3E}">
        <p14:creationId xmlns:p14="http://schemas.microsoft.com/office/powerpoint/2010/main" val="77730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Terveyskasvatus alakoulussa </a:t>
            </a:r>
            <a:br>
              <a:rPr lang="fi-FI" b="1" dirty="0"/>
            </a:br>
            <a:r>
              <a:rPr lang="fi-FI" b="1" dirty="0"/>
              <a:t>(pienryhmissä alustava oivallusten kartta)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343530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”Kuumailmapallo ja lentäjä”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Miksi haluaisi saarelle?</a:t>
            </a:r>
          </a:p>
          <a:p>
            <a:r>
              <a:rPr lang="fi-FI" dirty="0"/>
              <a:t>Miksi pelottaa mennä saarelle?</a:t>
            </a:r>
          </a:p>
          <a:p>
            <a:r>
              <a:rPr lang="fi-FI" dirty="0"/>
              <a:t>Miten pääsisi saarelle?</a:t>
            </a:r>
          </a:p>
          <a:p>
            <a:r>
              <a:rPr lang="fi-FI" dirty="0"/>
              <a:t>Kuka on </a:t>
            </a:r>
            <a:r>
              <a:rPr lang="fi-FI"/>
              <a:t>se lentäjä?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571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Terveyskasvatuksen (Hyvinvointioppimisen) 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Mitkä ne olisivat?</a:t>
            </a:r>
          </a:p>
        </p:txBody>
      </p:sp>
    </p:spTree>
    <p:extLst>
      <p:ext uri="{BB962C8B-B14F-4D97-AF65-F5344CB8AC3E}">
        <p14:creationId xmlns:p14="http://schemas.microsoft.com/office/powerpoint/2010/main" val="257142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b="1" dirty="0"/>
              <a:t>Terveyskasvatuksen/hyvinvointioppimisen </a:t>
            </a:r>
            <a:br>
              <a:rPr lang="fi-FI" altLang="fi-FI" b="1" dirty="0"/>
            </a:br>
            <a:r>
              <a:rPr lang="fi-FI" altLang="fi-FI" b="1" dirty="0"/>
              <a:t>neljä tehtävää </a:t>
            </a:r>
            <a:r>
              <a:rPr lang="fi-FI" altLang="fi-FI" dirty="0"/>
              <a:t>(Kannas)</a:t>
            </a:r>
            <a:endParaRPr lang="fi-FI" altLang="fi-FI" b="1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71513" indent="-671513" eaLnBrk="1" hangingPunct="1">
              <a:buFontTx/>
              <a:buAutoNum type="arabicPeriod"/>
            </a:pPr>
            <a:endParaRPr lang="fi-FI" altLang="fi-FI"/>
          </a:p>
          <a:p>
            <a:pPr marL="671513" indent="-671513" eaLnBrk="1" hangingPunct="1">
              <a:buFontTx/>
              <a:buAutoNum type="arabicPeriod"/>
            </a:pPr>
            <a:r>
              <a:rPr lang="fi-FI" altLang="fi-FI"/>
              <a:t>Sivistävä tehtävä</a:t>
            </a:r>
          </a:p>
          <a:p>
            <a:pPr marL="671513" indent="-671513" eaLnBrk="1" hangingPunct="1">
              <a:buFontTx/>
              <a:buAutoNum type="arabicPeriod"/>
            </a:pPr>
            <a:r>
              <a:rPr lang="fi-FI" altLang="fi-FI"/>
              <a:t>Virittävä tehtävä</a:t>
            </a:r>
          </a:p>
          <a:p>
            <a:pPr marL="671513" indent="-671513" eaLnBrk="1" hangingPunct="1">
              <a:buFontTx/>
              <a:buAutoNum type="arabicPeriod"/>
            </a:pPr>
            <a:r>
              <a:rPr lang="fi-FI" altLang="fi-FI"/>
              <a:t>Mielenterveystehtävä</a:t>
            </a:r>
          </a:p>
          <a:p>
            <a:pPr marL="671513" indent="-671513" eaLnBrk="1" hangingPunct="1">
              <a:buFontTx/>
              <a:buAutoNum type="arabicPeriod"/>
            </a:pPr>
            <a:r>
              <a:rPr lang="fi-FI" altLang="fi-FI"/>
              <a:t>Muutosta avustava tehtävä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688AA1-7505-4DD7-9355-F4DF3EBC88B1}" type="slidenum">
              <a:rPr lang="fi-FI" altLang="fi-FI" smtClean="0"/>
              <a:pPr/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2225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</a:t>
            </a:r>
            <a:br>
              <a:rPr lang="fi-FI" altLang="fi-FI" b="1"/>
            </a:br>
            <a:r>
              <a:rPr lang="fi-FI" altLang="fi-FI" b="1"/>
              <a:t>neljä tehtävää</a:t>
            </a:r>
            <a:endParaRPr lang="fi-FI" altLang="fi-FI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2367093"/>
            <a:ext cx="10364452" cy="408595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fi-FI" altLang="fi-FI" sz="3100" dirty="0"/>
          </a:p>
          <a:p>
            <a:pPr eaLnBrk="1" hangingPunct="1">
              <a:buFontTx/>
              <a:buNone/>
            </a:pPr>
            <a:r>
              <a:rPr lang="fi-FI" altLang="fi-FI" sz="2300" b="1" cap="none" dirty="0"/>
              <a:t>1. Sivistävä tehtävä</a:t>
            </a:r>
          </a:p>
          <a:p>
            <a:pPr eaLnBrk="1" hangingPunct="1"/>
            <a:r>
              <a:rPr lang="fi-FI" altLang="fi-FI" sz="2300" cap="none" dirty="0"/>
              <a:t>Mitkä ovat </a:t>
            </a:r>
            <a:r>
              <a:rPr lang="fi-FI" altLang="fi-FI" sz="2300" u="sng" cap="none" dirty="0"/>
              <a:t>keskeisimmät yleissivistävät tiedot ja taidot</a:t>
            </a:r>
            <a:r>
              <a:rPr lang="fi-FI" altLang="fi-FI" sz="2300" cap="none" dirty="0"/>
              <a:t>, jotka kouluaikana tulisi oppia terveydestä?</a:t>
            </a:r>
          </a:p>
          <a:p>
            <a:pPr eaLnBrk="1" hangingPunct="1"/>
            <a:r>
              <a:rPr lang="fi-FI" altLang="fi-FI" sz="2300" cap="none" dirty="0"/>
              <a:t>Ydinainesanalyysi: </a:t>
            </a:r>
          </a:p>
          <a:p>
            <a:pPr eaLnBrk="1" hangingPunct="1">
              <a:buFontTx/>
              <a:buNone/>
            </a:pPr>
            <a:r>
              <a:rPr lang="fi-FI" altLang="fi-FI" sz="2300" cap="none" dirty="0"/>
              <a:t>	</a:t>
            </a:r>
            <a:r>
              <a:rPr lang="fi-FI" altLang="fi-FI" sz="2300" cap="none" dirty="0" err="1"/>
              <a:t>must</a:t>
            </a:r>
            <a:r>
              <a:rPr lang="fi-FI" altLang="fi-FI" sz="2300" cap="none" dirty="0"/>
              <a:t> </a:t>
            </a:r>
            <a:r>
              <a:rPr lang="fi-FI" altLang="fi-FI" sz="2300" cap="none" dirty="0" err="1"/>
              <a:t>know</a:t>
            </a:r>
            <a:r>
              <a:rPr lang="fi-FI" altLang="fi-FI" sz="2300" cap="none" dirty="0"/>
              <a:t> – </a:t>
            </a:r>
            <a:r>
              <a:rPr lang="fi-FI" altLang="fi-FI" sz="2300" cap="none" dirty="0" err="1"/>
              <a:t>should</a:t>
            </a:r>
            <a:r>
              <a:rPr lang="fi-FI" altLang="fi-FI" sz="2300" cap="none" dirty="0"/>
              <a:t> </a:t>
            </a:r>
            <a:r>
              <a:rPr lang="fi-FI" altLang="fi-FI" sz="2300" cap="none" dirty="0" err="1"/>
              <a:t>know</a:t>
            </a:r>
            <a:r>
              <a:rPr lang="fi-FI" altLang="fi-FI" sz="2300" cap="none" dirty="0"/>
              <a:t> – </a:t>
            </a:r>
            <a:r>
              <a:rPr lang="fi-FI" altLang="fi-FI" sz="2300" cap="none" dirty="0" err="1"/>
              <a:t>nice</a:t>
            </a:r>
            <a:r>
              <a:rPr lang="fi-FI" altLang="fi-FI" sz="2300" cap="none" dirty="0"/>
              <a:t> to </a:t>
            </a:r>
            <a:r>
              <a:rPr lang="fi-FI" altLang="fi-FI" sz="2300" cap="none" dirty="0" err="1"/>
              <a:t>know</a:t>
            </a:r>
            <a:endParaRPr lang="fi-FI" altLang="fi-FI" sz="2300" cap="none" dirty="0"/>
          </a:p>
          <a:p>
            <a:pPr eaLnBrk="1" hangingPunct="1"/>
            <a:r>
              <a:rPr lang="fi-FI" altLang="fi-FI" sz="2300" cap="none" dirty="0"/>
              <a:t>Lasten ja nuorten omat tiedontarpeet?</a:t>
            </a:r>
          </a:p>
          <a:p>
            <a:pPr eaLnBrk="1" hangingPunct="1"/>
            <a:r>
              <a:rPr lang="fi-FI" altLang="fi-FI" sz="2300" cap="none" dirty="0"/>
              <a:t>Tieto – tunne - tahto</a:t>
            </a:r>
          </a:p>
          <a:p>
            <a:pPr eaLnBrk="1" hangingPunct="1">
              <a:buFontTx/>
              <a:buNone/>
            </a:pPr>
            <a:endParaRPr lang="fi-FI" altLang="fi-FI" sz="2300" dirty="0"/>
          </a:p>
          <a:p>
            <a:pPr eaLnBrk="1" hangingPunct="1"/>
            <a:endParaRPr lang="fi-FI" altLang="fi-FI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9C318C-24FE-4EF3-8FE8-36E46615D2BD}" type="slidenum">
              <a:rPr lang="fi-FI" altLang="fi-FI" smtClean="0"/>
              <a:pPr/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36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</a:t>
            </a:r>
            <a:br>
              <a:rPr lang="fi-FI" altLang="fi-FI" b="1"/>
            </a:br>
            <a:r>
              <a:rPr lang="fi-FI" altLang="fi-FI" b="1"/>
              <a:t>neljä tehtävää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dirty="0"/>
          </a:p>
          <a:p>
            <a:pPr eaLnBrk="1" hangingPunct="1">
              <a:buFontTx/>
              <a:buNone/>
            </a:pPr>
            <a:r>
              <a:rPr lang="fi-FI" altLang="fi-FI" sz="2300" b="1" cap="none" dirty="0"/>
              <a:t>2. Virittävä tehtävä</a:t>
            </a:r>
          </a:p>
          <a:p>
            <a:pPr eaLnBrk="1" hangingPunct="1"/>
            <a:r>
              <a:rPr lang="fi-FI" altLang="fi-FI" sz="2300" cap="none" dirty="0"/>
              <a:t>Tavoitteena </a:t>
            </a:r>
            <a:r>
              <a:rPr lang="fi-FI" altLang="fi-FI" sz="2300" u="sng" cap="none" dirty="0"/>
              <a:t>ajattelemiseen</a:t>
            </a:r>
            <a:r>
              <a:rPr lang="fi-FI" altLang="fi-FI" sz="2300" cap="none" dirty="0"/>
              <a:t> auttaminen ja tiedostamisen virittäminen</a:t>
            </a:r>
          </a:p>
          <a:p>
            <a:pPr eaLnBrk="1" hangingPunct="1"/>
            <a:r>
              <a:rPr lang="fi-FI" altLang="fi-FI" sz="2300" cap="none" dirty="0"/>
              <a:t>Tärkeitä miksi-kysymykset ja niistä keskusteleminen, pohdiskelu, väittely, perustelut</a:t>
            </a:r>
          </a:p>
          <a:p>
            <a:pPr eaLnBrk="1" hangingPunct="1"/>
            <a:r>
              <a:rPr lang="fi-FI" altLang="fi-FI" sz="2300" u="sng" cap="none" dirty="0"/>
              <a:t>Mikä virittää</a:t>
            </a:r>
            <a:r>
              <a:rPr lang="fi-FI" altLang="fi-FI" sz="2300" cap="none" dirty="0"/>
              <a:t>: puutteet aiemmissa tiedoissa, myönteinen epävarmuus, uteliaisuus…?</a:t>
            </a:r>
          </a:p>
          <a:p>
            <a:pPr eaLnBrk="1" hangingPunct="1"/>
            <a:r>
              <a:rPr lang="fi-FI" altLang="fi-FI" sz="2300" cap="none" dirty="0"/>
              <a:t>Kasvattajan </a:t>
            </a:r>
            <a:r>
              <a:rPr lang="fi-FI" altLang="fi-FI" sz="2300" u="sng" cap="none" dirty="0"/>
              <a:t>persoonallisuus</a:t>
            </a:r>
            <a:r>
              <a:rPr lang="fi-FI" altLang="fi-FI" sz="2300" cap="none" dirty="0"/>
              <a:t> mukana</a:t>
            </a:r>
          </a:p>
          <a:p>
            <a:pPr eaLnBrk="1" hangingPunct="1"/>
            <a:endParaRPr lang="fi-FI" altLang="fi-FI" sz="2300" cap="none" dirty="0"/>
          </a:p>
          <a:p>
            <a:pPr eaLnBrk="1" hangingPunct="1">
              <a:buFontTx/>
              <a:buNone/>
            </a:pPr>
            <a:endParaRPr lang="fi-FI" altLang="fi-FI" sz="31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280136-9ACC-4DEB-AEB9-EF54E6B30B03}" type="slidenum">
              <a:rPr lang="fi-FI" altLang="fi-FI" smtClean="0"/>
              <a:pPr/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3040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Terveyskasvatuksen </a:t>
            </a:r>
            <a:br>
              <a:rPr lang="fi-FI" altLang="fi-FI" b="1"/>
            </a:br>
            <a:r>
              <a:rPr lang="fi-FI" altLang="fi-FI" b="1"/>
              <a:t>neljä tehtävää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913775" y="2367093"/>
            <a:ext cx="10364452" cy="433415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31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300" b="1" cap="none" dirty="0"/>
              <a:t>3. Mielenterveystehtävä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300" cap="none" dirty="0"/>
              <a:t>Tärkeää terveyden </a:t>
            </a:r>
            <a:r>
              <a:rPr lang="fi-FI" altLang="fi-FI" sz="2300" u="sng" cap="none" dirty="0"/>
              <a:t>psyykkiset voimavarat</a:t>
            </a:r>
            <a:r>
              <a:rPr lang="fi-FI" altLang="fi-FI" sz="2300" cap="none" dirty="0"/>
              <a:t> – ei vain käyttäytymiseen vaikuttaminen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300" cap="none" dirty="0"/>
              <a:t>Psyykkisten voimavarojen vahvistamisen myötä myös terveystottumukset voivat todennäköisemmin muuttua = välittävä tehtävä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300" cap="none" dirty="0"/>
              <a:t>Tavoitteena ahdistuksen ja pelkojen vähentäminen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300" cap="none" dirty="0"/>
              <a:t>Keskeistä oikeanlaisen, turvallisen </a:t>
            </a:r>
            <a:r>
              <a:rPr lang="fi-FI" altLang="fi-FI" sz="2300" u="sng" cap="none" dirty="0"/>
              <a:t>ilmapiirin </a:t>
            </a:r>
            <a:r>
              <a:rPr lang="fi-FI" altLang="fi-FI" sz="2300" cap="none" dirty="0"/>
              <a:t>luominen kasvatustilanteessa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300" cap="none" dirty="0"/>
          </a:p>
          <a:p>
            <a:pPr eaLnBrk="1" hangingPunct="1">
              <a:lnSpc>
                <a:spcPct val="90000"/>
              </a:lnSpc>
            </a:pPr>
            <a:endParaRPr lang="fi-FI" altLang="fi-FI" sz="2600" cap="none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29DB0FA-6908-4D90-BD45-AC9E723F4FA0}" type="slidenum">
              <a:rPr lang="fi-FI" altLang="fi-FI" smtClean="0"/>
              <a:pPr/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815908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536</TotalTime>
  <Words>668</Words>
  <Application>Microsoft Office PowerPoint</Application>
  <PresentationFormat>Widescreen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Fan Heiti Std B</vt:lpstr>
      <vt:lpstr>Arial</vt:lpstr>
      <vt:lpstr>Calibri</vt:lpstr>
      <vt:lpstr>Tw Cen MT</vt:lpstr>
      <vt:lpstr>Wingdings</vt:lpstr>
      <vt:lpstr>Droplet</vt:lpstr>
      <vt:lpstr>      terveyskasvatus POMM1053 Kaili kepler-uotinen  </vt:lpstr>
      <vt:lpstr>Mitä tulee mieleen sanasta terveyskasvatus?</vt:lpstr>
      <vt:lpstr>Terveyskasvatus alakoulussa  (pienryhmissä alustava oivallusten kartta)</vt:lpstr>
      <vt:lpstr>”Kuumailmapallo ja lentäjä”</vt:lpstr>
      <vt:lpstr>Terveyskasvatuksen (Hyvinvointioppimisen) tehtävät</vt:lpstr>
      <vt:lpstr>Terveyskasvatuksen/hyvinvointioppimisen  neljä tehtävää (Kannas)</vt:lpstr>
      <vt:lpstr>Terveyskasvatuksen  neljä tehtävää</vt:lpstr>
      <vt:lpstr>Terveyskasvatuksen  neljä tehtävää</vt:lpstr>
      <vt:lpstr>Terveyskasvatuksen  neljä tehtävää</vt:lpstr>
      <vt:lpstr>Terveyskasvatuksen  neljä tehtävää</vt:lpstr>
      <vt:lpstr>Terveyskasvatuksen /hyvinvointioppimisen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Terveyskasvatuksen erilaisia lähestymistapoja</vt:lpstr>
      <vt:lpstr>Itsestä huolehtiminen ja arjen taidot OPS (L3)</vt:lpstr>
      <vt:lpstr>PowerPoint Presentation</vt:lpstr>
    </vt:vector>
  </TitlesOfParts>
  <Company>Suomen Mielenterveysseura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Riikka Nurmi</dc:creator>
  <cp:lastModifiedBy>Kepler-Uotinen, Kaili</cp:lastModifiedBy>
  <cp:revision>65</cp:revision>
  <cp:lastPrinted>2017-11-12T12:44:01Z</cp:lastPrinted>
  <dcterms:created xsi:type="dcterms:W3CDTF">2015-05-06T08:25:55Z</dcterms:created>
  <dcterms:modified xsi:type="dcterms:W3CDTF">2025-02-05T10:30:26Z</dcterms:modified>
</cp:coreProperties>
</file>