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8" r:id="rId2"/>
    <p:sldId id="259" r:id="rId3"/>
    <p:sldId id="265" r:id="rId4"/>
    <p:sldId id="266" r:id="rId5"/>
    <p:sldId id="293" r:id="rId6"/>
    <p:sldId id="268" r:id="rId7"/>
    <p:sldId id="269" r:id="rId8"/>
    <p:sldId id="270" r:id="rId9"/>
    <p:sldId id="272" r:id="rId10"/>
    <p:sldId id="273" r:id="rId11"/>
    <p:sldId id="274" r:id="rId12"/>
    <p:sldId id="275" r:id="rId13"/>
    <p:sldId id="276" r:id="rId14"/>
    <p:sldId id="278" r:id="rId15"/>
    <p:sldId id="279" r:id="rId16"/>
    <p:sldId id="280" r:id="rId17"/>
    <p:sldId id="284" r:id="rId18"/>
    <p:sldId id="281" r:id="rId19"/>
    <p:sldId id="282" r:id="rId20"/>
    <p:sldId id="283" r:id="rId21"/>
    <p:sldId id="286" r:id="rId22"/>
    <p:sldId id="260" r:id="rId23"/>
    <p:sldId id="261" r:id="rId24"/>
    <p:sldId id="262" r:id="rId25"/>
    <p:sldId id="263" r:id="rId26"/>
    <p:sldId id="264" r:id="rId27"/>
    <p:sldId id="267" r:id="rId28"/>
    <p:sldId id="291" r:id="rId29"/>
    <p:sldId id="292" r:id="rId30"/>
    <p:sldId id="294" r:id="rId31"/>
    <p:sldId id="295" r:id="rId32"/>
    <p:sldId id="296" r:id="rId33"/>
    <p:sldId id="297" r:id="rId34"/>
    <p:sldId id="299" r:id="rId35"/>
    <p:sldId id="300" r:id="rId36"/>
    <p:sldId id="301" r:id="rId37"/>
    <p:sldId id="302" r:id="rId38"/>
    <p:sldId id="303" r:id="rId39"/>
    <p:sldId id="271" r:id="rId40"/>
    <p:sldId id="304" r:id="rId41"/>
    <p:sldId id="305" r:id="rId42"/>
    <p:sldId id="306" r:id="rId43"/>
    <p:sldId id="307" r:id="rId44"/>
    <p:sldId id="287" r:id="rId45"/>
    <p:sldId id="288" r:id="rId46"/>
    <p:sldId id="289" r:id="rId47"/>
    <p:sldId id="308" r:id="rId48"/>
    <p:sldId id="309" r:id="rId49"/>
    <p:sldId id="310" r:id="rId50"/>
    <p:sldId id="290" r:id="rId51"/>
    <p:sldId id="298" r:id="rId52"/>
    <p:sldId id="311" r:id="rId53"/>
    <p:sldId id="312" r:id="rId5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A624C-CBE3-449A-9620-7B3188BABB19}" type="datetimeFigureOut">
              <a:rPr lang="fi-FI" smtClean="0"/>
              <a:t>1.5.2022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AF02E-030C-4368-AC86-E0325D5F78C8}" type="slidenum">
              <a:rPr lang="fi-FI" smtClean="0"/>
              <a:t>‹#›</a:t>
            </a:fld>
            <a:endParaRPr lang="fi-FI"/>
          </a:p>
        </p:txBody>
      </p:sp>
    </p:spTree>
    <p:extLst>
      <p:ext uri="{BB962C8B-B14F-4D97-AF65-F5344CB8AC3E}">
        <p14:creationId xmlns:p14="http://schemas.microsoft.com/office/powerpoint/2010/main" val="190587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f749e9767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f749e9767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8" name="Google Shape;778;gf749e97677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cb5742655d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cb5742655d_0_1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8" name="Google Shape;908;gcb5742655d_0_1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cb5742655d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cb5742655d_0_1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5" name="Google Shape;915;gcb5742655d_0_19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cb5742655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cb5742655d_0_1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2" name="Google Shape;922;gcb5742655d_0_1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cb5742655d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cb5742655d_0_2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gcb5742655d_0_2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fb431a2a1e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fb431a2a1e_0_4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4" name="Google Shape;944;gfb431a2a1e_0_4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fb431a2a1e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fb431a2a1e_0_4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2" name="Google Shape;952;gfb431a2a1e_0_4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cb5742655d_0_1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cb5742655d_0_11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gcb5742655d_0_11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cb5742655d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cb5742655d_0_11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0" name="Google Shape;960;gcb5742655d_0_11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cb5742655d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cb5742655d_0_11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8" name="Google Shape;968;gcb5742655d_0_119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b5742655d_0_1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b5742655d_0_11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6" name="Google Shape;976;gcb5742655d_0_11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cb5742655d_0_1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cb5742655d_0_10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gcb5742655d_0_109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2" name="Google Shape;10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fb1a9e8b3f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fb1a9e8b3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fb1a9e8b3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fb1a9e8b3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f742b0cace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f742b0cace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gf742b0cace_0_8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i"/>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f742b0cace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f742b0cace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gf742b0cace_0_8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i"/>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f742b0cace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f742b0cace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gf742b0cace_0_8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i"/>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fc1678f29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fc1678f29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fd974eb04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fd974eb0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fd974eb04e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fd974eb04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020055a43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020055a43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cb5742655d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cb5742655d_0_1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4" name="Google Shape;844;gcb5742655d_0_110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020055a43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020055a43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0068005df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0068005df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fb40af45b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fb40af45b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02ea9e1a3a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02ea9e1a3a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02ea9e1a3a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02ea9e1a3a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0204be709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0204be709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0202ce6fe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0202ce6f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05c2f34c1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05c2f34c1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fa16e430a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fa16e430a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fa16e430a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fa16e430a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fd974eb04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fd974eb04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fa16e430a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fa16e430a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fa16e430a5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fa16e430a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fa16e430a5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fa16e430a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fa16e430a5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fa16e430a5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05c2f34c1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05c2f34c1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05c2f34c14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105c2f34c1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fe255180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cfe25518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05c2f34c14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105c2f34c1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0204be7098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0204be7098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cb5742655d_0_1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cb5742655d_0_1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2" name="Google Shape;1042;gcb5742655d_0_11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cb5742655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cb5742655d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2" name="Google Shape;862;gcb5742655d_0_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0071d113e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0071d113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fa16e430a5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fa16e430a5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05c2f34c14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05c2f34c1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cb5742655d_0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cb5742655d_0_11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gcb5742655d_0_11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cb5742655d_0_1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cb5742655d_0_1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8" name="Google Shape;878;gcb5742655d_0_11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cb5742655d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cb5742655d_0_1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3" name="Google Shape;893;gcb5742655d_0_17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cb5742655d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cb5742655d_0_1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1" name="Google Shape;901;gcb5742655d_0_1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4217808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52151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709333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26524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6854CF7-20CB-4A54-9BD8-C0EF6FB39B92}" type="datetimeFigureOut">
              <a:rPr lang="fi-FI" smtClean="0"/>
              <a:t>1.5.2022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2D30A7E-1F5A-4B67-B825-E30E4D3D2248}" type="slidenum">
              <a:rPr lang="fi-FI" smtClean="0"/>
              <a:t>‹#›</a:t>
            </a:fld>
            <a:endParaRPr lang="fi-FI"/>
          </a:p>
        </p:txBody>
      </p:sp>
    </p:spTree>
    <p:extLst>
      <p:ext uri="{BB962C8B-B14F-4D97-AF65-F5344CB8AC3E}">
        <p14:creationId xmlns:p14="http://schemas.microsoft.com/office/powerpoint/2010/main" val="1002500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26854CF7-20CB-4A54-9BD8-C0EF6FB39B92}" type="datetimeFigureOut">
              <a:rPr lang="fi-FI" smtClean="0"/>
              <a:t>1.5.2022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4103839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26854CF7-20CB-4A54-9BD8-C0EF6FB39B92}" type="datetimeFigureOut">
              <a:rPr lang="fi-FI" smtClean="0"/>
              <a:t>1.5.2022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578410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265352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259617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Tree>
    <p:extLst>
      <p:ext uri="{BB962C8B-B14F-4D97-AF65-F5344CB8AC3E}">
        <p14:creationId xmlns:p14="http://schemas.microsoft.com/office/powerpoint/2010/main" val="153751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12D30A7E-1F5A-4B67-B825-E30E4D3D2248}" type="slidenum">
              <a:rPr lang="fi-FI" smtClean="0"/>
              <a:t>‹#›</a:t>
            </a:fld>
            <a:endParaRPr lang="fi-FI"/>
          </a:p>
        </p:txBody>
      </p:sp>
    </p:spTree>
    <p:extLst>
      <p:ext uri="{BB962C8B-B14F-4D97-AF65-F5344CB8AC3E}">
        <p14:creationId xmlns:p14="http://schemas.microsoft.com/office/powerpoint/2010/main" val="2227280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79842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26854CF7-20CB-4A54-9BD8-C0EF6FB39B92}" type="datetimeFigureOut">
              <a:rPr lang="fi-FI" smtClean="0"/>
              <a:t>1.5.2022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908977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6854CF7-20CB-4A54-9BD8-C0EF6FB39B92}" type="datetimeFigureOut">
              <a:rPr lang="fi-FI" smtClean="0"/>
              <a:t>1.5.2022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205314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6854CF7-20CB-4A54-9BD8-C0EF6FB39B92}" type="datetimeFigureOut">
              <a:rPr lang="fi-FI" smtClean="0"/>
              <a:t>1.5.2022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348054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6854CF7-20CB-4A54-9BD8-C0EF6FB39B92}" type="datetimeFigureOut">
              <a:rPr lang="fi-FI" smtClean="0"/>
              <a:t>1.5.2022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3426920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40383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Tree>
    <p:extLst>
      <p:ext uri="{BB962C8B-B14F-4D97-AF65-F5344CB8AC3E}">
        <p14:creationId xmlns:p14="http://schemas.microsoft.com/office/powerpoint/2010/main" val="4152928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61144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Tree>
    <p:extLst>
      <p:ext uri="{BB962C8B-B14F-4D97-AF65-F5344CB8AC3E}">
        <p14:creationId xmlns:p14="http://schemas.microsoft.com/office/powerpoint/2010/main" val="3565658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Tree>
    <p:extLst>
      <p:ext uri="{BB962C8B-B14F-4D97-AF65-F5344CB8AC3E}">
        <p14:creationId xmlns:p14="http://schemas.microsoft.com/office/powerpoint/2010/main" val="2369652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Tree>
    <p:extLst>
      <p:ext uri="{BB962C8B-B14F-4D97-AF65-F5344CB8AC3E}">
        <p14:creationId xmlns:p14="http://schemas.microsoft.com/office/powerpoint/2010/main" val="3502561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11673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707027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26854CF7-20CB-4A54-9BD8-C0EF6FB39B92}" type="datetimeFigureOut">
              <a:rPr lang="fi-FI" smtClean="0"/>
              <a:t>1.5.2022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12D30A7E-1F5A-4B67-B825-E30E4D3D2248}" type="slidenum">
              <a:rPr lang="fi-FI" smtClean="0"/>
              <a:t>‹#›</a:t>
            </a:fld>
            <a:endParaRPr lang="fi-FI"/>
          </a:p>
        </p:txBody>
      </p:sp>
    </p:spTree>
    <p:extLst>
      <p:ext uri="{BB962C8B-B14F-4D97-AF65-F5344CB8AC3E}">
        <p14:creationId xmlns:p14="http://schemas.microsoft.com/office/powerpoint/2010/main" val="3632808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26854CF7-20CB-4A54-9BD8-C0EF6FB39B92}" type="datetimeFigureOut">
              <a:rPr lang="fi-FI" smtClean="0"/>
              <a:t>1.5.2022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12D30A7E-1F5A-4B67-B825-E30E4D3D2248}" type="slidenum">
              <a:rPr lang="fi-FI" smtClean="0"/>
              <a:t>‹#›</a:t>
            </a:fld>
            <a:endParaRPr lang="fi-FI"/>
          </a:p>
        </p:txBody>
      </p:sp>
    </p:spTree>
    <p:extLst>
      <p:ext uri="{BB962C8B-B14F-4D97-AF65-F5344CB8AC3E}">
        <p14:creationId xmlns:p14="http://schemas.microsoft.com/office/powerpoint/2010/main" val="2806437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6854CF7-20CB-4A54-9BD8-C0EF6FB39B92}" type="datetimeFigureOut">
              <a:rPr lang="fi-FI" smtClean="0"/>
              <a:t>1.5.2022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17485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6854CF7-20CB-4A54-9BD8-C0EF6FB39B92}" type="datetimeFigureOut">
              <a:rPr lang="fi-FI" smtClean="0"/>
              <a:t>1.5.2022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77217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6854CF7-20CB-4A54-9BD8-C0EF6FB39B92}" type="datetimeFigureOut">
              <a:rPr lang="fi-FI" smtClean="0"/>
              <a:t>1.5.2022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42513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6854CF7-20CB-4A54-9BD8-C0EF6FB39B92}" type="datetimeFigureOut">
              <a:rPr lang="fi-FI" smtClean="0"/>
              <a:t>1.5.2022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10996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
  <p:cSld name="1_Comparison ">
    <p:spTree>
      <p:nvGrpSpPr>
        <p:cNvPr id="1" name="Shape 199"/>
        <p:cNvGrpSpPr/>
        <p:nvPr/>
      </p:nvGrpSpPr>
      <p:grpSpPr>
        <a:xfrm>
          <a:off x="0" y="0"/>
          <a:ext cx="0" cy="0"/>
          <a:chOff x="0" y="0"/>
          <a:chExt cx="0" cy="0"/>
        </a:xfrm>
      </p:grpSpPr>
      <p:sp>
        <p:nvSpPr>
          <p:cNvPr id="200" name="Google Shape;200;p26"/>
          <p:cNvSpPr txBox="1">
            <a:spLocks noGrp="1"/>
          </p:cNvSpPr>
          <p:nvPr>
            <p:ph type="body" idx="1"/>
          </p:nvPr>
        </p:nvSpPr>
        <p:spPr>
          <a:xfrm>
            <a:off x="1343024" y="1773239"/>
            <a:ext cx="4608800" cy="575600"/>
          </a:xfrm>
          <a:prstGeom prst="rect">
            <a:avLst/>
          </a:prstGeom>
          <a:noFill/>
          <a:ln>
            <a:noFill/>
          </a:ln>
        </p:spPr>
        <p:txBody>
          <a:bodyPr spcFirstLastPara="1" wrap="square" lIns="0" tIns="0" rIns="0" bIns="0" anchor="t" anchorCtr="0">
            <a:noAutofit/>
          </a:bodyPr>
          <a:lstStyle>
            <a:lvl1pPr marL="609585" lvl="0" indent="-304792" algn="l" rtl="0">
              <a:lnSpc>
                <a:spcPct val="100000"/>
              </a:lnSpc>
              <a:spcBef>
                <a:spcPts val="0"/>
              </a:spcBef>
              <a:spcAft>
                <a:spcPts val="0"/>
              </a:spcAft>
              <a:buSzPts val="1400"/>
              <a:buNone/>
              <a:defRPr sz="1867" b="1" u="none">
                <a:solidFill>
                  <a:schemeClr val="accent2"/>
                </a:solidFill>
                <a:latin typeface="Aleo"/>
                <a:ea typeface="Aleo"/>
                <a:cs typeface="Aleo"/>
                <a:sym typeface="Aleo"/>
              </a:defRPr>
            </a:lvl1pPr>
            <a:lvl2pPr marL="1219170" lvl="1" indent="-304792" algn="l" rtl="0">
              <a:lnSpc>
                <a:spcPct val="120000"/>
              </a:lnSpc>
              <a:spcBef>
                <a:spcPts val="400"/>
              </a:spcBef>
              <a:spcAft>
                <a:spcPts val="0"/>
              </a:spcAft>
              <a:buSzPts val="1500"/>
              <a:buNone/>
              <a:defRPr sz="2000" b="1"/>
            </a:lvl2pPr>
            <a:lvl3pPr marL="1828754" lvl="2" indent="-304792" algn="l" rtl="0">
              <a:lnSpc>
                <a:spcPct val="120000"/>
              </a:lnSpc>
              <a:spcBef>
                <a:spcPts val="400"/>
              </a:spcBef>
              <a:spcAft>
                <a:spcPts val="0"/>
              </a:spcAft>
              <a:buSzPts val="1400"/>
              <a:buNone/>
              <a:defRPr sz="1867" b="1"/>
            </a:lvl3pPr>
            <a:lvl4pPr marL="2438339" lvl="3" indent="-304792" algn="l" rtl="0">
              <a:lnSpc>
                <a:spcPct val="120000"/>
              </a:lnSpc>
              <a:spcBef>
                <a:spcPts val="400"/>
              </a:spcBef>
              <a:spcAft>
                <a:spcPts val="0"/>
              </a:spcAft>
              <a:buSzPts val="1200"/>
              <a:buNone/>
              <a:defRPr sz="1600" b="1"/>
            </a:lvl4pPr>
            <a:lvl5pPr marL="3047924" lvl="4" indent="-304792" algn="l" rtl="0">
              <a:lnSpc>
                <a:spcPct val="120000"/>
              </a:lnSpc>
              <a:spcBef>
                <a:spcPts val="400"/>
              </a:spcBef>
              <a:spcAft>
                <a:spcPts val="0"/>
              </a:spcAft>
              <a:buSzPts val="1200"/>
              <a:buNone/>
              <a:defRPr sz="1600" b="1"/>
            </a:lvl5pPr>
            <a:lvl6pPr marL="3657509" lvl="5" indent="-304792" algn="l" rtl="0">
              <a:lnSpc>
                <a:spcPct val="120000"/>
              </a:lnSpc>
              <a:spcBef>
                <a:spcPts val="400"/>
              </a:spcBef>
              <a:spcAft>
                <a:spcPts val="0"/>
              </a:spcAft>
              <a:buSzPts val="1200"/>
              <a:buNone/>
              <a:defRPr sz="1600" b="1"/>
            </a:lvl6pPr>
            <a:lvl7pPr marL="4267093" lvl="6" indent="-304792" algn="l" rtl="0">
              <a:lnSpc>
                <a:spcPct val="120000"/>
              </a:lnSpc>
              <a:spcBef>
                <a:spcPts val="400"/>
              </a:spcBef>
              <a:spcAft>
                <a:spcPts val="0"/>
              </a:spcAft>
              <a:buSzPts val="1200"/>
              <a:buNone/>
              <a:defRPr sz="1600" b="1"/>
            </a:lvl7pPr>
            <a:lvl8pPr marL="4876678" lvl="7" indent="-304792" algn="l" rtl="0">
              <a:lnSpc>
                <a:spcPct val="120000"/>
              </a:lnSpc>
              <a:spcBef>
                <a:spcPts val="400"/>
              </a:spcBef>
              <a:spcAft>
                <a:spcPts val="0"/>
              </a:spcAft>
              <a:buSzPts val="1200"/>
              <a:buNone/>
              <a:defRPr sz="1600" b="1"/>
            </a:lvl8pPr>
            <a:lvl9pPr marL="5486263" lvl="8" indent="-304792" algn="l" rtl="0">
              <a:lnSpc>
                <a:spcPct val="120000"/>
              </a:lnSpc>
              <a:spcBef>
                <a:spcPts val="400"/>
              </a:spcBef>
              <a:spcAft>
                <a:spcPts val="0"/>
              </a:spcAft>
              <a:buSzPts val="1200"/>
              <a:buNone/>
              <a:defRPr sz="1600" b="1"/>
            </a:lvl9pPr>
          </a:lstStyle>
          <a:p>
            <a:endParaRPr/>
          </a:p>
        </p:txBody>
      </p:sp>
      <p:sp>
        <p:nvSpPr>
          <p:cNvPr id="201" name="Google Shape;201;p26"/>
          <p:cNvSpPr txBox="1">
            <a:spLocks noGrp="1"/>
          </p:cNvSpPr>
          <p:nvPr>
            <p:ph type="body" idx="2"/>
          </p:nvPr>
        </p:nvSpPr>
        <p:spPr>
          <a:xfrm>
            <a:off x="1055688" y="2420888"/>
            <a:ext cx="4896400" cy="3744800"/>
          </a:xfrm>
          <a:prstGeom prst="rect">
            <a:avLst/>
          </a:prstGeom>
          <a:noFill/>
          <a:ln>
            <a:noFill/>
          </a:ln>
        </p:spPr>
        <p:txBody>
          <a:bodyPr spcFirstLastPara="1" wrap="square" lIns="0" tIns="0" rIns="0" bIns="0" anchor="t" anchorCtr="0">
            <a:noAutofit/>
          </a:bodyPr>
          <a:lstStyle>
            <a:lvl1pPr marL="609585" lvl="0" indent="-423323" algn="l" rtl="0">
              <a:lnSpc>
                <a:spcPct val="120000"/>
              </a:lnSpc>
              <a:spcBef>
                <a:spcPts val="400"/>
              </a:spcBef>
              <a:spcAft>
                <a:spcPts val="0"/>
              </a:spcAft>
              <a:buSzPts val="1400"/>
              <a:buChar char="•"/>
              <a:defRPr/>
            </a:lvl1pPr>
            <a:lvl2pPr marL="1219170" lvl="1" indent="-423323" algn="l" rtl="0">
              <a:lnSpc>
                <a:spcPct val="120000"/>
              </a:lnSpc>
              <a:spcBef>
                <a:spcPts val="400"/>
              </a:spcBef>
              <a:spcAft>
                <a:spcPts val="0"/>
              </a:spcAft>
              <a:buSzPts val="1400"/>
              <a:buChar char="–"/>
              <a:defRPr/>
            </a:lvl2pPr>
            <a:lvl3pPr marL="1828754" lvl="2" indent="-423323" algn="l" rtl="0">
              <a:lnSpc>
                <a:spcPct val="120000"/>
              </a:lnSpc>
              <a:spcBef>
                <a:spcPts val="400"/>
              </a:spcBef>
              <a:spcAft>
                <a:spcPts val="0"/>
              </a:spcAft>
              <a:buSzPts val="1400"/>
              <a:buChar char="•"/>
              <a:defRPr/>
            </a:lvl3pPr>
            <a:lvl4pPr marL="2438339" lvl="3" indent="-423323" algn="l" rtl="0">
              <a:lnSpc>
                <a:spcPct val="120000"/>
              </a:lnSpc>
              <a:spcBef>
                <a:spcPts val="400"/>
              </a:spcBef>
              <a:spcAft>
                <a:spcPts val="0"/>
              </a:spcAft>
              <a:buSzPts val="1400"/>
              <a:buChar char="•"/>
              <a:defRPr/>
            </a:lvl4pPr>
            <a:lvl5pPr marL="3047924" lvl="4" indent="-423323" algn="l" rtl="0">
              <a:lnSpc>
                <a:spcPct val="120000"/>
              </a:lnSpc>
              <a:spcBef>
                <a:spcPts val="400"/>
              </a:spcBef>
              <a:spcAft>
                <a:spcPts val="0"/>
              </a:spcAft>
              <a:buSzPts val="1400"/>
              <a:buChar char="•"/>
              <a:defRPr/>
            </a:lvl5pPr>
            <a:lvl6pPr marL="3657509" lvl="5" indent="-423323" algn="l" rtl="0">
              <a:lnSpc>
                <a:spcPct val="120000"/>
              </a:lnSpc>
              <a:spcBef>
                <a:spcPts val="400"/>
              </a:spcBef>
              <a:spcAft>
                <a:spcPts val="0"/>
              </a:spcAft>
              <a:buSzPts val="1400"/>
              <a:buChar char="•"/>
              <a:defRPr/>
            </a:lvl6pPr>
            <a:lvl7pPr marL="4267093" lvl="6" indent="-423323" algn="l" rtl="0">
              <a:lnSpc>
                <a:spcPct val="120000"/>
              </a:lnSpc>
              <a:spcBef>
                <a:spcPts val="400"/>
              </a:spcBef>
              <a:spcAft>
                <a:spcPts val="0"/>
              </a:spcAft>
              <a:buSzPts val="1400"/>
              <a:buChar char="•"/>
              <a:defRPr/>
            </a:lvl7pPr>
            <a:lvl8pPr marL="4876678" lvl="7" indent="-423323" algn="l" rtl="0">
              <a:lnSpc>
                <a:spcPct val="120000"/>
              </a:lnSpc>
              <a:spcBef>
                <a:spcPts val="400"/>
              </a:spcBef>
              <a:spcAft>
                <a:spcPts val="0"/>
              </a:spcAft>
              <a:buSzPts val="1400"/>
              <a:buChar char="•"/>
              <a:defRPr/>
            </a:lvl8pPr>
            <a:lvl9pPr marL="5486263" lvl="8" indent="-423323" algn="l" rtl="0">
              <a:lnSpc>
                <a:spcPct val="120000"/>
              </a:lnSpc>
              <a:spcBef>
                <a:spcPts val="400"/>
              </a:spcBef>
              <a:spcAft>
                <a:spcPts val="0"/>
              </a:spcAft>
              <a:buSzPts val="1400"/>
              <a:buChar char="•"/>
              <a:defRPr/>
            </a:lvl9pPr>
          </a:lstStyle>
          <a:p>
            <a:endParaRPr/>
          </a:p>
        </p:txBody>
      </p:sp>
      <p:sp>
        <p:nvSpPr>
          <p:cNvPr id="202" name="Google Shape;202;p26"/>
          <p:cNvSpPr txBox="1">
            <a:spLocks noGrp="1"/>
          </p:cNvSpPr>
          <p:nvPr>
            <p:ph type="body" idx="3"/>
          </p:nvPr>
        </p:nvSpPr>
        <p:spPr>
          <a:xfrm>
            <a:off x="6528048" y="1773239"/>
            <a:ext cx="4608400" cy="575600"/>
          </a:xfrm>
          <a:prstGeom prst="rect">
            <a:avLst/>
          </a:prstGeom>
          <a:noFill/>
          <a:ln>
            <a:noFill/>
          </a:ln>
        </p:spPr>
        <p:txBody>
          <a:bodyPr spcFirstLastPara="1" wrap="square" lIns="0" tIns="0" rIns="0" bIns="0" anchor="t" anchorCtr="0">
            <a:noAutofit/>
          </a:bodyPr>
          <a:lstStyle>
            <a:lvl1pPr marL="609585" lvl="0" indent="-304792" algn="l" rtl="0">
              <a:lnSpc>
                <a:spcPct val="100000"/>
              </a:lnSpc>
              <a:spcBef>
                <a:spcPts val="0"/>
              </a:spcBef>
              <a:spcAft>
                <a:spcPts val="0"/>
              </a:spcAft>
              <a:buSzPts val="1400"/>
              <a:buNone/>
              <a:defRPr sz="1867" b="1" u="none">
                <a:solidFill>
                  <a:schemeClr val="accent2"/>
                </a:solidFill>
                <a:latin typeface="Aleo"/>
                <a:ea typeface="Aleo"/>
                <a:cs typeface="Aleo"/>
                <a:sym typeface="Aleo"/>
              </a:defRPr>
            </a:lvl1pPr>
            <a:lvl2pPr marL="1219170" lvl="1" indent="-304792" algn="l" rtl="0">
              <a:lnSpc>
                <a:spcPct val="120000"/>
              </a:lnSpc>
              <a:spcBef>
                <a:spcPts val="400"/>
              </a:spcBef>
              <a:spcAft>
                <a:spcPts val="0"/>
              </a:spcAft>
              <a:buSzPts val="1500"/>
              <a:buNone/>
              <a:defRPr sz="2000" b="1"/>
            </a:lvl2pPr>
            <a:lvl3pPr marL="1828754" lvl="2" indent="-304792" algn="l" rtl="0">
              <a:lnSpc>
                <a:spcPct val="120000"/>
              </a:lnSpc>
              <a:spcBef>
                <a:spcPts val="400"/>
              </a:spcBef>
              <a:spcAft>
                <a:spcPts val="0"/>
              </a:spcAft>
              <a:buSzPts val="1400"/>
              <a:buNone/>
              <a:defRPr sz="1867" b="1"/>
            </a:lvl3pPr>
            <a:lvl4pPr marL="2438339" lvl="3" indent="-304792" algn="l" rtl="0">
              <a:lnSpc>
                <a:spcPct val="120000"/>
              </a:lnSpc>
              <a:spcBef>
                <a:spcPts val="400"/>
              </a:spcBef>
              <a:spcAft>
                <a:spcPts val="0"/>
              </a:spcAft>
              <a:buSzPts val="1200"/>
              <a:buNone/>
              <a:defRPr sz="1600" b="1"/>
            </a:lvl4pPr>
            <a:lvl5pPr marL="3047924" lvl="4" indent="-304792" algn="l" rtl="0">
              <a:lnSpc>
                <a:spcPct val="120000"/>
              </a:lnSpc>
              <a:spcBef>
                <a:spcPts val="400"/>
              </a:spcBef>
              <a:spcAft>
                <a:spcPts val="0"/>
              </a:spcAft>
              <a:buSzPts val="1200"/>
              <a:buNone/>
              <a:defRPr sz="1600" b="1"/>
            </a:lvl5pPr>
            <a:lvl6pPr marL="3657509" lvl="5" indent="-304792" algn="l" rtl="0">
              <a:lnSpc>
                <a:spcPct val="120000"/>
              </a:lnSpc>
              <a:spcBef>
                <a:spcPts val="400"/>
              </a:spcBef>
              <a:spcAft>
                <a:spcPts val="0"/>
              </a:spcAft>
              <a:buSzPts val="1200"/>
              <a:buNone/>
              <a:defRPr sz="1600" b="1"/>
            </a:lvl6pPr>
            <a:lvl7pPr marL="4267093" lvl="6" indent="-304792" algn="l" rtl="0">
              <a:lnSpc>
                <a:spcPct val="120000"/>
              </a:lnSpc>
              <a:spcBef>
                <a:spcPts val="400"/>
              </a:spcBef>
              <a:spcAft>
                <a:spcPts val="0"/>
              </a:spcAft>
              <a:buSzPts val="1200"/>
              <a:buNone/>
              <a:defRPr sz="1600" b="1"/>
            </a:lvl7pPr>
            <a:lvl8pPr marL="4876678" lvl="7" indent="-304792" algn="l" rtl="0">
              <a:lnSpc>
                <a:spcPct val="120000"/>
              </a:lnSpc>
              <a:spcBef>
                <a:spcPts val="400"/>
              </a:spcBef>
              <a:spcAft>
                <a:spcPts val="0"/>
              </a:spcAft>
              <a:buSzPts val="1200"/>
              <a:buNone/>
              <a:defRPr sz="1600" b="1"/>
            </a:lvl8pPr>
            <a:lvl9pPr marL="5486263" lvl="8" indent="-304792" algn="l" rtl="0">
              <a:lnSpc>
                <a:spcPct val="120000"/>
              </a:lnSpc>
              <a:spcBef>
                <a:spcPts val="400"/>
              </a:spcBef>
              <a:spcAft>
                <a:spcPts val="0"/>
              </a:spcAft>
              <a:buSzPts val="1200"/>
              <a:buNone/>
              <a:defRPr sz="1600" b="1"/>
            </a:lvl9pPr>
          </a:lstStyle>
          <a:p>
            <a:endParaRPr/>
          </a:p>
        </p:txBody>
      </p:sp>
      <p:sp>
        <p:nvSpPr>
          <p:cNvPr id="203" name="Google Shape;203;p26"/>
          <p:cNvSpPr txBox="1">
            <a:spLocks noGrp="1"/>
          </p:cNvSpPr>
          <p:nvPr>
            <p:ph type="body" idx="4"/>
          </p:nvPr>
        </p:nvSpPr>
        <p:spPr>
          <a:xfrm>
            <a:off x="6240015" y="2420888"/>
            <a:ext cx="4896400" cy="3744800"/>
          </a:xfrm>
          <a:prstGeom prst="rect">
            <a:avLst/>
          </a:prstGeom>
          <a:noFill/>
          <a:ln>
            <a:noFill/>
          </a:ln>
        </p:spPr>
        <p:txBody>
          <a:bodyPr spcFirstLastPara="1" wrap="square" lIns="0" tIns="0" rIns="0" bIns="0" anchor="t" anchorCtr="0">
            <a:noAutofit/>
          </a:bodyPr>
          <a:lstStyle>
            <a:lvl1pPr marL="609585" lvl="0" indent="-423323" algn="l" rtl="0">
              <a:lnSpc>
                <a:spcPct val="120000"/>
              </a:lnSpc>
              <a:spcBef>
                <a:spcPts val="400"/>
              </a:spcBef>
              <a:spcAft>
                <a:spcPts val="0"/>
              </a:spcAft>
              <a:buSzPts val="1400"/>
              <a:buChar char="•"/>
              <a:defRPr/>
            </a:lvl1pPr>
            <a:lvl2pPr marL="1219170" lvl="1" indent="-423323" algn="l" rtl="0">
              <a:lnSpc>
                <a:spcPct val="120000"/>
              </a:lnSpc>
              <a:spcBef>
                <a:spcPts val="400"/>
              </a:spcBef>
              <a:spcAft>
                <a:spcPts val="0"/>
              </a:spcAft>
              <a:buSzPts val="1400"/>
              <a:buChar char="–"/>
              <a:defRPr/>
            </a:lvl2pPr>
            <a:lvl3pPr marL="1828754" lvl="2" indent="-423323" algn="l" rtl="0">
              <a:lnSpc>
                <a:spcPct val="120000"/>
              </a:lnSpc>
              <a:spcBef>
                <a:spcPts val="400"/>
              </a:spcBef>
              <a:spcAft>
                <a:spcPts val="0"/>
              </a:spcAft>
              <a:buSzPts val="1400"/>
              <a:buChar char="•"/>
              <a:defRPr/>
            </a:lvl3pPr>
            <a:lvl4pPr marL="2438339" lvl="3" indent="-423323" algn="l" rtl="0">
              <a:lnSpc>
                <a:spcPct val="120000"/>
              </a:lnSpc>
              <a:spcBef>
                <a:spcPts val="400"/>
              </a:spcBef>
              <a:spcAft>
                <a:spcPts val="0"/>
              </a:spcAft>
              <a:buSzPts val="1400"/>
              <a:buChar char="•"/>
              <a:defRPr/>
            </a:lvl4pPr>
            <a:lvl5pPr marL="3047924" lvl="4" indent="-423323" algn="l" rtl="0">
              <a:lnSpc>
                <a:spcPct val="120000"/>
              </a:lnSpc>
              <a:spcBef>
                <a:spcPts val="400"/>
              </a:spcBef>
              <a:spcAft>
                <a:spcPts val="0"/>
              </a:spcAft>
              <a:buSzPts val="1400"/>
              <a:buChar char="•"/>
              <a:defRPr/>
            </a:lvl5pPr>
            <a:lvl6pPr marL="3657509" lvl="5" indent="-423323" algn="l" rtl="0">
              <a:lnSpc>
                <a:spcPct val="120000"/>
              </a:lnSpc>
              <a:spcBef>
                <a:spcPts val="400"/>
              </a:spcBef>
              <a:spcAft>
                <a:spcPts val="0"/>
              </a:spcAft>
              <a:buSzPts val="1400"/>
              <a:buChar char="•"/>
              <a:defRPr/>
            </a:lvl6pPr>
            <a:lvl7pPr marL="4267093" lvl="6" indent="-423323" algn="l" rtl="0">
              <a:lnSpc>
                <a:spcPct val="120000"/>
              </a:lnSpc>
              <a:spcBef>
                <a:spcPts val="400"/>
              </a:spcBef>
              <a:spcAft>
                <a:spcPts val="0"/>
              </a:spcAft>
              <a:buSzPts val="1400"/>
              <a:buChar char="•"/>
              <a:defRPr/>
            </a:lvl7pPr>
            <a:lvl8pPr marL="4876678" lvl="7" indent="-423323" algn="l" rtl="0">
              <a:lnSpc>
                <a:spcPct val="120000"/>
              </a:lnSpc>
              <a:spcBef>
                <a:spcPts val="400"/>
              </a:spcBef>
              <a:spcAft>
                <a:spcPts val="0"/>
              </a:spcAft>
              <a:buSzPts val="1400"/>
              <a:buChar char="•"/>
              <a:defRPr/>
            </a:lvl8pPr>
            <a:lvl9pPr marL="5486263" lvl="8" indent="-423323" algn="l" rtl="0">
              <a:lnSpc>
                <a:spcPct val="120000"/>
              </a:lnSpc>
              <a:spcBef>
                <a:spcPts val="400"/>
              </a:spcBef>
              <a:spcAft>
                <a:spcPts val="0"/>
              </a:spcAft>
              <a:buSzPts val="1400"/>
              <a:buChar char="•"/>
              <a:defRPr/>
            </a:lvl9pPr>
          </a:lstStyle>
          <a:p>
            <a:endParaRPr/>
          </a:p>
        </p:txBody>
      </p:sp>
      <p:sp>
        <p:nvSpPr>
          <p:cNvPr id="204" name="Google Shape;204;p26"/>
          <p:cNvSpPr txBox="1">
            <a:spLocks noGrp="1"/>
          </p:cNvSpPr>
          <p:nvPr>
            <p:ph type="dt" idx="10"/>
          </p:nvPr>
        </p:nvSpPr>
        <p:spPr>
          <a:xfrm>
            <a:off x="10344472" y="6381328"/>
            <a:ext cx="936000" cy="2168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5" name="Google Shape;205;p26"/>
          <p:cNvSpPr txBox="1">
            <a:spLocks noGrp="1"/>
          </p:cNvSpPr>
          <p:nvPr>
            <p:ph type="ftr" idx="11"/>
          </p:nvPr>
        </p:nvSpPr>
        <p:spPr>
          <a:xfrm>
            <a:off x="6096000" y="6381328"/>
            <a:ext cx="4248800" cy="2168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6" name="Google Shape;206;p26"/>
          <p:cNvSpPr txBox="1">
            <a:spLocks noGrp="1"/>
          </p:cNvSpPr>
          <p:nvPr>
            <p:ph type="sldNum" idx="12"/>
          </p:nvPr>
        </p:nvSpPr>
        <p:spPr>
          <a:xfrm>
            <a:off x="11280576" y="6381551"/>
            <a:ext cx="432000" cy="215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fi" smtClean="0"/>
              <a:pPr/>
              <a:t>‹#›</a:t>
            </a:fld>
            <a:endParaRPr lang="fi"/>
          </a:p>
        </p:txBody>
      </p:sp>
      <p:sp>
        <p:nvSpPr>
          <p:cNvPr id="207" name="Google Shape;207;p26"/>
          <p:cNvSpPr txBox="1">
            <a:spLocks noGrp="1"/>
          </p:cNvSpPr>
          <p:nvPr>
            <p:ph type="title"/>
          </p:nvPr>
        </p:nvSpPr>
        <p:spPr>
          <a:xfrm>
            <a:off x="1343471" y="476251"/>
            <a:ext cx="10369200" cy="10808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896169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2D30A7E-1F5A-4B67-B825-E30E4D3D224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170163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2D30A7E-1F5A-4B67-B825-E30E4D3D2248}" type="slidenum">
              <a:rPr lang="fi-FI" smtClean="0"/>
              <a:t>‹#›</a:t>
            </a:fld>
            <a:endParaRPr lang="fi-FI"/>
          </a:p>
        </p:txBody>
      </p:sp>
    </p:spTree>
    <p:extLst>
      <p:ext uri="{BB962C8B-B14F-4D97-AF65-F5344CB8AC3E}">
        <p14:creationId xmlns:p14="http://schemas.microsoft.com/office/powerpoint/2010/main" val="2011699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2D30A7E-1F5A-4B67-B825-E30E4D3D2248}"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56592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543061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313519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2D30A7E-1F5A-4B67-B825-E30E4D3D224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487726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26854CF7-20CB-4A54-9BD8-C0EF6FB39B92}" type="datetimeFigureOut">
              <a:rPr lang="fi-FI" smtClean="0"/>
              <a:t>1.5.2022</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12D30A7E-1F5A-4B67-B825-E30E4D3D2248}"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96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hyperlink" Target="http://www.terveyskirjasto.fi/terveyskirjasto/tk.koti?p_artikkeli=ltt03440&amp;p_haku=terveyskasvatus" TargetMode="External"/><Relationship Id="rId3" Type="http://schemas.openxmlformats.org/officeDocument/2006/relationships/hyperlink" Target="http://www.edu.fi/SubPage.asp?path=498,1329,1529,50123,50726" TargetMode="External"/><Relationship Id="rId7" Type="http://schemas.openxmlformats.org/officeDocument/2006/relationships/hyperlink" Target="https://www.oph.fi/fi/koulutus-ja-tutkinnot/perusopetuksen-opetussuunnitelman-perusteet"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hyperlink" Target="https://www.tervekoululainen.fi/opetusmateriaalit/alakoulun-aineistot/" TargetMode="External"/><Relationship Id="rId5" Type="http://schemas.openxmlformats.org/officeDocument/2006/relationships/hyperlink" Target="http://www.edu.fi/SubPage.asp?path=498,1329,1529,70247" TargetMode="External"/><Relationship Id="rId4" Type="http://schemas.openxmlformats.org/officeDocument/2006/relationships/hyperlink" Target="https://www.edita.fi/ajankohtaista/mielenterveyspaiva-opetusvinkit/"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kaypahoito.fi/nix02620" TargetMode="External"/><Relationship Id="rId3" Type="http://schemas.openxmlformats.org/officeDocument/2006/relationships/hyperlink" Target="https://www.tunnetaitojalapselle.fi/tekij%C3%A4t/Liisa-Keltikangas-J%C3%A4rvinen.html" TargetMode="External"/><Relationship Id="rId7" Type="http://schemas.openxmlformats.org/officeDocument/2006/relationships/hyperlink" Target="https://www.terveysportti.fi/apps/dtk/tmi/article/tmm00147?toc=249488"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hyperlink" Target="https://jyx.jyu.fi/bitstream/handle/123456789/42447/1/978-951-39-5459-8_vaitos23112013.pdf" TargetMode="External"/><Relationship Id="rId5" Type="http://schemas.openxmlformats.org/officeDocument/2006/relationships/hyperlink" Target="https://psykologilehti.fi/sosiaaliset-suhteet-edistavat-aivojen-ja-mielen-terveytta/" TargetMode="External"/><Relationship Id="rId10" Type="http://schemas.openxmlformats.org/officeDocument/2006/relationships/hyperlink" Target="https://www.hyvakysymys.fi/video/mita-on-sosiaaliset-taidot/" TargetMode="External"/><Relationship Id="rId4" Type="http://schemas.openxmlformats.org/officeDocument/2006/relationships/hyperlink" Target="https://www.oph.fi/fi/koulutus-ja-tutkinnot/kaveritaidot-ovat-harjoiteltavia-taitoja" TargetMode="External"/><Relationship Id="rId9" Type="http://schemas.openxmlformats.org/officeDocument/2006/relationships/hyperlink" Target="https://www.julkari.fi/bitstream/handle/10024/90832/Rap068_2012_netti.pdf"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theseus.fi/bitstream/handle/10024/64015/Lahtinen_Anu.pdf?sequence=1" TargetMode="External"/><Relationship Id="rId3" Type="http://schemas.openxmlformats.org/officeDocument/2006/relationships/hyperlink" Target="http://www.mieli.fi/" TargetMode="External"/><Relationship Id="rId7" Type="http://schemas.openxmlformats.org/officeDocument/2006/relationships/hyperlink" Target="http://www.oph.fi/download/163777_perusopetuksen_opetussuunnitelman_perusteet_2014.pdf"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hyperlink" Target="https://jyx.jyu.fi/dspace/bitstream/handle/123456789/41260/URN-NBN-fi-jyu-201304251504.pdf?sequence=4" TargetMode="External"/><Relationship Id="rId5" Type="http://schemas.openxmlformats.org/officeDocument/2006/relationships/hyperlink" Target="https://yle.fi/uutiset/3-8751001" TargetMode="External"/><Relationship Id="rId4" Type="http://schemas.openxmlformats.org/officeDocument/2006/relationships/hyperlink" Target="http://www.mielenterveystalo.fi/"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oph.fi/fi/oppimateriaali/kouluikaisten-terveyden-polku/henkinen-ja-sosiaalinen-hyvinvointi"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hyperlink" Target="http://www.mielenterveystalo.f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503" y="2636912"/>
            <a:ext cx="7156073" cy="2237578"/>
          </a:xfrm>
        </p:spPr>
        <p:txBody>
          <a:bodyPr>
            <a:normAutofit/>
          </a:bodyPr>
          <a:lstStyle/>
          <a:p>
            <a:br>
              <a:rPr lang="fi-FI" dirty="0"/>
            </a:br>
            <a:r>
              <a:rPr lang="fi-FI" dirty="0"/>
              <a:t>Terveyskasvatus</a:t>
            </a:r>
            <a:br>
              <a:rPr lang="fi-FI" dirty="0"/>
            </a:br>
            <a:br>
              <a:rPr lang="fi-FI" dirty="0"/>
            </a:br>
            <a:r>
              <a:rPr lang="fi-FI" dirty="0"/>
              <a:t>POMMLI</a:t>
            </a:r>
          </a:p>
        </p:txBody>
      </p:sp>
      <p:sp>
        <p:nvSpPr>
          <p:cNvPr id="3" name="Subtitle 2"/>
          <p:cNvSpPr>
            <a:spLocks noGrp="1"/>
          </p:cNvSpPr>
          <p:nvPr>
            <p:ph type="subTitle" idx="1"/>
          </p:nvPr>
        </p:nvSpPr>
        <p:spPr>
          <a:xfrm>
            <a:off x="5486399" y="4874490"/>
            <a:ext cx="6046293" cy="1169849"/>
          </a:xfrm>
        </p:spPr>
        <p:txBody>
          <a:bodyPr/>
          <a:lstStyle/>
          <a:p>
            <a:r>
              <a:rPr lang="fi-FI" sz="2400" dirty="0"/>
              <a:t>Mari Kääpä</a:t>
            </a:r>
          </a:p>
          <a:p>
            <a:r>
              <a:rPr lang="fi-FI" sz="2400" dirty="0"/>
              <a:t>mari.p.kaapa@jyu.fi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3515" y="1538254"/>
            <a:ext cx="5159024" cy="3853146"/>
          </a:xfrm>
          <a:prstGeom prst="rect">
            <a:avLst/>
          </a:prstGeom>
        </p:spPr>
      </p:pic>
    </p:spTree>
    <p:extLst>
      <p:ext uri="{BB962C8B-B14F-4D97-AF65-F5344CB8AC3E}">
        <p14:creationId xmlns:p14="http://schemas.microsoft.com/office/powerpoint/2010/main" val="431827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92"/>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0" lvl="0" indent="0" algn="l" rtl="0">
              <a:lnSpc>
                <a:spcPct val="150000"/>
              </a:lnSpc>
              <a:spcBef>
                <a:spcPts val="400"/>
              </a:spcBef>
              <a:spcAft>
                <a:spcPts val="0"/>
              </a:spcAft>
              <a:buNone/>
            </a:pPr>
            <a:r>
              <a:rPr lang="en-US" sz="2000" b="1"/>
              <a:t>1. Sivistävä tehtävä</a:t>
            </a:r>
            <a:endParaRPr sz="2000" b="1"/>
          </a:p>
          <a:p>
            <a:pPr marL="457200" lvl="0" indent="-355600" algn="l" rtl="0">
              <a:lnSpc>
                <a:spcPct val="150000"/>
              </a:lnSpc>
              <a:spcBef>
                <a:spcPts val="400"/>
              </a:spcBef>
              <a:spcAft>
                <a:spcPts val="0"/>
              </a:spcAft>
              <a:buSzPts val="2000"/>
              <a:buChar char="•"/>
            </a:pPr>
            <a:r>
              <a:rPr lang="en-US" sz="2000"/>
              <a:t>Mitkä ovat keskeisimmät yleissivistävät tiedot ja taidot, jotka kouluaikana tulisi oppia terveydestä?</a:t>
            </a:r>
            <a:endParaRPr sz="2000"/>
          </a:p>
          <a:p>
            <a:pPr marL="457200" lvl="0" indent="-355600" algn="l" rtl="0">
              <a:lnSpc>
                <a:spcPct val="150000"/>
              </a:lnSpc>
              <a:spcBef>
                <a:spcPts val="0"/>
              </a:spcBef>
              <a:spcAft>
                <a:spcPts val="0"/>
              </a:spcAft>
              <a:buSzPts val="2000"/>
              <a:buChar char="•"/>
            </a:pPr>
            <a:r>
              <a:rPr lang="en-US" sz="2000"/>
              <a:t>Ydinainesanalyysi: </a:t>
            </a:r>
            <a:endParaRPr sz="2000"/>
          </a:p>
          <a:p>
            <a:pPr marL="914400" lvl="1" indent="-355600" algn="l" rtl="0">
              <a:lnSpc>
                <a:spcPct val="150000"/>
              </a:lnSpc>
              <a:spcBef>
                <a:spcPts val="0"/>
              </a:spcBef>
              <a:spcAft>
                <a:spcPts val="0"/>
              </a:spcAft>
              <a:buSzPts val="2000"/>
              <a:buChar char="–"/>
            </a:pPr>
            <a:r>
              <a:rPr lang="en-US" sz="2000"/>
              <a:t>must know – should know – nice to know</a:t>
            </a:r>
            <a:endParaRPr sz="2000"/>
          </a:p>
          <a:p>
            <a:pPr marL="457200" lvl="0" indent="-355600" algn="l" rtl="0">
              <a:lnSpc>
                <a:spcPct val="150000"/>
              </a:lnSpc>
              <a:spcBef>
                <a:spcPts val="0"/>
              </a:spcBef>
              <a:spcAft>
                <a:spcPts val="0"/>
              </a:spcAft>
              <a:buSzPts val="2000"/>
              <a:buChar char="•"/>
            </a:pPr>
            <a:r>
              <a:rPr lang="en-US" sz="2000"/>
              <a:t>Lasten ja nuorten omat tiedontarpeet?</a:t>
            </a:r>
            <a:endParaRPr sz="2000"/>
          </a:p>
          <a:p>
            <a:pPr marL="457200" lvl="0" indent="-355600" algn="l" rtl="0">
              <a:lnSpc>
                <a:spcPct val="150000"/>
              </a:lnSpc>
              <a:spcBef>
                <a:spcPts val="0"/>
              </a:spcBef>
              <a:spcAft>
                <a:spcPts val="0"/>
              </a:spcAft>
              <a:buSzPts val="2000"/>
              <a:buChar char="•"/>
            </a:pPr>
            <a:r>
              <a:rPr lang="en-US" sz="2000"/>
              <a:t>Tieto – tunne - tahto</a:t>
            </a:r>
            <a:endParaRPr sz="2000"/>
          </a:p>
          <a:p>
            <a:pPr marL="0" lvl="0" indent="0" algn="l" rtl="0">
              <a:spcBef>
                <a:spcPts val="400"/>
              </a:spcBef>
              <a:spcAft>
                <a:spcPts val="0"/>
              </a:spcAft>
              <a:buNone/>
            </a:pPr>
            <a:endParaRPr/>
          </a:p>
        </p:txBody>
      </p:sp>
      <p:sp>
        <p:nvSpPr>
          <p:cNvPr id="904" name="Google Shape;904;p92"/>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93"/>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0" lvl="0" indent="0" algn="l" rtl="0">
              <a:lnSpc>
                <a:spcPct val="150000"/>
              </a:lnSpc>
              <a:spcBef>
                <a:spcPts val="400"/>
              </a:spcBef>
              <a:spcAft>
                <a:spcPts val="0"/>
              </a:spcAft>
              <a:buNone/>
            </a:pPr>
            <a:r>
              <a:rPr lang="en-US" sz="2000" b="1"/>
              <a:t>2. Virittävä tehtävä</a:t>
            </a:r>
            <a:endParaRPr sz="2000" b="1"/>
          </a:p>
          <a:p>
            <a:pPr marL="457200" lvl="0" indent="-355600" algn="l" rtl="0">
              <a:lnSpc>
                <a:spcPct val="150000"/>
              </a:lnSpc>
              <a:spcBef>
                <a:spcPts val="400"/>
              </a:spcBef>
              <a:spcAft>
                <a:spcPts val="0"/>
              </a:spcAft>
              <a:buSzPts val="2000"/>
              <a:buChar char="•"/>
            </a:pPr>
            <a:r>
              <a:rPr lang="en-US" sz="2000"/>
              <a:t>Tavoitteena ajattelemiseen auttaminen ja tiedostamisen virittäminen</a:t>
            </a:r>
            <a:endParaRPr sz="2000"/>
          </a:p>
          <a:p>
            <a:pPr marL="457200" lvl="0" indent="-355600" algn="l" rtl="0">
              <a:lnSpc>
                <a:spcPct val="150000"/>
              </a:lnSpc>
              <a:spcBef>
                <a:spcPts val="0"/>
              </a:spcBef>
              <a:spcAft>
                <a:spcPts val="0"/>
              </a:spcAft>
              <a:buSzPts val="2000"/>
              <a:buChar char="•"/>
            </a:pPr>
            <a:r>
              <a:rPr lang="en-US" sz="2000"/>
              <a:t>Tärkeitä miksi-kysymykset ja niistä keskusteleminen, pohdiskelu, väittely, perustelut</a:t>
            </a:r>
            <a:endParaRPr sz="2000"/>
          </a:p>
          <a:p>
            <a:pPr marL="457200" lvl="0" indent="-355600" algn="l" rtl="0">
              <a:lnSpc>
                <a:spcPct val="150000"/>
              </a:lnSpc>
              <a:spcBef>
                <a:spcPts val="0"/>
              </a:spcBef>
              <a:spcAft>
                <a:spcPts val="0"/>
              </a:spcAft>
              <a:buSzPts val="2000"/>
              <a:buChar char="•"/>
            </a:pPr>
            <a:r>
              <a:rPr lang="en-US" sz="2000"/>
              <a:t>Mikä virittää: puutteet aiemmissa tiedoissa, myönteinen epävarmuus, uteliaisuus…?</a:t>
            </a:r>
            <a:endParaRPr sz="2000"/>
          </a:p>
          <a:p>
            <a:pPr marL="457200" lvl="0" indent="-355600" algn="l" rtl="0">
              <a:lnSpc>
                <a:spcPct val="150000"/>
              </a:lnSpc>
              <a:spcBef>
                <a:spcPts val="0"/>
              </a:spcBef>
              <a:spcAft>
                <a:spcPts val="0"/>
              </a:spcAft>
              <a:buSzPts val="2000"/>
              <a:buChar char="•"/>
            </a:pPr>
            <a:r>
              <a:rPr lang="en-US" sz="2000"/>
              <a:t>Kasvattajan persoonallisuus mukana</a:t>
            </a:r>
            <a:endParaRPr sz="2000"/>
          </a:p>
        </p:txBody>
      </p:sp>
      <p:sp>
        <p:nvSpPr>
          <p:cNvPr id="911" name="Google Shape;911;p93"/>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94"/>
          <p:cNvSpPr txBox="1">
            <a:spLocks noGrp="1"/>
          </p:cNvSpPr>
          <p:nvPr>
            <p:ph type="body" idx="1"/>
          </p:nvPr>
        </p:nvSpPr>
        <p:spPr>
          <a:xfrm>
            <a:off x="481350" y="1355914"/>
            <a:ext cx="11229300" cy="4392600"/>
          </a:xfrm>
          <a:prstGeom prst="rect">
            <a:avLst/>
          </a:prstGeom>
        </p:spPr>
        <p:txBody>
          <a:bodyPr spcFirstLastPara="1" wrap="square" lIns="0" tIns="0" rIns="0" bIns="0" anchor="t" anchorCtr="0">
            <a:noAutofit/>
          </a:bodyPr>
          <a:lstStyle/>
          <a:p>
            <a:pPr marL="0" lvl="0" indent="0" algn="l" rtl="0">
              <a:lnSpc>
                <a:spcPct val="150000"/>
              </a:lnSpc>
              <a:spcBef>
                <a:spcPts val="400"/>
              </a:spcBef>
              <a:spcAft>
                <a:spcPts val="0"/>
              </a:spcAft>
              <a:buNone/>
            </a:pPr>
            <a:endParaRPr sz="2000"/>
          </a:p>
          <a:p>
            <a:pPr marL="0" lvl="0" indent="0" algn="l" rtl="0">
              <a:lnSpc>
                <a:spcPct val="150000"/>
              </a:lnSpc>
              <a:spcBef>
                <a:spcPts val="400"/>
              </a:spcBef>
              <a:spcAft>
                <a:spcPts val="0"/>
              </a:spcAft>
              <a:buNone/>
            </a:pPr>
            <a:r>
              <a:rPr lang="en-US" sz="2000" b="1"/>
              <a:t>3. Mielenterveystehtävä</a:t>
            </a:r>
            <a:endParaRPr sz="2000" b="1"/>
          </a:p>
          <a:p>
            <a:pPr marL="0" lvl="0" indent="0" algn="l" rtl="0">
              <a:lnSpc>
                <a:spcPct val="150000"/>
              </a:lnSpc>
              <a:spcBef>
                <a:spcPts val="400"/>
              </a:spcBef>
              <a:spcAft>
                <a:spcPts val="0"/>
              </a:spcAft>
              <a:buNone/>
            </a:pPr>
            <a:endParaRPr sz="2000" b="1"/>
          </a:p>
          <a:p>
            <a:pPr marL="457200" lvl="0" indent="-355600" algn="l" rtl="0">
              <a:lnSpc>
                <a:spcPct val="150000"/>
              </a:lnSpc>
              <a:spcBef>
                <a:spcPts val="400"/>
              </a:spcBef>
              <a:spcAft>
                <a:spcPts val="0"/>
              </a:spcAft>
              <a:buSzPts val="2000"/>
              <a:buChar char="•"/>
            </a:pPr>
            <a:r>
              <a:rPr lang="en-US" sz="2000"/>
              <a:t>Tärkeää terveyden psyykkiset voimavarat – ei vain käyttäytymiseen vaikuttaminen</a:t>
            </a:r>
            <a:endParaRPr sz="2000"/>
          </a:p>
          <a:p>
            <a:pPr marL="457200" lvl="0" indent="-355600" algn="l" rtl="0">
              <a:lnSpc>
                <a:spcPct val="150000"/>
              </a:lnSpc>
              <a:spcBef>
                <a:spcPts val="0"/>
              </a:spcBef>
              <a:spcAft>
                <a:spcPts val="0"/>
              </a:spcAft>
              <a:buSzPts val="2000"/>
              <a:buChar char="•"/>
            </a:pPr>
            <a:r>
              <a:rPr lang="en-US" sz="2000"/>
              <a:t>Psyykkisten voimavarojen vahvistamisen myötä myös terveystottumukset voivat todennäköisemmin muuttua = välittävä tehtävä</a:t>
            </a:r>
            <a:endParaRPr sz="2000"/>
          </a:p>
          <a:p>
            <a:pPr marL="457200" lvl="0" indent="-355600" algn="l" rtl="0">
              <a:lnSpc>
                <a:spcPct val="150000"/>
              </a:lnSpc>
              <a:spcBef>
                <a:spcPts val="0"/>
              </a:spcBef>
              <a:spcAft>
                <a:spcPts val="0"/>
              </a:spcAft>
              <a:buSzPts val="2000"/>
              <a:buChar char="•"/>
            </a:pPr>
            <a:r>
              <a:rPr lang="en-US" sz="2000"/>
              <a:t>Tavoitteena ahdistuksen ja pelkojen vähentäminen</a:t>
            </a:r>
            <a:endParaRPr sz="2000"/>
          </a:p>
          <a:p>
            <a:pPr marL="457200" lvl="0" indent="-355600" algn="l" rtl="0">
              <a:lnSpc>
                <a:spcPct val="150000"/>
              </a:lnSpc>
              <a:spcBef>
                <a:spcPts val="0"/>
              </a:spcBef>
              <a:spcAft>
                <a:spcPts val="0"/>
              </a:spcAft>
              <a:buSzPts val="2000"/>
              <a:buChar char="•"/>
            </a:pPr>
            <a:r>
              <a:rPr lang="en-US" sz="2000"/>
              <a:t>Keskeistä oikeanlaisen, turvallisen ilmapiirin luominen kasvatustilanteessa</a:t>
            </a:r>
            <a:endParaRPr sz="2000"/>
          </a:p>
        </p:txBody>
      </p:sp>
      <p:sp>
        <p:nvSpPr>
          <p:cNvPr id="918" name="Google Shape;918;p94"/>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95"/>
          <p:cNvSpPr txBox="1">
            <a:spLocks noGrp="1"/>
          </p:cNvSpPr>
          <p:nvPr>
            <p:ph type="body" idx="1"/>
          </p:nvPr>
        </p:nvSpPr>
        <p:spPr>
          <a:xfrm>
            <a:off x="479425" y="1339364"/>
            <a:ext cx="11229300" cy="43926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endParaRPr/>
          </a:p>
          <a:p>
            <a:pPr marL="0" lvl="0" indent="0" algn="l" rtl="0">
              <a:spcBef>
                <a:spcPts val="400"/>
              </a:spcBef>
              <a:spcAft>
                <a:spcPts val="0"/>
              </a:spcAft>
              <a:buNone/>
            </a:pPr>
            <a:r>
              <a:rPr lang="en-US" sz="2000" b="1"/>
              <a:t>4. Muutosta avustava tehtävä</a:t>
            </a:r>
            <a:endParaRPr sz="2000" b="1"/>
          </a:p>
          <a:p>
            <a:pPr marL="0" lvl="0" indent="0" algn="l" rtl="0">
              <a:spcBef>
                <a:spcPts val="400"/>
              </a:spcBef>
              <a:spcAft>
                <a:spcPts val="0"/>
              </a:spcAft>
              <a:buNone/>
            </a:pPr>
            <a:endParaRPr sz="2000" b="1"/>
          </a:p>
          <a:p>
            <a:pPr marL="457200" lvl="0" indent="-355600" algn="l" rtl="0">
              <a:lnSpc>
                <a:spcPct val="150000"/>
              </a:lnSpc>
              <a:spcBef>
                <a:spcPts val="400"/>
              </a:spcBef>
              <a:spcAft>
                <a:spcPts val="0"/>
              </a:spcAft>
              <a:buSzPts val="2000"/>
              <a:buChar char="•"/>
            </a:pPr>
            <a:r>
              <a:rPr lang="en-US" sz="2000"/>
              <a:t>Tarkoitetaan sekä terveyskäyttäytymisen että erilaisten terveystaitojen ja –valmiuksien muutoksia</a:t>
            </a:r>
            <a:endParaRPr sz="2000"/>
          </a:p>
          <a:p>
            <a:pPr marL="457200" lvl="0" indent="-355600" algn="l" rtl="0">
              <a:lnSpc>
                <a:spcPct val="150000"/>
              </a:lnSpc>
              <a:spcBef>
                <a:spcPts val="0"/>
              </a:spcBef>
              <a:spcAft>
                <a:spcPts val="0"/>
              </a:spcAft>
              <a:buSzPts val="2000"/>
              <a:buChar char="•"/>
            </a:pPr>
            <a:r>
              <a:rPr lang="en-US" sz="2000"/>
              <a:t>Terveystottumuksiin vaikuttavat monet tekijät (yhteiskunnalliset asiat, perhetausta, elämäntilanteet ja –tapahtumat, psyykkiset voimavarat – kasvatus…)</a:t>
            </a:r>
            <a:endParaRPr sz="2000"/>
          </a:p>
          <a:p>
            <a:pPr marL="457200" lvl="0" indent="-355600" algn="l" rtl="0">
              <a:lnSpc>
                <a:spcPct val="150000"/>
              </a:lnSpc>
              <a:spcBef>
                <a:spcPts val="0"/>
              </a:spcBef>
              <a:spcAft>
                <a:spcPts val="0"/>
              </a:spcAft>
              <a:buSzPts val="2000"/>
              <a:buChar char="•"/>
            </a:pPr>
            <a:r>
              <a:rPr lang="en-US" sz="2000"/>
              <a:t>Pyritään vaikuttamaan terveystottumusten taustalla oleviin tietoihin, taitoihin, arvoihin ja asenteisiin = terveysosaamiseen</a:t>
            </a:r>
            <a:endParaRPr sz="2000"/>
          </a:p>
          <a:p>
            <a:pPr marL="457200" lvl="0" indent="0" algn="l" rtl="0">
              <a:lnSpc>
                <a:spcPct val="150000"/>
              </a:lnSpc>
              <a:spcBef>
                <a:spcPts val="400"/>
              </a:spcBef>
              <a:spcAft>
                <a:spcPts val="0"/>
              </a:spcAft>
              <a:buNone/>
            </a:pPr>
            <a:endParaRPr sz="2000"/>
          </a:p>
          <a:p>
            <a:pPr marL="0" lvl="0" indent="0" algn="l" rtl="0">
              <a:spcBef>
                <a:spcPts val="400"/>
              </a:spcBef>
              <a:spcAft>
                <a:spcPts val="0"/>
              </a:spcAft>
              <a:buNone/>
            </a:pPr>
            <a:endParaRPr/>
          </a:p>
        </p:txBody>
      </p:sp>
      <p:sp>
        <p:nvSpPr>
          <p:cNvPr id="925" name="Google Shape;925;p95"/>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97"/>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Terveystieto-oppiaineen luonne</a:t>
            </a:r>
            <a:endParaRPr/>
          </a:p>
        </p:txBody>
      </p:sp>
      <p:sp>
        <p:nvSpPr>
          <p:cNvPr id="939" name="Google Shape;939;p97"/>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r>
              <a:rPr lang="en-US"/>
              <a:t>Terveystiedon opetuksen tarkoitus on edistää oppilaiden terveyttä, hyvinvointia ja turvallisuutta tukevaa osaamista. </a:t>
            </a:r>
            <a:endParaRPr/>
          </a:p>
          <a:p>
            <a:pPr marL="457200" lvl="0" indent="-342900" algn="l" rtl="0">
              <a:spcBef>
                <a:spcPts val="400"/>
              </a:spcBef>
              <a:spcAft>
                <a:spcPts val="0"/>
              </a:spcAft>
              <a:buSzPts val="1800"/>
              <a:buChar char="●"/>
            </a:pPr>
            <a:r>
              <a:rPr lang="en-US"/>
              <a:t>Opetuksen tehtävänä on kehittää oppilaiden </a:t>
            </a:r>
            <a:r>
              <a:rPr lang="en-US" b="1"/>
              <a:t>tiedollisia, sosiaalisia, tunteiden säätelyä ohjaavia, toiminnallisia ja eettisiä valmiuksia. </a:t>
            </a:r>
            <a:endParaRPr b="1"/>
          </a:p>
          <a:p>
            <a:pPr marL="457200" lvl="0" indent="-342900" algn="l" rtl="0">
              <a:spcBef>
                <a:spcPts val="0"/>
              </a:spcBef>
              <a:spcAft>
                <a:spcPts val="0"/>
              </a:spcAft>
              <a:buSzPts val="1800"/>
              <a:buChar char="●"/>
            </a:pPr>
            <a:r>
              <a:rPr lang="en-US"/>
              <a:t>Opetuksen </a:t>
            </a:r>
            <a:r>
              <a:rPr lang="en-US" b="1"/>
              <a:t>lähtökohtana on terveyden ymmärtäminen fyysiseksi, psyykkiseksi ja sosiaaliseksi toimintakyvyksi. </a:t>
            </a:r>
            <a:endParaRPr b="1"/>
          </a:p>
          <a:p>
            <a:pPr marL="457200" lvl="0" indent="-342900" algn="l" rtl="0">
              <a:spcBef>
                <a:spcPts val="0"/>
              </a:spcBef>
              <a:spcAft>
                <a:spcPts val="0"/>
              </a:spcAft>
              <a:buSzPts val="1800"/>
              <a:buChar char="●"/>
            </a:pPr>
            <a:r>
              <a:rPr lang="en-US"/>
              <a:t>Opetuksessa kehitetään </a:t>
            </a:r>
            <a:r>
              <a:rPr lang="en-US" b="1"/>
              <a:t>tietoja ja taitoja terveydestä, elämäntavasta, terveystottumuksista ja sairauksista </a:t>
            </a:r>
            <a:r>
              <a:rPr lang="en-US"/>
              <a:t>sekä kehitetään valmiuksia ottaa vastuuta ja toimia </a:t>
            </a:r>
            <a:r>
              <a:rPr lang="en-US" b="1"/>
              <a:t>oman sekä toisten terveyden </a:t>
            </a:r>
            <a:endParaRPr b="1"/>
          </a:p>
          <a:p>
            <a:pPr marL="0" lvl="0" indent="0" algn="l" rtl="0">
              <a:spcBef>
                <a:spcPts val="400"/>
              </a:spcBef>
              <a:spcAft>
                <a:spcPts val="0"/>
              </a:spcAft>
              <a:buNone/>
            </a:pPr>
            <a:r>
              <a:rPr lang="en-US" b="1"/>
              <a:t>	edistämiseksi.</a:t>
            </a:r>
            <a:endParaRPr b="1"/>
          </a:p>
          <a:p>
            <a:pPr marL="0" lvl="0" indent="0" algn="l" rtl="0">
              <a:spcBef>
                <a:spcPts val="400"/>
              </a:spcBef>
              <a:spcAft>
                <a:spcPts val="0"/>
              </a:spcAft>
              <a:buNone/>
            </a:pPr>
            <a:endParaRPr/>
          </a:p>
          <a:p>
            <a:pPr marL="0" lvl="0" indent="0" algn="l" rtl="0">
              <a:spcBef>
                <a:spcPts val="400"/>
              </a:spcBef>
              <a:spcAft>
                <a:spcPts val="0"/>
              </a:spcAft>
              <a:buNone/>
            </a:pPr>
            <a:r>
              <a:rPr lang="en-US"/>
              <a:t>Terveystieto on oppiaineena </a:t>
            </a:r>
            <a:r>
              <a:rPr lang="en-US" b="1"/>
              <a:t>oppilaslähtöinen, toiminnallisuutta ja osallistuvuutta tukeva</a:t>
            </a:r>
            <a:r>
              <a:rPr lang="en-US"/>
              <a:t>. Opetuksen lähtökohtana tulee olla lapsen ja nuoren arki, kasvu ja kehitys sekä ihmisen elämänkulku.</a:t>
            </a:r>
            <a:endParaRPr/>
          </a:p>
        </p:txBody>
      </p:sp>
      <p:sp>
        <p:nvSpPr>
          <p:cNvPr id="940" name="Google Shape;940;p97"/>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98"/>
          <p:cNvSpPr txBox="1">
            <a:spLocks noGrp="1"/>
          </p:cNvSpPr>
          <p:nvPr>
            <p:ph type="title"/>
          </p:nvPr>
        </p:nvSpPr>
        <p:spPr>
          <a:xfrm>
            <a:off x="1510703" y="330713"/>
            <a:ext cx="7776900" cy="81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Terveystiedon olemuksen lähtökohdat, tietoperusta (Kannas 2005)</a:t>
            </a:r>
            <a:endParaRPr/>
          </a:p>
        </p:txBody>
      </p:sp>
      <p:sp>
        <p:nvSpPr>
          <p:cNvPr id="947" name="Google Shape;947;p98"/>
          <p:cNvSpPr txBox="1">
            <a:spLocks noGrp="1"/>
          </p:cNvSpPr>
          <p:nvPr>
            <p:ph type="body" idx="1"/>
          </p:nvPr>
        </p:nvSpPr>
        <p:spPr>
          <a:xfrm>
            <a:off x="481350" y="1402539"/>
            <a:ext cx="11229300" cy="43929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r>
              <a:rPr lang="en-US" b="1"/>
              <a:t>Näkemystieto</a:t>
            </a:r>
            <a:endParaRPr b="1"/>
          </a:p>
          <a:p>
            <a:pPr marL="457200" lvl="0" indent="-336550" algn="l" rtl="0">
              <a:spcBef>
                <a:spcPts val="400"/>
              </a:spcBef>
              <a:spcAft>
                <a:spcPts val="0"/>
              </a:spcAft>
              <a:buSzPts val="1900"/>
              <a:buChar char="●"/>
            </a:pPr>
            <a:r>
              <a:rPr lang="en-US"/>
              <a:t>keskeistä on kyky pohtia terveyden arvoperustaa ja terveyskasvatuksen eettisiä</a:t>
            </a:r>
            <a:endParaRPr/>
          </a:p>
          <a:p>
            <a:pPr marL="0" lvl="0" indent="457200" algn="l" rtl="0">
              <a:spcBef>
                <a:spcPts val="400"/>
              </a:spcBef>
              <a:spcAft>
                <a:spcPts val="0"/>
              </a:spcAft>
              <a:buNone/>
            </a:pPr>
            <a:r>
              <a:rPr lang="en-US"/>
              <a:t>näkökulmia</a:t>
            </a:r>
            <a:endParaRPr/>
          </a:p>
          <a:p>
            <a:pPr marL="457200" lvl="0" indent="-336550" algn="l" rtl="0">
              <a:spcBef>
                <a:spcPts val="400"/>
              </a:spcBef>
              <a:spcAft>
                <a:spcPts val="0"/>
              </a:spcAft>
              <a:buSzPts val="1900"/>
              <a:buChar char="●"/>
            </a:pPr>
            <a:r>
              <a:rPr lang="en-US"/>
              <a:t>ydintä on ymmärrys terveys- ja sairauskäsitteistä, terveyden olemuksesta ja sen eri ulottuvuuksista. Selkeä käsitys tulee olla  myös  terveyden  edistämiseen,  terveyskasvatukseen ja  terveystietoon liittyvistä keskeisistä käsitteistä ja niiden suhteesta toisiinsa. </a:t>
            </a:r>
            <a:endParaRPr/>
          </a:p>
          <a:p>
            <a:pPr marL="0" lvl="0" indent="0" algn="l" rtl="0">
              <a:spcBef>
                <a:spcPts val="400"/>
              </a:spcBef>
              <a:spcAft>
                <a:spcPts val="0"/>
              </a:spcAft>
              <a:buNone/>
            </a:pPr>
            <a:endParaRPr/>
          </a:p>
          <a:p>
            <a:pPr marL="0" lvl="0" indent="0" algn="l" rtl="0">
              <a:spcBef>
                <a:spcPts val="400"/>
              </a:spcBef>
              <a:spcAft>
                <a:spcPts val="0"/>
              </a:spcAft>
              <a:buNone/>
            </a:pPr>
            <a:r>
              <a:rPr lang="en-US" b="1"/>
              <a:t>Elämäntapatieto</a:t>
            </a:r>
            <a:endParaRPr b="1"/>
          </a:p>
          <a:p>
            <a:pPr marL="457200" lvl="0" indent="-336550" algn="l" rtl="0">
              <a:spcBef>
                <a:spcPts val="400"/>
              </a:spcBef>
              <a:spcAft>
                <a:spcPts val="0"/>
              </a:spcAft>
              <a:buSzPts val="1900"/>
              <a:buChar char="●"/>
            </a:pPr>
            <a:r>
              <a:rPr lang="en-US"/>
              <a:t>tarkoitetaan ihmisten terveyteen liittyvien tapojen, tottumusten, tietojen, arvojen ja asenteiden sekä niitä ohjaavien tekijöiden tuntemusta</a:t>
            </a:r>
            <a:endParaRPr/>
          </a:p>
          <a:p>
            <a:pPr marL="457200" lvl="0" indent="-336550" algn="l" rtl="0">
              <a:spcBef>
                <a:spcPts val="0"/>
              </a:spcBef>
              <a:spcAft>
                <a:spcPts val="0"/>
              </a:spcAft>
              <a:buSzPts val="1900"/>
              <a:buChar char="●"/>
            </a:pPr>
            <a:r>
              <a:rPr lang="en-US"/>
              <a:t> voi kartuttaa lukemalla alan ajankohtaisia tutkimusjulkaisuja ja kirjallisuutta, seuraamalla uutisointia, julkista keskustelua. (Toisaalta katuviisaus lasten ja nuorten terveysvalinnoista voi monesti</a:t>
            </a:r>
            <a:endParaRPr/>
          </a:p>
          <a:p>
            <a:pPr marL="0" lvl="0" indent="457200" algn="l" rtl="0">
              <a:spcBef>
                <a:spcPts val="400"/>
              </a:spcBef>
              <a:spcAft>
                <a:spcPts val="0"/>
              </a:spcAft>
              <a:buNone/>
            </a:pPr>
            <a:r>
              <a:rPr lang="en-US"/>
              <a:t>olla merkittävämpi ja hyödyllisempi elämäntapatiedon lähde kuin näkemyksen  hankkiminen  kirjoista.  )</a:t>
            </a:r>
            <a:endParaRPr/>
          </a:p>
        </p:txBody>
      </p:sp>
      <p:sp>
        <p:nvSpPr>
          <p:cNvPr id="948" name="Google Shape;948;p98"/>
          <p:cNvSpPr txBox="1">
            <a:spLocks noGrp="1"/>
          </p:cNvSpPr>
          <p:nvPr>
            <p:ph type="sldNum" idx="12"/>
          </p:nvPr>
        </p:nvSpPr>
        <p:spPr>
          <a:xfrm>
            <a:off x="8460432" y="4786163"/>
            <a:ext cx="324000" cy="161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99"/>
          <p:cNvSpPr txBox="1">
            <a:spLocks noGrp="1"/>
          </p:cNvSpPr>
          <p:nvPr>
            <p:ph type="title"/>
          </p:nvPr>
        </p:nvSpPr>
        <p:spPr>
          <a:xfrm>
            <a:off x="1484228" y="264513"/>
            <a:ext cx="7776900" cy="81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solidFill>
                  <a:schemeClr val="dk2"/>
                </a:solidFill>
              </a:rPr>
              <a:t>Terveystiedon olemuksen lähtökohdat, tietoperusta (Kannas 2005)</a:t>
            </a:r>
            <a:endParaRPr/>
          </a:p>
        </p:txBody>
      </p:sp>
      <p:sp>
        <p:nvSpPr>
          <p:cNvPr id="955" name="Google Shape;955;p99"/>
          <p:cNvSpPr txBox="1">
            <a:spLocks noGrp="1"/>
          </p:cNvSpPr>
          <p:nvPr>
            <p:ph type="body" idx="1"/>
          </p:nvPr>
        </p:nvSpPr>
        <p:spPr>
          <a:xfrm>
            <a:off x="359569" y="1329929"/>
            <a:ext cx="8421900" cy="32949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r>
              <a:rPr lang="en-US" b="1"/>
              <a:t>Menetelmätieto</a:t>
            </a:r>
            <a:endParaRPr b="1"/>
          </a:p>
          <a:p>
            <a:pPr marL="457200" lvl="0" indent="-336550" algn="l" rtl="0">
              <a:spcBef>
                <a:spcPts val="400"/>
              </a:spcBef>
              <a:spcAft>
                <a:spcPts val="0"/>
              </a:spcAft>
              <a:buSzPts val="1900"/>
              <a:buChar char="●"/>
            </a:pPr>
            <a:r>
              <a:rPr lang="en-US"/>
              <a:t>Menetelmätieto voidaan  jakaa  kolmeen  osa-alueeseen,  jotka  kuvaavat  opettajan  tarvitsemaa  ammatillista  osaamista</a:t>
            </a:r>
            <a:endParaRPr/>
          </a:p>
          <a:p>
            <a:pPr marL="1371600" lvl="2" indent="-336550" algn="l" rtl="0">
              <a:spcBef>
                <a:spcPts val="0"/>
              </a:spcBef>
              <a:spcAft>
                <a:spcPts val="0"/>
              </a:spcAft>
              <a:buSzPts val="1900"/>
              <a:buChar char="■"/>
            </a:pPr>
            <a:r>
              <a:rPr lang="en-US"/>
              <a:t>Opettajan tulee tuntea </a:t>
            </a:r>
            <a:r>
              <a:rPr lang="en-US" u="sng"/>
              <a:t>oppimiskäsitykset</a:t>
            </a:r>
            <a:r>
              <a:rPr lang="en-US"/>
              <a:t>, sillä ne ohjaavat opettamisen tyylejä, oppimisympäristöjen valintaa ja arviointia. </a:t>
            </a:r>
            <a:endParaRPr/>
          </a:p>
          <a:p>
            <a:pPr marL="1371600" lvl="2" indent="-336550" algn="l" rtl="0">
              <a:spcBef>
                <a:spcPts val="0"/>
              </a:spcBef>
              <a:spcAft>
                <a:spcPts val="0"/>
              </a:spcAft>
              <a:buSzPts val="1900"/>
              <a:buChar char="■"/>
            </a:pPr>
            <a:r>
              <a:rPr lang="en-US"/>
              <a:t>Opettajalta edellytetään monipuolisia </a:t>
            </a:r>
            <a:r>
              <a:rPr lang="en-US" u="sng"/>
              <a:t>viestintä-, opetus-, ja ohjaustaitoja eli toisin sanoen pedagogisia taitoja</a:t>
            </a:r>
            <a:r>
              <a:rPr lang="en-US"/>
              <a:t>. </a:t>
            </a:r>
            <a:endParaRPr/>
          </a:p>
          <a:p>
            <a:pPr marL="1371600" lvl="2" indent="-336550" algn="l" rtl="0">
              <a:spcBef>
                <a:spcPts val="0"/>
              </a:spcBef>
              <a:spcAft>
                <a:spcPts val="0"/>
              </a:spcAft>
              <a:buSzPts val="1900"/>
              <a:buChar char="■"/>
            </a:pPr>
            <a:r>
              <a:rPr lang="en-US"/>
              <a:t>Kolmatta menetelmätiedon osa-aluetta kutsutan </a:t>
            </a:r>
            <a:r>
              <a:rPr lang="en-US" u="sng"/>
              <a:t>strategiatiedoksi</a:t>
            </a:r>
            <a:r>
              <a:rPr lang="en-US"/>
              <a:t>. Se tarkoittaa, että opettajalla on kokonaisvaltainen käsitys siitä, millaisilla toiminnoilla voidaan edistää koulun terveyttä.</a:t>
            </a:r>
            <a:endParaRPr/>
          </a:p>
          <a:p>
            <a:pPr marL="0" lvl="0" indent="0" algn="l" rtl="0">
              <a:spcBef>
                <a:spcPts val="400"/>
              </a:spcBef>
              <a:spcAft>
                <a:spcPts val="0"/>
              </a:spcAft>
              <a:buNone/>
            </a:pPr>
            <a:r>
              <a:rPr lang="en-US" b="1"/>
              <a:t>Kulttuuritieto</a:t>
            </a:r>
            <a:endParaRPr/>
          </a:p>
          <a:p>
            <a:pPr marL="457200" lvl="0" indent="-336550" algn="l" rtl="0">
              <a:spcBef>
                <a:spcPts val="400"/>
              </a:spcBef>
              <a:spcAft>
                <a:spcPts val="0"/>
              </a:spcAft>
              <a:buSzPts val="1900"/>
              <a:buChar char="●"/>
            </a:pPr>
            <a:r>
              <a:rPr lang="en-US"/>
              <a:t>tarkoitetaan terveyden edistämisen ja terveyskasvatuksen tietoperustaa, jonka avulla voidaan ymmärtää terveyteen ja sairauteen liittyviä ilmiöitä ja niille annettuja merkityksiä. </a:t>
            </a:r>
            <a:endParaRPr/>
          </a:p>
          <a:p>
            <a:pPr marL="0" lvl="0" indent="0" algn="l" rtl="0">
              <a:spcBef>
                <a:spcPts val="400"/>
              </a:spcBef>
              <a:spcAft>
                <a:spcPts val="0"/>
              </a:spcAft>
              <a:buNone/>
            </a:pPr>
            <a:endParaRPr/>
          </a:p>
        </p:txBody>
      </p:sp>
      <p:sp>
        <p:nvSpPr>
          <p:cNvPr id="956" name="Google Shape;956;p99"/>
          <p:cNvSpPr txBox="1">
            <a:spLocks noGrp="1"/>
          </p:cNvSpPr>
          <p:nvPr>
            <p:ph type="sldNum" idx="12"/>
          </p:nvPr>
        </p:nvSpPr>
        <p:spPr>
          <a:xfrm>
            <a:off x="8460432" y="4786163"/>
            <a:ext cx="324000" cy="161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03"/>
          <p:cNvSpPr txBox="1">
            <a:spLocks noGrp="1"/>
          </p:cNvSpPr>
          <p:nvPr>
            <p:ph type="title"/>
          </p:nvPr>
        </p:nvSpPr>
        <p:spPr>
          <a:xfrm>
            <a:off x="187698" y="2197400"/>
            <a:ext cx="6279000" cy="2097600"/>
          </a:xfrm>
          <a:prstGeom prst="rect">
            <a:avLst/>
          </a:prstGeom>
        </p:spPr>
        <p:txBody>
          <a:bodyPr spcFirstLastPara="1" wrap="square" lIns="0" tIns="0" rIns="0" bIns="0" anchor="t" anchorCtr="0">
            <a:noAutofit/>
          </a:bodyPr>
          <a:lstStyle/>
          <a:p>
            <a:pPr marL="0" lvl="0" indent="0" algn="l" rtl="0">
              <a:lnSpc>
                <a:spcPct val="150000"/>
              </a:lnSpc>
              <a:spcBef>
                <a:spcPts val="0"/>
              </a:spcBef>
              <a:spcAft>
                <a:spcPts val="0"/>
              </a:spcAft>
              <a:buNone/>
            </a:pPr>
            <a:r>
              <a:rPr lang="en-US"/>
              <a:t>Ei erillisenä ja irrallisena oppiaineena, vaan muihin oppiaineisiin sisäänrakennettuna (terveyskasvattavana) osana</a:t>
            </a:r>
            <a:endParaRPr/>
          </a:p>
        </p:txBody>
      </p:sp>
      <p:sp>
        <p:nvSpPr>
          <p:cNvPr id="987" name="Google Shape;987;p103"/>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988" name="Google Shape;988;p103"/>
          <p:cNvPicPr preferRelativeResize="0"/>
          <p:nvPr/>
        </p:nvPicPr>
        <p:blipFill>
          <a:blip r:embed="rId3">
            <a:alphaModFix/>
          </a:blip>
          <a:stretch>
            <a:fillRect/>
          </a:stretch>
        </p:blipFill>
        <p:spPr>
          <a:xfrm>
            <a:off x="6691775" y="626825"/>
            <a:ext cx="4404125" cy="5869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100"/>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Terveystieto alakoulussa</a:t>
            </a:r>
            <a:endParaRPr/>
          </a:p>
        </p:txBody>
      </p:sp>
      <p:sp>
        <p:nvSpPr>
          <p:cNvPr id="963" name="Google Shape;963;p100"/>
          <p:cNvSpPr txBox="1">
            <a:spLocks noGrp="1"/>
          </p:cNvSpPr>
          <p:nvPr>
            <p:ph type="body" idx="1"/>
          </p:nvPr>
        </p:nvSpPr>
        <p:spPr>
          <a:xfrm>
            <a:off x="481350" y="1336339"/>
            <a:ext cx="11229300" cy="43926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endParaRPr sz="2400" b="1">
              <a:solidFill>
                <a:schemeClr val="dk2"/>
              </a:solidFill>
              <a:latin typeface="Aleo"/>
              <a:ea typeface="Aleo"/>
              <a:cs typeface="Aleo"/>
              <a:sym typeface="Aleo"/>
            </a:endParaRPr>
          </a:p>
          <a:p>
            <a:pPr marL="0" lvl="0" indent="0" algn="l" rtl="0">
              <a:lnSpc>
                <a:spcPct val="90000"/>
              </a:lnSpc>
              <a:spcBef>
                <a:spcPts val="0"/>
              </a:spcBef>
              <a:spcAft>
                <a:spcPts val="0"/>
              </a:spcAft>
              <a:buNone/>
            </a:pPr>
            <a:endParaRPr b="1" i="1">
              <a:solidFill>
                <a:schemeClr val="dk2"/>
              </a:solidFill>
              <a:latin typeface="Aleo"/>
              <a:ea typeface="Aleo"/>
              <a:cs typeface="Aleo"/>
              <a:sym typeface="Aleo"/>
            </a:endParaRPr>
          </a:p>
          <a:p>
            <a:pPr marL="0" lvl="0" indent="0" algn="l" rtl="0">
              <a:lnSpc>
                <a:spcPct val="90000"/>
              </a:lnSpc>
              <a:spcBef>
                <a:spcPts val="0"/>
              </a:spcBef>
              <a:spcAft>
                <a:spcPts val="0"/>
              </a:spcAft>
              <a:buNone/>
            </a:pPr>
            <a:r>
              <a:rPr lang="en-US" b="1" i="1"/>
              <a:t>Esim. Ympäristöopin tavoitteet vuosiluokilla 3-6</a:t>
            </a:r>
            <a:endParaRPr b="1" i="1"/>
          </a:p>
          <a:p>
            <a:pPr marL="0" lvl="0" indent="0" algn="l" rtl="0">
              <a:lnSpc>
                <a:spcPct val="90000"/>
              </a:lnSpc>
              <a:spcBef>
                <a:spcPts val="0"/>
              </a:spcBef>
              <a:spcAft>
                <a:spcPts val="0"/>
              </a:spcAft>
              <a:buNone/>
            </a:pPr>
            <a:endParaRPr b="1" i="1"/>
          </a:p>
          <a:p>
            <a:pPr marL="0" lvl="0" indent="0" algn="l" rtl="0">
              <a:lnSpc>
                <a:spcPct val="90000"/>
              </a:lnSpc>
              <a:spcBef>
                <a:spcPts val="0"/>
              </a:spcBef>
              <a:spcAft>
                <a:spcPts val="0"/>
              </a:spcAft>
              <a:buNone/>
            </a:pPr>
            <a:r>
              <a:rPr lang="en-US" i="1"/>
              <a:t>T19 ohjata oppilasta ymmärtämään terveyden osa-alueita, arjen</a:t>
            </a:r>
            <a:endParaRPr i="1"/>
          </a:p>
          <a:p>
            <a:pPr marL="0" lvl="0" indent="0" algn="l" rtl="0">
              <a:spcBef>
                <a:spcPts val="300"/>
              </a:spcBef>
              <a:spcAft>
                <a:spcPts val="0"/>
              </a:spcAft>
              <a:buNone/>
            </a:pPr>
            <a:r>
              <a:rPr lang="en-US" i="1"/>
              <a:t>terveystottumusten merkitystä sekä elämänkulkua, lapsuuden ja</a:t>
            </a:r>
            <a:endParaRPr i="1"/>
          </a:p>
          <a:p>
            <a:pPr marL="0" lvl="0" indent="0" algn="l" rtl="0">
              <a:spcBef>
                <a:spcPts val="300"/>
              </a:spcBef>
              <a:spcAft>
                <a:spcPts val="0"/>
              </a:spcAft>
              <a:buNone/>
            </a:pPr>
            <a:r>
              <a:rPr lang="en-US" i="1"/>
              <a:t>nuoruuden yksilöllistä kasvua ja kehitystä sekä rohkaista oppilasta</a:t>
            </a:r>
            <a:endParaRPr i="1"/>
          </a:p>
          <a:p>
            <a:pPr marL="0" lvl="0" indent="0" algn="l" rtl="0">
              <a:spcBef>
                <a:spcPts val="300"/>
              </a:spcBef>
              <a:spcAft>
                <a:spcPts val="0"/>
              </a:spcAft>
              <a:buNone/>
            </a:pPr>
            <a:r>
              <a:rPr lang="en-US" i="1"/>
              <a:t>harjoittelemaan ja soveltamaan terveysosaamistaan arjessa</a:t>
            </a:r>
            <a:endParaRPr i="1"/>
          </a:p>
          <a:p>
            <a:pPr marL="0" lvl="0" indent="0" algn="l" rtl="0">
              <a:spcBef>
                <a:spcPts val="300"/>
              </a:spcBef>
              <a:spcAft>
                <a:spcPts val="0"/>
              </a:spcAft>
              <a:buNone/>
            </a:pPr>
            <a:endParaRPr i="1"/>
          </a:p>
          <a:p>
            <a:pPr marL="0" lvl="0" indent="0" algn="l" rtl="0">
              <a:spcBef>
                <a:spcPts val="300"/>
              </a:spcBef>
              <a:spcAft>
                <a:spcPts val="0"/>
              </a:spcAft>
              <a:buNone/>
            </a:pPr>
            <a:r>
              <a:rPr lang="en-US" i="1"/>
              <a:t>T10 tarjota oppilaalle mahdollisuuksia harjoitella ryhmässä toimimista erilaisissa rooleissa ja vuorovaikutustilanteissa, innostaa oppilasta ilmaisemaan itseään ja kuuntelemaan muita sekä tukea oppilaan valmiuksia tunnistaa, ilmaista ja säädellä tunteitaan</a:t>
            </a:r>
            <a:endParaRPr i="1"/>
          </a:p>
          <a:p>
            <a:pPr marL="0" lvl="0" indent="0" algn="l" rtl="0">
              <a:spcBef>
                <a:spcPts val="300"/>
              </a:spcBef>
              <a:spcAft>
                <a:spcPts val="0"/>
              </a:spcAft>
              <a:buNone/>
            </a:pPr>
            <a:endParaRPr sz="1400" i="1"/>
          </a:p>
          <a:p>
            <a:pPr marL="0" lvl="0" indent="0" algn="l" rtl="0">
              <a:spcBef>
                <a:spcPts val="300"/>
              </a:spcBef>
              <a:spcAft>
                <a:spcPts val="0"/>
              </a:spcAft>
              <a:buClr>
                <a:schemeClr val="dk1"/>
              </a:buClr>
              <a:buSzPts val="1100"/>
              <a:buFont typeface="Arial"/>
              <a:buNone/>
            </a:pPr>
            <a:endParaRPr sz="2400" b="1">
              <a:solidFill>
                <a:schemeClr val="dk2"/>
              </a:solidFill>
              <a:latin typeface="Aleo"/>
              <a:ea typeface="Aleo"/>
              <a:cs typeface="Aleo"/>
              <a:sym typeface="Aleo"/>
            </a:endParaRPr>
          </a:p>
        </p:txBody>
      </p:sp>
      <p:sp>
        <p:nvSpPr>
          <p:cNvPr id="964" name="Google Shape;964;p100"/>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101"/>
          <p:cNvSpPr txBox="1">
            <a:spLocks noGrp="1"/>
          </p:cNvSpPr>
          <p:nvPr>
            <p:ph type="title"/>
          </p:nvPr>
        </p:nvSpPr>
        <p:spPr>
          <a:xfrm>
            <a:off x="1343371" y="3438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Terveystieto alakoulussa: </a:t>
            </a:r>
            <a:r>
              <a:rPr lang="en-US" sz="2400">
                <a:solidFill>
                  <a:srgbClr val="0B5394"/>
                </a:solidFill>
              </a:rPr>
              <a:t>Terveystiedon sisältöjä on opetussuunnitelmassa 1.-6. -luokilla ympäristö- ja luonnontiedon, liikunnan, yhteiskuntaopin sekä hyvinvointiopsin sisällöissä.</a:t>
            </a:r>
            <a:endParaRPr>
              <a:solidFill>
                <a:srgbClr val="0B5394"/>
              </a:solidFill>
            </a:endParaRPr>
          </a:p>
        </p:txBody>
      </p:sp>
      <p:sp>
        <p:nvSpPr>
          <p:cNvPr id="971" name="Google Shape;971;p101"/>
          <p:cNvSpPr txBox="1">
            <a:spLocks noGrp="1"/>
          </p:cNvSpPr>
          <p:nvPr>
            <p:ph type="body" idx="1"/>
          </p:nvPr>
        </p:nvSpPr>
        <p:spPr>
          <a:xfrm>
            <a:off x="481350" y="1424439"/>
            <a:ext cx="11229300" cy="4392600"/>
          </a:xfrm>
          <a:prstGeom prst="rect">
            <a:avLst/>
          </a:prstGeom>
        </p:spPr>
        <p:txBody>
          <a:bodyPr spcFirstLastPara="1" wrap="square" lIns="0" tIns="0" rIns="0" bIns="0" anchor="t" anchorCtr="0">
            <a:noAutofit/>
          </a:bodyPr>
          <a:lstStyle/>
          <a:p>
            <a:pPr marL="0" lvl="0" indent="0" algn="l" rtl="0">
              <a:spcBef>
                <a:spcPts val="300"/>
              </a:spcBef>
              <a:spcAft>
                <a:spcPts val="0"/>
              </a:spcAft>
              <a:buClr>
                <a:schemeClr val="dk1"/>
              </a:buClr>
              <a:buSzPts val="1100"/>
              <a:buFont typeface="Arial"/>
              <a:buNone/>
            </a:pPr>
            <a:r>
              <a:rPr lang="en-US" i="1"/>
              <a:t>Sisällöt (3-6 ympäristöoppi)</a:t>
            </a:r>
            <a:endParaRPr i="1"/>
          </a:p>
          <a:p>
            <a:pPr marL="0" lvl="0" indent="0" algn="l" rtl="0">
              <a:spcBef>
                <a:spcPts val="300"/>
              </a:spcBef>
              <a:spcAft>
                <a:spcPts val="0"/>
              </a:spcAft>
              <a:buClr>
                <a:schemeClr val="dk1"/>
              </a:buClr>
              <a:buSzPts val="1100"/>
              <a:buFont typeface="Arial"/>
              <a:buNone/>
            </a:pPr>
            <a:r>
              <a:rPr lang="en-US" i="1"/>
              <a:t>S1 Minä ihmisenä: Sisältöjä valitaan siten, että ne liittyvät ihmisen rakenteeseen ja keskeisiin elintoimintoihin sekä ihmisen kasvun ja kehityksen eri vaiheisiin. Sisällöissä kiinnitetään huomiota kehityksen ajankohtaisiin muutoksiin ja niiden yksilöllisen luonteen ymmärtämiseen. Käsitellään ikäkauden mukaisesti seksuaalista kehitystä ja ihmisen lisääntymistä. Harjoitellaan tunnistamaan oman kehon ja mielen viestejä ja tiedostamaan omia ajatuksia, tarpeita, asenteita ja arvoja. Perehdytään terveyden osa-alueisiin ja voimavaroihin, arjen terveystottumuksiin, mielenterveystaitoihin, sairauksien ehkäisyyn ja itsehoitotaitoihin.  Lisäksi harjoitellaan tunteiden tunnistamista, ilmaisua ja säätelyä. Tunnistetaan omaa oppimista tukevia asioita.</a:t>
            </a:r>
            <a:endParaRPr i="1"/>
          </a:p>
          <a:p>
            <a:pPr marL="0" lvl="0" indent="0" algn="l" rtl="0">
              <a:spcBef>
                <a:spcPts val="300"/>
              </a:spcBef>
              <a:spcAft>
                <a:spcPts val="0"/>
              </a:spcAft>
              <a:buClr>
                <a:schemeClr val="dk1"/>
              </a:buClr>
              <a:buSzPts val="1100"/>
              <a:buFont typeface="Arial"/>
              <a:buNone/>
            </a:pPr>
            <a:endParaRPr i="1"/>
          </a:p>
          <a:p>
            <a:pPr marL="0" lvl="0" indent="0" algn="l" rtl="0">
              <a:spcBef>
                <a:spcPts val="300"/>
              </a:spcBef>
              <a:spcAft>
                <a:spcPts val="0"/>
              </a:spcAft>
              <a:buClr>
                <a:schemeClr val="dk1"/>
              </a:buClr>
              <a:buSzPts val="1100"/>
              <a:buFont typeface="Arial"/>
              <a:buNone/>
            </a:pPr>
            <a:r>
              <a:rPr lang="en-US" i="1"/>
              <a:t>S2 Arjen tilanteissa ja yhteisöissä toimiminen: Oppimistehtäviä ja sisältöjä valitaan siten, että ne liittyvät arjen tilanteissa ja yhteisöissä toimimiseen. Harjoitellaan selittämään arjen tilanteita, ilmiöitä ja teknologiaa eri tiedonalojen käsitteillä ja malleilla. Tutkitaan laitteiden toimintaperiaatteita ja erilaisia rakenteita. Harjoitellaan turvallisuuden edistämistä ja turvataitoja esimerkiksi seuraavilla osa-alueilla: liikenne-, palo-, sähköturvallisuus, tapaturmat, myrkytykset, päihteet, kiusaamisen ehkäisy, fyysinen ja henkinen koskemattomuus sekä toiminta ensiapu- ja vaaratilanteissa. Harjoitellaan toimimista erilaisissa yhteisöissä sekä pohditaan erilaisten vuorovaikutustilanteiden ja yhteisöjen merkitystä hyvinvoinnille.</a:t>
            </a:r>
            <a:endParaRPr i="1"/>
          </a:p>
          <a:p>
            <a:pPr marL="0" lvl="0" indent="0" algn="l" rtl="0">
              <a:lnSpc>
                <a:spcPct val="90000"/>
              </a:lnSpc>
              <a:spcBef>
                <a:spcPts val="0"/>
              </a:spcBef>
              <a:spcAft>
                <a:spcPts val="0"/>
              </a:spcAft>
              <a:buClr>
                <a:schemeClr val="dk1"/>
              </a:buClr>
              <a:buSzPts val="1100"/>
              <a:buFont typeface="Arial"/>
              <a:buNone/>
            </a:pPr>
            <a:endParaRPr sz="2400" b="1">
              <a:solidFill>
                <a:schemeClr val="dk2"/>
              </a:solidFill>
              <a:latin typeface="Aleo"/>
              <a:ea typeface="Aleo"/>
              <a:cs typeface="Aleo"/>
              <a:sym typeface="Aleo"/>
            </a:endParaRPr>
          </a:p>
          <a:p>
            <a:pPr marL="0" lvl="0" indent="0" algn="l" rtl="0">
              <a:spcBef>
                <a:spcPts val="400"/>
              </a:spcBef>
              <a:spcAft>
                <a:spcPts val="0"/>
              </a:spcAft>
              <a:buNone/>
            </a:pPr>
            <a:endParaRPr/>
          </a:p>
        </p:txBody>
      </p:sp>
      <p:sp>
        <p:nvSpPr>
          <p:cNvPr id="972" name="Google Shape;972;p101"/>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1" name="Google Shape;781;p77"/>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101600" lvl="0" indent="0" algn="l" rtl="0">
              <a:lnSpc>
                <a:spcPct val="150000"/>
              </a:lnSpc>
              <a:spcBef>
                <a:spcPts val="400"/>
              </a:spcBef>
              <a:spcAft>
                <a:spcPts val="0"/>
              </a:spcAft>
              <a:buSzPts val="2000"/>
              <a:buNone/>
            </a:pPr>
            <a:endParaRPr lang="fi-FI" sz="2000" dirty="0"/>
          </a:p>
          <a:p>
            <a:pPr marL="457200" lvl="0" indent="-355600" algn="l" rtl="0">
              <a:lnSpc>
                <a:spcPct val="150000"/>
              </a:lnSpc>
              <a:spcBef>
                <a:spcPts val="0"/>
              </a:spcBef>
              <a:spcAft>
                <a:spcPts val="0"/>
              </a:spcAft>
              <a:buSzPts val="2000"/>
              <a:buChar char="●"/>
            </a:pPr>
            <a:r>
              <a:rPr lang="fi-FI" sz="2000" dirty="0"/>
              <a:t>Terveys (määritelmä, teoria)</a:t>
            </a:r>
          </a:p>
          <a:p>
            <a:pPr marL="457200" lvl="0" indent="-355600" algn="l" rtl="0">
              <a:lnSpc>
                <a:spcPct val="150000"/>
              </a:lnSpc>
              <a:spcBef>
                <a:spcPts val="0"/>
              </a:spcBef>
              <a:spcAft>
                <a:spcPts val="0"/>
              </a:spcAft>
              <a:buSzPts val="2000"/>
              <a:buChar char="●"/>
            </a:pPr>
            <a:r>
              <a:rPr lang="fi-FI" sz="2000" dirty="0"/>
              <a:t>Terveyskasvatus (teoria)</a:t>
            </a:r>
          </a:p>
          <a:p>
            <a:pPr marL="457200" lvl="0" indent="-355600" algn="l" rtl="0">
              <a:lnSpc>
                <a:spcPct val="150000"/>
              </a:lnSpc>
              <a:spcBef>
                <a:spcPts val="0"/>
              </a:spcBef>
              <a:spcAft>
                <a:spcPts val="0"/>
              </a:spcAft>
              <a:buSzPts val="2000"/>
              <a:buChar char="●"/>
            </a:pPr>
            <a:r>
              <a:rPr lang="en-US" sz="2000" dirty="0" err="1"/>
              <a:t>Terveystieto-oppiaine</a:t>
            </a:r>
            <a:endParaRPr lang="en-US" sz="2000" dirty="0"/>
          </a:p>
          <a:p>
            <a:pPr marL="457200" lvl="0" indent="-355600" algn="l" rtl="0">
              <a:lnSpc>
                <a:spcPct val="150000"/>
              </a:lnSpc>
              <a:spcBef>
                <a:spcPts val="0"/>
              </a:spcBef>
              <a:spcAft>
                <a:spcPts val="0"/>
              </a:spcAft>
              <a:buSzPts val="2000"/>
              <a:buChar char="●"/>
            </a:pPr>
            <a:r>
              <a:rPr lang="en-US" sz="2000" dirty="0" err="1"/>
              <a:t>Terveyskasvatus</a:t>
            </a:r>
            <a:endParaRPr lang="en-US" sz="2000" dirty="0"/>
          </a:p>
          <a:p>
            <a:pPr marL="101600" lvl="0" indent="0" algn="l" rtl="0">
              <a:lnSpc>
                <a:spcPct val="150000"/>
              </a:lnSpc>
              <a:spcBef>
                <a:spcPts val="0"/>
              </a:spcBef>
              <a:spcAft>
                <a:spcPts val="0"/>
              </a:spcAft>
              <a:buSzPts val="2000"/>
              <a:buNone/>
            </a:pPr>
            <a:r>
              <a:rPr lang="en-US" sz="2000" dirty="0">
                <a:sym typeface="Wingdings" panose="05000000000000000000" pitchFamily="2" charset="2"/>
              </a:rPr>
              <a:t>	 </a:t>
            </a:r>
            <a:r>
              <a:rPr lang="en-US" sz="2000" dirty="0" err="1">
                <a:sym typeface="Wingdings" panose="05000000000000000000" pitchFamily="2" charset="2"/>
              </a:rPr>
              <a:t>Terveysosaaminen</a:t>
            </a:r>
            <a:endParaRPr lang="en-US" sz="2000" dirty="0"/>
          </a:p>
          <a:p>
            <a:pPr marL="457200" lvl="0" indent="-355600" algn="l" rtl="0">
              <a:lnSpc>
                <a:spcPct val="150000"/>
              </a:lnSpc>
              <a:spcBef>
                <a:spcPts val="0"/>
              </a:spcBef>
              <a:spcAft>
                <a:spcPts val="0"/>
              </a:spcAft>
              <a:buSzPts val="2000"/>
              <a:buChar char="●"/>
            </a:pPr>
            <a:r>
              <a:rPr lang="en-US" sz="2000" dirty="0" err="1"/>
              <a:t>Sosiaalinen</a:t>
            </a:r>
            <a:r>
              <a:rPr lang="en-US" sz="2000" dirty="0"/>
              <a:t> </a:t>
            </a:r>
            <a:r>
              <a:rPr lang="en-US" sz="2000" dirty="0" err="1"/>
              <a:t>toimintakyky</a:t>
            </a:r>
            <a:endParaRPr lang="en-US" sz="2000" dirty="0"/>
          </a:p>
          <a:p>
            <a:pPr marL="457200" lvl="0" indent="-355600" algn="l" rtl="0">
              <a:lnSpc>
                <a:spcPct val="150000"/>
              </a:lnSpc>
              <a:spcBef>
                <a:spcPts val="0"/>
              </a:spcBef>
              <a:spcAft>
                <a:spcPts val="0"/>
              </a:spcAft>
              <a:buSzPts val="2000"/>
              <a:buChar char="●"/>
            </a:pPr>
            <a:r>
              <a:rPr lang="en-US" sz="2000" dirty="0" err="1"/>
              <a:t>Psyykkinen</a:t>
            </a:r>
            <a:r>
              <a:rPr lang="en-US" sz="2000" dirty="0"/>
              <a:t> </a:t>
            </a:r>
            <a:r>
              <a:rPr lang="en-US" sz="2000" dirty="0" err="1"/>
              <a:t>toimintakyky</a:t>
            </a:r>
            <a:endParaRPr sz="2000" dirty="0"/>
          </a:p>
          <a:p>
            <a:pPr marL="457200" lvl="0" indent="0" algn="l" rtl="0">
              <a:lnSpc>
                <a:spcPct val="150000"/>
              </a:lnSpc>
              <a:spcBef>
                <a:spcPts val="400"/>
              </a:spcBef>
              <a:spcAft>
                <a:spcPts val="0"/>
              </a:spcAft>
              <a:buNone/>
            </a:pPr>
            <a:endParaRPr sz="2000" dirty="0"/>
          </a:p>
          <a:p>
            <a:pPr marL="0" lvl="0" indent="0" algn="l" rtl="0">
              <a:spcBef>
                <a:spcPts val="400"/>
              </a:spcBef>
              <a:spcAft>
                <a:spcPts val="0"/>
              </a:spcAft>
              <a:buNone/>
            </a:pPr>
            <a:endParaRPr dirty="0"/>
          </a:p>
        </p:txBody>
      </p:sp>
      <p:sp>
        <p:nvSpPr>
          <p:cNvPr id="782" name="Google Shape;782;p77"/>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783" name="Google Shape;783;p77"/>
          <p:cNvPicPr preferRelativeResize="0"/>
          <p:nvPr/>
        </p:nvPicPr>
        <p:blipFill>
          <a:blip r:embed="rId3">
            <a:alphaModFix/>
          </a:blip>
          <a:stretch>
            <a:fillRect/>
          </a:stretch>
        </p:blipFill>
        <p:spPr>
          <a:xfrm>
            <a:off x="6407526" y="123150"/>
            <a:ext cx="4528826" cy="6042699"/>
          </a:xfrm>
          <a:prstGeom prst="rect">
            <a:avLst/>
          </a:prstGeom>
          <a:noFill/>
          <a:ln>
            <a:noFill/>
          </a:ln>
        </p:spPr>
      </p:pic>
      <p:sp>
        <p:nvSpPr>
          <p:cNvPr id="3" name="Title 2">
            <a:extLst>
              <a:ext uri="{FF2B5EF4-FFF2-40B4-BE49-F238E27FC236}">
                <a16:creationId xmlns:a16="http://schemas.microsoft.com/office/drawing/2014/main" id="{973E7BB9-8801-408D-8A81-312781293239}"/>
              </a:ext>
            </a:extLst>
          </p:cNvPr>
          <p:cNvSpPr>
            <a:spLocks noGrp="1"/>
          </p:cNvSpPr>
          <p:nvPr>
            <p:ph type="title"/>
          </p:nvPr>
        </p:nvSpPr>
        <p:spPr/>
        <p:txBody>
          <a:bodyPr/>
          <a:lstStyle/>
          <a:p>
            <a:r>
              <a:rPr lang="fi-FI" dirty="0"/>
              <a:t>Terveyskasvatus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02"/>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Terveystieto alakoulussa</a:t>
            </a:r>
            <a:endParaRPr/>
          </a:p>
        </p:txBody>
      </p:sp>
      <p:sp>
        <p:nvSpPr>
          <p:cNvPr id="979" name="Google Shape;979;p102"/>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0" lvl="0" indent="0" algn="l" rtl="0">
              <a:lnSpc>
                <a:spcPct val="150000"/>
              </a:lnSpc>
              <a:spcBef>
                <a:spcPts val="0"/>
              </a:spcBef>
              <a:spcAft>
                <a:spcPts val="0"/>
              </a:spcAft>
              <a:buNone/>
            </a:pPr>
            <a:r>
              <a:rPr lang="en-US" i="1">
                <a:latin typeface="Arial"/>
                <a:ea typeface="Arial"/>
                <a:cs typeface="Arial"/>
                <a:sym typeface="Arial"/>
              </a:rPr>
              <a:t>Liikunnan opetuksen tavoitteet 3-6 T11 huolehtia siitä, että oppilaat saavat riittävästi myönteisiä kokemuksia omasta kehosta, pätevyydestä ja yhteisöllisyydestä.</a:t>
            </a:r>
            <a:endParaRPr i="1">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i="1">
              <a:latin typeface="Arial"/>
              <a:ea typeface="Arial"/>
              <a:cs typeface="Arial"/>
              <a:sym typeface="Arial"/>
            </a:endParaRPr>
          </a:p>
          <a:p>
            <a:pPr marL="0" lvl="0" indent="0" algn="l" rtl="0">
              <a:lnSpc>
                <a:spcPct val="150000"/>
              </a:lnSpc>
              <a:spcBef>
                <a:spcPts val="0"/>
              </a:spcBef>
              <a:spcAft>
                <a:spcPts val="0"/>
              </a:spcAft>
              <a:buNone/>
            </a:pPr>
            <a:r>
              <a:rPr lang="en-US" i="1">
                <a:latin typeface="Arial"/>
                <a:ea typeface="Arial"/>
                <a:cs typeface="Arial"/>
                <a:sym typeface="Arial"/>
              </a:rPr>
              <a:t>Esimerkki sisällöstä 3-6  (sos. ja psyyk toimintakyvyn sisällöt myös luokilla 1-2)</a:t>
            </a:r>
            <a:endParaRPr i="1">
              <a:latin typeface="Arial"/>
              <a:ea typeface="Arial"/>
              <a:cs typeface="Arial"/>
              <a:sym typeface="Arial"/>
            </a:endParaRPr>
          </a:p>
          <a:p>
            <a:pPr marL="0" lvl="0" indent="0" algn="l" rtl="0">
              <a:lnSpc>
                <a:spcPct val="150000"/>
              </a:lnSpc>
              <a:spcBef>
                <a:spcPts val="0"/>
              </a:spcBef>
              <a:spcAft>
                <a:spcPts val="0"/>
              </a:spcAft>
              <a:buNone/>
            </a:pPr>
            <a:r>
              <a:rPr lang="en-US" i="1">
                <a:latin typeface="Arial"/>
                <a:ea typeface="Arial"/>
                <a:cs typeface="Arial"/>
                <a:sym typeface="Arial"/>
              </a:rPr>
              <a:t>S2 </a:t>
            </a:r>
            <a:r>
              <a:rPr lang="en-US" b="1" i="1">
                <a:latin typeface="Arial"/>
                <a:ea typeface="Arial"/>
                <a:cs typeface="Arial"/>
                <a:sym typeface="Arial"/>
              </a:rPr>
              <a:t>Sosiaalinen toimintakyky:</a:t>
            </a:r>
            <a:r>
              <a:rPr lang="en-US" i="1">
                <a:latin typeface="Arial"/>
                <a:ea typeface="Arial"/>
                <a:cs typeface="Arial"/>
                <a:sym typeface="Arial"/>
              </a:rPr>
              <a:t> Opetukseen valitaan myönteistä yhteisöllisyyttä lisääviä pari- ja ryhmätehtäviä, leikkejä, harjoituksia ja pelejä, joissa opitaan ottamaan toiset huomioon ja auttamaan muita sekä tehtäviä, joissa opitaan vastuun ottamista omasta toiminnasta, yhteisistä asioista ja säännöistä. </a:t>
            </a:r>
            <a:endParaRPr i="1">
              <a:latin typeface="Arial"/>
              <a:ea typeface="Arial"/>
              <a:cs typeface="Arial"/>
              <a:sym typeface="Arial"/>
            </a:endParaRPr>
          </a:p>
          <a:p>
            <a:pPr marL="0" lvl="0" indent="0" algn="l" rtl="0">
              <a:lnSpc>
                <a:spcPct val="150000"/>
              </a:lnSpc>
              <a:spcBef>
                <a:spcPts val="0"/>
              </a:spcBef>
              <a:spcAft>
                <a:spcPts val="0"/>
              </a:spcAft>
              <a:buNone/>
            </a:pPr>
            <a:endParaRPr i="1">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n-US" i="1">
                <a:latin typeface="Arial"/>
                <a:ea typeface="Arial"/>
                <a:cs typeface="Arial"/>
                <a:sym typeface="Arial"/>
              </a:rPr>
              <a:t>S3 </a:t>
            </a:r>
            <a:r>
              <a:rPr lang="en-US" b="1" i="1">
                <a:latin typeface="Arial"/>
                <a:ea typeface="Arial"/>
                <a:cs typeface="Arial"/>
                <a:sym typeface="Arial"/>
              </a:rPr>
              <a:t>Psyykkinen toimintakyky</a:t>
            </a:r>
            <a:r>
              <a:rPr lang="en-US" i="1">
                <a:latin typeface="Arial"/>
                <a:ea typeface="Arial"/>
                <a:cs typeface="Arial"/>
                <a:sym typeface="Arial"/>
              </a:rPr>
              <a:t>: Opetuksessa käytetään tehtäviä, joissa opitaan pitkäjännitteisesti ponnistelemaan yksin ja yhdessä muiden kanssa tavoitteen saavuttamiseksi. Yhteisillä tehtävillä harjoitellaan vastuun ottamista. Iloa ja virkistystä tuottavilla liikuntatehtävillä autetaan myönteisten tunteiden kokemista, jotka vahvistavat pätevyyden kokemuksia ja myönteistä minäkäsitystä.</a:t>
            </a:r>
            <a:endParaRPr i="1">
              <a:latin typeface="Arial"/>
              <a:ea typeface="Arial"/>
              <a:cs typeface="Arial"/>
              <a:sym typeface="Arial"/>
            </a:endParaRPr>
          </a:p>
          <a:p>
            <a:pPr marL="0" lvl="0" indent="0" algn="l" rtl="0">
              <a:spcBef>
                <a:spcPts val="400"/>
              </a:spcBef>
              <a:spcAft>
                <a:spcPts val="0"/>
              </a:spcAft>
              <a:buNone/>
            </a:pPr>
            <a:endParaRPr/>
          </a:p>
        </p:txBody>
      </p:sp>
      <p:sp>
        <p:nvSpPr>
          <p:cNvPr id="980" name="Google Shape;980;p102"/>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05"/>
          <p:cNvSpPr txBox="1">
            <a:spLocks noGrp="1"/>
          </p:cNvSpPr>
          <p:nvPr>
            <p:ph type="dt" idx="10"/>
          </p:nvPr>
        </p:nvSpPr>
        <p:spPr>
          <a:xfrm>
            <a:off x="10344472" y="6381328"/>
            <a:ext cx="936104" cy="21647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9.7.2020</a:t>
            </a:r>
            <a:endParaRPr/>
          </a:p>
        </p:txBody>
      </p:sp>
      <p:sp>
        <p:nvSpPr>
          <p:cNvPr id="1005" name="Google Shape;1005;p105"/>
          <p:cNvSpPr txBox="1">
            <a:spLocks noGrp="1"/>
          </p:cNvSpPr>
          <p:nvPr>
            <p:ph type="ftr" idx="11"/>
          </p:nvPr>
        </p:nvSpPr>
        <p:spPr>
          <a:xfrm>
            <a:off x="6096000" y="6381328"/>
            <a:ext cx="4248472" cy="21647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JYU SINCE 1863.</a:t>
            </a:r>
            <a:endParaRPr/>
          </a:p>
        </p:txBody>
      </p:sp>
      <p:sp>
        <p:nvSpPr>
          <p:cNvPr id="1006" name="Google Shape;1006;p105"/>
          <p:cNvSpPr txBox="1">
            <a:spLocks noGrp="1"/>
          </p:cNvSpPr>
          <p:nvPr>
            <p:ph type="sldNum" idx="12"/>
          </p:nvPr>
        </p:nvSpPr>
        <p:spPr>
          <a:xfrm>
            <a:off x="11280576" y="6381551"/>
            <a:ext cx="431998" cy="215801"/>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007" name="Google Shape;1007;p105"/>
          <p:cNvSpPr txBox="1">
            <a:spLocks noGrp="1"/>
          </p:cNvSpPr>
          <p:nvPr>
            <p:ph type="ctrTitle"/>
          </p:nvPr>
        </p:nvSpPr>
        <p:spPr>
          <a:xfrm>
            <a:off x="7062287" y="765406"/>
            <a:ext cx="4319700" cy="2015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000"/>
              <a:buFont typeface="Aleo"/>
              <a:buNone/>
            </a:pPr>
            <a:endParaRPr sz="2600"/>
          </a:p>
          <a:p>
            <a:pPr marL="0" lvl="0" indent="0" algn="l" rtl="0">
              <a:lnSpc>
                <a:spcPct val="90000"/>
              </a:lnSpc>
              <a:spcBef>
                <a:spcPts val="0"/>
              </a:spcBef>
              <a:spcAft>
                <a:spcPts val="0"/>
              </a:spcAft>
              <a:buClr>
                <a:schemeClr val="lt1"/>
              </a:buClr>
              <a:buSzPts val="4000"/>
              <a:buFont typeface="Aleo"/>
              <a:buNone/>
            </a:pPr>
            <a:r>
              <a:rPr lang="en-US" sz="2600"/>
              <a:t>Itsetuntemus/tunteet</a:t>
            </a:r>
            <a:endParaRPr sz="2600"/>
          </a:p>
          <a:p>
            <a:pPr marL="0" lvl="0" indent="0" algn="l" rtl="0">
              <a:lnSpc>
                <a:spcPct val="90000"/>
              </a:lnSpc>
              <a:spcBef>
                <a:spcPts val="0"/>
              </a:spcBef>
              <a:spcAft>
                <a:spcPts val="0"/>
              </a:spcAft>
              <a:buClr>
                <a:schemeClr val="lt1"/>
              </a:buClr>
              <a:buSzPts val="4000"/>
              <a:buFont typeface="Aleo"/>
              <a:buNone/>
            </a:pPr>
            <a:r>
              <a:rPr lang="en-US" sz="2600"/>
              <a:t>Mielenterveys</a:t>
            </a:r>
            <a:endParaRPr sz="2600"/>
          </a:p>
          <a:p>
            <a:pPr marL="0" lvl="0" indent="0" algn="l" rtl="0">
              <a:lnSpc>
                <a:spcPct val="90000"/>
              </a:lnSpc>
              <a:spcBef>
                <a:spcPts val="0"/>
              </a:spcBef>
              <a:spcAft>
                <a:spcPts val="0"/>
              </a:spcAft>
              <a:buClr>
                <a:schemeClr val="lt1"/>
              </a:buClr>
              <a:buSzPts val="4000"/>
              <a:buFont typeface="Aleo"/>
              <a:buNone/>
            </a:pPr>
            <a:r>
              <a:rPr lang="en-US" sz="2600"/>
              <a:t>Sosiaaliset suhteet</a:t>
            </a:r>
            <a:endParaRPr sz="2600"/>
          </a:p>
          <a:p>
            <a:pPr marL="0" lvl="0" indent="0" algn="l" rtl="0">
              <a:lnSpc>
                <a:spcPct val="90000"/>
              </a:lnSpc>
              <a:spcBef>
                <a:spcPts val="0"/>
              </a:spcBef>
              <a:spcAft>
                <a:spcPts val="0"/>
              </a:spcAft>
              <a:buClr>
                <a:schemeClr val="lt1"/>
              </a:buClr>
              <a:buSzPts val="4000"/>
              <a:buFont typeface="Aleo"/>
              <a:buNone/>
            </a:pPr>
            <a:r>
              <a:rPr lang="en-US" sz="2600"/>
              <a:t>Seurustelu</a:t>
            </a:r>
            <a:endParaRPr sz="2600"/>
          </a:p>
          <a:p>
            <a:pPr marL="0" lvl="0" indent="0" algn="l" rtl="0">
              <a:lnSpc>
                <a:spcPct val="90000"/>
              </a:lnSpc>
              <a:spcBef>
                <a:spcPts val="0"/>
              </a:spcBef>
              <a:spcAft>
                <a:spcPts val="0"/>
              </a:spcAft>
              <a:buClr>
                <a:schemeClr val="lt1"/>
              </a:buClr>
              <a:buSzPts val="4000"/>
              <a:buFont typeface="Aleo"/>
              <a:buNone/>
            </a:pPr>
            <a:r>
              <a:rPr lang="en-US" sz="2600"/>
              <a:t>Murrosikä</a:t>
            </a:r>
            <a:endParaRPr sz="2600"/>
          </a:p>
          <a:p>
            <a:pPr marL="0" lvl="0" indent="0" algn="l" rtl="0">
              <a:lnSpc>
                <a:spcPct val="90000"/>
              </a:lnSpc>
              <a:spcBef>
                <a:spcPts val="0"/>
              </a:spcBef>
              <a:spcAft>
                <a:spcPts val="0"/>
              </a:spcAft>
              <a:buClr>
                <a:schemeClr val="lt1"/>
              </a:buClr>
              <a:buSzPts val="4000"/>
              <a:buFont typeface="Aleo"/>
              <a:buNone/>
            </a:pPr>
            <a:r>
              <a:rPr lang="en-US" sz="2600"/>
              <a:t>Ensiapu</a:t>
            </a:r>
            <a:endParaRPr sz="2600"/>
          </a:p>
          <a:p>
            <a:pPr marL="0" lvl="0" indent="0" algn="l" rtl="0">
              <a:lnSpc>
                <a:spcPct val="90000"/>
              </a:lnSpc>
              <a:spcBef>
                <a:spcPts val="0"/>
              </a:spcBef>
              <a:spcAft>
                <a:spcPts val="0"/>
              </a:spcAft>
              <a:buClr>
                <a:schemeClr val="lt1"/>
              </a:buClr>
              <a:buSzPts val="4000"/>
              <a:buFont typeface="Aleo"/>
              <a:buNone/>
            </a:pPr>
            <a:r>
              <a:rPr lang="en-US" sz="2600"/>
              <a:t>Paloturvallisuus</a:t>
            </a:r>
            <a:endParaRPr sz="2600"/>
          </a:p>
          <a:p>
            <a:pPr marL="0" lvl="0" indent="0" algn="l" rtl="0">
              <a:lnSpc>
                <a:spcPct val="90000"/>
              </a:lnSpc>
              <a:spcBef>
                <a:spcPts val="0"/>
              </a:spcBef>
              <a:spcAft>
                <a:spcPts val="0"/>
              </a:spcAft>
              <a:buClr>
                <a:schemeClr val="lt1"/>
              </a:buClr>
              <a:buSzPts val="4000"/>
              <a:buFont typeface="Aleo"/>
              <a:buNone/>
            </a:pPr>
            <a:r>
              <a:rPr lang="en-US" sz="2600"/>
              <a:t>Terveys yhteiskunnassa</a:t>
            </a:r>
            <a:endParaRPr sz="2600"/>
          </a:p>
        </p:txBody>
      </p:sp>
      <p:sp>
        <p:nvSpPr>
          <p:cNvPr id="1008" name="Google Shape;1008;p105"/>
          <p:cNvSpPr txBox="1"/>
          <p:nvPr/>
        </p:nvSpPr>
        <p:spPr>
          <a:xfrm>
            <a:off x="1214575" y="1236775"/>
            <a:ext cx="3429000" cy="4105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Ravinto</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Liikunta</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Uni</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Lepo</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Riippuvuus ja päihteet (tupakka,alkoholi, netti- ja peliriippuvuus)</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Hygienia</a:t>
            </a:r>
            <a:endParaRPr sz="2600" b="1">
              <a:solidFill>
                <a:schemeClr val="lt1"/>
              </a:solidFill>
              <a:latin typeface="Aleo"/>
              <a:ea typeface="Aleo"/>
              <a:cs typeface="Aleo"/>
              <a:sym typeface="Aleo"/>
            </a:endParaRPr>
          </a:p>
          <a:p>
            <a:pPr marL="0" lvl="0" indent="0" algn="l" rtl="0">
              <a:lnSpc>
                <a:spcPct val="90000"/>
              </a:lnSpc>
              <a:spcBef>
                <a:spcPts val="0"/>
              </a:spcBef>
              <a:spcAft>
                <a:spcPts val="0"/>
              </a:spcAft>
              <a:buClr>
                <a:schemeClr val="lt1"/>
              </a:buClr>
              <a:buSzPts val="4000"/>
              <a:buFont typeface="Aleo"/>
              <a:buNone/>
            </a:pPr>
            <a:r>
              <a:rPr lang="en-US" sz="2600" b="1">
                <a:solidFill>
                  <a:schemeClr val="lt1"/>
                </a:solidFill>
                <a:latin typeface="Aleo"/>
                <a:ea typeface="Aleo"/>
                <a:cs typeface="Aleo"/>
                <a:sym typeface="Aleo"/>
              </a:rPr>
              <a:t>Tartuntataudit</a:t>
            </a:r>
            <a:endParaRPr>
              <a:latin typeface="Lato"/>
              <a:ea typeface="Lato"/>
              <a:cs typeface="Lato"/>
              <a:sym typeface="Lato"/>
            </a:endParaRPr>
          </a:p>
        </p:txBody>
      </p:sp>
      <p:sp>
        <p:nvSpPr>
          <p:cNvPr id="1009" name="Google Shape;1009;p105"/>
          <p:cNvSpPr txBox="1"/>
          <p:nvPr/>
        </p:nvSpPr>
        <p:spPr>
          <a:xfrm>
            <a:off x="3557950" y="245500"/>
            <a:ext cx="5226000" cy="51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lt1"/>
                </a:solidFill>
                <a:latin typeface="Aleo"/>
                <a:ea typeface="Aleo"/>
                <a:cs typeface="Aleo"/>
                <a:sym typeface="Aleo"/>
              </a:rPr>
              <a:t>ESIMERKKEJÄ SISÄLLÖISTÄ</a:t>
            </a:r>
            <a:endParaRPr sz="2200">
              <a:solidFill>
                <a:schemeClr val="lt1"/>
              </a:solidFill>
              <a:latin typeface="Aleo"/>
              <a:ea typeface="Aleo"/>
              <a:cs typeface="Aleo"/>
              <a:sym typeface="Aleo"/>
            </a:endParaRPr>
          </a:p>
        </p:txBody>
      </p:sp>
      <p:sp>
        <p:nvSpPr>
          <p:cNvPr id="1010" name="Google Shape;1010;p105"/>
          <p:cNvSpPr txBox="1"/>
          <p:nvPr/>
        </p:nvSpPr>
        <p:spPr>
          <a:xfrm>
            <a:off x="1055700" y="5342275"/>
            <a:ext cx="8443200" cy="1171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b="1">
                <a:solidFill>
                  <a:schemeClr val="lt1"/>
                </a:solidFill>
                <a:latin typeface="Aleo"/>
                <a:ea typeface="Aleo"/>
                <a:cs typeface="Aleo"/>
                <a:sym typeface="Aleo"/>
              </a:rPr>
              <a:t>Terveystiedon sisältöjä on opetussuunnitelmassa 1.-6. -luokilla ympäristö- ja luonnontiedon, liikunnan, yhteiskuntaopin sekä hyvinvointiopsin sisällöissä.</a:t>
            </a:r>
            <a:endParaRPr>
              <a:solidFill>
                <a:schemeClr val="lt1"/>
              </a:solidFill>
            </a:endParaRPr>
          </a:p>
        </p:txBody>
      </p:sp>
      <p:sp>
        <p:nvSpPr>
          <p:cNvPr id="1011" name="Google Shape;1011;p105"/>
          <p:cNvSpPr txBox="1"/>
          <p:nvPr/>
        </p:nvSpPr>
        <p:spPr>
          <a:xfrm>
            <a:off x="5371725" y="4321575"/>
            <a:ext cx="7626000" cy="39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4"/>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Mitä on terveysosaaminen?</a:t>
            </a:r>
            <a:endParaRPr/>
          </a:p>
        </p:txBody>
      </p:sp>
      <p:pic>
        <p:nvPicPr>
          <p:cNvPr id="458" name="Google Shape;458;p54"/>
          <p:cNvPicPr preferRelativeResize="0"/>
          <p:nvPr/>
        </p:nvPicPr>
        <p:blipFill>
          <a:blip r:embed="rId3">
            <a:alphaModFix/>
          </a:blip>
          <a:stretch>
            <a:fillRect/>
          </a:stretch>
        </p:blipFill>
        <p:spPr>
          <a:xfrm>
            <a:off x="2707633" y="1557067"/>
            <a:ext cx="6477000" cy="431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Terveysosaaminen</a:t>
            </a:r>
            <a:endParaRPr/>
          </a:p>
        </p:txBody>
      </p:sp>
      <p:sp>
        <p:nvSpPr>
          <p:cNvPr id="464" name="Google Shape;464;p55"/>
          <p:cNvSpPr txBox="1">
            <a:spLocks noGrp="1"/>
          </p:cNvSpPr>
          <p:nvPr>
            <p:ph type="body" idx="1"/>
          </p:nvPr>
        </p:nvSpPr>
        <p:spPr>
          <a:xfrm>
            <a:off x="421792" y="1496605"/>
            <a:ext cx="11229200" cy="4392800"/>
          </a:xfrm>
          <a:prstGeom prst="rect">
            <a:avLst/>
          </a:prstGeom>
        </p:spPr>
        <p:txBody>
          <a:bodyPr spcFirstLastPara="1" vert="horz" wrap="square" lIns="0" tIns="0" rIns="0" bIns="0" rtlCol="0" anchor="t" anchorCtr="0">
            <a:noAutofit/>
          </a:bodyPr>
          <a:lstStyle/>
          <a:p>
            <a:pPr marL="609585" indent="-423323">
              <a:buSzPts val="1400"/>
              <a:buChar char="•"/>
            </a:pPr>
            <a:r>
              <a:rPr lang="fi"/>
              <a:t>Terveystiedon opetuksen (terveyskasvatuksen)  tehtävänä on</a:t>
            </a:r>
            <a:r>
              <a:rPr lang="fi" b="1"/>
              <a:t> oppilaiden </a:t>
            </a:r>
            <a:endParaRPr b="1"/>
          </a:p>
          <a:p>
            <a:pPr marL="609585" indent="0">
              <a:buNone/>
            </a:pPr>
            <a:r>
              <a:rPr lang="fi" b="1"/>
              <a:t>monipuolisen terveysosaamisen kehittäminen. </a:t>
            </a:r>
            <a:endParaRPr b="1"/>
          </a:p>
          <a:p>
            <a:pPr marL="609585" indent="0">
              <a:buNone/>
            </a:pPr>
            <a:endParaRPr/>
          </a:p>
          <a:p>
            <a:pPr marL="609585" indent="0">
              <a:buNone/>
            </a:pPr>
            <a:endParaRPr/>
          </a:p>
          <a:p>
            <a:pPr marL="609585" indent="-423323">
              <a:buSzPts val="1400"/>
              <a:buChar char="•"/>
            </a:pPr>
            <a:r>
              <a:rPr lang="fi"/>
              <a:t>Terveysosaamisen avulla oppilaat</a:t>
            </a:r>
            <a:r>
              <a:rPr lang="fi" b="1"/>
              <a:t> </a:t>
            </a:r>
            <a:endParaRPr b="1"/>
          </a:p>
          <a:p>
            <a:pPr marL="1219170" lvl="1" indent="-423323">
              <a:spcBef>
                <a:spcPts val="0"/>
              </a:spcBef>
              <a:buSzPts val="1400"/>
            </a:pPr>
            <a:r>
              <a:rPr lang="fi" b="1"/>
              <a:t>hahmottavat terveyden laaja-alaisuutta</a:t>
            </a:r>
            <a:endParaRPr b="1"/>
          </a:p>
          <a:p>
            <a:pPr marL="1219170" lvl="1" indent="-423323">
              <a:spcBef>
                <a:spcPts val="0"/>
              </a:spcBef>
              <a:buSzPts val="1400"/>
            </a:pPr>
            <a:r>
              <a:rPr lang="fi" b="1"/>
              <a:t>saavat valmiuksia tehdä tarkoituksenmukaisia ja perusteltuja terveyteen liittyviä </a:t>
            </a:r>
            <a:endParaRPr b="1"/>
          </a:p>
          <a:p>
            <a:pPr marL="609585" indent="0">
              <a:buNone/>
            </a:pPr>
            <a:r>
              <a:rPr lang="fi" b="1"/>
              <a:t>valintoja ja päätöksiä</a:t>
            </a:r>
            <a:endParaRPr/>
          </a:p>
          <a:p>
            <a:pPr marL="1219170" indent="-423323">
              <a:buSzPts val="1400"/>
              <a:buChar char="•"/>
            </a:pPr>
            <a:r>
              <a:rPr lang="fi" b="1"/>
              <a:t>saavat lisää kykyä tunnistaa ja muokata tekijöitä, jotka mahdollistavat oppilaiden oman ja ympäristönsä terveyden ja hyvinvoinnin arvostamisen, ylläpitämisen ja edistämisen</a:t>
            </a:r>
            <a:endParaRPr b="1"/>
          </a:p>
          <a:p>
            <a:pPr marL="0" indent="0">
              <a:buNone/>
            </a:pPr>
            <a:endParaRPr b="1"/>
          </a:p>
          <a:p>
            <a:pPr marL="0" indent="0">
              <a:buNone/>
            </a:pPr>
            <a:endParaRPr/>
          </a:p>
        </p:txBody>
      </p:sp>
      <p:pic>
        <p:nvPicPr>
          <p:cNvPr id="465" name="Google Shape;465;p55"/>
          <p:cNvPicPr preferRelativeResize="0"/>
          <p:nvPr/>
        </p:nvPicPr>
        <p:blipFill>
          <a:blip r:embed="rId3">
            <a:alphaModFix/>
          </a:blip>
          <a:stretch>
            <a:fillRect/>
          </a:stretch>
        </p:blipFill>
        <p:spPr>
          <a:xfrm>
            <a:off x="9805133" y="115567"/>
            <a:ext cx="1845867" cy="277693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6"/>
          <p:cNvSpPr txBox="1">
            <a:spLocks noGrp="1"/>
          </p:cNvSpPr>
          <p:nvPr>
            <p:ph type="title"/>
          </p:nvPr>
        </p:nvSpPr>
        <p:spPr>
          <a:xfrm>
            <a:off x="1526300" y="334133"/>
            <a:ext cx="11025600" cy="810800"/>
          </a:xfrm>
          <a:prstGeom prst="rect">
            <a:avLst/>
          </a:prstGeom>
        </p:spPr>
        <p:txBody>
          <a:bodyPr spcFirstLastPara="1" vert="horz" wrap="square" lIns="0" tIns="0" rIns="0" bIns="0" rtlCol="0" anchor="t" anchorCtr="0">
            <a:noAutofit/>
          </a:bodyPr>
          <a:lstStyle/>
          <a:p>
            <a:pPr>
              <a:lnSpc>
                <a:spcPct val="100000"/>
              </a:lnSpc>
              <a:spcBef>
                <a:spcPts val="0"/>
              </a:spcBef>
            </a:pPr>
            <a:r>
              <a:rPr lang="fi" sz="4400" b="0">
                <a:solidFill>
                  <a:schemeClr val="dk2"/>
                </a:solidFill>
                <a:latin typeface="Lato"/>
                <a:ea typeface="Lato"/>
                <a:cs typeface="Lato"/>
                <a:sym typeface="Lato"/>
              </a:rPr>
              <a:t>Terveysosaaminen (Paakkari &amp; Paakkari 2012) </a:t>
            </a:r>
            <a:endParaRPr sz="4400" b="0">
              <a:solidFill>
                <a:schemeClr val="dk2"/>
              </a:solidFill>
              <a:latin typeface="Arial"/>
              <a:ea typeface="Arial"/>
              <a:cs typeface="Arial"/>
              <a:sym typeface="Arial"/>
            </a:endParaRPr>
          </a:p>
          <a:p>
            <a:pPr>
              <a:lnSpc>
                <a:spcPct val="100000"/>
              </a:lnSpc>
              <a:spcBef>
                <a:spcPts val="0"/>
              </a:spcBef>
            </a:pPr>
            <a:endParaRPr sz="4400" b="0">
              <a:solidFill>
                <a:srgbClr val="073763"/>
              </a:solidFill>
              <a:latin typeface="Lato"/>
              <a:ea typeface="Lato"/>
              <a:cs typeface="Lato"/>
              <a:sym typeface="Lato"/>
            </a:endParaRPr>
          </a:p>
        </p:txBody>
      </p:sp>
      <p:sp>
        <p:nvSpPr>
          <p:cNvPr id="472" name="Google Shape;472;p56"/>
          <p:cNvSpPr txBox="1">
            <a:spLocks noGrp="1"/>
          </p:cNvSpPr>
          <p:nvPr>
            <p:ph type="body" idx="1"/>
          </p:nvPr>
        </p:nvSpPr>
        <p:spPr>
          <a:xfrm>
            <a:off x="454600" y="1894700"/>
            <a:ext cx="10944800" cy="3294800"/>
          </a:xfrm>
          <a:prstGeom prst="rect">
            <a:avLst/>
          </a:prstGeom>
        </p:spPr>
        <p:txBody>
          <a:bodyPr spcFirstLastPara="1" vert="horz" wrap="square" lIns="0" tIns="0" rIns="0" bIns="0" rtlCol="0" anchor="t" anchorCtr="0">
            <a:noAutofit/>
          </a:bodyPr>
          <a:lstStyle/>
          <a:p>
            <a:pPr marL="609585" indent="-423323">
              <a:lnSpc>
                <a:spcPct val="150000"/>
              </a:lnSpc>
              <a:buSzPts val="1400"/>
              <a:buChar char="●"/>
            </a:pPr>
            <a:r>
              <a:rPr lang="fi" b="1"/>
              <a:t>Laaja-alaista osaamista:</a:t>
            </a:r>
            <a:r>
              <a:rPr lang="fi"/>
              <a:t> kyvykkyyttä asioiden syvään ymmärtämiseen (kykyä ymmärtää itseään, muita ja ympäröivää maailmaa, erilaisia merkityksiä), tiedon hankintaan, rakentamiseen, arviointiin ja käyttämiseen</a:t>
            </a:r>
            <a:endParaRPr/>
          </a:p>
          <a:p>
            <a:pPr marL="609585" indent="0">
              <a:lnSpc>
                <a:spcPct val="150000"/>
              </a:lnSpc>
              <a:buNone/>
            </a:pPr>
            <a:endParaRPr/>
          </a:p>
          <a:p>
            <a:pPr marL="609585" indent="-423323">
              <a:lnSpc>
                <a:spcPct val="150000"/>
              </a:lnSpc>
              <a:buSzPts val="1400"/>
              <a:buChar char="●"/>
            </a:pPr>
            <a:r>
              <a:rPr lang="fi"/>
              <a:t>Antaa valmiuksia tehdä</a:t>
            </a:r>
            <a:r>
              <a:rPr lang="fi" b="1"/>
              <a:t> tarkoituksenmukaisia terveyteen liittyviä päätöksiä sekä kykyä tunnistaa ja muokata tekijöitä, jotka mahdollistavat oman ja muiden terveyden ylläpitämisen</a:t>
            </a:r>
            <a:endParaRPr b="1"/>
          </a:p>
          <a:p>
            <a:pPr marL="609585" indent="0">
              <a:lnSpc>
                <a:spcPct val="150000"/>
              </a:lnSpc>
              <a:buNone/>
            </a:pPr>
            <a:endParaRPr b="1"/>
          </a:p>
          <a:p>
            <a:pPr marL="0" indent="0">
              <a:lnSpc>
                <a:spcPct val="150000"/>
              </a:lnSpc>
              <a:buNone/>
            </a:pPr>
            <a:r>
              <a:rPr lang="fi" b="1"/>
              <a:t>(Terveystiedon opetuksen ydintavoite: oppilaiden terveysosaamisen kehittäminen (OPS2014))</a:t>
            </a:r>
            <a:endParaRPr b="1"/>
          </a:p>
          <a:p>
            <a:pPr marL="0" indent="0">
              <a:buNone/>
            </a:pPr>
            <a:endParaRPr/>
          </a:p>
        </p:txBody>
      </p:sp>
      <p:sp>
        <p:nvSpPr>
          <p:cNvPr id="473" name="Google Shape;473;p56"/>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7"/>
          <p:cNvSpPr txBox="1">
            <a:spLocks noGrp="1"/>
          </p:cNvSpPr>
          <p:nvPr>
            <p:ph type="title"/>
          </p:nvPr>
        </p:nvSpPr>
        <p:spPr>
          <a:xfrm>
            <a:off x="1341869" y="368721"/>
            <a:ext cx="7776800" cy="810800"/>
          </a:xfrm>
          <a:prstGeom prst="rect">
            <a:avLst/>
          </a:prstGeom>
        </p:spPr>
        <p:txBody>
          <a:bodyPr spcFirstLastPara="1" vert="horz" wrap="square" lIns="0" tIns="0" rIns="0" bIns="0" rtlCol="0" anchor="t" anchorCtr="0">
            <a:noAutofit/>
          </a:bodyPr>
          <a:lstStyle/>
          <a:p>
            <a:pPr>
              <a:spcBef>
                <a:spcPts val="0"/>
              </a:spcBef>
            </a:pPr>
            <a:r>
              <a:rPr lang="fi"/>
              <a:t>Terveysosaaminen (Paakkari &amp; Paakkari 2012)</a:t>
            </a:r>
            <a:endParaRPr/>
          </a:p>
        </p:txBody>
      </p:sp>
      <p:sp>
        <p:nvSpPr>
          <p:cNvPr id="480" name="Google Shape;480;p57"/>
          <p:cNvSpPr txBox="1">
            <a:spLocks noGrp="1"/>
          </p:cNvSpPr>
          <p:nvPr>
            <p:ph type="body" idx="1"/>
          </p:nvPr>
        </p:nvSpPr>
        <p:spPr>
          <a:xfrm>
            <a:off x="313436" y="1237163"/>
            <a:ext cx="8422000" cy="3294800"/>
          </a:xfrm>
          <a:prstGeom prst="rect">
            <a:avLst/>
          </a:prstGeom>
        </p:spPr>
        <p:txBody>
          <a:bodyPr spcFirstLastPara="1" vert="horz" wrap="square" lIns="0" tIns="0" rIns="0" bIns="0" rtlCol="0" anchor="t" anchorCtr="0">
            <a:noAutofit/>
          </a:bodyPr>
          <a:lstStyle/>
          <a:p>
            <a:pPr marL="0" indent="0">
              <a:buNone/>
            </a:pPr>
            <a:r>
              <a:rPr lang="fi" b="1"/>
              <a:t>Teoreettinen tieto (theoretical knowledge)</a:t>
            </a:r>
            <a:endParaRPr b="1"/>
          </a:p>
          <a:p>
            <a:pPr marL="609585" indent="-423323">
              <a:buSzPts val="1400"/>
              <a:buChar char="●"/>
            </a:pPr>
            <a:r>
              <a:rPr lang="fi"/>
              <a:t>Terveysaiheisiin liittyvät faktatiedot</a:t>
            </a:r>
            <a:endParaRPr/>
          </a:p>
          <a:p>
            <a:pPr marL="1219170" lvl="1" indent="-423323">
              <a:spcBef>
                <a:spcPts val="0"/>
              </a:spcBef>
              <a:buSzPts val="1400"/>
              <a:buChar char="○"/>
            </a:pPr>
            <a:r>
              <a:rPr lang="fi"/>
              <a:t>Kykyä toistaa, muistaa, listata, kuvata, nimetä…</a:t>
            </a:r>
            <a:endParaRPr/>
          </a:p>
          <a:p>
            <a:pPr marL="1219170" lvl="1" indent="-423323">
              <a:spcBef>
                <a:spcPts val="0"/>
              </a:spcBef>
              <a:buSzPts val="1400"/>
              <a:buChar char="○"/>
            </a:pPr>
            <a:r>
              <a:rPr lang="fi"/>
              <a:t>Luo perustaa muille osatekijöille</a:t>
            </a:r>
            <a:endParaRPr/>
          </a:p>
          <a:p>
            <a:pPr marL="0" indent="0">
              <a:buNone/>
            </a:pPr>
            <a:r>
              <a:rPr lang="fi" b="1"/>
              <a:t>Käytännön taidot (practical knowledge)</a:t>
            </a:r>
            <a:endParaRPr b="1"/>
          </a:p>
          <a:p>
            <a:pPr marL="609585" indent="-423323">
              <a:buSzPts val="1400"/>
              <a:buChar char="●"/>
            </a:pPr>
            <a:r>
              <a:rPr lang="fi"/>
              <a:t>Terveyteen liittyvät taidot</a:t>
            </a:r>
            <a:endParaRPr/>
          </a:p>
          <a:p>
            <a:pPr marL="609585" indent="-423323">
              <a:buSzPts val="1400"/>
              <a:buChar char="●"/>
            </a:pPr>
            <a:r>
              <a:rPr lang="fi"/>
              <a:t>Kykyä käyttää teoreettista tietoa erilaisissa käytännön tilanteissa</a:t>
            </a:r>
            <a:endParaRPr/>
          </a:p>
          <a:p>
            <a:pPr marL="609585" indent="-423323">
              <a:buSzPts val="1400"/>
              <a:buChar char="●"/>
            </a:pPr>
            <a:r>
              <a:rPr lang="fi"/>
              <a:t>ks. Bereiter &amp;Scardamalia 1993</a:t>
            </a:r>
            <a:endParaRPr/>
          </a:p>
          <a:p>
            <a:pPr marL="0" indent="0">
              <a:buNone/>
            </a:pPr>
            <a:r>
              <a:rPr lang="fi" b="1"/>
              <a:t>Kriittinen ajattelu</a:t>
            </a:r>
            <a:endParaRPr b="1"/>
          </a:p>
          <a:p>
            <a:pPr marL="609585" indent="-423323">
              <a:buSzPts val="1400"/>
              <a:buChar char="●"/>
            </a:pPr>
            <a:r>
              <a:rPr lang="fi"/>
              <a:t>Kykyä selkeään järkiperäiseen ajatteluun. </a:t>
            </a:r>
            <a:endParaRPr/>
          </a:p>
          <a:p>
            <a:pPr marL="609585" indent="-423323">
              <a:spcBef>
                <a:spcPts val="0"/>
              </a:spcBef>
              <a:buSzPts val="1400"/>
              <a:buChar char="●"/>
            </a:pPr>
            <a:r>
              <a:rPr lang="fi"/>
              <a:t>Uteliaisuuden ja epäilyn herättäminen sekä monipuolisen tiedonkäsittelyn harjoittelu. </a:t>
            </a:r>
            <a:endParaRPr/>
          </a:p>
          <a:p>
            <a:pPr marL="1219170" lvl="1" indent="-423323">
              <a:spcBef>
                <a:spcPts val="0"/>
              </a:spcBef>
              <a:buSzPts val="1400"/>
              <a:buChar char="○"/>
            </a:pPr>
            <a:r>
              <a:rPr lang="fi"/>
              <a:t>tiedon vertailu, soveltaminen, analysointi, arviointi, päättely, uuden tiedon luominen. → edistää otteen saamista tiedosta ja asioiden syvää ymmärtämistä.</a:t>
            </a:r>
            <a:endParaRPr/>
          </a:p>
          <a:p>
            <a:pPr marL="0" indent="0">
              <a:buNone/>
            </a:pPr>
            <a:endParaRPr/>
          </a:p>
          <a:p>
            <a:pPr marL="0" indent="0">
              <a:buNone/>
            </a:pPr>
            <a:endParaRPr/>
          </a:p>
          <a:p>
            <a:pPr marL="0" indent="0">
              <a:buNone/>
            </a:pPr>
            <a:endParaRPr/>
          </a:p>
        </p:txBody>
      </p:sp>
      <p:sp>
        <p:nvSpPr>
          <p:cNvPr id="481" name="Google Shape;481;p57"/>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25</a:t>
            </a:fld>
            <a:endParaRPr/>
          </a:p>
        </p:txBody>
      </p:sp>
      <p:pic>
        <p:nvPicPr>
          <p:cNvPr id="482" name="Google Shape;482;p57"/>
          <p:cNvPicPr preferRelativeResize="0"/>
          <p:nvPr/>
        </p:nvPicPr>
        <p:blipFill>
          <a:blip r:embed="rId3">
            <a:alphaModFix/>
          </a:blip>
          <a:stretch>
            <a:fillRect/>
          </a:stretch>
        </p:blipFill>
        <p:spPr>
          <a:xfrm>
            <a:off x="8984769" y="1371189"/>
            <a:ext cx="3004032" cy="2254681"/>
          </a:xfrm>
          <a:prstGeom prst="rect">
            <a:avLst/>
          </a:prstGeom>
          <a:noFill/>
          <a:ln>
            <a:noFill/>
          </a:ln>
        </p:spPr>
      </p:pic>
      <p:pic>
        <p:nvPicPr>
          <p:cNvPr id="483" name="Google Shape;483;p57"/>
          <p:cNvPicPr preferRelativeResize="0"/>
          <p:nvPr/>
        </p:nvPicPr>
        <p:blipFill>
          <a:blip r:embed="rId4">
            <a:alphaModFix/>
          </a:blip>
          <a:stretch>
            <a:fillRect/>
          </a:stretch>
        </p:blipFill>
        <p:spPr>
          <a:xfrm>
            <a:off x="9069800" y="3956152"/>
            <a:ext cx="2728667" cy="182163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8"/>
          <p:cNvSpPr txBox="1">
            <a:spLocks noGrp="1"/>
          </p:cNvSpPr>
          <p:nvPr>
            <p:ph type="body" idx="1"/>
          </p:nvPr>
        </p:nvSpPr>
        <p:spPr>
          <a:xfrm>
            <a:off x="1111336" y="134212"/>
            <a:ext cx="8422000" cy="3294800"/>
          </a:xfrm>
          <a:prstGeom prst="rect">
            <a:avLst/>
          </a:prstGeom>
        </p:spPr>
        <p:txBody>
          <a:bodyPr spcFirstLastPara="1" vert="horz" wrap="square" lIns="0" tIns="0" rIns="0" bIns="0" rtlCol="0" anchor="t" anchorCtr="0">
            <a:noAutofit/>
          </a:bodyPr>
          <a:lstStyle/>
          <a:p>
            <a:pPr marL="0" indent="0">
              <a:buNone/>
            </a:pPr>
            <a:r>
              <a:rPr lang="fi" b="1"/>
              <a:t>Itsetuntemus</a:t>
            </a:r>
            <a:endParaRPr b="1"/>
          </a:p>
          <a:p>
            <a:pPr marL="609585" indent="-423323">
              <a:lnSpc>
                <a:spcPct val="150000"/>
              </a:lnSpc>
              <a:buSzPts val="1400"/>
              <a:buChar char="●"/>
            </a:pPr>
            <a:r>
              <a:rPr lang="fi"/>
              <a:t>Kykyä omien ajatusten, tarpeiden, motiivien, tunteiden, käyttäytymisen, kokemusten, asenteiden ja arvojen tiedostamiseen ja arviointiin</a:t>
            </a:r>
            <a:endParaRPr/>
          </a:p>
          <a:p>
            <a:pPr marL="609585" indent="-423323">
              <a:lnSpc>
                <a:spcPct val="150000"/>
              </a:lnSpc>
              <a:spcBef>
                <a:spcPts val="0"/>
              </a:spcBef>
              <a:buSzPts val="1400"/>
              <a:buChar char="●"/>
            </a:pPr>
            <a:r>
              <a:rPr lang="fi"/>
              <a:t>Kyky ymmärtää itseään oppijana (miten minä opin) ja asettaa tavoitteita sekä kyky tunnistaa kehon fyysisiä ja psyykkisiä viestejä. </a:t>
            </a:r>
            <a:endParaRPr/>
          </a:p>
          <a:p>
            <a:pPr marL="0" indent="0">
              <a:lnSpc>
                <a:spcPct val="150000"/>
              </a:lnSpc>
              <a:buNone/>
            </a:pPr>
            <a:endParaRPr/>
          </a:p>
          <a:p>
            <a:pPr marL="0" indent="0">
              <a:lnSpc>
                <a:spcPct val="150000"/>
              </a:lnSpc>
              <a:buNone/>
            </a:pPr>
            <a:r>
              <a:rPr lang="fi" b="1"/>
              <a:t>Eettinen osaaminen</a:t>
            </a:r>
            <a:endParaRPr b="1"/>
          </a:p>
          <a:p>
            <a:pPr marL="609585" indent="-423323">
              <a:lnSpc>
                <a:spcPct val="150000"/>
              </a:lnSpc>
              <a:buSzPts val="1400"/>
              <a:buChar char="●"/>
            </a:pPr>
            <a:r>
              <a:rPr lang="fi"/>
              <a:t>Ytimessä on yksilön vastuiden ja oikeuksien hahmottaminen. </a:t>
            </a:r>
            <a:endParaRPr/>
          </a:p>
          <a:p>
            <a:pPr marL="609585" indent="-423323">
              <a:lnSpc>
                <a:spcPct val="150000"/>
              </a:lnSpc>
              <a:spcBef>
                <a:spcPts val="0"/>
              </a:spcBef>
              <a:buSzPts val="1400"/>
              <a:buChar char="●"/>
            </a:pPr>
            <a:r>
              <a:rPr lang="fi"/>
              <a:t>Tarkoitus on syventää ymmärrystä vastuun kantamisen, yksilön sitoutumisen sekä osallistumisen merkityksestä oman ja muiden terveyden edistämiselle sekä yhteiskunnan toiminnan turvaamiselle. (Etiikkaan, moraaliin, arvoihin liittyvä pohdiskelu)</a:t>
            </a:r>
            <a:endParaRPr/>
          </a:p>
        </p:txBody>
      </p:sp>
      <p:sp>
        <p:nvSpPr>
          <p:cNvPr id="490" name="Google Shape;490;p58"/>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26</a:t>
            </a:fld>
            <a:endParaRPr/>
          </a:p>
        </p:txBody>
      </p:sp>
      <p:pic>
        <p:nvPicPr>
          <p:cNvPr id="491" name="Google Shape;491;p58"/>
          <p:cNvPicPr preferRelativeResize="0"/>
          <p:nvPr/>
        </p:nvPicPr>
        <p:blipFill>
          <a:blip r:embed="rId3">
            <a:alphaModFix/>
          </a:blip>
          <a:stretch>
            <a:fillRect/>
          </a:stretch>
        </p:blipFill>
        <p:spPr>
          <a:xfrm>
            <a:off x="9058400" y="1814233"/>
            <a:ext cx="2730067" cy="2109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1"/>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Sosiaalinen terveys</a:t>
            </a:r>
            <a:endParaRPr/>
          </a:p>
        </p:txBody>
      </p:sp>
      <p:sp>
        <p:nvSpPr>
          <p:cNvPr id="510" name="Google Shape;510;p61"/>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lnSpc>
                <a:spcPct val="150000"/>
              </a:lnSpc>
              <a:buClr>
                <a:schemeClr val="dk1"/>
              </a:buClr>
              <a:buSzPts val="1100"/>
              <a:buNone/>
            </a:pPr>
            <a:r>
              <a:rPr lang="fi" sz="2400" b="1">
                <a:solidFill>
                  <a:srgbClr val="202124"/>
                </a:solidFill>
              </a:rPr>
              <a:t>Sosiaalinen terveys tarkoittaa</a:t>
            </a:r>
            <a:r>
              <a:rPr lang="fi" sz="2400">
                <a:solidFill>
                  <a:srgbClr val="202124"/>
                </a:solidFill>
              </a:rPr>
              <a:t> toimivia ja mielekkäitä ihmissuhteita. </a:t>
            </a:r>
            <a:r>
              <a:rPr lang="fi" sz="2400" b="1">
                <a:solidFill>
                  <a:srgbClr val="202124"/>
                </a:solidFill>
              </a:rPr>
              <a:t>Sosiaaliset</a:t>
            </a:r>
            <a:r>
              <a:rPr lang="fi" sz="2400">
                <a:solidFill>
                  <a:srgbClr val="202124"/>
                </a:solidFill>
              </a:rPr>
              <a:t> taidot eli kuunteleminen, keskusteleminen ja esimerkiksi jämäkkyys ovat tärkeitä taitoja </a:t>
            </a:r>
            <a:r>
              <a:rPr lang="fi" sz="2400" b="1">
                <a:solidFill>
                  <a:srgbClr val="202124"/>
                </a:solidFill>
              </a:rPr>
              <a:t>sosiaalisen terveyden</a:t>
            </a:r>
            <a:r>
              <a:rPr lang="fi" sz="2400">
                <a:solidFill>
                  <a:srgbClr val="202124"/>
                </a:solidFill>
              </a:rPr>
              <a:t> kannalta. </a:t>
            </a:r>
            <a:endParaRPr/>
          </a:p>
        </p:txBody>
      </p:sp>
      <p:pic>
        <p:nvPicPr>
          <p:cNvPr id="511" name="Google Shape;511;p61"/>
          <p:cNvPicPr preferRelativeResize="0"/>
          <p:nvPr/>
        </p:nvPicPr>
        <p:blipFill>
          <a:blip r:embed="rId3">
            <a:alphaModFix/>
          </a:blip>
          <a:stretch>
            <a:fillRect/>
          </a:stretch>
        </p:blipFill>
        <p:spPr>
          <a:xfrm>
            <a:off x="2923167" y="3488533"/>
            <a:ext cx="4887367" cy="29884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2"/>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Sosiaalinen toimintakyky</a:t>
            </a:r>
            <a:endParaRPr/>
          </a:p>
        </p:txBody>
      </p:sp>
      <p:sp>
        <p:nvSpPr>
          <p:cNvPr id="517" name="Google Shape;517;p62"/>
          <p:cNvSpPr txBox="1">
            <a:spLocks noGrp="1"/>
          </p:cNvSpPr>
          <p:nvPr>
            <p:ph type="body" idx="1"/>
          </p:nvPr>
        </p:nvSpPr>
        <p:spPr>
          <a:xfrm>
            <a:off x="223259" y="1417339"/>
            <a:ext cx="11229200" cy="4392800"/>
          </a:xfrm>
          <a:prstGeom prst="rect">
            <a:avLst/>
          </a:prstGeom>
        </p:spPr>
        <p:txBody>
          <a:bodyPr spcFirstLastPara="1" vert="horz" wrap="square" lIns="0" tIns="0" rIns="0" bIns="0" rtlCol="0" anchor="t" anchorCtr="0">
            <a:noAutofit/>
          </a:bodyPr>
          <a:lstStyle/>
          <a:p>
            <a:pPr marL="609585" indent="-406390">
              <a:buSzPts val="1200"/>
              <a:buChar char="●"/>
            </a:pPr>
            <a:r>
              <a:rPr lang="fi" sz="1600"/>
              <a:t>Sosiaalinen toimintakyky tarkoittaa </a:t>
            </a:r>
            <a:r>
              <a:rPr lang="fi" sz="1600" b="1"/>
              <a:t>ihmisen kykyä toimia osana </a:t>
            </a:r>
            <a:endParaRPr sz="1600" b="1"/>
          </a:p>
          <a:p>
            <a:pPr marL="0" indent="0">
              <a:buNone/>
            </a:pPr>
            <a:r>
              <a:rPr lang="fi" sz="1600" b="1"/>
              <a:t>yhteisöä ja yhteiskuntaa. </a:t>
            </a:r>
            <a:endParaRPr sz="1600" b="1"/>
          </a:p>
          <a:p>
            <a:pPr marL="0" indent="0">
              <a:buNone/>
            </a:pPr>
            <a:endParaRPr sz="1600" b="1"/>
          </a:p>
          <a:p>
            <a:pPr marL="609585" indent="-406390">
              <a:buSzPts val="1200"/>
              <a:buChar char="●"/>
            </a:pPr>
            <a:r>
              <a:rPr lang="fi" sz="1600"/>
              <a:t>Sosiaalisen toimintakyvyn käsite ei ole yksilöön sidottu ominaisuus, vaan </a:t>
            </a:r>
            <a:r>
              <a:rPr lang="fi" sz="1600" b="1"/>
              <a:t>suhdekäsite</a:t>
            </a:r>
            <a:r>
              <a:rPr lang="fi" sz="1600"/>
              <a:t>. </a:t>
            </a:r>
            <a:endParaRPr sz="1600"/>
          </a:p>
          <a:p>
            <a:pPr marL="609585" indent="0">
              <a:buNone/>
            </a:pPr>
            <a:endParaRPr sz="1600"/>
          </a:p>
          <a:p>
            <a:pPr marL="609585" indent="-406390">
              <a:buSzPts val="1200"/>
              <a:buChar char="●"/>
            </a:pPr>
            <a:r>
              <a:rPr lang="fi" sz="1600"/>
              <a:t>Käsitteeseen liittyy </a:t>
            </a:r>
            <a:r>
              <a:rPr lang="fi" sz="1600" b="1"/>
              <a:t>yksilöllisiä piirteitä</a:t>
            </a:r>
            <a:r>
              <a:rPr lang="fi" sz="1600"/>
              <a:t>, kuten sosiaaliset taidot ja temperamentti, mutta myös </a:t>
            </a:r>
            <a:r>
              <a:rPr lang="fi" sz="1600" b="1"/>
              <a:t>ulkopuolisia rakenteita</a:t>
            </a:r>
            <a:r>
              <a:rPr lang="fi" sz="1600"/>
              <a:t>, kuten sosiaaliset verkostot ja ympäristö. </a:t>
            </a:r>
            <a:endParaRPr sz="1600"/>
          </a:p>
          <a:p>
            <a:pPr marL="609585" indent="0">
              <a:buNone/>
            </a:pPr>
            <a:endParaRPr sz="1600"/>
          </a:p>
          <a:p>
            <a:pPr marL="609585" indent="-406390">
              <a:buSzPts val="1200"/>
              <a:buChar char="●"/>
            </a:pPr>
            <a:r>
              <a:rPr lang="fi" sz="1600"/>
              <a:t>Sosiaalinen toimintakyky voi muuttua yksilön elämäntilanteesta riippuen. </a:t>
            </a:r>
            <a:endParaRPr sz="1600"/>
          </a:p>
          <a:p>
            <a:pPr marL="609585" indent="0">
              <a:buNone/>
            </a:pPr>
            <a:endParaRPr sz="1600"/>
          </a:p>
          <a:p>
            <a:pPr marL="609585" indent="-406390">
              <a:buSzPts val="1200"/>
              <a:buChar char="●"/>
            </a:pPr>
            <a:r>
              <a:rPr lang="fi" sz="1600"/>
              <a:t>Vahva sosiaalinen toimintakyky antaa </a:t>
            </a:r>
            <a:r>
              <a:rPr lang="fi" sz="1600" b="1"/>
              <a:t>edellytyksiä arjessa selviytymiselle, sekä tavoitteiden löytämiselle ja saavuttamiselle.</a:t>
            </a:r>
            <a:endParaRPr sz="1600" b="1"/>
          </a:p>
          <a:p>
            <a:pPr marL="0" indent="0">
              <a:buNone/>
            </a:pPr>
            <a:endParaRPr sz="1600" b="1"/>
          </a:p>
          <a:p>
            <a:pPr marL="609585" indent="-406390">
              <a:buSzPts val="1200"/>
              <a:buChar char="●"/>
            </a:pPr>
            <a:r>
              <a:rPr lang="fi" sz="1600"/>
              <a:t>Sosiaalinen toimintakyky rakentuu osittain fyysisen, kognitiivisen ja psyykkisen toimintakyvyn varaan ja siihen vaikuttavat olennaisesti </a:t>
            </a:r>
            <a:r>
              <a:rPr lang="fi" sz="1600" b="1"/>
              <a:t>myös ympäristön ominaisuudet</a:t>
            </a:r>
            <a:r>
              <a:rPr lang="fi" sz="1600"/>
              <a:t>. </a:t>
            </a:r>
            <a:endParaRPr sz="1600"/>
          </a:p>
          <a:p>
            <a:pPr marL="609585" indent="0">
              <a:buNone/>
            </a:pPr>
            <a:endParaRPr sz="1600"/>
          </a:p>
          <a:p>
            <a:pPr marL="609585" indent="0">
              <a:buNone/>
            </a:pPr>
            <a:endParaRPr sz="1600"/>
          </a:p>
        </p:txBody>
      </p:sp>
      <p:pic>
        <p:nvPicPr>
          <p:cNvPr id="518" name="Google Shape;518;p62"/>
          <p:cNvPicPr preferRelativeResize="0"/>
          <p:nvPr/>
        </p:nvPicPr>
        <p:blipFill>
          <a:blip r:embed="rId3">
            <a:alphaModFix/>
          </a:blip>
          <a:stretch>
            <a:fillRect/>
          </a:stretch>
        </p:blipFill>
        <p:spPr>
          <a:xfrm>
            <a:off x="7650601" y="109434"/>
            <a:ext cx="3271833" cy="218123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7"/>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Muistutukset OPS2014, muutama esimerkki</a:t>
            </a:r>
            <a:endParaRPr/>
          </a:p>
        </p:txBody>
      </p:sp>
      <p:sp>
        <p:nvSpPr>
          <p:cNvPr id="548" name="Google Shape;548;p67"/>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sz="2400" i="1"/>
              <a:t>(</a:t>
            </a:r>
            <a:r>
              <a:rPr lang="fi" sz="2000" i="1"/>
              <a:t>3-6lk YMPPI)S2 Arjen tilanteissa ja yhteisöissä toimiminen: Oppimistehtäviä ja sisältöjä valitaan siten, että ne liittyvät arjen tilanteissa ja yhteisöissä toimimiseen. Harjoitellaan </a:t>
            </a:r>
            <a:r>
              <a:rPr lang="fi" sz="2000" b="1" i="1"/>
              <a:t>toimimista erilaisissa yhteisöissä sekä pohditaan erilaisten vuorovaikutustilanteiden ja yhteisöjen merkitystä hyvinvoinnille.</a:t>
            </a:r>
            <a:endParaRPr sz="2000" b="1" i="1"/>
          </a:p>
          <a:p>
            <a:pPr marL="0" indent="0">
              <a:buNone/>
            </a:pPr>
            <a:endParaRPr sz="2000" i="1"/>
          </a:p>
          <a:p>
            <a:pPr marL="0" indent="0">
              <a:buNone/>
            </a:pPr>
            <a:endParaRPr sz="2000" i="1"/>
          </a:p>
          <a:p>
            <a:pPr marL="0" indent="0">
              <a:lnSpc>
                <a:spcPct val="150000"/>
              </a:lnSpc>
              <a:spcBef>
                <a:spcPts val="0"/>
              </a:spcBef>
              <a:buNone/>
            </a:pPr>
            <a:r>
              <a:rPr lang="fi" sz="2000" i="1">
                <a:latin typeface="Arial"/>
                <a:ea typeface="Arial"/>
                <a:cs typeface="Arial"/>
                <a:sym typeface="Arial"/>
              </a:rPr>
              <a:t>(3-6lk liikunta) S2 </a:t>
            </a:r>
            <a:r>
              <a:rPr lang="fi" sz="2000" b="1" i="1">
                <a:latin typeface="Arial"/>
                <a:ea typeface="Arial"/>
                <a:cs typeface="Arial"/>
                <a:sym typeface="Arial"/>
              </a:rPr>
              <a:t>Sosiaalinen toimintakyky:</a:t>
            </a:r>
            <a:r>
              <a:rPr lang="fi" sz="2000" i="1">
                <a:latin typeface="Arial"/>
                <a:ea typeface="Arial"/>
                <a:cs typeface="Arial"/>
                <a:sym typeface="Arial"/>
              </a:rPr>
              <a:t> Opetukseen valitaan myönteistä yhteisöllisyyttä lisääviä pari- ja ryhmätehtäviä, leikkejä, harjoituksia ja pelejä, joissa opitaan ottamaan toiset huomioon ja auttamaan muita sekä tehtäviä, joissa opitaan vastuun ottamista omasta toiminnasta, yhteisistä asioista ja säännöistä. </a:t>
            </a:r>
            <a:endParaRPr sz="2000" i="1"/>
          </a:p>
          <a:p>
            <a:pPr marL="0" indent="0">
              <a:buClr>
                <a:schemeClr val="dk1"/>
              </a:buClr>
              <a:buSzPts val="1100"/>
              <a:buNone/>
            </a:pPr>
            <a:endParaRPr sz="200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84"/>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Mitä on terveys?</a:t>
            </a:r>
            <a:endParaRPr/>
          </a:p>
        </p:txBody>
      </p:sp>
      <p:sp>
        <p:nvSpPr>
          <p:cNvPr id="839" name="Google Shape;839;p84"/>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457200" lvl="0" indent="-355600" algn="l" rtl="0">
              <a:lnSpc>
                <a:spcPct val="150000"/>
              </a:lnSpc>
              <a:spcBef>
                <a:spcPts val="400"/>
              </a:spcBef>
              <a:spcAft>
                <a:spcPts val="0"/>
              </a:spcAft>
              <a:buSzPts val="2000"/>
              <a:buChar char="●"/>
            </a:pPr>
            <a:r>
              <a:rPr lang="en-US" sz="2000"/>
              <a:t>Terveys on käsitteenä monimerkityksinen. </a:t>
            </a:r>
            <a:endParaRPr sz="2000"/>
          </a:p>
          <a:p>
            <a:pPr marL="457200" lvl="0" indent="-355600" algn="l" rtl="0">
              <a:lnSpc>
                <a:spcPct val="150000"/>
              </a:lnSpc>
              <a:spcBef>
                <a:spcPts val="0"/>
              </a:spcBef>
              <a:spcAft>
                <a:spcPts val="0"/>
              </a:spcAft>
              <a:buSzPts val="2000"/>
              <a:buChar char="●"/>
            </a:pPr>
            <a:r>
              <a:rPr lang="en-US" sz="2000"/>
              <a:t>Maailman terveysjärjestö WHO:n mukaan terveys on täydellinen fyysisen, psyykkisen ja sosiaalisen hyvinvoinnin tila eikä vain sairauden puuttumista. </a:t>
            </a:r>
            <a:endParaRPr sz="2000"/>
          </a:p>
          <a:p>
            <a:pPr marL="914400" lvl="1" indent="-355600" algn="l" rtl="0">
              <a:lnSpc>
                <a:spcPct val="150000"/>
              </a:lnSpc>
              <a:spcBef>
                <a:spcPts val="0"/>
              </a:spcBef>
              <a:spcAft>
                <a:spcPts val="0"/>
              </a:spcAft>
              <a:buSzPts val="2000"/>
              <a:buFont typeface="Lato"/>
              <a:buChar char="○"/>
            </a:pPr>
            <a:r>
              <a:rPr lang="en-US" sz="2000"/>
              <a:t>Määritelmää on arvosteltu sen pyrkimyksestä  määrittää  terveys  täydellisenä,  saavuttamattomana  tilana. </a:t>
            </a:r>
            <a:endParaRPr sz="2000"/>
          </a:p>
          <a:p>
            <a:pPr marL="914400" lvl="1" indent="-355600" algn="l" rtl="0">
              <a:lnSpc>
                <a:spcPct val="150000"/>
              </a:lnSpc>
              <a:spcBef>
                <a:spcPts val="0"/>
              </a:spcBef>
              <a:spcAft>
                <a:spcPts val="0"/>
              </a:spcAft>
              <a:buSzPts val="2000"/>
              <a:buFont typeface="Lato"/>
              <a:buChar char="○"/>
            </a:pPr>
            <a:r>
              <a:rPr lang="en-US" sz="2000"/>
              <a:t>Toisaalta sitä on kiitetty, mutta myös kritisoitu terveyden jaosta kolmeen erilliseen osa-alueeseen. </a:t>
            </a:r>
            <a:endParaRPr sz="2000"/>
          </a:p>
          <a:p>
            <a:pPr marL="457200" lvl="0" indent="-355600" algn="l" rtl="0">
              <a:lnSpc>
                <a:spcPct val="150000"/>
              </a:lnSpc>
              <a:spcBef>
                <a:spcPts val="0"/>
              </a:spcBef>
              <a:spcAft>
                <a:spcPts val="0"/>
              </a:spcAft>
              <a:buSzPts val="2000"/>
              <a:buFont typeface="Lato"/>
              <a:buChar char="●"/>
            </a:pPr>
            <a:r>
              <a:rPr lang="en-US" sz="2000"/>
              <a:t>Usein määritelmä kuvataan päällekkäisinä ympyröinä, jolloin fyysinen, psyykkinen ja sosiaalinen terveys voidaan hahmottaa kokonaisuutena. </a:t>
            </a:r>
            <a:endParaRPr sz="2000"/>
          </a:p>
          <a:p>
            <a:pPr marL="457200" lvl="0" indent="0" algn="l" rtl="0">
              <a:lnSpc>
                <a:spcPct val="150000"/>
              </a:lnSpc>
              <a:spcBef>
                <a:spcPts val="400"/>
              </a:spcBef>
              <a:spcAft>
                <a:spcPts val="0"/>
              </a:spcAft>
              <a:buNone/>
            </a:pPr>
            <a:r>
              <a:rPr lang="en-US" sz="2000"/>
              <a:t>(Vertio 2003) </a:t>
            </a:r>
            <a:endParaRPr sz="2000"/>
          </a:p>
          <a:p>
            <a:pPr marL="0" lvl="0" indent="0" algn="l" rtl="0">
              <a:lnSpc>
                <a:spcPct val="150000"/>
              </a:lnSpc>
              <a:spcBef>
                <a:spcPts val="400"/>
              </a:spcBef>
              <a:spcAft>
                <a:spcPts val="0"/>
              </a:spcAft>
              <a:buNone/>
            </a:pPr>
            <a:endParaRPr sz="2000"/>
          </a:p>
          <a:p>
            <a:pPr marL="0" lvl="0" indent="0" algn="l" rtl="0">
              <a:spcBef>
                <a:spcPts val="400"/>
              </a:spcBef>
              <a:spcAft>
                <a:spcPts val="0"/>
              </a:spcAft>
              <a:buNone/>
            </a:pPr>
            <a:endParaRPr/>
          </a:p>
        </p:txBody>
      </p:sp>
      <p:sp>
        <p:nvSpPr>
          <p:cNvPr id="840" name="Google Shape;840;p84"/>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0"/>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Sosiaalinen toimintakyky</a:t>
            </a:r>
            <a:endParaRPr/>
          </a:p>
        </p:txBody>
      </p:sp>
      <p:sp>
        <p:nvSpPr>
          <p:cNvPr id="569" name="Google Shape;569;p70"/>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lnSpc>
                <a:spcPct val="150000"/>
              </a:lnSpc>
              <a:buNone/>
            </a:pPr>
            <a:r>
              <a:rPr lang="fi"/>
              <a:t>I</a:t>
            </a:r>
            <a:r>
              <a:rPr lang="fi" b="1"/>
              <a:t>lmenee seuraavissa:</a:t>
            </a:r>
            <a:endParaRPr b="1"/>
          </a:p>
          <a:p>
            <a:pPr marL="609585" indent="-423323">
              <a:lnSpc>
                <a:spcPct val="150000"/>
              </a:lnSpc>
              <a:buSzPts val="1400"/>
              <a:buChar char="●"/>
            </a:pPr>
            <a:r>
              <a:rPr lang="fi"/>
              <a:t>ihmissuhteet sujuvat</a:t>
            </a:r>
            <a:endParaRPr/>
          </a:p>
          <a:p>
            <a:pPr marL="609585" indent="-423323">
              <a:lnSpc>
                <a:spcPct val="150000"/>
              </a:lnSpc>
              <a:spcBef>
                <a:spcPts val="0"/>
              </a:spcBef>
              <a:buSzPts val="1400"/>
              <a:buChar char="●"/>
            </a:pPr>
            <a:r>
              <a:rPr lang="fi"/>
              <a:t>kykenee osallistumaan erilaisiin vuorovaikutustilanteisiin</a:t>
            </a:r>
            <a:endParaRPr/>
          </a:p>
          <a:p>
            <a:pPr marL="0" indent="0">
              <a:lnSpc>
                <a:spcPct val="150000"/>
              </a:lnSpc>
              <a:buNone/>
            </a:pPr>
            <a:endParaRPr/>
          </a:p>
          <a:p>
            <a:pPr marL="0" indent="0">
              <a:lnSpc>
                <a:spcPct val="150000"/>
              </a:lnSpc>
              <a:buNone/>
            </a:pPr>
            <a:r>
              <a:rPr lang="fi" b="1"/>
              <a:t>Sosiokognitiiviset taidot</a:t>
            </a:r>
            <a:endParaRPr b="1"/>
          </a:p>
          <a:p>
            <a:pPr marL="609585" indent="-423323">
              <a:lnSpc>
                <a:spcPct val="150000"/>
              </a:lnSpc>
              <a:buSzPts val="1400"/>
              <a:buChar char="●"/>
            </a:pPr>
            <a:r>
              <a:rPr lang="fi"/>
              <a:t>kyky arvioida oman käyttäytymisen seurauksia</a:t>
            </a:r>
            <a:endParaRPr/>
          </a:p>
          <a:p>
            <a:pPr marL="609585" indent="-423323">
              <a:lnSpc>
                <a:spcPct val="150000"/>
              </a:lnSpc>
              <a:spcBef>
                <a:spcPts val="0"/>
              </a:spcBef>
              <a:buSzPts val="1400"/>
              <a:buChar char="●"/>
            </a:pPr>
            <a:r>
              <a:rPr lang="fi"/>
              <a:t>kyky tehdä havaintoja toisten tunteista ja aikomuksista, empatiakyky</a:t>
            </a:r>
            <a:endParaRPr/>
          </a:p>
          <a:p>
            <a:pPr marL="609585" indent="-423323">
              <a:lnSpc>
                <a:spcPct val="150000"/>
              </a:lnSpc>
              <a:spcBef>
                <a:spcPts val="0"/>
              </a:spcBef>
              <a:buSzPts val="1400"/>
              <a:buChar char="●"/>
            </a:pPr>
            <a:r>
              <a:rPr lang="fi"/>
              <a:t>kyky asettaa toiminnalle tavoitteita</a:t>
            </a:r>
            <a:endParaRPr/>
          </a:p>
        </p:txBody>
      </p:sp>
      <p:pic>
        <p:nvPicPr>
          <p:cNvPr id="570" name="Google Shape;570;p70"/>
          <p:cNvPicPr preferRelativeResize="0"/>
          <p:nvPr/>
        </p:nvPicPr>
        <p:blipFill>
          <a:blip r:embed="rId3">
            <a:alphaModFix/>
          </a:blip>
          <a:stretch>
            <a:fillRect/>
          </a:stretch>
        </p:blipFill>
        <p:spPr>
          <a:xfrm>
            <a:off x="7197434" y="903333"/>
            <a:ext cx="4816300" cy="321086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4"/>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Sosiaaliseen toimintakykyyn liittyy sosiaalinen pääoma:</a:t>
            </a:r>
            <a:endParaRPr/>
          </a:p>
        </p:txBody>
      </p:sp>
      <p:sp>
        <p:nvSpPr>
          <p:cNvPr id="596" name="Google Shape;596;p74"/>
          <p:cNvSpPr txBox="1"/>
          <p:nvPr/>
        </p:nvSpPr>
        <p:spPr>
          <a:xfrm>
            <a:off x="798200" y="1972333"/>
            <a:ext cx="10595600" cy="2831504"/>
          </a:xfrm>
          <a:prstGeom prst="rect">
            <a:avLst/>
          </a:prstGeom>
          <a:noFill/>
          <a:ln>
            <a:noFill/>
          </a:ln>
        </p:spPr>
        <p:txBody>
          <a:bodyPr spcFirstLastPara="1" wrap="square" lIns="121900" tIns="121900" rIns="121900" bIns="121900" anchor="t" anchorCtr="0">
            <a:spAutoFit/>
          </a:bodyPr>
          <a:lstStyle/>
          <a:p>
            <a:pPr marL="609585" indent="-423323">
              <a:lnSpc>
                <a:spcPct val="200000"/>
              </a:lnSpc>
              <a:buSzPts val="1400"/>
              <a:buFont typeface="Lato"/>
              <a:buChar char="●"/>
            </a:pPr>
            <a:r>
              <a:rPr lang="fi" sz="2400">
                <a:latin typeface="Lato"/>
                <a:ea typeface="Lato"/>
                <a:cs typeface="Lato"/>
                <a:sym typeface="Lato"/>
              </a:rPr>
              <a:t>muodostuu yksilöiden välisistä suhteista eli sosiaalisista verkostoista, ja niissä syntyvästä vuorovaikutuksesta ja luottamuksesta.</a:t>
            </a:r>
            <a:endParaRPr sz="2400">
              <a:latin typeface="Lato"/>
              <a:ea typeface="Lato"/>
              <a:cs typeface="Lato"/>
              <a:sym typeface="Lato"/>
            </a:endParaRPr>
          </a:p>
          <a:p>
            <a:pPr marL="609585" indent="-423323">
              <a:lnSpc>
                <a:spcPct val="150000"/>
              </a:lnSpc>
              <a:buSzPts val="1400"/>
              <a:buFont typeface="Lato"/>
              <a:buChar char="●"/>
            </a:pPr>
            <a:r>
              <a:rPr lang="fi" sz="2400">
                <a:latin typeface="Lato"/>
                <a:ea typeface="Lato"/>
                <a:cs typeface="Lato"/>
                <a:sym typeface="Lato"/>
              </a:rPr>
              <a:t>Sosiaaliseen pääomaan liittyy luottamus, yhteenkuuluvuus, avun antaminen ja saaminen, mahdollisuus osallistua ja osallistuminen</a:t>
            </a:r>
            <a:endParaRPr sz="2400">
              <a:latin typeface="Lato"/>
              <a:ea typeface="Lato"/>
              <a:cs typeface="Lato"/>
              <a:sym typeface="Lato"/>
            </a:endParaRPr>
          </a:p>
        </p:txBody>
      </p:sp>
      <p:pic>
        <p:nvPicPr>
          <p:cNvPr id="597" name="Google Shape;597;p74"/>
          <p:cNvPicPr preferRelativeResize="0"/>
          <p:nvPr/>
        </p:nvPicPr>
        <p:blipFill>
          <a:blip r:embed="rId3">
            <a:alphaModFix/>
          </a:blip>
          <a:stretch>
            <a:fillRect/>
          </a:stretch>
        </p:blipFill>
        <p:spPr>
          <a:xfrm>
            <a:off x="6731834" y="3896167"/>
            <a:ext cx="3547900" cy="236526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7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lnSpc>
                <a:spcPct val="150000"/>
              </a:lnSpc>
              <a:spcBef>
                <a:spcPts val="0"/>
              </a:spcBef>
            </a:pPr>
            <a:r>
              <a:rPr lang="fi"/>
              <a:t>Ryhmätyö 1. (kirjatkaa ylös) 15min</a:t>
            </a:r>
            <a:endParaRPr/>
          </a:p>
          <a:p>
            <a:pPr marL="609585" indent="-423323">
              <a:lnSpc>
                <a:spcPct val="150000"/>
              </a:lnSpc>
              <a:spcBef>
                <a:spcPts val="0"/>
              </a:spcBef>
              <a:buSzPts val="1400"/>
              <a:buAutoNum type="arabicPeriod"/>
            </a:pPr>
            <a:r>
              <a:rPr lang="fi">
                <a:solidFill>
                  <a:schemeClr val="dk2"/>
                </a:solidFill>
              </a:rPr>
              <a:t>Miten koulussa voidaan vahvistaa sosiaalista toimintakykyä?</a:t>
            </a:r>
            <a:endParaRPr/>
          </a:p>
          <a:p>
            <a:pPr marL="609585" indent="-423323">
              <a:lnSpc>
                <a:spcPct val="150000"/>
              </a:lnSpc>
              <a:spcBef>
                <a:spcPts val="0"/>
              </a:spcBef>
              <a:buSzPts val="1400"/>
              <a:buAutoNum type="arabicPeriod"/>
            </a:pPr>
            <a:r>
              <a:rPr lang="fi"/>
              <a:t> Millaisia taitoja voidaan opetella koulussa?</a:t>
            </a:r>
            <a:endParaRPr/>
          </a:p>
        </p:txBody>
      </p:sp>
      <p:pic>
        <p:nvPicPr>
          <p:cNvPr id="603" name="Google Shape;603;p75"/>
          <p:cNvPicPr preferRelativeResize="0"/>
          <p:nvPr/>
        </p:nvPicPr>
        <p:blipFill>
          <a:blip r:embed="rId3">
            <a:alphaModFix/>
          </a:blip>
          <a:stretch>
            <a:fillRect/>
          </a:stretch>
        </p:blipFill>
        <p:spPr>
          <a:xfrm>
            <a:off x="7541867" y="3510667"/>
            <a:ext cx="3619867" cy="28358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6"/>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Kaveritaidot (oph)</a:t>
            </a:r>
            <a:endParaRPr/>
          </a:p>
        </p:txBody>
      </p:sp>
      <p:sp>
        <p:nvSpPr>
          <p:cNvPr id="609" name="Google Shape;609;p76"/>
          <p:cNvSpPr txBox="1">
            <a:spLocks noGrp="1"/>
          </p:cNvSpPr>
          <p:nvPr>
            <p:ph type="body" idx="1"/>
          </p:nvPr>
        </p:nvSpPr>
        <p:spPr>
          <a:xfrm>
            <a:off x="1169625" y="1023005"/>
            <a:ext cx="11229200" cy="4392800"/>
          </a:xfrm>
          <a:prstGeom prst="rect">
            <a:avLst/>
          </a:prstGeom>
        </p:spPr>
        <p:txBody>
          <a:bodyPr spcFirstLastPara="1" vert="horz" wrap="square" lIns="0" tIns="0" rIns="0" bIns="0" rtlCol="0" anchor="t" anchorCtr="0">
            <a:noAutofit/>
          </a:bodyPr>
          <a:lstStyle/>
          <a:p>
            <a:pPr marL="0" indent="0">
              <a:buNone/>
            </a:pPr>
            <a:r>
              <a:rPr lang="fi" b="1"/>
              <a:t>Kaveritaidoilla </a:t>
            </a:r>
            <a:r>
              <a:rPr lang="fi"/>
              <a:t>tarkoitetaan sosiaalisia taitoja</a:t>
            </a:r>
            <a:endParaRPr/>
          </a:p>
          <a:p>
            <a:pPr marL="609585" indent="-423323">
              <a:buSzPts val="1400"/>
              <a:buChar char="●"/>
            </a:pPr>
            <a:r>
              <a:rPr lang="fi"/>
              <a:t>taitoja joita tarvitsemme kun olemme vuorovaikutuksessa muiden ihmisten kanssa. </a:t>
            </a:r>
            <a:endParaRPr/>
          </a:p>
          <a:p>
            <a:pPr marL="609585" indent="-423323">
              <a:spcBef>
                <a:spcPts val="0"/>
              </a:spcBef>
              <a:buSzPts val="1400"/>
              <a:buChar char="●"/>
            </a:pPr>
            <a:r>
              <a:rPr lang="fi"/>
              <a:t>kaveritaitojen pohjana on itsetuntemus ja itsemyötätunto, jotka lisäävät luottamusta ja empatiaa itseä ja muita kohtaan. </a:t>
            </a:r>
            <a:endParaRPr/>
          </a:p>
          <a:p>
            <a:pPr marL="0" indent="0">
              <a:buNone/>
            </a:pPr>
            <a:endParaRPr/>
          </a:p>
          <a:p>
            <a:pPr marL="0" indent="0">
              <a:buNone/>
            </a:pPr>
            <a:r>
              <a:rPr lang="fi"/>
              <a:t>Kaveritaitoja ovat muun muassa:</a:t>
            </a:r>
            <a:endParaRPr/>
          </a:p>
          <a:p>
            <a:pPr marL="609585" indent="-397923">
              <a:buSzPts val="1100"/>
              <a:buChar char="•"/>
            </a:pPr>
            <a:r>
              <a:rPr lang="fi" sz="1467"/>
              <a:t>kyky keskustella ja ilmaista itseään</a:t>
            </a:r>
            <a:endParaRPr sz="1467"/>
          </a:p>
          <a:p>
            <a:pPr marL="609585" indent="-397923">
              <a:spcBef>
                <a:spcPts val="0"/>
              </a:spcBef>
              <a:buSzPts val="1100"/>
              <a:buChar char="•"/>
            </a:pPr>
            <a:r>
              <a:rPr lang="fi" sz="1467"/>
              <a:t>Kyky kuunnella toista</a:t>
            </a:r>
            <a:endParaRPr sz="1467"/>
          </a:p>
          <a:p>
            <a:pPr marL="609585" indent="-397923">
              <a:spcBef>
                <a:spcPts val="0"/>
              </a:spcBef>
              <a:buSzPts val="1100"/>
              <a:buChar char="•"/>
            </a:pPr>
            <a:r>
              <a:rPr lang="fi" sz="1467"/>
              <a:t>kyky samaistua toiseen ja ottaa muut huomioon</a:t>
            </a:r>
            <a:endParaRPr sz="1467"/>
          </a:p>
          <a:p>
            <a:pPr marL="609585" indent="-397923">
              <a:spcBef>
                <a:spcPts val="0"/>
              </a:spcBef>
              <a:buSzPts val="1100"/>
              <a:buChar char="•"/>
            </a:pPr>
            <a:r>
              <a:rPr lang="fi" sz="1467"/>
              <a:t>kyky ilmaista omia mielipiteitä rakentavalla tavalla sekä ottaa huomioon </a:t>
            </a:r>
            <a:endParaRPr sz="1467"/>
          </a:p>
          <a:p>
            <a:pPr marL="609585" indent="0">
              <a:buNone/>
            </a:pPr>
            <a:r>
              <a:rPr lang="fi" sz="1467"/>
              <a:t>ja hyväksyä erilaiset näkökulmat</a:t>
            </a:r>
            <a:endParaRPr sz="1467"/>
          </a:p>
          <a:p>
            <a:pPr marL="609585" indent="-397923">
              <a:buSzPts val="1100"/>
              <a:buChar char="•"/>
            </a:pPr>
            <a:r>
              <a:rPr lang="fi" sz="1467"/>
              <a:t>kyky sanoa ei</a:t>
            </a:r>
            <a:endParaRPr sz="1467"/>
          </a:p>
          <a:p>
            <a:pPr marL="609585" indent="-397923">
              <a:spcBef>
                <a:spcPts val="0"/>
              </a:spcBef>
              <a:buSzPts val="1100"/>
              <a:buChar char="•"/>
            </a:pPr>
            <a:r>
              <a:rPr lang="fi" sz="1467"/>
              <a:t>kyky pyytää ja antaa apua</a:t>
            </a:r>
            <a:endParaRPr sz="1467"/>
          </a:p>
          <a:p>
            <a:pPr marL="609585" indent="-397923">
              <a:spcBef>
                <a:spcPts val="0"/>
              </a:spcBef>
              <a:buSzPts val="1100"/>
              <a:buChar char="•"/>
            </a:pPr>
            <a:r>
              <a:rPr lang="fi" sz="1467"/>
              <a:t>lojaalius ja luotettavuus</a:t>
            </a:r>
            <a:endParaRPr sz="1467"/>
          </a:p>
          <a:p>
            <a:pPr marL="609585" indent="0">
              <a:buNone/>
            </a:pPr>
            <a:endParaRPr sz="1467"/>
          </a:p>
          <a:p>
            <a:pPr marL="0" indent="0">
              <a:buNone/>
            </a:pPr>
            <a:r>
              <a:rPr lang="fi"/>
              <a:t>Kaveri- ja sosiaalisia taitoja tarvitaan siis paitsi uusiin ihmisiin tutustumiseen ja ystäväsuhteiden ylläpitämiseen myös esimerkiksi koulussa, parisuhteessa ja työelämässä.</a:t>
            </a:r>
            <a:endParaRPr/>
          </a:p>
        </p:txBody>
      </p:sp>
      <p:pic>
        <p:nvPicPr>
          <p:cNvPr id="610" name="Google Shape;610;p76"/>
          <p:cNvPicPr preferRelativeResize="0"/>
          <p:nvPr/>
        </p:nvPicPr>
        <p:blipFill>
          <a:blip r:embed="rId3">
            <a:alphaModFix/>
          </a:blip>
          <a:stretch>
            <a:fillRect/>
          </a:stretch>
        </p:blipFill>
        <p:spPr>
          <a:xfrm>
            <a:off x="7905899" y="2519967"/>
            <a:ext cx="3690900" cy="245576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9"/>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OPS </a:t>
            </a:r>
            <a:endParaRPr/>
          </a:p>
        </p:txBody>
      </p:sp>
      <p:sp>
        <p:nvSpPr>
          <p:cNvPr id="492" name="Google Shape;492;p59"/>
          <p:cNvSpPr txBox="1">
            <a:spLocks noGrp="1"/>
          </p:cNvSpPr>
          <p:nvPr>
            <p:ph type="body" idx="1"/>
          </p:nvPr>
        </p:nvSpPr>
        <p:spPr>
          <a:xfrm>
            <a:off x="479433" y="1299267"/>
            <a:ext cx="11229200" cy="4866800"/>
          </a:xfrm>
          <a:prstGeom prst="rect">
            <a:avLst/>
          </a:prstGeom>
        </p:spPr>
        <p:txBody>
          <a:bodyPr spcFirstLastPara="1" vert="horz" wrap="square" lIns="0" tIns="0" rIns="0" bIns="0" rtlCol="0" anchor="t" anchorCtr="0">
            <a:noAutofit/>
          </a:bodyPr>
          <a:lstStyle/>
          <a:p>
            <a:pPr marL="0" indent="0">
              <a:buNone/>
            </a:pPr>
            <a:r>
              <a:rPr lang="fi" sz="1733" i="1"/>
              <a:t>Esim. Liikunnan opetuksen tavoitteista</a:t>
            </a:r>
            <a:endParaRPr sz="1733" i="1"/>
          </a:p>
          <a:p>
            <a:pPr marL="0" indent="0">
              <a:buNone/>
            </a:pPr>
            <a:r>
              <a:rPr lang="fi" sz="1733" i="1"/>
              <a:t>Oppiaineen tehtävä Liikunnan opetuksen tehtävänä on vaikuttaa oppilaiden hyvinvointiin tukemalla fyysistä, sosiaalista ja </a:t>
            </a:r>
            <a:r>
              <a:rPr lang="fi" sz="1733" b="1" i="1"/>
              <a:t>psyykkistä toimintakykyä</a:t>
            </a:r>
            <a:r>
              <a:rPr lang="fi" sz="1733" i="1"/>
              <a:t> sekä myönteistä suhtautumista omaan kehoon. </a:t>
            </a:r>
            <a:endParaRPr sz="1733" i="1"/>
          </a:p>
          <a:p>
            <a:pPr marL="0" indent="0">
              <a:buNone/>
            </a:pPr>
            <a:r>
              <a:rPr lang="fi" sz="1733" b="1" i="1"/>
              <a:t>Psyykkinen toimintakyky T9 </a:t>
            </a:r>
            <a:r>
              <a:rPr lang="fi" sz="1733" i="1"/>
              <a:t>tukea oppilaan myönteisen minäkäsityksen vahvistumista, ohjata itsenäiseen työskentelyyn sekä itsensä monipuoliseen ilmaisemiseen. </a:t>
            </a:r>
            <a:endParaRPr sz="1733" i="1"/>
          </a:p>
          <a:p>
            <a:pPr marL="0" indent="0">
              <a:buNone/>
            </a:pPr>
            <a:endParaRPr sz="1733" i="1"/>
          </a:p>
          <a:p>
            <a:pPr marL="0" indent="0">
              <a:buNone/>
            </a:pPr>
            <a:r>
              <a:rPr lang="fi" sz="1733" i="1"/>
              <a:t>Liikunnan opetuksen sisällöistä</a:t>
            </a:r>
            <a:endParaRPr sz="1733" i="1"/>
          </a:p>
          <a:p>
            <a:pPr marL="0" indent="0">
              <a:buNone/>
            </a:pPr>
            <a:r>
              <a:rPr lang="fi" sz="1733" b="1" i="1"/>
              <a:t>S3 Psyykkinen toimintakyky</a:t>
            </a:r>
            <a:r>
              <a:rPr lang="fi" sz="1733" i="1"/>
              <a:t>: Opetukseen valitaan iloa ja virkistystä tuottavia leikkejä ja tehtäviä, joissa koetaan onnistumisia sekä kohdataan tuetusti emotionaalisesti vaihtelevia tilanteita kuten leikeissä, kisailuissa tai peleissä koetut tilanteet.</a:t>
            </a:r>
            <a:endParaRPr sz="1733" i="1"/>
          </a:p>
          <a:p>
            <a:pPr marL="0" indent="0">
              <a:buNone/>
            </a:pPr>
            <a:endParaRPr sz="1733" i="1"/>
          </a:p>
          <a:p>
            <a:pPr marL="0" indent="0">
              <a:buNone/>
            </a:pPr>
            <a:r>
              <a:rPr lang="fi" sz="1733" i="1"/>
              <a:t>Terveystiedon tavotteista</a:t>
            </a:r>
            <a:endParaRPr sz="1733" i="1"/>
          </a:p>
          <a:p>
            <a:pPr marL="0" indent="0">
              <a:buClr>
                <a:schemeClr val="dk1"/>
              </a:buClr>
              <a:buSzPts val="1100"/>
              <a:buNone/>
            </a:pPr>
            <a:r>
              <a:rPr lang="fi" sz="1733" i="1"/>
              <a:t> T5 ohjata oppilasta syventämään ymmärrystään fyysisestä, psyykkisestä ja sosiaalisesta terveydestä ja niitä vahvistavista ja vaarantavista tekijöistä ja mekanismeista sekä tukea oppilaan valmiuksia käyttää näihin liittyviä käsitteitä asianmukaisesti </a:t>
            </a:r>
            <a:endParaRPr sz="1733" i="1"/>
          </a:p>
          <a:p>
            <a:pPr marL="0" indent="0">
              <a:buNone/>
            </a:pPr>
            <a:endParaRPr sz="1733"/>
          </a:p>
          <a:p>
            <a:pPr marL="0" indent="0">
              <a:buNone/>
            </a:pPr>
            <a:endParaRPr sz="1733"/>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0"/>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OPS</a:t>
            </a:r>
            <a:endParaRPr/>
          </a:p>
        </p:txBody>
      </p:sp>
      <p:sp>
        <p:nvSpPr>
          <p:cNvPr id="498" name="Google Shape;498;p60"/>
          <p:cNvSpPr txBox="1">
            <a:spLocks noGrp="1"/>
          </p:cNvSpPr>
          <p:nvPr>
            <p:ph type="body" idx="1"/>
          </p:nvPr>
        </p:nvSpPr>
        <p:spPr>
          <a:xfrm>
            <a:off x="198125" y="1759872"/>
            <a:ext cx="11229200" cy="4392800"/>
          </a:xfrm>
          <a:prstGeom prst="rect">
            <a:avLst/>
          </a:prstGeom>
        </p:spPr>
        <p:txBody>
          <a:bodyPr spcFirstLastPara="1" vert="horz" wrap="square" lIns="0" tIns="0" rIns="0" bIns="0" rtlCol="0" anchor="t" anchorCtr="0">
            <a:noAutofit/>
          </a:bodyPr>
          <a:lstStyle/>
          <a:p>
            <a:pPr marL="0" indent="0">
              <a:lnSpc>
                <a:spcPct val="150000"/>
              </a:lnSpc>
              <a:buNone/>
            </a:pPr>
            <a:r>
              <a:rPr lang="fi" sz="2133" i="1"/>
              <a:t>Oppilaalla on oikeus turvalliseen opiskeluympäristöön. Siihen kuuluu fyysinen, psyykkinen ja sosiaalinen turvallisuus. Opetuksen järjestämisen lähtökohtana on oppilaiden ja henkilökunnan turvallisuuden varmistaminen kaikissa tilanteissa. Rauhallinen ilmapiiri edistää työrauhaa. Koulun järjestyssäännöt lisäävät kouluyhteisön turvallisuutta, viihtyisyyttä ja sisäistä järjestystä. Opetuksen järjestäjä laatii suunnitelman oppilaiden suojaamiseksi väkivallalta, kiusaamiselta ja häirinnältä osana koulukohtaista oppilashuoltosuunnitelmaa.  (OPS)</a:t>
            </a:r>
            <a:endParaRPr sz="2133" i="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2"/>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Psyykkinen toimintakyky: toiminta, tunne-elämä ja ajattelu</a:t>
            </a:r>
            <a:endParaRPr/>
          </a:p>
        </p:txBody>
      </p:sp>
      <p:sp>
        <p:nvSpPr>
          <p:cNvPr id="510" name="Google Shape;510;p62"/>
          <p:cNvSpPr txBox="1"/>
          <p:nvPr/>
        </p:nvSpPr>
        <p:spPr>
          <a:xfrm>
            <a:off x="367233" y="1819334"/>
            <a:ext cx="11213600" cy="2462172"/>
          </a:xfrm>
          <a:prstGeom prst="rect">
            <a:avLst/>
          </a:prstGeom>
          <a:noFill/>
          <a:ln>
            <a:noFill/>
          </a:ln>
        </p:spPr>
        <p:txBody>
          <a:bodyPr spcFirstLastPara="1" wrap="square" lIns="121900" tIns="121900" rIns="121900" bIns="121900" anchor="t" anchorCtr="0">
            <a:spAutoFit/>
          </a:bodyPr>
          <a:lstStyle/>
          <a:p>
            <a:pPr marL="609585" indent="-457189">
              <a:lnSpc>
                <a:spcPct val="150000"/>
              </a:lnSpc>
              <a:buSzPts val="1800"/>
              <a:buFont typeface="Lato"/>
              <a:buChar char="●"/>
            </a:pPr>
            <a:r>
              <a:rPr lang="fi" sz="2400">
                <a:latin typeface="Lato"/>
                <a:ea typeface="Lato"/>
                <a:cs typeface="Lato"/>
                <a:sym typeface="Lato"/>
              </a:rPr>
              <a:t>Realiteettien taju, elämänhallinnan kokeminen, optimismi, tyytyväisyys elämään, tarkoituksen kokeminen, sosiaalinen taitavuus, itseluottamus ja toiminnallisuus</a:t>
            </a:r>
            <a:endParaRPr sz="2400">
              <a:latin typeface="Lato"/>
              <a:ea typeface="Lato"/>
              <a:cs typeface="Lato"/>
              <a:sym typeface="Lato"/>
            </a:endParaRPr>
          </a:p>
          <a:p>
            <a:pPr marL="609585" indent="-457189">
              <a:lnSpc>
                <a:spcPct val="150000"/>
              </a:lnSpc>
              <a:buSzPts val="1800"/>
              <a:buFont typeface="Lato"/>
              <a:buChar char="●"/>
            </a:pPr>
            <a:r>
              <a:rPr lang="fi" sz="2400">
                <a:latin typeface="Lato"/>
                <a:ea typeface="Lato"/>
                <a:cs typeface="Lato"/>
                <a:sym typeface="Lato"/>
              </a:rPr>
              <a:t>Kyky suoriutua älyllistä ja muuta henkisiä ponnistelua vaativista tehtävistä</a:t>
            </a:r>
            <a:endParaRPr sz="2400">
              <a:latin typeface="Lato"/>
              <a:ea typeface="Lato"/>
              <a:cs typeface="Lato"/>
              <a:sym typeface="Lato"/>
            </a:endParaRPr>
          </a:p>
        </p:txBody>
      </p:sp>
      <p:pic>
        <p:nvPicPr>
          <p:cNvPr id="511" name="Google Shape;511;p62"/>
          <p:cNvPicPr preferRelativeResize="0"/>
          <p:nvPr/>
        </p:nvPicPr>
        <p:blipFill>
          <a:blip r:embed="rId3">
            <a:alphaModFix/>
          </a:blip>
          <a:stretch>
            <a:fillRect/>
          </a:stretch>
        </p:blipFill>
        <p:spPr>
          <a:xfrm>
            <a:off x="3471468" y="4260367"/>
            <a:ext cx="4099193" cy="235426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3"/>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PSYYKKINEN TOIMINTAKYKY</a:t>
            </a:r>
            <a:endParaRPr/>
          </a:p>
        </p:txBody>
      </p:sp>
      <p:sp>
        <p:nvSpPr>
          <p:cNvPr id="517" name="Google Shape;517;p63"/>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609585" indent="-440256">
              <a:buSzPts val="1600"/>
              <a:buChar char="●"/>
            </a:pPr>
            <a:r>
              <a:rPr lang="fi" sz="2133"/>
              <a:t>WHO: Psyykkisen toimintakyvyn käsite liittyy ihmisen e</a:t>
            </a:r>
            <a:r>
              <a:rPr lang="fi" sz="2133">
                <a:solidFill>
                  <a:srgbClr val="FF0000"/>
                </a:solidFill>
              </a:rPr>
              <a:t>lämänhallintaan, mielenterveyteen</a:t>
            </a:r>
            <a:r>
              <a:rPr lang="fi" sz="2133"/>
              <a:t> ja psyykkiseen </a:t>
            </a:r>
            <a:r>
              <a:rPr lang="fi" sz="2133">
                <a:solidFill>
                  <a:srgbClr val="FF0000"/>
                </a:solidFill>
              </a:rPr>
              <a:t>hyvinvointiin</a:t>
            </a:r>
            <a:r>
              <a:rPr lang="fi" sz="2133"/>
              <a:t>. </a:t>
            </a:r>
            <a:endParaRPr sz="2133"/>
          </a:p>
          <a:p>
            <a:pPr marL="609585" indent="-440256">
              <a:spcBef>
                <a:spcPts val="0"/>
              </a:spcBef>
              <a:buSzPts val="1600"/>
              <a:buChar char="●"/>
            </a:pPr>
            <a:r>
              <a:rPr lang="fi" sz="2133">
                <a:solidFill>
                  <a:srgbClr val="FF0000"/>
                </a:solidFill>
              </a:rPr>
              <a:t>Itsearvostus</a:t>
            </a:r>
            <a:r>
              <a:rPr lang="fi" sz="2133"/>
              <a:t>, </a:t>
            </a:r>
            <a:r>
              <a:rPr lang="fi" sz="2133">
                <a:solidFill>
                  <a:srgbClr val="FF0000"/>
                </a:solidFill>
              </a:rPr>
              <a:t>mieliala</a:t>
            </a:r>
            <a:r>
              <a:rPr lang="fi" sz="2133"/>
              <a:t>, </a:t>
            </a:r>
            <a:r>
              <a:rPr lang="fi" sz="2133">
                <a:solidFill>
                  <a:srgbClr val="FF0000"/>
                </a:solidFill>
              </a:rPr>
              <a:t>omat voimavarat </a:t>
            </a:r>
            <a:r>
              <a:rPr lang="fi" sz="2133"/>
              <a:t>ja </a:t>
            </a:r>
            <a:r>
              <a:rPr lang="fi" sz="2133">
                <a:solidFill>
                  <a:srgbClr val="FF0000"/>
                </a:solidFill>
              </a:rPr>
              <a:t>erilaisista haasteista selviäminen</a:t>
            </a:r>
            <a:r>
              <a:rPr lang="fi" sz="2133"/>
              <a:t> kuuuluvat psyykkisen toimintakyvyn kokonaisuuteen</a:t>
            </a:r>
            <a:endParaRPr sz="2133"/>
          </a:p>
          <a:p>
            <a:pPr marL="609585" indent="-423323">
              <a:spcBef>
                <a:spcPts val="0"/>
              </a:spcBef>
              <a:buSzPts val="1400"/>
              <a:buChar char="●"/>
            </a:pPr>
            <a:r>
              <a:rPr lang="fi"/>
              <a:t>Kognitiivinen toimintakyky</a:t>
            </a:r>
            <a:endParaRPr/>
          </a:p>
          <a:p>
            <a:pPr marL="1219170" lvl="1" indent="-423323">
              <a:spcBef>
                <a:spcPts val="0"/>
              </a:spcBef>
              <a:buSzPts val="1400"/>
              <a:buChar char="○"/>
            </a:pPr>
            <a:r>
              <a:rPr lang="fi"/>
              <a:t>päättelykyky: kyky tehdä havaintoja itsestään ja ympäristöstään sekä tehdä niistä johtopäätöksiä</a:t>
            </a:r>
            <a:endParaRPr/>
          </a:p>
          <a:p>
            <a:pPr marL="1219170" lvl="1" indent="-423323">
              <a:spcBef>
                <a:spcPts val="0"/>
              </a:spcBef>
              <a:buSzPts val="1400"/>
              <a:buChar char="○"/>
            </a:pPr>
            <a:r>
              <a:rPr lang="fi"/>
              <a:t>ongelmien ratkaisu: kyky ymmärtää mistä kulloisessakin tilanteessa on kyse ja mitä siitä selviytymiseksi pitää tehdä</a:t>
            </a:r>
            <a:endParaRPr/>
          </a:p>
          <a:p>
            <a:pPr marL="1219170" lvl="1" indent="-423323">
              <a:spcBef>
                <a:spcPts val="0"/>
              </a:spcBef>
              <a:buSzPts val="1400"/>
              <a:buChar char="○"/>
            </a:pPr>
            <a:r>
              <a:rPr lang="fi"/>
              <a:t>monimutkaisten asiayhteyksien ymmärtäminen ja kokemuksesta oppiminen: edellyttää mm. kykyä pitää monta asiaa mielessään samanaikaisesti ja kykyä painaa mieleen tärkeitä oppimiskokemuksia</a:t>
            </a:r>
            <a:endParaRPr/>
          </a:p>
          <a:p>
            <a:pPr marL="1219170" lvl="1" indent="-423323">
              <a:spcBef>
                <a:spcPts val="0"/>
              </a:spcBef>
              <a:buSzPts val="1400"/>
              <a:buChar char="○"/>
            </a:pPr>
            <a:r>
              <a:rPr lang="fi"/>
              <a:t>oman toiminnan suunnittelu: vaatii keskittymiskykyä, olennaiseen ja epäolennaiseen erottamista toisistaan, tehtävien osittamista ja kykyä pysyä asiassa, vaikka esteitä tulisikin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4"/>
          <p:cNvSpPr txBox="1">
            <a:spLocks noGrp="1"/>
          </p:cNvSpPr>
          <p:nvPr>
            <p:ph type="body" idx="1"/>
          </p:nvPr>
        </p:nvSpPr>
        <p:spPr>
          <a:xfrm>
            <a:off x="1343024" y="1773239"/>
            <a:ext cx="4608800" cy="575600"/>
          </a:xfrm>
          <a:prstGeom prst="rect">
            <a:avLst/>
          </a:prstGeom>
        </p:spPr>
        <p:txBody>
          <a:bodyPr spcFirstLastPara="1" vert="horz" wrap="square" lIns="0" tIns="0" rIns="0" bIns="0" rtlCol="0" anchor="t" anchorCtr="0">
            <a:noAutofit/>
          </a:bodyPr>
          <a:lstStyle/>
          <a:p>
            <a:pPr marL="0" indent="0"/>
            <a:r>
              <a:rPr lang="fi"/>
              <a:t>Psyykkisen toimintakyvyn osa-alueita:</a:t>
            </a:r>
            <a:endParaRPr/>
          </a:p>
        </p:txBody>
      </p:sp>
      <p:sp>
        <p:nvSpPr>
          <p:cNvPr id="523" name="Google Shape;523;p64"/>
          <p:cNvSpPr txBox="1">
            <a:spLocks noGrp="1"/>
          </p:cNvSpPr>
          <p:nvPr>
            <p:ph type="body" idx="2"/>
          </p:nvPr>
        </p:nvSpPr>
        <p:spPr>
          <a:xfrm>
            <a:off x="1055688" y="2420888"/>
            <a:ext cx="4896400" cy="3744800"/>
          </a:xfrm>
          <a:prstGeom prst="rect">
            <a:avLst/>
          </a:prstGeom>
        </p:spPr>
        <p:txBody>
          <a:bodyPr spcFirstLastPara="1" vert="horz" wrap="square" lIns="0" tIns="0" rIns="0" bIns="0" rtlCol="0" anchor="t" anchorCtr="0">
            <a:noAutofit/>
          </a:bodyPr>
          <a:lstStyle/>
          <a:p>
            <a:pPr>
              <a:buChar char="●"/>
            </a:pPr>
            <a:r>
              <a:rPr lang="fi"/>
              <a:t>Itsearvostus</a:t>
            </a:r>
            <a:endParaRPr/>
          </a:p>
          <a:p>
            <a:pPr>
              <a:spcBef>
                <a:spcPts val="0"/>
              </a:spcBef>
              <a:buChar char="●"/>
            </a:pPr>
            <a:r>
              <a:rPr lang="fi"/>
              <a:t>Mieliala</a:t>
            </a:r>
            <a:endParaRPr/>
          </a:p>
          <a:p>
            <a:pPr>
              <a:spcBef>
                <a:spcPts val="0"/>
              </a:spcBef>
              <a:buChar char="●"/>
            </a:pPr>
            <a:r>
              <a:rPr lang="fi"/>
              <a:t>Ratkaisukyky</a:t>
            </a:r>
            <a:endParaRPr/>
          </a:p>
          <a:p>
            <a:pPr>
              <a:spcBef>
                <a:spcPts val="0"/>
              </a:spcBef>
              <a:buChar char="●"/>
            </a:pPr>
            <a:r>
              <a:rPr lang="fi"/>
              <a:t>Havaitseminen</a:t>
            </a:r>
            <a:endParaRPr/>
          </a:p>
          <a:p>
            <a:pPr>
              <a:spcBef>
                <a:spcPts val="0"/>
              </a:spcBef>
              <a:buChar char="●"/>
            </a:pPr>
            <a:r>
              <a:rPr lang="fi"/>
              <a:t>Muisti</a:t>
            </a:r>
            <a:endParaRPr/>
          </a:p>
          <a:p>
            <a:pPr>
              <a:spcBef>
                <a:spcPts val="0"/>
              </a:spcBef>
              <a:buChar char="●"/>
            </a:pPr>
            <a:r>
              <a:rPr lang="fi"/>
              <a:t>Oppimiskyky</a:t>
            </a:r>
            <a:endParaRPr/>
          </a:p>
          <a:p>
            <a:pPr>
              <a:spcBef>
                <a:spcPts val="0"/>
              </a:spcBef>
              <a:buChar char="●"/>
            </a:pPr>
            <a:r>
              <a:rPr lang="fi"/>
              <a:t>Ajattelu</a:t>
            </a:r>
            <a:endParaRPr/>
          </a:p>
          <a:p>
            <a:pPr>
              <a:spcBef>
                <a:spcPts val="0"/>
              </a:spcBef>
              <a:buChar char="●"/>
            </a:pPr>
            <a:r>
              <a:rPr lang="fi"/>
              <a:t>Kiellelliset kyvyt</a:t>
            </a:r>
            <a:endParaRPr/>
          </a:p>
          <a:p>
            <a:pPr>
              <a:spcBef>
                <a:spcPts val="0"/>
              </a:spcBef>
              <a:buChar char="●"/>
            </a:pPr>
            <a:r>
              <a:rPr lang="fi"/>
              <a:t>Psyykkiset taidot</a:t>
            </a:r>
            <a:endParaRPr/>
          </a:p>
        </p:txBody>
      </p:sp>
      <p:sp>
        <p:nvSpPr>
          <p:cNvPr id="524" name="Google Shape;524;p64"/>
          <p:cNvSpPr txBox="1">
            <a:spLocks noGrp="1"/>
          </p:cNvSpPr>
          <p:nvPr>
            <p:ph type="body" idx="3"/>
          </p:nvPr>
        </p:nvSpPr>
        <p:spPr>
          <a:xfrm>
            <a:off x="6528048" y="1773239"/>
            <a:ext cx="4608400" cy="575600"/>
          </a:xfrm>
          <a:prstGeom prst="rect">
            <a:avLst/>
          </a:prstGeom>
        </p:spPr>
        <p:txBody>
          <a:bodyPr spcFirstLastPara="1" vert="horz" wrap="square" lIns="0" tIns="0" rIns="0" bIns="0" rtlCol="0" anchor="t" anchorCtr="0">
            <a:noAutofit/>
          </a:bodyPr>
          <a:lstStyle/>
          <a:p>
            <a:pPr marL="0" indent="0"/>
            <a:r>
              <a:rPr lang="fi"/>
              <a:t>Psyykkisiä taitoja voi harjoitella</a:t>
            </a:r>
            <a:endParaRPr/>
          </a:p>
        </p:txBody>
      </p:sp>
      <p:sp>
        <p:nvSpPr>
          <p:cNvPr id="525" name="Google Shape;525;p64"/>
          <p:cNvSpPr txBox="1">
            <a:spLocks noGrp="1"/>
          </p:cNvSpPr>
          <p:nvPr>
            <p:ph type="body" idx="4"/>
          </p:nvPr>
        </p:nvSpPr>
        <p:spPr>
          <a:xfrm>
            <a:off x="6240015" y="2420888"/>
            <a:ext cx="4896400" cy="3744800"/>
          </a:xfrm>
          <a:prstGeom prst="rect">
            <a:avLst/>
          </a:prstGeom>
        </p:spPr>
        <p:txBody>
          <a:bodyPr spcFirstLastPara="1" vert="horz" wrap="square" lIns="0" tIns="0" rIns="0" bIns="0" rtlCol="0" anchor="t" anchorCtr="0">
            <a:noAutofit/>
          </a:bodyPr>
          <a:lstStyle/>
          <a:p>
            <a:pPr>
              <a:buChar char="●"/>
            </a:pPr>
            <a:r>
              <a:rPr lang="fi"/>
              <a:t>Pitkäjänteisyyttä</a:t>
            </a:r>
            <a:endParaRPr/>
          </a:p>
          <a:p>
            <a:pPr>
              <a:spcBef>
                <a:spcPts val="0"/>
              </a:spcBef>
              <a:buChar char="●"/>
            </a:pPr>
            <a:r>
              <a:rPr lang="fi"/>
              <a:t>Joustavuutta</a:t>
            </a:r>
            <a:endParaRPr/>
          </a:p>
          <a:p>
            <a:pPr>
              <a:spcBef>
                <a:spcPts val="0"/>
              </a:spcBef>
              <a:buChar char="●"/>
            </a:pPr>
            <a:r>
              <a:rPr lang="fi"/>
              <a:t>Keskittymiskykyä</a:t>
            </a:r>
            <a:endParaRPr/>
          </a:p>
          <a:p>
            <a:pPr>
              <a:spcBef>
                <a:spcPts val="0"/>
              </a:spcBef>
              <a:buChar char="●"/>
            </a:pPr>
            <a:r>
              <a:rPr lang="fi"/>
              <a:t>Rentoutumiskykyä</a:t>
            </a:r>
            <a:endParaRPr/>
          </a:p>
          <a:p>
            <a:pPr>
              <a:spcBef>
                <a:spcPts val="0"/>
              </a:spcBef>
              <a:buChar char="●"/>
            </a:pPr>
            <a:r>
              <a:rPr lang="fi"/>
              <a:t>Ahdistuneisuuden sietokykyä</a:t>
            </a:r>
            <a:endParaRPr/>
          </a:p>
          <a:p>
            <a:pPr>
              <a:spcBef>
                <a:spcPts val="0"/>
              </a:spcBef>
              <a:buChar char="●"/>
            </a:pPr>
            <a:r>
              <a:rPr lang="fi"/>
              <a:t>Tarkkaavaisuuden sietokykyä</a:t>
            </a:r>
            <a:endParaRPr/>
          </a:p>
          <a:p>
            <a:pPr>
              <a:spcBef>
                <a:spcPts val="0"/>
              </a:spcBef>
              <a:buChar char="●"/>
            </a:pPr>
            <a:r>
              <a:rPr lang="fi"/>
              <a:t>Itsesäätelykykyä</a:t>
            </a:r>
            <a:endParaRPr/>
          </a:p>
        </p:txBody>
      </p:sp>
      <p:sp>
        <p:nvSpPr>
          <p:cNvPr id="526" name="Google Shape;526;p64"/>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r>
              <a:rPr lang="fi"/>
              <a:t>Psyykkinen toimintakyky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Mielenterveys</a:t>
            </a:r>
            <a:endParaRPr/>
          </a:p>
        </p:txBody>
      </p:sp>
      <p:sp>
        <p:nvSpPr>
          <p:cNvPr id="532" name="Google Shape;532;p65"/>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sz="2933"/>
              <a:t>Mielenterveys on </a:t>
            </a:r>
            <a:r>
              <a:rPr lang="fi" sz="2933">
                <a:solidFill>
                  <a:srgbClr val="FF0000"/>
                </a:solidFill>
              </a:rPr>
              <a:t>elämäntaidollinen</a:t>
            </a:r>
            <a:r>
              <a:rPr lang="fi" sz="2933"/>
              <a:t> käsite ja sitä ei voi hoitaa lääketieteellisin keinoin, </a:t>
            </a:r>
            <a:r>
              <a:rPr lang="fi" sz="2933">
                <a:solidFill>
                  <a:srgbClr val="FF0000"/>
                </a:solidFill>
              </a:rPr>
              <a:t>korostaa elämän myönteisiä puolia</a:t>
            </a:r>
            <a:r>
              <a:rPr lang="fi" sz="2933"/>
              <a:t> – ei pelkästään mielen sairauksien puuttumista, </a:t>
            </a:r>
            <a:endParaRPr sz="2933"/>
          </a:p>
          <a:p>
            <a:pPr marL="0" indent="0">
              <a:buNone/>
            </a:pPr>
            <a:r>
              <a:rPr lang="fi" sz="2933"/>
              <a:t>Mielensairaudesta voi puolestaan tehdä </a:t>
            </a:r>
            <a:r>
              <a:rPr lang="fi" sz="2933">
                <a:solidFill>
                  <a:srgbClr val="FF0000"/>
                </a:solidFill>
              </a:rPr>
              <a:t>diagnoosin </a:t>
            </a:r>
            <a:r>
              <a:rPr lang="fi" sz="2933"/>
              <a:t>ja se on lääketieteellinen käsite, silloin keskitytään yksilön kärsimyksen vähentämiseen</a:t>
            </a:r>
            <a:endParaRPr sz="2933"/>
          </a:p>
          <a:p>
            <a:pPr marL="0" indent="0">
              <a:buNone/>
            </a:pPr>
            <a:endParaRPr sz="2933"/>
          </a:p>
          <a:p>
            <a:pPr marL="0" indent="0">
              <a:buNone/>
            </a:pPr>
            <a:r>
              <a:rPr lang="fi" sz="2933"/>
              <a:t>					(Heiskanen ym. 2006)</a:t>
            </a:r>
            <a:endParaRPr sz="2933"/>
          </a:p>
          <a:p>
            <a:pPr marL="0" indent="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85"/>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847" name="Google Shape;847;p85"/>
          <p:cNvPicPr preferRelativeResize="0"/>
          <p:nvPr/>
        </p:nvPicPr>
        <p:blipFill>
          <a:blip r:embed="rId3">
            <a:alphaModFix/>
          </a:blip>
          <a:stretch>
            <a:fillRect/>
          </a:stretch>
        </p:blipFill>
        <p:spPr>
          <a:xfrm>
            <a:off x="4154200" y="1194750"/>
            <a:ext cx="4248150" cy="4876800"/>
          </a:xfrm>
          <a:prstGeom prst="rect">
            <a:avLst/>
          </a:prstGeom>
          <a:noFill/>
          <a:ln>
            <a:noFill/>
          </a:ln>
        </p:spPr>
      </p:pic>
      <p:sp>
        <p:nvSpPr>
          <p:cNvPr id="848" name="Google Shape;848;p85"/>
          <p:cNvSpPr/>
          <p:nvPr/>
        </p:nvSpPr>
        <p:spPr>
          <a:xfrm>
            <a:off x="2975400" y="3128650"/>
            <a:ext cx="3442500" cy="3655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5"/>
          <p:cNvSpPr/>
          <p:nvPr/>
        </p:nvSpPr>
        <p:spPr>
          <a:xfrm>
            <a:off x="5841875" y="2912950"/>
            <a:ext cx="3647400" cy="3655500"/>
          </a:xfrm>
          <a:prstGeom prst="ellipse">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85"/>
          <p:cNvSpPr/>
          <p:nvPr/>
        </p:nvSpPr>
        <p:spPr>
          <a:xfrm>
            <a:off x="4365525" y="905800"/>
            <a:ext cx="3508800" cy="3757500"/>
          </a:xfrm>
          <a:prstGeom prst="ellipse">
            <a:avLst/>
          </a:prstGeom>
          <a:noFill/>
          <a:ln w="762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6"/>
          <p:cNvSpPr txBox="1">
            <a:spLocks noGrp="1"/>
          </p:cNvSpPr>
          <p:nvPr>
            <p:ph type="title"/>
          </p:nvPr>
        </p:nvSpPr>
        <p:spPr>
          <a:xfrm>
            <a:off x="1343471" y="476251"/>
            <a:ext cx="10369200" cy="1080800"/>
          </a:xfrm>
        </p:spPr>
        <p:txBody>
          <a:bodyPr spcFirstLastPara="1" vert="horz" lIns="0" tIns="0" rIns="0" bIns="0" rtlCol="0" anchor="t" anchorCtr="0">
            <a:normAutofit/>
          </a:bodyPr>
          <a:lstStyle/>
          <a:p>
            <a:pPr>
              <a:spcBef>
                <a:spcPts val="0"/>
              </a:spcBef>
            </a:pPr>
            <a:r>
              <a:rPr lang="fi" dirty="0"/>
              <a:t>Mielenterveysosaaminen tiedoksi ja taidoksi</a:t>
            </a:r>
            <a:endParaRPr dirty="0"/>
          </a:p>
        </p:txBody>
      </p:sp>
      <p:sp>
        <p:nvSpPr>
          <p:cNvPr id="538" name="Google Shape;538;p66"/>
          <p:cNvSpPr txBox="1">
            <a:spLocks noGrp="1"/>
          </p:cNvSpPr>
          <p:nvPr>
            <p:ph sz="half" idx="1"/>
          </p:nvPr>
        </p:nvSpPr>
        <p:spPr>
          <a:xfrm>
            <a:off x="525517" y="1773238"/>
            <a:ext cx="7830207" cy="4701133"/>
          </a:xfrm>
        </p:spPr>
        <p:txBody>
          <a:bodyPr spcFirstLastPara="1" vert="horz" lIns="0" tIns="0" rIns="0" bIns="0" rtlCol="0" anchor="t" anchorCtr="0">
            <a:normAutofit/>
          </a:bodyPr>
          <a:lstStyle/>
          <a:p>
            <a:pPr marL="609585" indent="-440256">
              <a:buSzPts val="1600"/>
              <a:buChar char="•"/>
            </a:pPr>
            <a:r>
              <a:rPr lang="fi-FI" dirty="0"/>
              <a:t>Mielenterveys on kokonaisvaltaista hyvinvointia ja terveyttä</a:t>
            </a:r>
          </a:p>
          <a:p>
            <a:pPr marL="609585" indent="0">
              <a:buNone/>
            </a:pPr>
            <a:endParaRPr lang="fi-FI" dirty="0"/>
          </a:p>
          <a:p>
            <a:pPr marL="609585" indent="-440256">
              <a:buSzPts val="1600"/>
              <a:buChar char="•"/>
            </a:pPr>
            <a:r>
              <a:rPr lang="fi-FI" dirty="0"/>
              <a:t>Hyvä mielenterveys on pitkälti elämäntaidollinen käsite; voimavara, joka auttaa selviytymään arjessa, tekemään työtä, tulemaan toimeen muiden ihmisten kanssa sekä voimaan hyvin</a:t>
            </a:r>
          </a:p>
          <a:p>
            <a:pPr marL="609585" indent="0">
              <a:buNone/>
            </a:pPr>
            <a:endParaRPr lang="fi-FI" dirty="0"/>
          </a:p>
          <a:p>
            <a:pPr marL="609585" indent="-440256">
              <a:buSzPts val="1600"/>
              <a:buChar char="•"/>
            </a:pPr>
            <a:r>
              <a:rPr lang="fi-FI" dirty="0"/>
              <a:t>Mielenterveys vaihtelee elämänkulun aikana ja se voi sekä uusiutua että kulua</a:t>
            </a:r>
          </a:p>
          <a:p>
            <a:pPr marL="169329" indent="0">
              <a:buSzPts val="1600"/>
              <a:buNone/>
            </a:pPr>
            <a:endParaRPr lang="fi-FI" dirty="0"/>
          </a:p>
          <a:p>
            <a:pPr marL="0" indent="0">
              <a:buNone/>
            </a:pPr>
            <a:r>
              <a:rPr lang="fi" sz="2400" b="1" dirty="0"/>
              <a:t>	Mieli voi mennä rikki, se ei ole outoa ja </a:t>
            </a:r>
          </a:p>
          <a:p>
            <a:pPr marL="0" indent="0">
              <a:buNone/>
            </a:pPr>
            <a:r>
              <a:rPr lang="fi" sz="2400" b="1" dirty="0"/>
              <a:t>	sitä ei tarvitse hävetä.</a:t>
            </a:r>
            <a:endParaRPr sz="2400" b="1" dirty="0"/>
          </a:p>
        </p:txBody>
      </p:sp>
      <p:pic>
        <p:nvPicPr>
          <p:cNvPr id="4" name="Google Shape;544;p67" descr="A person petting a cat&#10;&#10;Description automatically generated with low confidence">
            <a:extLst>
              <a:ext uri="{FF2B5EF4-FFF2-40B4-BE49-F238E27FC236}">
                <a16:creationId xmlns:a16="http://schemas.microsoft.com/office/drawing/2014/main" id="{B0F1D036-1D34-46A2-8AAC-3477DD38F9DF}"/>
              </a:ext>
            </a:extLst>
          </p:cNvPr>
          <p:cNvPicPr preferRelativeResize="0"/>
          <p:nvPr/>
        </p:nvPicPr>
        <p:blipFill rotWithShape="1">
          <a:blip r:embed="rId3"/>
          <a:srcRect l="27542" r="2" b="2"/>
          <a:stretch/>
        </p:blipFill>
        <p:spPr>
          <a:xfrm>
            <a:off x="8513379" y="2107584"/>
            <a:ext cx="3337884" cy="337881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68"/>
          <p:cNvPicPr preferRelativeResize="0"/>
          <p:nvPr/>
        </p:nvPicPr>
        <p:blipFill>
          <a:blip r:embed="rId3">
            <a:alphaModFix/>
          </a:blip>
          <a:stretch>
            <a:fillRect/>
          </a:stretch>
        </p:blipFill>
        <p:spPr>
          <a:xfrm>
            <a:off x="1469355" y="0"/>
            <a:ext cx="9253291" cy="6858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9"/>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Mielenterveyden voimavarat</a:t>
            </a:r>
            <a:endParaRPr/>
          </a:p>
        </p:txBody>
      </p:sp>
      <p:sp>
        <p:nvSpPr>
          <p:cNvPr id="555" name="Google Shape;555;p69"/>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a:t>Positiiviset voimavarat</a:t>
            </a:r>
            <a:endParaRPr/>
          </a:p>
          <a:p>
            <a:pPr marL="609585" indent="-423323">
              <a:buSzPts val="1400"/>
              <a:buChar char="•"/>
            </a:pPr>
            <a:r>
              <a:rPr lang="fi"/>
              <a:t>itseluottamus, ihmissuhteet, ympäristö</a:t>
            </a:r>
            <a:endParaRPr/>
          </a:p>
          <a:p>
            <a:pPr marL="609585" indent="-423323">
              <a:spcBef>
                <a:spcPts val="0"/>
              </a:spcBef>
              <a:buSzPts val="1400"/>
              <a:buChar char="•"/>
            </a:pPr>
            <a:r>
              <a:rPr lang="fi"/>
              <a:t>pätevyys, joka antaa elämänhallinnan tunteen</a:t>
            </a:r>
            <a:endParaRPr/>
          </a:p>
          <a:p>
            <a:pPr marL="609585" indent="-423323">
              <a:spcBef>
                <a:spcPts val="0"/>
              </a:spcBef>
              <a:buSzPts val="1400"/>
              <a:buChar char="•"/>
            </a:pPr>
            <a:r>
              <a:rPr lang="fi"/>
              <a:t>saavutus, joka vahvistaa omanarvontunnetta</a:t>
            </a:r>
            <a:endParaRPr/>
          </a:p>
          <a:p>
            <a:pPr marL="609585" indent="-423323">
              <a:spcBef>
                <a:spcPts val="0"/>
              </a:spcBef>
              <a:buSzPts val="1400"/>
              <a:buChar char="•"/>
            </a:pPr>
            <a:r>
              <a:rPr lang="fi"/>
              <a:t>huumori, joka lisää kestävyyttä ja joustavuutta</a:t>
            </a:r>
            <a:endParaRPr/>
          </a:p>
          <a:p>
            <a:pPr marL="609585" indent="-423323">
              <a:spcBef>
                <a:spcPts val="0"/>
              </a:spcBef>
              <a:buSzPts val="1400"/>
              <a:buChar char="•"/>
            </a:pPr>
            <a:r>
              <a:rPr lang="fi"/>
              <a:t>tylsistymistä poistavat ja motivoivat haasteet </a:t>
            </a:r>
            <a:endParaRPr/>
          </a:p>
          <a:p>
            <a:pPr marL="609585" indent="-423323">
              <a:spcBef>
                <a:spcPts val="0"/>
              </a:spcBef>
              <a:buSzPts val="1400"/>
              <a:buChar char="•"/>
            </a:pPr>
            <a:r>
              <a:rPr lang="fi"/>
              <a:t>erillisyys: miten koemme, että muut hyväksyvät meidät</a:t>
            </a:r>
            <a:endParaRPr/>
          </a:p>
          <a:p>
            <a:pPr marL="0" indent="0">
              <a:buNone/>
            </a:pPr>
            <a:endParaRPr/>
          </a:p>
          <a:p>
            <a:pPr marL="0" indent="0">
              <a:buNone/>
            </a:pPr>
            <a:r>
              <a:rPr lang="fi"/>
              <a:t>Kyky käsitellä vaikeita tunteita</a:t>
            </a:r>
            <a:endParaRPr/>
          </a:p>
          <a:p>
            <a:pPr marL="609585" indent="-423323">
              <a:buSzPts val="1400"/>
              <a:buChar char="•"/>
            </a:pPr>
            <a:r>
              <a:rPr lang="fi"/>
              <a:t>viha: kuinka hyväksymme maailman epäoikeudenmukaisuuden</a:t>
            </a:r>
            <a:endParaRPr/>
          </a:p>
          <a:p>
            <a:pPr marL="609585" indent="-423323">
              <a:spcBef>
                <a:spcPts val="0"/>
              </a:spcBef>
              <a:buSzPts val="1400"/>
              <a:buChar char="•"/>
            </a:pPr>
            <a:r>
              <a:rPr lang="fi"/>
              <a:t>häpeä: miten hyväksymme itsemme</a:t>
            </a:r>
            <a:endParaRPr/>
          </a:p>
          <a:p>
            <a:pPr marL="609585" indent="-423323">
              <a:spcBef>
                <a:spcPts val="0"/>
              </a:spcBef>
              <a:buSzPts val="1400"/>
              <a:buChar char="•"/>
            </a:pPr>
            <a:r>
              <a:rPr lang="fi"/>
              <a:t>syyllisyys: miten hyväksymme tekomme</a:t>
            </a:r>
            <a:endParaRPr/>
          </a:p>
          <a:p>
            <a:pPr marL="609585" indent="-423323">
              <a:spcBef>
                <a:spcPts val="0"/>
              </a:spcBef>
              <a:buSzPts val="1400"/>
              <a:buChar char="•"/>
            </a:pPr>
            <a:r>
              <a:rPr lang="fi"/>
              <a:t>pelko, joka vaikuttaa turvallisuuteemme ja turvattomuutemme</a:t>
            </a:r>
            <a:endParaRPr/>
          </a:p>
          <a:p>
            <a:pPr marL="0" indent="0">
              <a:buNone/>
            </a:pPr>
            <a:endParaRPr/>
          </a:p>
        </p:txBody>
      </p:sp>
      <p:pic>
        <p:nvPicPr>
          <p:cNvPr id="556" name="Google Shape;556;p69"/>
          <p:cNvPicPr preferRelativeResize="0"/>
          <p:nvPr/>
        </p:nvPicPr>
        <p:blipFill>
          <a:blip r:embed="rId3">
            <a:alphaModFix/>
          </a:blip>
          <a:stretch>
            <a:fillRect/>
          </a:stretch>
        </p:blipFill>
        <p:spPr>
          <a:xfrm>
            <a:off x="7003567" y="1238601"/>
            <a:ext cx="4705067" cy="285476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70"/>
          <p:cNvPicPr preferRelativeResize="0"/>
          <p:nvPr/>
        </p:nvPicPr>
        <p:blipFill>
          <a:blip r:embed="rId3">
            <a:alphaModFix/>
          </a:blip>
          <a:stretch>
            <a:fillRect/>
          </a:stretch>
        </p:blipFill>
        <p:spPr>
          <a:xfrm>
            <a:off x="1458088" y="0"/>
            <a:ext cx="8831712" cy="66169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Google Shape;632;p81"/>
          <p:cNvPicPr preferRelativeResize="0"/>
          <p:nvPr/>
        </p:nvPicPr>
        <p:blipFill>
          <a:blip r:embed="rId3">
            <a:alphaModFix/>
          </a:blip>
          <a:stretch>
            <a:fillRect/>
          </a:stretch>
        </p:blipFill>
        <p:spPr>
          <a:xfrm>
            <a:off x="2853034" y="54033"/>
            <a:ext cx="5978767" cy="6532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2"/>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KOULULAISEN TUNNETAIDOT</a:t>
            </a:r>
            <a:endParaRPr/>
          </a:p>
        </p:txBody>
      </p:sp>
      <p:sp>
        <p:nvSpPr>
          <p:cNvPr id="638" name="Google Shape;638;p82"/>
          <p:cNvSpPr txBox="1">
            <a:spLocks noGrp="1"/>
          </p:cNvSpPr>
          <p:nvPr>
            <p:ph type="body" idx="1"/>
          </p:nvPr>
        </p:nvSpPr>
        <p:spPr>
          <a:xfrm>
            <a:off x="481392" y="1317839"/>
            <a:ext cx="11229200" cy="4392800"/>
          </a:xfrm>
          <a:prstGeom prst="rect">
            <a:avLst/>
          </a:prstGeom>
        </p:spPr>
        <p:txBody>
          <a:bodyPr spcFirstLastPara="1" vert="horz" wrap="square" lIns="0" tIns="0" rIns="0" bIns="0" rtlCol="0" anchor="t" anchorCtr="0">
            <a:noAutofit/>
          </a:bodyPr>
          <a:lstStyle/>
          <a:p>
            <a:pPr marL="0" indent="0">
              <a:buNone/>
            </a:pPr>
            <a:endParaRPr/>
          </a:p>
          <a:p>
            <a:pPr marL="0" indent="0">
              <a:buNone/>
            </a:pPr>
            <a:r>
              <a:rPr lang="fi"/>
              <a:t>OPS JA TUNNETAIDOT</a:t>
            </a:r>
            <a:endParaRPr/>
          </a:p>
          <a:p>
            <a:pPr marL="0" indent="0">
              <a:buNone/>
            </a:pPr>
            <a:endParaRPr/>
          </a:p>
          <a:p>
            <a:pPr marL="609585" indent="-423323">
              <a:buSzPts val="1400"/>
              <a:buChar char="●"/>
            </a:pPr>
            <a:r>
              <a:rPr lang="fi"/>
              <a:t>Yle uutisoi: ”Miksei meille koulu opettanut tätä? Nykylapset oppivat tunnistamaan miltä toisesta tuntuu. Uusi opetussuunnitelma syventää mielenterveys- ja tunnetaitojen opetusta ala- ja yläkouluissa. Somenöyryyttämisen aikakautena etenkin empatiataidoissa nähdään kehittämisen varaa. “</a:t>
            </a:r>
            <a:endParaRPr/>
          </a:p>
          <a:p>
            <a:pPr marL="609585" indent="0">
              <a:buNone/>
            </a:pPr>
            <a:r>
              <a:rPr lang="fi"/>
              <a:t>”(yle.fi/uutiset. 30.3.2016.) </a:t>
            </a:r>
            <a:endParaRPr/>
          </a:p>
          <a:p>
            <a:pPr marL="609585" indent="-423323">
              <a:buSzPts val="1400"/>
              <a:buChar char="●"/>
            </a:pPr>
            <a:r>
              <a:rPr lang="fi"/>
              <a:t>OPS:in (2014) mukaan </a:t>
            </a:r>
            <a:r>
              <a:rPr lang="fi" b="1"/>
              <a:t>tunnetaitojen opettelu koulussa alkaa jo ensimmäisellä luokalla ja siitä jatkumona peruskoulun loppuun saakka. </a:t>
            </a:r>
            <a:endParaRPr b="1"/>
          </a:p>
          <a:p>
            <a:pPr marL="1828754" lvl="1" indent="-423323">
              <a:spcBef>
                <a:spcPts val="0"/>
              </a:spcBef>
              <a:buSzPts val="1400"/>
              <a:buChar char="○"/>
            </a:pPr>
            <a:r>
              <a:rPr lang="fi"/>
              <a:t>Tunnetaitojen opettelu alakoulussa on sidottu ympäristöopin yhteyteen, joka käsittää myös terveystiedon lisäksi biologian, maantiedon, fysiikan ja kemian.</a:t>
            </a:r>
            <a:endParaRPr/>
          </a:p>
          <a:p>
            <a:pPr marL="1828754" lvl="1" indent="-423323">
              <a:spcBef>
                <a:spcPts val="0"/>
              </a:spcBef>
              <a:buSzPts val="1400"/>
              <a:buChar char="○"/>
            </a:pPr>
            <a:r>
              <a:rPr lang="fi"/>
              <a:t>Tunnetaitojen tunnistaminen, ilmaisu ja säätely ovat osana perehtymistä mielenterveystaitoihin, joita harjoitellaan oppilaan kasvun ja kehityksen tukemiseksi. (OPS 2014)</a:t>
            </a:r>
            <a:endParaRPr/>
          </a:p>
        </p:txBody>
      </p:sp>
      <p:pic>
        <p:nvPicPr>
          <p:cNvPr id="639" name="Google Shape;639;p82"/>
          <p:cNvPicPr preferRelativeResize="0"/>
          <p:nvPr/>
        </p:nvPicPr>
        <p:blipFill>
          <a:blip r:embed="rId3">
            <a:alphaModFix/>
          </a:blip>
          <a:stretch>
            <a:fillRect/>
          </a:stretch>
        </p:blipFill>
        <p:spPr>
          <a:xfrm>
            <a:off x="7728633" y="105334"/>
            <a:ext cx="4171768" cy="234833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3"/>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Tunnetaidot koulussa</a:t>
            </a:r>
            <a:endParaRPr/>
          </a:p>
        </p:txBody>
      </p:sp>
      <p:sp>
        <p:nvSpPr>
          <p:cNvPr id="645" name="Google Shape;645;p83"/>
          <p:cNvSpPr txBox="1">
            <a:spLocks noGrp="1"/>
          </p:cNvSpPr>
          <p:nvPr>
            <p:ph type="body" idx="1"/>
          </p:nvPr>
        </p:nvSpPr>
        <p:spPr>
          <a:xfrm>
            <a:off x="1094725" y="1474272"/>
            <a:ext cx="11229200" cy="4392800"/>
          </a:xfrm>
          <a:prstGeom prst="rect">
            <a:avLst/>
          </a:prstGeom>
        </p:spPr>
        <p:txBody>
          <a:bodyPr spcFirstLastPara="1" vert="horz" wrap="square" lIns="0" tIns="0" rIns="0" bIns="0" rtlCol="0" anchor="t" anchorCtr="0">
            <a:noAutofit/>
          </a:bodyPr>
          <a:lstStyle/>
          <a:p>
            <a:pPr marL="609585" indent="-448722">
              <a:buSzPts val="1700"/>
              <a:buChar char="●"/>
            </a:pPr>
            <a:r>
              <a:rPr lang="fi" sz="2267"/>
              <a:t>Koulumaailmassa</a:t>
            </a:r>
            <a:r>
              <a:rPr lang="fi" sz="2267" b="1"/>
              <a:t> tunteet ovat läsnä jokapäiväisessä toiminnassa, ja on välttämätöntä oppia tunnetaitoja selviytyäkseen sosiaalisista tilanteista. </a:t>
            </a:r>
            <a:endParaRPr sz="2267" b="1"/>
          </a:p>
          <a:p>
            <a:pPr marL="609585" indent="0">
              <a:buNone/>
            </a:pPr>
            <a:endParaRPr sz="2267" b="1"/>
          </a:p>
          <a:p>
            <a:pPr marL="609585" indent="-448722">
              <a:buSzPts val="1700"/>
              <a:buChar char="●"/>
            </a:pPr>
            <a:r>
              <a:rPr lang="fi" sz="2267"/>
              <a:t>Lapsen tulevaisuuden kannalta on jopa</a:t>
            </a:r>
            <a:r>
              <a:rPr lang="fi" sz="2267" b="1"/>
              <a:t> tärkeämpää oppia tunnistamaan ja hallitsemaan tunteita, kuin hallita tietosisältöjä</a:t>
            </a:r>
            <a:r>
              <a:rPr lang="fi" sz="2267"/>
              <a:t>.  (Isokorpi 2004)</a:t>
            </a:r>
            <a:endParaRPr sz="2267"/>
          </a:p>
          <a:p>
            <a:pPr marL="609585" indent="0">
              <a:buNone/>
            </a:pPr>
            <a:endParaRPr sz="2267"/>
          </a:p>
          <a:p>
            <a:pPr marL="609585" indent="-448722">
              <a:buSzPts val="1700"/>
              <a:buChar char="●"/>
            </a:pPr>
            <a:r>
              <a:rPr lang="fi" sz="2267"/>
              <a:t>Lapsen </a:t>
            </a:r>
            <a:r>
              <a:rPr lang="fi" sz="2267" b="1"/>
              <a:t>kyky oppia uusia asioita on sidoksissa toimivaan tunnepohjaan.</a:t>
            </a:r>
            <a:r>
              <a:rPr lang="fi" sz="2267"/>
              <a:t> </a:t>
            </a:r>
            <a:endParaRPr sz="2267"/>
          </a:p>
          <a:p>
            <a:pPr marL="609585" indent="0">
              <a:buNone/>
            </a:pPr>
            <a:endParaRPr sz="2267"/>
          </a:p>
          <a:p>
            <a:pPr marL="609585" indent="-448722">
              <a:buSzPts val="1700"/>
              <a:buChar char="●"/>
            </a:pPr>
            <a:r>
              <a:rPr lang="fi" sz="2267"/>
              <a:t>Oppilaan tulisi oppia ymmärtämään myös </a:t>
            </a:r>
            <a:r>
              <a:rPr lang="fi" sz="2267" b="1"/>
              <a:t>tunteiden taustalla olevat vaikuttimet</a:t>
            </a:r>
            <a:r>
              <a:rPr lang="fi" sz="2267"/>
              <a:t>. Esim. mikä aiheuttaa ilon tunteita, tai toisaalta ymmärrys syyllisyyden tunteen yhteydestä väärin tekemiseen. (Puolimatka 2010)</a:t>
            </a:r>
            <a:endParaRPr sz="2267"/>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84"/>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Tunnetaidot koulussa</a:t>
            </a:r>
            <a:endParaRPr/>
          </a:p>
        </p:txBody>
      </p:sp>
      <p:sp>
        <p:nvSpPr>
          <p:cNvPr id="651" name="Google Shape;651;p84"/>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609585" indent="-423323">
              <a:buSzPts val="1400"/>
              <a:buChar char="●"/>
            </a:pPr>
            <a:r>
              <a:rPr lang="fi" b="1"/>
              <a:t>Opettajan oma tunnetaito-osaaminen on tärkeässä roolissa.</a:t>
            </a:r>
            <a:endParaRPr b="1"/>
          </a:p>
          <a:p>
            <a:pPr marL="609585" indent="0">
              <a:buNone/>
            </a:pPr>
            <a:endParaRPr b="1"/>
          </a:p>
          <a:p>
            <a:pPr marL="609585" indent="-423323">
              <a:buSzPts val="1400"/>
              <a:buChar char="●"/>
            </a:pPr>
            <a:r>
              <a:rPr lang="fi"/>
              <a:t>Opettajat kokevat </a:t>
            </a:r>
            <a:r>
              <a:rPr lang="fi" b="1"/>
              <a:t>aidon läsnäolon ja oppilaan kuuntelemisen </a:t>
            </a:r>
            <a:r>
              <a:rPr lang="fi"/>
              <a:t>olevan hyvää tunnetaito-opettajuutta.</a:t>
            </a:r>
            <a:endParaRPr/>
          </a:p>
          <a:p>
            <a:pPr marL="609585" indent="0">
              <a:buNone/>
            </a:pPr>
            <a:endParaRPr/>
          </a:p>
          <a:p>
            <a:pPr marL="609585" indent="-423323">
              <a:buSzPts val="1400"/>
              <a:buChar char="●"/>
            </a:pPr>
            <a:r>
              <a:rPr lang="fi"/>
              <a:t>Opettajat ilmaisivat</a:t>
            </a:r>
            <a:r>
              <a:rPr lang="fi" b="1"/>
              <a:t> tavallisten arkikokemusten hiovan parhaiten tunnetaitoja, mutta myös kohdennettua opetusta tarvitaan esim. vuorovaikutusosaamisesta. </a:t>
            </a:r>
            <a:endParaRPr b="1"/>
          </a:p>
          <a:p>
            <a:pPr marL="609585" indent="0">
              <a:buNone/>
            </a:pPr>
            <a:endParaRPr b="1"/>
          </a:p>
          <a:p>
            <a:pPr marL="1219170" lvl="1" indent="-423323">
              <a:buSzPts val="1400"/>
              <a:buChar char="○"/>
            </a:pPr>
            <a:r>
              <a:rPr lang="fi"/>
              <a:t>Tutkimukseen osallistuneet opettajat painottivat sitä, että opettajat tarvitsisivat</a:t>
            </a:r>
            <a:r>
              <a:rPr lang="fi" b="1"/>
              <a:t> työvälineitä tunnetaitojen opetukseen enemmän</a:t>
            </a:r>
            <a:r>
              <a:rPr lang="fi"/>
              <a:t>. Kouluviihtyvyyden ongelmat tuovat tullessaan käyttäytymisen pulmia ja niiden ennaltaehkäisyyn tarvittaisiin laajaa tietotaitoa toisen kohtaamisesta ja tunteiden käsittelystä (Kirvesoja 2013).</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8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Tunnetaitokasvatuksen merkitys</a:t>
            </a:r>
            <a:endParaRPr/>
          </a:p>
        </p:txBody>
      </p:sp>
      <p:sp>
        <p:nvSpPr>
          <p:cNvPr id="657" name="Google Shape;657;p85"/>
          <p:cNvSpPr txBox="1">
            <a:spLocks noGrp="1"/>
          </p:cNvSpPr>
          <p:nvPr>
            <p:ph type="body" idx="1"/>
          </p:nvPr>
        </p:nvSpPr>
        <p:spPr>
          <a:xfrm>
            <a:off x="481392" y="1465172"/>
            <a:ext cx="11229200" cy="4392800"/>
          </a:xfrm>
          <a:prstGeom prst="rect">
            <a:avLst/>
          </a:prstGeom>
        </p:spPr>
        <p:txBody>
          <a:bodyPr spcFirstLastPara="1" vert="horz" wrap="square" lIns="0" tIns="0" rIns="0" bIns="0" rtlCol="0" anchor="t" anchorCtr="0">
            <a:noAutofit/>
          </a:bodyPr>
          <a:lstStyle/>
          <a:p>
            <a:pPr marL="609585" indent="-414856">
              <a:buSzPts val="1300"/>
              <a:buChar char="●"/>
            </a:pPr>
            <a:r>
              <a:rPr lang="fi" sz="1733" b="1"/>
              <a:t>Tunnetaitokasvatus</a:t>
            </a:r>
            <a:r>
              <a:rPr lang="fi" sz="1733"/>
              <a:t> on tietoista lasten tunnetaitojen kehityksen tukemista.</a:t>
            </a:r>
            <a:endParaRPr sz="1733"/>
          </a:p>
          <a:p>
            <a:pPr marL="609585" indent="-414856">
              <a:spcBef>
                <a:spcPts val="0"/>
              </a:spcBef>
              <a:buSzPts val="1300"/>
              <a:buChar char="●"/>
            </a:pPr>
            <a:r>
              <a:rPr lang="fi" sz="1733"/>
              <a:t> Tunnetaitokasvatuksessa keskeisin elementti on </a:t>
            </a:r>
            <a:r>
              <a:rPr lang="fi" sz="1733" b="1"/>
              <a:t>tunnerehellisyys</a:t>
            </a:r>
            <a:r>
              <a:rPr lang="fi" sz="1733"/>
              <a:t>, tällöin vuorovaikutus paranee ja luottamus lisääntyy.  (Huusko &amp; Lahtinen 2013, Peltonen &amp; Kullberg-Piilola, 2005) </a:t>
            </a:r>
            <a:endParaRPr sz="1733"/>
          </a:p>
          <a:p>
            <a:pPr marL="609585" indent="0">
              <a:buNone/>
            </a:pPr>
            <a:endParaRPr sz="1733"/>
          </a:p>
          <a:p>
            <a:pPr marL="1219170" lvl="1" indent="-414856">
              <a:buSzPts val="1300"/>
              <a:buChar char="○"/>
            </a:pPr>
            <a:r>
              <a:rPr lang="fi" sz="1733"/>
              <a:t>Tunnerehellinen lapsi pystyy arvostamaan itseään ei-toivotuista ominaisuuksistaan huolimatta. Hän pystyy ymmärtämään omat vahvuutensa ja heikkoutensa, jolloin hänelle muodostuu positiivinen minäkuva</a:t>
            </a:r>
            <a:endParaRPr sz="1733"/>
          </a:p>
          <a:p>
            <a:pPr marL="1219170" indent="0">
              <a:buNone/>
            </a:pPr>
            <a:endParaRPr sz="1733"/>
          </a:p>
          <a:p>
            <a:pPr marL="609585" indent="-414856">
              <a:buSzPts val="1300"/>
              <a:buChar char="●"/>
            </a:pPr>
            <a:r>
              <a:rPr lang="fi" sz="1733"/>
              <a:t>Tunnetaitokasvatus opettaa tunteiden </a:t>
            </a:r>
            <a:r>
              <a:rPr lang="fi" sz="1733" b="1"/>
              <a:t>havaitsemista ja hallintaa</a:t>
            </a:r>
            <a:r>
              <a:rPr lang="fi" sz="1733"/>
              <a:t>. </a:t>
            </a:r>
            <a:endParaRPr sz="1733"/>
          </a:p>
          <a:p>
            <a:pPr marL="0" indent="0">
              <a:buNone/>
            </a:pPr>
            <a:endParaRPr sz="1733"/>
          </a:p>
          <a:p>
            <a:pPr marL="1219170" lvl="1" indent="-423323">
              <a:buSzPts val="1400"/>
              <a:buChar char="○"/>
            </a:pPr>
            <a:r>
              <a:rPr lang="fi" sz="1733"/>
              <a:t>Lapset saavat</a:t>
            </a:r>
            <a:r>
              <a:rPr lang="fi" sz="1733" b="1"/>
              <a:t> tunteilleen selityksiä ja perusteluja,</a:t>
            </a:r>
            <a:r>
              <a:rPr lang="fi" sz="1733"/>
              <a:t> tällöin he oppivat selventämään, tulkitsemaan, ymmärtämään sekä näyttämään tunteensa.  (Huusko &amp; Lahtinen 2013, Denham, Bassett &amp; Wyat 2007, Peltonen &amp; Kullberg-Piilola, 2005)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86"/>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Psyykkisesti ja sosiaalisesti toimintakykyinen ihminen</a:t>
            </a:r>
            <a:endParaRPr/>
          </a:p>
        </p:txBody>
      </p:sp>
      <p:sp>
        <p:nvSpPr>
          <p:cNvPr id="663" name="Google Shape;663;p86"/>
          <p:cNvSpPr/>
          <p:nvPr/>
        </p:nvSpPr>
        <p:spPr>
          <a:xfrm>
            <a:off x="107167" y="160733"/>
            <a:ext cx="11880800" cy="6389200"/>
          </a:xfrm>
          <a:prstGeom prst="rect">
            <a:avLst/>
          </a:prstGeom>
          <a:noFill/>
          <a:ln w="76200" cap="flat" cmpd="sng">
            <a:solidFill>
              <a:srgbClr val="EA999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64" name="Google Shape;664;p86"/>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609585" indent="-423323">
              <a:buSzPts val="1400"/>
              <a:buChar char="●"/>
            </a:pPr>
            <a:r>
              <a:rPr lang="fi"/>
              <a:t>Nauttii elämästä, hänellä on mielekästä tekemistä kuten opiskelu tai työ ja hän selviytyy vaikeistakin elämätilanteista</a:t>
            </a:r>
            <a:endParaRPr/>
          </a:p>
          <a:p>
            <a:pPr marL="609585" indent="-423323">
              <a:spcBef>
                <a:spcPts val="0"/>
              </a:spcBef>
              <a:buSzPts val="1400"/>
              <a:buChar char="●"/>
            </a:pPr>
            <a:r>
              <a:rPr lang="fi"/>
              <a:t>Ihmissuhteet ovat tärkeitä ihmisen psyykkiselle ja sosiaaliselle toimintakykyisyydelle</a:t>
            </a:r>
            <a:endParaRPr/>
          </a:p>
          <a:p>
            <a:pPr marL="1219170" lvl="1" indent="-423323">
              <a:spcBef>
                <a:spcPts val="0"/>
              </a:spcBef>
              <a:buSzPts val="1400"/>
              <a:buChar char="○"/>
            </a:pPr>
            <a:r>
              <a:rPr lang="fi"/>
              <a:t>eri ihmisten tarve vuorovaikutukseen vaihtelee</a:t>
            </a:r>
            <a:endParaRPr/>
          </a:p>
          <a:p>
            <a:pPr marL="1219170" lvl="1" indent="-423323">
              <a:spcBef>
                <a:spcPts val="0"/>
              </a:spcBef>
              <a:buSzPts val="1400"/>
              <a:buChar char="○"/>
            </a:pPr>
            <a:r>
              <a:rPr lang="fi"/>
              <a:t>sosiaaliset taidot helpottavat sosiaalisten verkostojen </a:t>
            </a:r>
            <a:endParaRPr/>
          </a:p>
          <a:p>
            <a:pPr marL="1219170" indent="0">
              <a:buNone/>
            </a:pPr>
            <a:r>
              <a:rPr lang="fi"/>
              <a:t>luomista ja ylläpitämistä</a:t>
            </a:r>
            <a:endParaRPr/>
          </a:p>
          <a:p>
            <a:pPr marL="1219170" lvl="1" indent="-423323">
              <a:buSzPts val="1400"/>
              <a:buChar char="○"/>
            </a:pPr>
            <a:r>
              <a:rPr lang="fi"/>
              <a:t>hiljaisella ja ujolla ihmisellä voi olla hyvät sosiaaliset taidot</a:t>
            </a:r>
            <a:endParaRPr/>
          </a:p>
        </p:txBody>
      </p:sp>
      <p:pic>
        <p:nvPicPr>
          <p:cNvPr id="665" name="Google Shape;665;p86"/>
          <p:cNvPicPr preferRelativeResize="0"/>
          <p:nvPr/>
        </p:nvPicPr>
        <p:blipFill>
          <a:blip r:embed="rId3">
            <a:alphaModFix/>
          </a:blip>
          <a:stretch>
            <a:fillRect/>
          </a:stretch>
        </p:blipFill>
        <p:spPr>
          <a:xfrm>
            <a:off x="7738001" y="2960166"/>
            <a:ext cx="3970633" cy="264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68"/>
          <p:cNvPicPr preferRelativeResize="0"/>
          <p:nvPr/>
        </p:nvPicPr>
        <p:blipFill>
          <a:blip r:embed="rId3">
            <a:alphaModFix/>
          </a:blip>
          <a:stretch>
            <a:fillRect/>
          </a:stretch>
        </p:blipFill>
        <p:spPr>
          <a:xfrm>
            <a:off x="3741769" y="407867"/>
            <a:ext cx="6092300" cy="6071933"/>
          </a:xfrm>
          <a:prstGeom prst="rect">
            <a:avLst/>
          </a:prstGeom>
          <a:noFill/>
          <a:ln>
            <a:noFill/>
          </a:ln>
        </p:spPr>
      </p:pic>
      <p:sp>
        <p:nvSpPr>
          <p:cNvPr id="554" name="Google Shape;554;p68"/>
          <p:cNvSpPr txBox="1"/>
          <p:nvPr/>
        </p:nvSpPr>
        <p:spPr>
          <a:xfrm>
            <a:off x="115267" y="1740434"/>
            <a:ext cx="3146800" cy="5416827"/>
          </a:xfrm>
          <a:prstGeom prst="rect">
            <a:avLst/>
          </a:prstGeom>
          <a:noFill/>
          <a:ln>
            <a:noFill/>
          </a:ln>
        </p:spPr>
        <p:txBody>
          <a:bodyPr spcFirstLastPara="1" wrap="square" lIns="121900" tIns="121900" rIns="121900" bIns="121900" anchor="t" anchorCtr="0">
            <a:spAutoFit/>
          </a:bodyPr>
          <a:lstStyle/>
          <a:p>
            <a:r>
              <a:rPr lang="fi" sz="2400">
                <a:latin typeface="Lato"/>
                <a:ea typeface="Lato"/>
                <a:cs typeface="Lato"/>
                <a:sym typeface="Lato"/>
              </a:rPr>
              <a:t>Jos jokin osa-alue heikkenee, se vaikuttaa kokonaisuudessaan ihmisen toimintakykyyn</a:t>
            </a:r>
            <a:endParaRPr sz="2400">
              <a:latin typeface="Lato"/>
              <a:ea typeface="Lato"/>
              <a:cs typeface="Lato"/>
              <a:sym typeface="Lato"/>
            </a:endParaRPr>
          </a:p>
          <a:p>
            <a:endParaRPr sz="2400">
              <a:latin typeface="Lato"/>
              <a:ea typeface="Lato"/>
              <a:cs typeface="Lato"/>
              <a:sym typeface="Lato"/>
            </a:endParaRPr>
          </a:p>
          <a:p>
            <a:r>
              <a:rPr lang="fi" sz="2400">
                <a:latin typeface="Lato"/>
                <a:ea typeface="Lato"/>
                <a:cs typeface="Lato"/>
                <a:sym typeface="Lato"/>
              </a:rPr>
              <a:t>Esim jos kyky nukkua heikkenee → vaikuttaa seuraavan päivän tehtävistä suoriutumiseen ja mahdollisesti myös sosiaalisiin suhteisiin</a:t>
            </a:r>
            <a:endParaRPr sz="2400">
              <a:latin typeface="Lato"/>
              <a:ea typeface="Lato"/>
              <a:cs typeface="Lato"/>
              <a:sym typeface="Lato"/>
            </a:endParaRPr>
          </a:p>
        </p:txBody>
      </p:sp>
      <p:sp>
        <p:nvSpPr>
          <p:cNvPr id="555" name="Google Shape;555;p68"/>
          <p:cNvSpPr txBox="1"/>
          <p:nvPr/>
        </p:nvSpPr>
        <p:spPr>
          <a:xfrm>
            <a:off x="1432133" y="384234"/>
            <a:ext cx="3400000" cy="615513"/>
          </a:xfrm>
          <a:prstGeom prst="rect">
            <a:avLst/>
          </a:prstGeom>
          <a:noFill/>
          <a:ln>
            <a:noFill/>
          </a:ln>
        </p:spPr>
        <p:txBody>
          <a:bodyPr spcFirstLastPara="1" wrap="square" lIns="121900" tIns="121900" rIns="121900" bIns="121900" anchor="t" anchorCtr="0">
            <a:spAutoFit/>
          </a:bodyPr>
          <a:lstStyle/>
          <a:p>
            <a:r>
              <a:rPr lang="fi" sz="2400" b="1">
                <a:latin typeface="Lato"/>
                <a:ea typeface="Lato"/>
                <a:cs typeface="Lato"/>
                <a:sym typeface="Lato"/>
              </a:rPr>
              <a:t>MUISTUTUKSENA..</a:t>
            </a:r>
            <a:endParaRPr sz="2400" b="1">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09"/>
          <p:cNvSpPr txBox="1">
            <a:spLocks noGrp="1"/>
          </p:cNvSpPr>
          <p:nvPr>
            <p:ph type="title"/>
          </p:nvPr>
        </p:nvSpPr>
        <p:spPr>
          <a:xfrm>
            <a:off x="1343371" y="383575"/>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Lähteet &amp; apua terveystiedon opetukseen</a:t>
            </a:r>
            <a:endParaRPr/>
          </a:p>
        </p:txBody>
      </p:sp>
      <p:sp>
        <p:nvSpPr>
          <p:cNvPr id="1045" name="Google Shape;1045;p109"/>
          <p:cNvSpPr txBox="1">
            <a:spLocks noGrp="1"/>
          </p:cNvSpPr>
          <p:nvPr>
            <p:ph type="body" idx="1"/>
          </p:nvPr>
        </p:nvSpPr>
        <p:spPr>
          <a:xfrm>
            <a:off x="481350" y="1018589"/>
            <a:ext cx="11229300" cy="43926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endParaRPr sz="1100"/>
          </a:p>
          <a:p>
            <a:pPr marL="0" lvl="0" indent="0" algn="l" rtl="0">
              <a:spcBef>
                <a:spcPts val="400"/>
              </a:spcBef>
              <a:spcAft>
                <a:spcPts val="0"/>
              </a:spcAft>
              <a:buNone/>
            </a:pPr>
            <a:r>
              <a:rPr lang="en-US" sz="1100"/>
              <a:t>Ihmisterveysoppi –materiaali </a:t>
            </a:r>
            <a:r>
              <a:rPr lang="en-US" sz="1100" u="sng">
                <a:solidFill>
                  <a:schemeClr val="hlink"/>
                </a:solidFill>
                <a:hlinkClick r:id="rId3"/>
              </a:rPr>
              <a:t>http://www.edu.fi/SubPage.asp?path=498,1329,1529,50123,50726</a:t>
            </a:r>
            <a:endParaRPr sz="1100"/>
          </a:p>
          <a:p>
            <a:pPr marL="0" lvl="0" indent="0" algn="l" rtl="0">
              <a:spcBef>
                <a:spcPts val="400"/>
              </a:spcBef>
              <a:spcAft>
                <a:spcPts val="0"/>
              </a:spcAft>
              <a:buNone/>
            </a:pPr>
            <a:r>
              <a:rPr lang="en-US" sz="1100" u="sng">
                <a:solidFill>
                  <a:schemeClr val="hlink"/>
                </a:solidFill>
                <a:hlinkClick r:id="rId4"/>
              </a:rPr>
              <a:t>https://www.edita.fi/ajankohtaista/mielenterveyspaiva-opetusvinkit/</a:t>
            </a:r>
            <a:r>
              <a:rPr lang="en-US" sz="1100"/>
              <a:t> </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a:t>Kouluikäisen terveyden polku </a:t>
            </a:r>
            <a:r>
              <a:rPr lang="en-US" sz="1100" u="sng">
                <a:solidFill>
                  <a:schemeClr val="hlink"/>
                </a:solidFill>
                <a:hlinkClick r:id="rId5"/>
              </a:rPr>
              <a:t>http://www.edu.fi/SubPage.asp?path=498,1329,1529,70247</a:t>
            </a:r>
            <a:endParaRPr sz="1100"/>
          </a:p>
          <a:p>
            <a:pPr marL="0" lvl="0" indent="0" algn="l" rtl="0">
              <a:spcBef>
                <a:spcPts val="400"/>
              </a:spcBef>
              <a:spcAft>
                <a:spcPts val="0"/>
              </a:spcAft>
              <a:buNone/>
            </a:pPr>
            <a:r>
              <a:rPr lang="en-US" sz="1100" u="sng">
                <a:solidFill>
                  <a:schemeClr val="hlink"/>
                </a:solidFill>
                <a:hlinkClick r:id="rId6"/>
              </a:rPr>
              <a:t>https://www.tervekoululainen.fi/opetusmateriaalit/alakoulun-aineistot/</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b="1"/>
              <a:t>Netissä runsaasti opetusmateriaaleja ja ideoita eri aihealueiden opetukseen sekä osan aiheista osalta löytyy myös didaktista kirjallisuutta hyvin</a:t>
            </a:r>
            <a:endParaRPr sz="1100" b="1"/>
          </a:p>
          <a:p>
            <a:pPr marL="0" lvl="0" indent="0" algn="l" rtl="0">
              <a:spcBef>
                <a:spcPts val="400"/>
              </a:spcBef>
              <a:spcAft>
                <a:spcPts val="0"/>
              </a:spcAft>
              <a:buNone/>
            </a:pPr>
            <a:r>
              <a:rPr lang="en-US" sz="1100"/>
              <a:t>Vertio, H. 2003. Terveyden edistäminen. Helsinki: Tammi.  </a:t>
            </a:r>
            <a:endParaRPr sz="1100"/>
          </a:p>
          <a:p>
            <a:pPr marL="0" lvl="0" indent="0" algn="l" rtl="0">
              <a:spcBef>
                <a:spcPts val="400"/>
              </a:spcBef>
              <a:spcAft>
                <a:spcPts val="0"/>
              </a:spcAft>
              <a:buNone/>
            </a:pPr>
            <a:r>
              <a:rPr lang="en-US" sz="1100"/>
              <a:t>terveyskirjasti.fi</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a:t>Health Promotion: Effectiveness, Efficiency and Equity, 3rd edn: Keith Tones and Sylvia Tilford Nelson Thornes, Cheltenham, 2001</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a:t>Terho, P. (toim.)2002. Terveyskasvatus. Teoksessa Terho, P., Ala-Lauri-la, E., Laakso, J., Krogius, H. &amp; Pietikäinen, M. Kouluterveydenhuolto. 2. uudistettu painos. Helsinki: Duodecim.405–411.</a:t>
            </a:r>
            <a:endParaRPr sz="1100"/>
          </a:p>
          <a:p>
            <a:pPr marL="0" lvl="0" indent="0" algn="l" rtl="0">
              <a:spcBef>
                <a:spcPts val="400"/>
              </a:spcBef>
              <a:spcAft>
                <a:spcPts val="0"/>
              </a:spcAft>
              <a:buNone/>
            </a:pPr>
            <a:r>
              <a:rPr lang="en-US" sz="1100"/>
              <a:t>Kemppainen, 2004: Miten opetan terveystietoa luokille 3-6. Tammi.</a:t>
            </a:r>
            <a:endParaRPr sz="1100"/>
          </a:p>
          <a:p>
            <a:pPr marL="0" lvl="0" indent="0" algn="l" rtl="0">
              <a:spcBef>
                <a:spcPts val="400"/>
              </a:spcBef>
              <a:spcAft>
                <a:spcPts val="0"/>
              </a:spcAft>
              <a:buNone/>
            </a:pPr>
            <a:r>
              <a:rPr lang="en-US" sz="1100" u="sng">
                <a:solidFill>
                  <a:schemeClr val="hlink"/>
                </a:solidFill>
                <a:hlinkClick r:id="rId7"/>
              </a:rPr>
              <a:t>https://www.oph.fi/fi/koulutus-ja-tutkinnot/perusopetuksen-opetussuunnitelman-perusteet</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a:t>Kannas &amp; Peltonen (toim.) 2005: Terveystieto tutuksi. Opetushallitus.</a:t>
            </a:r>
            <a:endParaRPr sz="1100"/>
          </a:p>
          <a:p>
            <a:pPr marL="0" lvl="0" indent="0" algn="l" rtl="0">
              <a:spcBef>
                <a:spcPts val="400"/>
              </a:spcBef>
              <a:spcAft>
                <a:spcPts val="0"/>
              </a:spcAft>
              <a:buNone/>
            </a:pPr>
            <a:r>
              <a:rPr lang="en-US" sz="1100"/>
              <a:t>OPS2014</a:t>
            </a:r>
            <a:endParaRPr sz="1100"/>
          </a:p>
          <a:p>
            <a:pPr marL="0" lvl="0" indent="0" algn="l" rtl="0">
              <a:spcBef>
                <a:spcPts val="400"/>
              </a:spcBef>
              <a:spcAft>
                <a:spcPts val="0"/>
              </a:spcAft>
              <a:buNone/>
            </a:pPr>
            <a:endParaRPr sz="1100"/>
          </a:p>
          <a:p>
            <a:pPr marL="0" lvl="0" indent="0" algn="l" rtl="0">
              <a:spcBef>
                <a:spcPts val="400"/>
              </a:spcBef>
              <a:spcAft>
                <a:spcPts val="0"/>
              </a:spcAft>
              <a:buNone/>
            </a:pPr>
            <a:r>
              <a:rPr lang="en-US" sz="1100"/>
              <a:t>Paakkari, L. &amp; Paakkari, O. 2012. Health literacy as a learning outcome in schools. Health Education, 112 (2), 133-152.</a:t>
            </a:r>
            <a:endParaRPr sz="1100"/>
          </a:p>
          <a:p>
            <a:pPr marL="0" lvl="0" indent="0" algn="l" rtl="0">
              <a:spcBef>
                <a:spcPts val="400"/>
              </a:spcBef>
              <a:spcAft>
                <a:spcPts val="0"/>
              </a:spcAft>
              <a:buNone/>
            </a:pPr>
            <a:r>
              <a:rPr lang="en-US" sz="1100"/>
              <a:t>Terveyskirjasto. 2010. Terveyskasvatus. </a:t>
            </a:r>
            <a:r>
              <a:rPr lang="en-US" sz="1100" u="sng">
                <a:solidFill>
                  <a:schemeClr val="hlink"/>
                </a:solidFill>
                <a:hlinkClick r:id="rId8"/>
              </a:rPr>
              <a:t>http://www.terveyskirjasto.fi/terveyskirjasto/tk.koti?p_artikkeli=ltt03440&amp;p_haku=terveyskasvatus</a:t>
            </a:r>
            <a:r>
              <a:rPr lang="en-US" sz="1100"/>
              <a:t>&gt;8.2.2010</a:t>
            </a:r>
            <a:endParaRPr sz="1100"/>
          </a:p>
          <a:p>
            <a:pPr marL="0" lvl="0" indent="0" algn="l" rtl="0">
              <a:spcBef>
                <a:spcPts val="400"/>
              </a:spcBef>
              <a:spcAft>
                <a:spcPts val="0"/>
              </a:spcAft>
              <a:buNone/>
            </a:pPr>
            <a:endParaRPr sz="1300"/>
          </a:p>
          <a:p>
            <a:pPr marL="0" lvl="0" indent="0" algn="l" rtl="0">
              <a:spcBef>
                <a:spcPts val="400"/>
              </a:spcBef>
              <a:spcAft>
                <a:spcPts val="0"/>
              </a:spcAft>
              <a:buNone/>
            </a:pPr>
            <a:endParaRPr sz="1300"/>
          </a:p>
        </p:txBody>
      </p:sp>
      <p:sp>
        <p:nvSpPr>
          <p:cNvPr id="1046" name="Google Shape;1046;p109"/>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91"/>
          <p:cNvSpPr txBox="1">
            <a:spLocks noGrp="1"/>
          </p:cNvSpPr>
          <p:nvPr>
            <p:ph type="title"/>
          </p:nvPr>
        </p:nvSpPr>
        <p:spPr>
          <a:xfrm>
            <a:off x="1271804" y="189484"/>
            <a:ext cx="10369200" cy="1080800"/>
          </a:xfrm>
          <a:prstGeom prst="rect">
            <a:avLst/>
          </a:prstGeom>
        </p:spPr>
        <p:txBody>
          <a:bodyPr spcFirstLastPara="1" vert="horz" wrap="square" lIns="0" tIns="0" rIns="0" bIns="0" rtlCol="0" anchor="t" anchorCtr="0">
            <a:noAutofit/>
          </a:bodyPr>
          <a:lstStyle/>
          <a:p>
            <a:pPr>
              <a:spcBef>
                <a:spcPts val="0"/>
              </a:spcBef>
            </a:pPr>
            <a:r>
              <a:rPr lang="fi"/>
              <a:t>Lähteet</a:t>
            </a:r>
            <a:endParaRPr/>
          </a:p>
        </p:txBody>
      </p:sp>
      <p:sp>
        <p:nvSpPr>
          <p:cNvPr id="719" name="Google Shape;719;p91"/>
          <p:cNvSpPr txBox="1">
            <a:spLocks noGrp="1"/>
          </p:cNvSpPr>
          <p:nvPr>
            <p:ph type="body" idx="1"/>
          </p:nvPr>
        </p:nvSpPr>
        <p:spPr>
          <a:xfrm>
            <a:off x="1104633" y="695067"/>
            <a:ext cx="11229200" cy="4703200"/>
          </a:xfrm>
          <a:prstGeom prst="rect">
            <a:avLst/>
          </a:prstGeom>
        </p:spPr>
        <p:txBody>
          <a:bodyPr spcFirstLastPara="1" vert="horz" wrap="square" lIns="0" tIns="0" rIns="0" bIns="0" rtlCol="0" anchor="t" anchorCtr="0">
            <a:noAutofit/>
          </a:bodyPr>
          <a:lstStyle/>
          <a:p>
            <a:pPr marL="0" indent="0">
              <a:lnSpc>
                <a:spcPct val="115000"/>
              </a:lnSpc>
              <a:buNone/>
            </a:pPr>
            <a:r>
              <a:rPr lang="fi" sz="1200"/>
              <a:t>Kuvat : pixabay</a:t>
            </a:r>
            <a:endParaRPr sz="1200"/>
          </a:p>
          <a:p>
            <a:pPr marL="0" indent="0">
              <a:lnSpc>
                <a:spcPct val="115000"/>
              </a:lnSpc>
              <a:spcBef>
                <a:spcPts val="0"/>
              </a:spcBef>
              <a:buClr>
                <a:schemeClr val="dk1"/>
              </a:buClr>
              <a:buSzPts val="1100"/>
              <a:buNone/>
            </a:pPr>
            <a:r>
              <a:rPr lang="fi" sz="1200" i="1">
                <a:uFill>
                  <a:noFill/>
                </a:uFill>
                <a:latin typeface="Arial"/>
                <a:ea typeface="Arial"/>
                <a:cs typeface="Arial"/>
                <a:sym typeface="Arial"/>
                <a:hlinkClick r:id="rId3"/>
              </a:rPr>
              <a:t>Liisa Keltikangas-Järvinen</a:t>
            </a:r>
            <a:r>
              <a:rPr lang="fi" sz="1200">
                <a:solidFill>
                  <a:srgbClr val="EA4D4B"/>
                </a:solidFill>
                <a:latin typeface="Arial"/>
                <a:ea typeface="Arial"/>
                <a:cs typeface="Arial"/>
                <a:sym typeface="Arial"/>
              </a:rPr>
              <a:t> </a:t>
            </a:r>
            <a:r>
              <a:rPr lang="fi" sz="1200">
                <a:latin typeface="Arial"/>
                <a:ea typeface="Arial"/>
                <a:cs typeface="Arial"/>
                <a:sym typeface="Arial"/>
              </a:rPr>
              <a:t>Sosiaalisuus ja sosiaaliset taidot Kustantaja: WSOY Yleinen kirjallisuus1. painos, 2011</a:t>
            </a:r>
            <a:endParaRPr sz="1200">
              <a:latin typeface="Arial"/>
              <a:ea typeface="Arial"/>
              <a:cs typeface="Arial"/>
              <a:sym typeface="Arial"/>
            </a:endParaRPr>
          </a:p>
          <a:p>
            <a:pPr marL="0" indent="0">
              <a:lnSpc>
                <a:spcPct val="115000"/>
              </a:lnSpc>
              <a:spcBef>
                <a:spcPts val="2000"/>
              </a:spcBef>
              <a:buClr>
                <a:schemeClr val="dk1"/>
              </a:buClr>
              <a:buSzPts val="1100"/>
              <a:buNone/>
            </a:pPr>
            <a:r>
              <a:rPr lang="fi" sz="1200"/>
              <a:t>Salmivalli, Christina 2005. Kaverien kanssa: vertaissuhteet ja sosiaalinen kehitys. Jyväskylä: PS-kustannus.</a:t>
            </a:r>
            <a:endParaRPr sz="1200"/>
          </a:p>
          <a:p>
            <a:pPr marL="0" indent="0">
              <a:lnSpc>
                <a:spcPct val="115000"/>
              </a:lnSpc>
              <a:spcBef>
                <a:spcPts val="2000"/>
              </a:spcBef>
              <a:buClr>
                <a:schemeClr val="dk1"/>
              </a:buClr>
              <a:buSzPts val="1100"/>
              <a:buNone/>
            </a:pPr>
            <a:r>
              <a:rPr lang="fi" sz="1200">
                <a:latin typeface="Arial"/>
                <a:ea typeface="Arial"/>
                <a:cs typeface="Arial"/>
                <a:sym typeface="Arial"/>
              </a:rPr>
              <a:t>Aktivoivia opetusmenetelmiä. Anu Ylitalo Tritonia, EduTech Kevät 2010</a:t>
            </a:r>
            <a:endParaRPr sz="1200">
              <a:latin typeface="Arial"/>
              <a:ea typeface="Arial"/>
              <a:cs typeface="Arial"/>
              <a:sym typeface="Arial"/>
            </a:endParaRPr>
          </a:p>
          <a:p>
            <a:pPr marL="0" indent="0">
              <a:lnSpc>
                <a:spcPct val="115000"/>
              </a:lnSpc>
              <a:spcBef>
                <a:spcPts val="1467"/>
              </a:spcBef>
              <a:buClr>
                <a:schemeClr val="dk1"/>
              </a:buClr>
              <a:buSzPts val="1100"/>
              <a:buNone/>
            </a:pPr>
            <a:r>
              <a:rPr lang="fi" sz="1200"/>
              <a:t>Nuorten sosiaalinen toimintakyky. Sirpa Kannasoja 2013, Jyväskylän yliopisto</a:t>
            </a:r>
            <a:endParaRPr sz="1200">
              <a:latin typeface="Arial"/>
              <a:ea typeface="Arial"/>
              <a:cs typeface="Arial"/>
              <a:sym typeface="Arial"/>
            </a:endParaRPr>
          </a:p>
          <a:p>
            <a:pPr marL="0" indent="0">
              <a:lnSpc>
                <a:spcPct val="115000"/>
              </a:lnSpc>
              <a:spcBef>
                <a:spcPts val="0"/>
              </a:spcBef>
              <a:buClr>
                <a:schemeClr val="dk1"/>
              </a:buClr>
              <a:buSzPts val="1100"/>
              <a:buNone/>
            </a:pPr>
            <a:r>
              <a:rPr lang="fi" sz="1200"/>
              <a:t>Seppo Koskinen Annamari Lundqvist Noora Ristiluoma (toim.) Terveys, toimintakyky ja hyvinvointi Suomessa 2011</a:t>
            </a:r>
            <a:endParaRPr sz="1200"/>
          </a:p>
          <a:p>
            <a:pPr marL="0" indent="0">
              <a:lnSpc>
                <a:spcPct val="115000"/>
              </a:lnSpc>
              <a:spcBef>
                <a:spcPts val="2000"/>
              </a:spcBef>
              <a:buClr>
                <a:schemeClr val="dk1"/>
              </a:buClr>
              <a:buSzPts val="1100"/>
              <a:buNone/>
            </a:pPr>
            <a:r>
              <a:rPr lang="fi" sz="1200"/>
              <a:t>Graczyk, P. A., Weissberg, R.P., Payton, J. W., Elias, M. J., Greenberg, M. T. &amp; Zins, J. E. 2000 Criteria for evaluating the quality of school-based social and emotional learning programs. Teoksessa: R. Bar-On &amp; J. D. A. Parker. The Handbook of emotional intelligence. San Francisco, CA: Jossey-Bass, 391–410. </a:t>
            </a:r>
            <a:endParaRPr sz="1200"/>
          </a:p>
          <a:p>
            <a:pPr marL="0" indent="0">
              <a:lnSpc>
                <a:spcPct val="115000"/>
              </a:lnSpc>
              <a:buClr>
                <a:schemeClr val="dk1"/>
              </a:buClr>
              <a:buSzPts val="1100"/>
              <a:buNone/>
            </a:pPr>
            <a:endParaRPr sz="1200"/>
          </a:p>
          <a:p>
            <a:pPr marL="0" indent="0">
              <a:lnSpc>
                <a:spcPct val="115000"/>
              </a:lnSpc>
              <a:buClr>
                <a:schemeClr val="dk1"/>
              </a:buClr>
              <a:buSzPts val="1100"/>
              <a:buNone/>
            </a:pPr>
            <a:r>
              <a:rPr lang="fi" sz="1200"/>
              <a:t>(THL Seppo Koskinen, Annamari Lundqvist ja Noora Ristiluoma (toim.) Terveys, toimintakyky ja hyvinvointi Suomessa 2011)</a:t>
            </a:r>
            <a:endParaRPr sz="1200"/>
          </a:p>
          <a:p>
            <a:pPr marL="0" indent="0">
              <a:lnSpc>
                <a:spcPct val="115000"/>
              </a:lnSpc>
              <a:buClr>
                <a:schemeClr val="dk1"/>
              </a:buClr>
              <a:buSzPts val="1100"/>
              <a:buNone/>
            </a:pPr>
            <a:r>
              <a:rPr lang="fi" sz="1200">
                <a:latin typeface="Times New Roman"/>
                <a:ea typeface="Times New Roman"/>
                <a:cs typeface="Times New Roman"/>
                <a:sym typeface="Times New Roman"/>
              </a:rPr>
              <a:t>Sahlberg, Pasi &amp; Leppilampi, Asko 1994. Yksinään vai yhteisvoimin? Yhdessä oppimisen mahdollisuuksia etsimässä. Helsinki: Yliopistopaino.</a:t>
            </a:r>
            <a:endParaRPr sz="1200">
              <a:latin typeface="Times New Roman"/>
              <a:ea typeface="Times New Roman"/>
              <a:cs typeface="Times New Roman"/>
              <a:sym typeface="Times New Roman"/>
            </a:endParaRPr>
          </a:p>
          <a:p>
            <a:pPr marL="0" indent="0">
              <a:spcBef>
                <a:spcPts val="533"/>
              </a:spcBef>
              <a:buClr>
                <a:schemeClr val="dk1"/>
              </a:buClr>
              <a:buSzPts val="1100"/>
              <a:buNone/>
            </a:pPr>
            <a:endParaRPr sz="1200"/>
          </a:p>
          <a:p>
            <a:pPr marL="0" indent="0">
              <a:spcBef>
                <a:spcPts val="533"/>
              </a:spcBef>
              <a:buClr>
                <a:schemeClr val="dk1"/>
              </a:buClr>
              <a:buSzPts val="1100"/>
              <a:buNone/>
            </a:pPr>
            <a:r>
              <a:rPr lang="fi" sz="1200"/>
              <a:t>Paakkari, L. &amp; Paakkari, O. 2012. Health literacy as a learning outcome in schools. Health Education, 112 (2), 133-152.</a:t>
            </a:r>
            <a:endParaRPr sz="1200"/>
          </a:p>
          <a:p>
            <a:pPr marL="0" indent="0">
              <a:lnSpc>
                <a:spcPct val="115000"/>
              </a:lnSpc>
              <a:buClr>
                <a:schemeClr val="dk1"/>
              </a:buClr>
              <a:buSzPts val="1100"/>
              <a:buNone/>
            </a:pPr>
            <a:r>
              <a:rPr lang="fi" sz="1200" u="sng">
                <a:solidFill>
                  <a:schemeClr val="accent1"/>
                </a:solidFill>
                <a:hlinkClick r:id="rId4">
                  <a:extLst>
                    <a:ext uri="{A12FA001-AC4F-418D-AE19-62706E023703}">
                      <ahyp:hlinkClr xmlns:ahyp="http://schemas.microsoft.com/office/drawing/2018/hyperlinkcolor" val="tx"/>
                    </a:ext>
                  </a:extLst>
                </a:hlinkClick>
              </a:rPr>
              <a:t>https://www.oph.fi/fi/koulutus-ja-tutkinnot/kaveritaidot-ovat-harjoiteltavia-taitoja</a:t>
            </a:r>
            <a:r>
              <a:rPr lang="fi" sz="1200"/>
              <a:t>  </a:t>
            </a:r>
            <a:endParaRPr sz="1200"/>
          </a:p>
          <a:p>
            <a:pPr marL="0" indent="0">
              <a:lnSpc>
                <a:spcPct val="115000"/>
              </a:lnSpc>
              <a:spcBef>
                <a:spcPts val="0"/>
              </a:spcBef>
              <a:buClr>
                <a:schemeClr val="dk1"/>
              </a:buClr>
              <a:buSzPts val="1100"/>
              <a:buNone/>
            </a:pPr>
            <a:r>
              <a:rPr lang="fi" sz="1200" b="1" u="sng">
                <a:solidFill>
                  <a:schemeClr val="hlink"/>
                </a:solidFill>
                <a:latin typeface="Aleo"/>
                <a:ea typeface="Aleo"/>
                <a:cs typeface="Aleo"/>
                <a:sym typeface="Aleo"/>
                <a:hlinkClick r:id="rId5"/>
              </a:rPr>
              <a:t>https://psykologilehti.fi/sosiaaliset-suhteet-edistavat-aivojen-ja-mielen-terveytta/</a:t>
            </a:r>
            <a:r>
              <a:rPr lang="fi" sz="1200" b="1">
                <a:solidFill>
                  <a:schemeClr val="dk2"/>
                </a:solidFill>
                <a:latin typeface="Aleo"/>
                <a:ea typeface="Aleo"/>
                <a:cs typeface="Aleo"/>
                <a:sym typeface="Aleo"/>
              </a:rPr>
              <a:t> </a:t>
            </a:r>
            <a:endParaRPr sz="1200"/>
          </a:p>
          <a:p>
            <a:pPr marL="0" indent="0">
              <a:lnSpc>
                <a:spcPct val="115000"/>
              </a:lnSpc>
              <a:buNone/>
            </a:pPr>
            <a:r>
              <a:rPr lang="fi" sz="1200" u="sng">
                <a:solidFill>
                  <a:schemeClr val="hlink"/>
                </a:solidFill>
                <a:hlinkClick r:id="rId6"/>
              </a:rPr>
              <a:t>https://jyx.jyu.fi/bitstream/handle/123456789/42447/1/978-951-39-5459-8_vaitos23112013.pdf</a:t>
            </a:r>
            <a:r>
              <a:rPr lang="fi" sz="1200"/>
              <a:t> </a:t>
            </a:r>
            <a:endParaRPr sz="1200"/>
          </a:p>
          <a:p>
            <a:pPr marL="0" indent="0">
              <a:lnSpc>
                <a:spcPct val="115000"/>
              </a:lnSpc>
              <a:buNone/>
            </a:pPr>
            <a:r>
              <a:rPr lang="fi" sz="1200" u="sng">
                <a:solidFill>
                  <a:schemeClr val="accent1"/>
                </a:solidFill>
                <a:hlinkClick r:id="rId7">
                  <a:extLst>
                    <a:ext uri="{A12FA001-AC4F-418D-AE19-62706E023703}">
                      <ahyp:hlinkClr xmlns:ahyp="http://schemas.microsoft.com/office/drawing/2018/hyperlinkcolor" val="tx"/>
                    </a:ext>
                  </a:extLst>
                </a:hlinkClick>
              </a:rPr>
              <a:t>https://www.terveysportti.fi/apps/dtk/tmi/article/tmm00147?toc=249488</a:t>
            </a:r>
            <a:endParaRPr sz="1200"/>
          </a:p>
          <a:p>
            <a:pPr marL="0" indent="0">
              <a:lnSpc>
                <a:spcPct val="115000"/>
              </a:lnSpc>
              <a:buNone/>
            </a:pPr>
            <a:r>
              <a:rPr lang="fi" sz="1200" u="sng">
                <a:solidFill>
                  <a:schemeClr val="accent1"/>
                </a:solidFill>
                <a:hlinkClick r:id="rId8">
                  <a:extLst>
                    <a:ext uri="{A12FA001-AC4F-418D-AE19-62706E023703}">
                      <ahyp:hlinkClr xmlns:ahyp="http://schemas.microsoft.com/office/drawing/2018/hyperlinkcolor" val="tx"/>
                    </a:ext>
                  </a:extLst>
                </a:hlinkClick>
              </a:rPr>
              <a:t>https://www.kaypahoito.fi/nix02620</a:t>
            </a:r>
            <a:r>
              <a:rPr lang="fi" sz="1200"/>
              <a:t>  </a:t>
            </a:r>
            <a:endParaRPr sz="1200">
              <a:latin typeface="Arial"/>
              <a:ea typeface="Arial"/>
              <a:cs typeface="Arial"/>
              <a:sym typeface="Arial"/>
            </a:endParaRPr>
          </a:p>
          <a:p>
            <a:pPr marL="0" indent="0">
              <a:lnSpc>
                <a:spcPct val="115000"/>
              </a:lnSpc>
              <a:buNone/>
            </a:pPr>
            <a:r>
              <a:rPr lang="fi" sz="1200" u="sng">
                <a:solidFill>
                  <a:schemeClr val="accent1"/>
                </a:solidFill>
                <a:hlinkClick r:id="rId9">
                  <a:extLst>
                    <a:ext uri="{A12FA001-AC4F-418D-AE19-62706E023703}">
                      <ahyp:hlinkClr xmlns:ahyp="http://schemas.microsoft.com/office/drawing/2018/hyperlinkcolor" val="tx"/>
                    </a:ext>
                  </a:extLst>
                </a:hlinkClick>
              </a:rPr>
              <a:t>https://www.julkari.fi/bitstream/handle/10024/90832/Rap068_2012_netti.pdf</a:t>
            </a:r>
            <a:r>
              <a:rPr lang="fi" sz="1200"/>
              <a:t> </a:t>
            </a:r>
            <a:endParaRPr sz="1200"/>
          </a:p>
          <a:p>
            <a:pPr marL="0" indent="0">
              <a:lnSpc>
                <a:spcPct val="115000"/>
              </a:lnSpc>
              <a:buClr>
                <a:schemeClr val="dk1"/>
              </a:buClr>
              <a:buSzPts val="1100"/>
              <a:buNone/>
            </a:pPr>
            <a:r>
              <a:rPr lang="fi" sz="1200" u="sng">
                <a:solidFill>
                  <a:schemeClr val="hlink"/>
                </a:solidFill>
                <a:hlinkClick r:id="rId10"/>
              </a:rPr>
              <a:t>https://www.hyvakysymys.fi/video/mita-on-sosiaaliset-taidot/</a:t>
            </a:r>
            <a:r>
              <a:rPr lang="fi" sz="1200"/>
              <a:t> </a:t>
            </a:r>
            <a:r>
              <a:rPr lang="fi"/>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96"/>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Lähteet</a:t>
            </a:r>
            <a:endParaRPr/>
          </a:p>
        </p:txBody>
      </p:sp>
      <p:sp>
        <p:nvSpPr>
          <p:cNvPr id="725" name="Google Shape;725;p96"/>
          <p:cNvSpPr txBox="1">
            <a:spLocks noGrp="1"/>
          </p:cNvSpPr>
          <p:nvPr>
            <p:ph type="body" idx="1"/>
          </p:nvPr>
        </p:nvSpPr>
        <p:spPr>
          <a:xfrm>
            <a:off x="481392" y="1339739"/>
            <a:ext cx="11229200" cy="4392800"/>
          </a:xfrm>
          <a:prstGeom prst="rect">
            <a:avLst/>
          </a:prstGeom>
        </p:spPr>
        <p:txBody>
          <a:bodyPr spcFirstLastPara="1" vert="horz" wrap="square" lIns="0" tIns="0" rIns="0" bIns="0" rtlCol="0" anchor="t" anchorCtr="0">
            <a:noAutofit/>
          </a:bodyPr>
          <a:lstStyle/>
          <a:p>
            <a:pPr marL="0" indent="0">
              <a:lnSpc>
                <a:spcPct val="150000"/>
              </a:lnSpc>
              <a:buNone/>
            </a:pPr>
            <a:r>
              <a:rPr lang="fi" sz="1333"/>
              <a:t>S</a:t>
            </a:r>
            <a:r>
              <a:rPr lang="fi" sz="1200"/>
              <a:t>ohlman, B. 2004 Funktionaalinen mielenterveyden malli positiivisen mielenterveyden kuvaajana. Stakes. Tutkimuksia 137. Helsinki: Stakes.</a:t>
            </a:r>
            <a:endParaRPr sz="1200"/>
          </a:p>
          <a:p>
            <a:pPr marL="0" indent="0">
              <a:lnSpc>
                <a:spcPct val="150000"/>
              </a:lnSpc>
              <a:buNone/>
            </a:pPr>
            <a:r>
              <a:rPr lang="fi" sz="1200"/>
              <a:t>WHO World Health Organisation</a:t>
            </a:r>
            <a:endParaRPr sz="1200"/>
          </a:p>
          <a:p>
            <a:pPr marL="0" indent="0">
              <a:lnSpc>
                <a:spcPct val="150000"/>
              </a:lnSpc>
              <a:buNone/>
            </a:pPr>
            <a:r>
              <a:rPr lang="fi" sz="1200" u="sng">
                <a:solidFill>
                  <a:schemeClr val="hlink"/>
                </a:solidFill>
                <a:hlinkClick r:id="rId3"/>
              </a:rPr>
              <a:t>www.mieli.fi</a:t>
            </a:r>
            <a:endParaRPr sz="1200"/>
          </a:p>
          <a:p>
            <a:pPr marL="0" indent="0">
              <a:lnSpc>
                <a:spcPct val="150000"/>
              </a:lnSpc>
              <a:buNone/>
            </a:pPr>
            <a:r>
              <a:rPr lang="fi" sz="1200"/>
              <a:t>Kuvat: pixabay</a:t>
            </a:r>
            <a:endParaRPr sz="1200"/>
          </a:p>
          <a:p>
            <a:pPr marL="0" indent="0">
              <a:lnSpc>
                <a:spcPct val="150000"/>
              </a:lnSpc>
              <a:buNone/>
            </a:pPr>
            <a:r>
              <a:rPr lang="fi" sz="1200" u="sng">
                <a:solidFill>
                  <a:schemeClr val="hlink"/>
                </a:solidFill>
                <a:hlinkClick r:id="rId4"/>
              </a:rPr>
              <a:t>www.mielenterveystalo.fi</a:t>
            </a:r>
            <a:r>
              <a:rPr lang="fi" sz="1200"/>
              <a:t> </a:t>
            </a:r>
            <a:endParaRPr sz="1200"/>
          </a:p>
          <a:p>
            <a:pPr marL="0" indent="0">
              <a:lnSpc>
                <a:spcPct val="150000"/>
              </a:lnSpc>
              <a:buNone/>
            </a:pPr>
            <a:r>
              <a:rPr lang="fi" sz="1200" u="sng">
                <a:solidFill>
                  <a:schemeClr val="hlink"/>
                </a:solidFill>
                <a:hlinkClick r:id="rId5"/>
              </a:rPr>
              <a:t>https://yle.fi/uutiset/3-8751001</a:t>
            </a:r>
            <a:r>
              <a:rPr lang="fi" sz="1200"/>
              <a:t> </a:t>
            </a:r>
            <a:endParaRPr sz="1200"/>
          </a:p>
          <a:p>
            <a:pPr marL="0" indent="0">
              <a:lnSpc>
                <a:spcPct val="150000"/>
              </a:lnSpc>
              <a:buNone/>
            </a:pPr>
            <a:r>
              <a:rPr lang="fi" sz="1200"/>
              <a:t>Isokorpi, T. 2004. Tunneoppia parempaan vuorovaikutukseen. Jyväskylä: PS-kustannus.</a:t>
            </a:r>
            <a:endParaRPr sz="1200"/>
          </a:p>
          <a:p>
            <a:pPr marL="0" indent="0">
              <a:lnSpc>
                <a:spcPct val="150000"/>
              </a:lnSpc>
              <a:buNone/>
            </a:pPr>
            <a:r>
              <a:rPr lang="fi" sz="1200"/>
              <a:t>Kirvesoja, U.-M. 2013. Luokanopettajien näkemyksiä ja kokemuksia tunnekasvatuksesta koulussa ja osana opetussuunnitelmaa.  </a:t>
            </a:r>
            <a:r>
              <a:rPr lang="fi" sz="1200" u="sng">
                <a:solidFill>
                  <a:schemeClr val="hlink"/>
                </a:solidFill>
                <a:hlinkClick r:id="rId6"/>
              </a:rPr>
              <a:t>https://jyx.jyu.fi/dspace/bitstream/handle/123456789/41260/URN-NBN-fi-jyu-201304251504.pdf?sequence=4</a:t>
            </a:r>
            <a:r>
              <a:rPr lang="fi" sz="1200"/>
              <a:t> </a:t>
            </a:r>
            <a:endParaRPr sz="1200"/>
          </a:p>
          <a:p>
            <a:pPr marL="0" indent="0">
              <a:lnSpc>
                <a:spcPct val="150000"/>
              </a:lnSpc>
              <a:buNone/>
            </a:pPr>
            <a:r>
              <a:rPr lang="fi" sz="1200"/>
              <a:t>http://www.mielenterveysseura.fi/fi/mielenterveys/itsetuntemus/tunnetaidot/tunnetaidot-arjessa. </a:t>
            </a:r>
            <a:endParaRPr sz="1200"/>
          </a:p>
          <a:p>
            <a:pPr marL="0" indent="0">
              <a:lnSpc>
                <a:spcPct val="150000"/>
              </a:lnSpc>
              <a:buNone/>
            </a:pPr>
            <a:r>
              <a:rPr lang="fi" sz="1200"/>
              <a:t>Perusopetuksen opetussuunnitelman perusteet 2014. </a:t>
            </a:r>
            <a:endParaRPr sz="1200"/>
          </a:p>
          <a:p>
            <a:pPr marL="0" indent="0">
              <a:lnSpc>
                <a:spcPct val="150000"/>
              </a:lnSpc>
              <a:buNone/>
            </a:pPr>
            <a:r>
              <a:rPr lang="fi" sz="1200" u="sng">
                <a:solidFill>
                  <a:schemeClr val="hlink"/>
                </a:solidFill>
                <a:hlinkClick r:id="rId7"/>
              </a:rPr>
              <a:t>http://www.oph.fi/download/163777_perusopetuksen_opetussuunnitelman_perusteet_2014.pdf</a:t>
            </a:r>
            <a:r>
              <a:rPr lang="fi" sz="1200"/>
              <a:t> </a:t>
            </a:r>
            <a:endParaRPr sz="1200"/>
          </a:p>
          <a:p>
            <a:pPr marL="0" indent="0">
              <a:lnSpc>
                <a:spcPct val="150000"/>
              </a:lnSpc>
              <a:buNone/>
            </a:pPr>
            <a:r>
              <a:rPr lang="fi" sz="1200"/>
              <a:t>Erkko, A &amp; Hanukkala, M. 2013 Mielenterveys voimaksi. Suomen mielenterveysseura,</a:t>
            </a:r>
            <a:endParaRPr sz="1200"/>
          </a:p>
          <a:p>
            <a:pPr marL="0" indent="0">
              <a:lnSpc>
                <a:spcPct val="150000"/>
              </a:lnSpc>
              <a:buNone/>
            </a:pPr>
            <a:r>
              <a:rPr lang="fi" sz="1200" u="sng">
                <a:solidFill>
                  <a:schemeClr val="hlink"/>
                </a:solidFill>
                <a:hlinkClick r:id="rId8"/>
              </a:rPr>
              <a:t>http://www.theseus.fi/bitstream/handle/10024/64015/Lahtinen_Anu.pdf?sequence=1</a:t>
            </a:r>
            <a:r>
              <a:rPr lang="fi" sz="1200"/>
              <a:t> </a:t>
            </a:r>
            <a:endParaRPr sz="1200"/>
          </a:p>
          <a:p>
            <a:pPr marL="0" indent="0">
              <a:lnSpc>
                <a:spcPct val="150000"/>
              </a:lnSpc>
              <a:buNone/>
            </a:pPr>
            <a:r>
              <a:rPr lang="fi" sz="1200"/>
              <a:t>Puolimatka, T. 2010. Kasvatuksen mahdollisuudet ja rajat. Minuuden rakentamisen filosofia. Helsinki: Kirjayhtymä.</a:t>
            </a:r>
            <a:endParaRPr sz="1200"/>
          </a:p>
          <a:p>
            <a:pPr marL="0" indent="0">
              <a:lnSpc>
                <a:spcPct val="150000"/>
              </a:lnSpc>
              <a:buNone/>
            </a:pPr>
            <a:r>
              <a:rPr lang="fi" sz="1200"/>
              <a:t>Heiskanen, Tarja ; Salonen, Kristina ; Sassi, Pirkko, Mielenterveyden ensiapukirja, SMS-tuotanto 2006</a:t>
            </a:r>
            <a:endParaRPr sz="1200"/>
          </a:p>
          <a:p>
            <a:pPr marL="0" indent="0">
              <a:lnSpc>
                <a:spcPct val="150000"/>
              </a:lnSpc>
              <a:buNone/>
            </a:pPr>
            <a:endParaRPr sz="1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97"/>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Linkkivinkit</a:t>
            </a:r>
            <a:endParaRPr/>
          </a:p>
        </p:txBody>
      </p:sp>
      <p:sp>
        <p:nvSpPr>
          <p:cNvPr id="731" name="Google Shape;731;p97"/>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u="sng">
                <a:solidFill>
                  <a:schemeClr val="hlink"/>
                </a:solidFill>
                <a:hlinkClick r:id="rId3"/>
              </a:rPr>
              <a:t>https://www.oph.fi/fi/oppimateriaali/kouluikaisten-terveyden-polku/henkinen-ja-sosiaalinen-hyvinvointi</a:t>
            </a:r>
            <a:endParaRPr/>
          </a:p>
          <a:p>
            <a:pPr marL="0" indent="0">
              <a:buNone/>
            </a:pPr>
            <a:endParaRPr/>
          </a:p>
          <a:p>
            <a:pPr marL="0" indent="0">
              <a:buNone/>
            </a:pPr>
            <a:r>
              <a:rPr lang="fi" u="sng">
                <a:solidFill>
                  <a:schemeClr val="hlink"/>
                </a:solidFill>
                <a:hlinkClick r:id="rId4"/>
              </a:rPr>
              <a:t>www.mielenterveystalo.fi</a:t>
            </a:r>
            <a:r>
              <a:rPr lang="fi"/>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87"/>
          <p:cNvSpPr txBox="1">
            <a:spLocks noGrp="1"/>
          </p:cNvSpPr>
          <p:nvPr>
            <p:ph type="title"/>
          </p:nvPr>
        </p:nvSpPr>
        <p:spPr>
          <a:xfrm>
            <a:off x="1343371" y="423275"/>
            <a:ext cx="10369200" cy="1080600"/>
          </a:xfrm>
          <a:prstGeom prst="rect">
            <a:avLst/>
          </a:prstGeom>
        </p:spPr>
        <p:txBody>
          <a:bodyPr spcFirstLastPara="1" wrap="square" lIns="0" tIns="0" rIns="0" bIns="0" anchor="t" anchorCtr="0">
            <a:noAutofit/>
          </a:bodyPr>
          <a:lstStyle/>
          <a:p>
            <a:pPr marL="0" lvl="0" indent="0" algn="l" rtl="0">
              <a:lnSpc>
                <a:spcPct val="120000"/>
              </a:lnSpc>
              <a:spcBef>
                <a:spcPts val="400"/>
              </a:spcBef>
              <a:spcAft>
                <a:spcPts val="0"/>
              </a:spcAft>
              <a:buClr>
                <a:schemeClr val="dk1"/>
              </a:buClr>
              <a:buSzPts val="1100"/>
              <a:buFont typeface="Arial"/>
              <a:buNone/>
            </a:pPr>
            <a:r>
              <a:rPr lang="en-US"/>
              <a:t>Terveyskasvatus ja terveystieto</a:t>
            </a:r>
            <a:endParaRPr/>
          </a:p>
        </p:txBody>
      </p:sp>
      <p:sp>
        <p:nvSpPr>
          <p:cNvPr id="865" name="Google Shape;865;p87"/>
          <p:cNvSpPr txBox="1">
            <a:spLocks noGrp="1"/>
          </p:cNvSpPr>
          <p:nvPr>
            <p:ph type="body" idx="1"/>
          </p:nvPr>
        </p:nvSpPr>
        <p:spPr>
          <a:xfrm>
            <a:off x="481350" y="1336339"/>
            <a:ext cx="11229300" cy="4392600"/>
          </a:xfrm>
          <a:prstGeom prst="rect">
            <a:avLst/>
          </a:prstGeom>
        </p:spPr>
        <p:txBody>
          <a:bodyPr spcFirstLastPara="1" wrap="square" lIns="0" tIns="0" rIns="0" bIns="0" anchor="t" anchorCtr="0">
            <a:noAutofit/>
          </a:bodyPr>
          <a:lstStyle/>
          <a:p>
            <a:pPr marL="457200" lvl="0" indent="-355600" algn="l" rtl="0">
              <a:lnSpc>
                <a:spcPct val="150000"/>
              </a:lnSpc>
              <a:spcBef>
                <a:spcPts val="400"/>
              </a:spcBef>
              <a:spcAft>
                <a:spcPts val="0"/>
              </a:spcAft>
              <a:buSzPts val="2000"/>
              <a:buChar char="●"/>
            </a:pPr>
            <a:r>
              <a:rPr lang="en-US" sz="2000"/>
              <a:t>Terveyskasvatus ja terveystieto </a:t>
            </a:r>
            <a:r>
              <a:rPr lang="en-US" sz="2000" b="1"/>
              <a:t>eivät ole toistensa synonyymeja. </a:t>
            </a:r>
            <a:endParaRPr sz="2000"/>
          </a:p>
          <a:p>
            <a:pPr marL="457200" lvl="0" indent="-355600" algn="l" rtl="0">
              <a:lnSpc>
                <a:spcPct val="150000"/>
              </a:lnSpc>
              <a:spcBef>
                <a:spcPts val="0"/>
              </a:spcBef>
              <a:spcAft>
                <a:spcPts val="0"/>
              </a:spcAft>
              <a:buSzPts val="2000"/>
              <a:buChar char="●"/>
            </a:pPr>
            <a:r>
              <a:rPr lang="en-US" sz="2000"/>
              <a:t>Terveyskasvatus on</a:t>
            </a:r>
            <a:r>
              <a:rPr lang="en-US" sz="2000" b="1"/>
              <a:t> terveyden edistämistä opetuksen, kasvatuksen ja tiedottamisen keinoin</a:t>
            </a:r>
            <a:r>
              <a:rPr lang="en-US" sz="2000"/>
              <a:t>. (Terveyskirjasto 2016) </a:t>
            </a:r>
            <a:endParaRPr sz="2000"/>
          </a:p>
          <a:p>
            <a:pPr marL="914400" lvl="1" indent="-355600" algn="l" rtl="0">
              <a:lnSpc>
                <a:spcPct val="150000"/>
              </a:lnSpc>
              <a:spcBef>
                <a:spcPts val="0"/>
              </a:spcBef>
              <a:spcAft>
                <a:spcPts val="0"/>
              </a:spcAft>
              <a:buSzPts val="2000"/>
              <a:buChar char="○"/>
            </a:pPr>
            <a:r>
              <a:rPr lang="en-US" sz="2000"/>
              <a:t>tarkoituksena  on,  että  ihmisillä  olisi  riittävästi  tietoa  hyvän  terveydentilan  edistämiseen ja ylläpitämiseen sekä valmiuksia ja kiinnostusta omaa terveyttä koskevaa  päätöksentekoa  varten.</a:t>
            </a:r>
            <a:endParaRPr sz="2000"/>
          </a:p>
          <a:p>
            <a:pPr marL="914400" lvl="1" indent="-355600" algn="l" rtl="0">
              <a:lnSpc>
                <a:spcPct val="150000"/>
              </a:lnSpc>
              <a:spcBef>
                <a:spcPts val="0"/>
              </a:spcBef>
              <a:spcAft>
                <a:spcPts val="0"/>
              </a:spcAft>
              <a:buSzPts val="2000"/>
              <a:buChar char="○"/>
            </a:pPr>
            <a:r>
              <a:rPr lang="en-US" sz="2000"/>
              <a:t>Terveyskasvatuksen  tehtävinä  on  vaikuttaa väestön  terveystottumuksiin  ja  asenteisiin.  Tavoitteena  on  terveellisten elämäntapojen omaksuminen. </a:t>
            </a:r>
            <a:endParaRPr sz="2000"/>
          </a:p>
          <a:p>
            <a:pPr marL="457200" lvl="0" indent="0" algn="l" rtl="0">
              <a:spcBef>
                <a:spcPts val="400"/>
              </a:spcBef>
              <a:spcAft>
                <a:spcPts val="0"/>
              </a:spcAft>
              <a:buNone/>
            </a:pPr>
            <a:r>
              <a:rPr lang="en-US" sz="2000"/>
              <a:t>(Terho 2002)</a:t>
            </a:r>
            <a:endParaRPr sz="2000"/>
          </a:p>
        </p:txBody>
      </p:sp>
      <p:sp>
        <p:nvSpPr>
          <p:cNvPr id="866" name="Google Shape;866;p87"/>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88"/>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Terveyskasvatus ja terveystieto</a:t>
            </a:r>
            <a:endParaRPr/>
          </a:p>
        </p:txBody>
      </p:sp>
      <p:sp>
        <p:nvSpPr>
          <p:cNvPr id="873" name="Google Shape;873;p88"/>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457200" lvl="0" indent="-355600" algn="l" rtl="0">
              <a:lnSpc>
                <a:spcPct val="150000"/>
              </a:lnSpc>
              <a:spcBef>
                <a:spcPts val="400"/>
              </a:spcBef>
              <a:spcAft>
                <a:spcPts val="0"/>
              </a:spcAft>
              <a:buSzPts val="2000"/>
              <a:buChar char="●"/>
            </a:pPr>
            <a:r>
              <a:rPr lang="en-US" sz="2000"/>
              <a:t>Terveyskasvatuksella  tarkoitetaan  </a:t>
            </a:r>
            <a:r>
              <a:rPr lang="en-US" sz="2000" b="1"/>
              <a:t>kaikkia  niitä  toimia,  joilla  pyritään  lisäämään ihmisten mahdollisuuksia parantaa itsensä ja ympäristönsä terveyttä  ja  tehdä  terveellisiä  valintoja</a:t>
            </a:r>
            <a:r>
              <a:rPr lang="en-US" sz="2000"/>
              <a:t>.  Terveyskasvatus  tarkoittaa  myös  toimintaa,  jolla  pyritään  sairauksien  ehkäisyyn  ja  siten  terveyden  ja  hyvinvoinnin edistämiseen. </a:t>
            </a:r>
            <a:endParaRPr sz="2000"/>
          </a:p>
          <a:p>
            <a:pPr marL="914400" lvl="1" indent="-355600" algn="l" rtl="0">
              <a:lnSpc>
                <a:spcPct val="150000"/>
              </a:lnSpc>
              <a:spcBef>
                <a:spcPts val="0"/>
              </a:spcBef>
              <a:spcAft>
                <a:spcPts val="0"/>
              </a:spcAft>
              <a:buSzPts val="2000"/>
              <a:buChar char="○"/>
            </a:pPr>
            <a:r>
              <a:rPr lang="en-US" sz="2000"/>
              <a:t>Terveyskasvatuksen perimmäisin tarkoitus on </a:t>
            </a:r>
            <a:r>
              <a:rPr lang="en-US" sz="2000" b="1"/>
              <a:t>turvata  nuorille  mahdollisimman  terve  ja  riskitön  kasvu  ja  kehitys  sekä  luoda perusta aikuisiän terveydelle ja hyvinvoinnille</a:t>
            </a:r>
            <a:r>
              <a:rPr lang="en-US" sz="2000"/>
              <a:t>. </a:t>
            </a:r>
            <a:endParaRPr sz="2000"/>
          </a:p>
          <a:p>
            <a:pPr marL="0" lvl="0" indent="0" algn="l" rtl="0">
              <a:spcBef>
                <a:spcPts val="400"/>
              </a:spcBef>
              <a:spcAft>
                <a:spcPts val="0"/>
              </a:spcAft>
              <a:buNone/>
            </a:pPr>
            <a:endParaRPr sz="2000"/>
          </a:p>
          <a:p>
            <a:pPr marL="0" lvl="0" indent="0" algn="l" rtl="0">
              <a:spcBef>
                <a:spcPts val="400"/>
              </a:spcBef>
              <a:spcAft>
                <a:spcPts val="0"/>
              </a:spcAft>
              <a:buNone/>
            </a:pPr>
            <a:r>
              <a:rPr lang="en-US" sz="2000"/>
              <a:t>(Terho 2002)</a:t>
            </a:r>
            <a:endParaRPr/>
          </a:p>
        </p:txBody>
      </p:sp>
      <p:sp>
        <p:nvSpPr>
          <p:cNvPr id="874" name="Google Shape;874;p88"/>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89"/>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Terveyskasvatus ja terveystieto</a:t>
            </a:r>
            <a:endParaRPr/>
          </a:p>
        </p:txBody>
      </p:sp>
      <p:sp>
        <p:nvSpPr>
          <p:cNvPr id="881" name="Google Shape;881;p89"/>
          <p:cNvSpPr txBox="1">
            <a:spLocks noGrp="1"/>
          </p:cNvSpPr>
          <p:nvPr>
            <p:ph type="body" idx="1"/>
          </p:nvPr>
        </p:nvSpPr>
        <p:spPr>
          <a:xfrm>
            <a:off x="479425" y="1773239"/>
            <a:ext cx="11229300" cy="4392600"/>
          </a:xfrm>
          <a:prstGeom prst="rect">
            <a:avLst/>
          </a:prstGeom>
        </p:spPr>
        <p:txBody>
          <a:bodyPr spcFirstLastPara="1" wrap="square" lIns="0" tIns="0" rIns="0" bIns="0" anchor="t" anchorCtr="0">
            <a:noAutofit/>
          </a:bodyPr>
          <a:lstStyle/>
          <a:p>
            <a:pPr marL="457200" lvl="0" indent="-336550" algn="l" rtl="0">
              <a:lnSpc>
                <a:spcPct val="150000"/>
              </a:lnSpc>
              <a:spcBef>
                <a:spcPts val="400"/>
              </a:spcBef>
              <a:spcAft>
                <a:spcPts val="0"/>
              </a:spcAft>
              <a:buSzPts val="1700"/>
              <a:buChar char="●"/>
            </a:pPr>
            <a:r>
              <a:rPr lang="en-US" sz="2000" b="1"/>
              <a:t>Terveystieto </a:t>
            </a:r>
            <a:r>
              <a:rPr lang="en-US" sz="2000"/>
              <a:t>on monitieteiseen tietoperustaan pohjautuva oppiaine. Terveystiedon opetuksen tehtävänä on </a:t>
            </a:r>
            <a:r>
              <a:rPr lang="en-US" sz="2000" b="1"/>
              <a:t>oppilaiden monipuolisen terveysosaamisen kehittäminen.</a:t>
            </a:r>
            <a:r>
              <a:rPr lang="en-US" sz="2000"/>
              <a:t> </a:t>
            </a:r>
            <a:endParaRPr sz="2000"/>
          </a:p>
          <a:p>
            <a:pPr marL="914400" lvl="1" indent="-336550" algn="l" rtl="0">
              <a:lnSpc>
                <a:spcPct val="150000"/>
              </a:lnSpc>
              <a:spcBef>
                <a:spcPts val="400"/>
              </a:spcBef>
              <a:spcAft>
                <a:spcPts val="0"/>
              </a:spcAft>
              <a:buSzPts val="1700"/>
              <a:buChar char="○"/>
            </a:pPr>
            <a:r>
              <a:rPr lang="en-US" sz="2000"/>
              <a:t>Lähtökohtana on elämän kunnioittaminen ja ihmisoikeuksien mukainen arvokas elämä. Terveyteen, hyvinvointiin ja turvallisuuteen liittyviä ilmiöitä tarkastellaan ikäkaudelle sopivalla tavalla terveysosaamisen eri osa-alueiden kautta. </a:t>
            </a:r>
            <a:endParaRPr sz="2000"/>
          </a:p>
          <a:p>
            <a:pPr marL="914400" lvl="1" indent="-336550" algn="l" rtl="0">
              <a:lnSpc>
                <a:spcPct val="150000"/>
              </a:lnSpc>
              <a:spcBef>
                <a:spcPts val="400"/>
              </a:spcBef>
              <a:spcAft>
                <a:spcPts val="0"/>
              </a:spcAft>
              <a:buSzPts val="1700"/>
              <a:buChar char="○"/>
            </a:pPr>
            <a:r>
              <a:rPr lang="en-US" sz="2000"/>
              <a:t>Terveystietoa opetetaan vuosiluokilla 1-6 osana ympäristöoppia. Vuosiluokilla 7-9 opetuksessa syvennetään ja laajennetaan alempien vuosiluokkien aikana käsiteltyjä teemoja ikäkauden mukaisesti. (OPS2014)</a:t>
            </a:r>
            <a:endParaRPr sz="2000"/>
          </a:p>
        </p:txBody>
      </p:sp>
      <p:sp>
        <p:nvSpPr>
          <p:cNvPr id="882" name="Google Shape;882;p89"/>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91"/>
          <p:cNvSpPr txBox="1">
            <a:spLocks noGrp="1"/>
          </p:cNvSpPr>
          <p:nvPr>
            <p:ph type="title"/>
          </p:nvPr>
        </p:nvSpPr>
        <p:spPr>
          <a:xfrm>
            <a:off x="1343471" y="476250"/>
            <a:ext cx="10369200" cy="10806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073763"/>
                </a:solidFill>
              </a:rPr>
              <a:t>Terveyskasvatuksen </a:t>
            </a:r>
            <a:br>
              <a:rPr lang="en-US" sz="4400">
                <a:solidFill>
                  <a:srgbClr val="073763"/>
                </a:solidFill>
              </a:rPr>
            </a:br>
            <a:r>
              <a:rPr lang="en-US" sz="4400">
                <a:solidFill>
                  <a:srgbClr val="073763"/>
                </a:solidFill>
              </a:rPr>
              <a:t>neljä tehtävää </a:t>
            </a:r>
            <a:r>
              <a:rPr lang="en-US" sz="4400" b="0">
                <a:solidFill>
                  <a:srgbClr val="073763"/>
                </a:solidFill>
              </a:rPr>
              <a:t>(Kannas 2005)</a:t>
            </a:r>
            <a:endParaRPr>
              <a:solidFill>
                <a:srgbClr val="073763"/>
              </a:solidFill>
            </a:endParaRPr>
          </a:p>
        </p:txBody>
      </p:sp>
      <p:sp>
        <p:nvSpPr>
          <p:cNvPr id="896" name="Google Shape;896;p91"/>
          <p:cNvSpPr txBox="1">
            <a:spLocks noGrp="1"/>
          </p:cNvSpPr>
          <p:nvPr>
            <p:ph type="body" idx="1"/>
          </p:nvPr>
        </p:nvSpPr>
        <p:spPr>
          <a:xfrm>
            <a:off x="481350" y="1988939"/>
            <a:ext cx="11229300" cy="4392600"/>
          </a:xfrm>
          <a:prstGeom prst="rect">
            <a:avLst/>
          </a:prstGeom>
        </p:spPr>
        <p:txBody>
          <a:bodyPr spcFirstLastPara="1" wrap="square" lIns="0" tIns="0" rIns="0" bIns="0" anchor="t" anchorCtr="0">
            <a:noAutofit/>
          </a:bodyPr>
          <a:lstStyle/>
          <a:p>
            <a:pPr marL="457200" lvl="0" indent="-355600" algn="l" rtl="0">
              <a:spcBef>
                <a:spcPts val="400"/>
              </a:spcBef>
              <a:spcAft>
                <a:spcPts val="0"/>
              </a:spcAft>
              <a:buSzPts val="2000"/>
              <a:buChar char="•"/>
            </a:pPr>
            <a:r>
              <a:rPr lang="en-US" sz="2000"/>
              <a:t>Sivistävä tehtävä</a:t>
            </a:r>
            <a:endParaRPr sz="2000"/>
          </a:p>
          <a:p>
            <a:pPr marL="457200" lvl="0" indent="-355600" algn="l" rtl="0">
              <a:spcBef>
                <a:spcPts val="0"/>
              </a:spcBef>
              <a:spcAft>
                <a:spcPts val="0"/>
              </a:spcAft>
              <a:buSzPts val="2000"/>
              <a:buChar char="•"/>
            </a:pPr>
            <a:r>
              <a:rPr lang="en-US" sz="2000"/>
              <a:t>Virittävä tehtävä</a:t>
            </a:r>
            <a:endParaRPr sz="2000"/>
          </a:p>
          <a:p>
            <a:pPr marL="457200" lvl="0" indent="-355600" algn="l" rtl="0">
              <a:spcBef>
                <a:spcPts val="0"/>
              </a:spcBef>
              <a:spcAft>
                <a:spcPts val="0"/>
              </a:spcAft>
              <a:buSzPts val="2000"/>
              <a:buChar char="•"/>
            </a:pPr>
            <a:r>
              <a:rPr lang="en-US" sz="2000"/>
              <a:t>Mielenterveystehtävä</a:t>
            </a:r>
            <a:endParaRPr sz="2000"/>
          </a:p>
          <a:p>
            <a:pPr marL="457200" lvl="0" indent="-355600" algn="l" rtl="0">
              <a:spcBef>
                <a:spcPts val="0"/>
              </a:spcBef>
              <a:spcAft>
                <a:spcPts val="0"/>
              </a:spcAft>
              <a:buSzPts val="2000"/>
              <a:buChar char="•"/>
            </a:pPr>
            <a:r>
              <a:rPr lang="en-US" sz="2000"/>
              <a:t>Muutosta avustava tehtävä</a:t>
            </a:r>
            <a:endParaRPr sz="2000"/>
          </a:p>
          <a:p>
            <a:pPr marL="0" lvl="0" indent="0" algn="l" rtl="0">
              <a:spcBef>
                <a:spcPts val="400"/>
              </a:spcBef>
              <a:spcAft>
                <a:spcPts val="0"/>
              </a:spcAft>
              <a:buNone/>
            </a:pPr>
            <a:endParaRPr/>
          </a:p>
        </p:txBody>
      </p:sp>
      <p:sp>
        <p:nvSpPr>
          <p:cNvPr id="897" name="Google Shape;897;p91"/>
          <p:cNvSpPr txBox="1">
            <a:spLocks noGrp="1"/>
          </p:cNvSpPr>
          <p:nvPr>
            <p:ph type="sldNum" idx="12"/>
          </p:nvPr>
        </p:nvSpPr>
        <p:spPr>
          <a:xfrm>
            <a:off x="11280576" y="6381551"/>
            <a:ext cx="432000" cy="215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25</TotalTime>
  <Words>3817</Words>
  <Application>Microsoft Office PowerPoint</Application>
  <PresentationFormat>Widescreen</PresentationFormat>
  <Paragraphs>445</Paragraphs>
  <Slides>53</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Aleo</vt:lpstr>
      <vt:lpstr>Arial</vt:lpstr>
      <vt:lpstr>Calibri</vt:lpstr>
      <vt:lpstr>Lato</vt:lpstr>
      <vt:lpstr>Lato Black</vt:lpstr>
      <vt:lpstr>Times New Roman</vt:lpstr>
      <vt:lpstr>Wingdings</vt:lpstr>
      <vt:lpstr>jyo</vt:lpstr>
      <vt:lpstr> Terveyskasvatus  POMMLI</vt:lpstr>
      <vt:lpstr>Terveyskasvatus</vt:lpstr>
      <vt:lpstr>Mitä on terveys?</vt:lpstr>
      <vt:lpstr>PowerPoint Presentation</vt:lpstr>
      <vt:lpstr>PowerPoint Presentation</vt:lpstr>
      <vt:lpstr>Terveyskasvatus ja terveystieto</vt:lpstr>
      <vt:lpstr>Terveyskasvatus ja terveystieto</vt:lpstr>
      <vt:lpstr>Terveyskasvatus ja terveystieto</vt:lpstr>
      <vt:lpstr>Terveyskasvatuksen  neljä tehtävää (Kannas 2005)</vt:lpstr>
      <vt:lpstr>PowerPoint Presentation</vt:lpstr>
      <vt:lpstr>PowerPoint Presentation</vt:lpstr>
      <vt:lpstr>PowerPoint Presentation</vt:lpstr>
      <vt:lpstr>PowerPoint Presentation</vt:lpstr>
      <vt:lpstr>Terveystieto-oppiaineen luonne</vt:lpstr>
      <vt:lpstr>Terveystiedon olemuksen lähtökohdat, tietoperusta (Kannas 2005)</vt:lpstr>
      <vt:lpstr>Terveystiedon olemuksen lähtökohdat, tietoperusta (Kannas 2005)</vt:lpstr>
      <vt:lpstr>Ei erillisenä ja irrallisena oppiaineena, vaan muihin oppiaineisiin sisäänrakennettuna (terveyskasvattavana) osana</vt:lpstr>
      <vt:lpstr>Terveystieto alakoulussa</vt:lpstr>
      <vt:lpstr>Terveystieto alakoulussa: Terveystiedon sisältöjä on opetussuunnitelmassa 1.-6. -luokilla ympäristö- ja luonnontiedon, liikunnan, yhteiskuntaopin sekä hyvinvointiopsin sisällöissä.</vt:lpstr>
      <vt:lpstr>Terveystieto alakoulussa</vt:lpstr>
      <vt:lpstr> Itsetuntemus/tunteet Mielenterveys Sosiaaliset suhteet Seurustelu Murrosikä Ensiapu Paloturvallisuus Terveys yhteiskunnassa</vt:lpstr>
      <vt:lpstr>Mitä on terveysosaaminen?</vt:lpstr>
      <vt:lpstr>Terveysosaaminen</vt:lpstr>
      <vt:lpstr>Terveysosaaminen (Paakkari &amp; Paakkari 2012)  </vt:lpstr>
      <vt:lpstr>Terveysosaaminen (Paakkari &amp; Paakkari 2012)</vt:lpstr>
      <vt:lpstr>PowerPoint Presentation</vt:lpstr>
      <vt:lpstr>Sosiaalinen terveys</vt:lpstr>
      <vt:lpstr>Sosiaalinen toimintakyky</vt:lpstr>
      <vt:lpstr>Muistutukset OPS2014, muutama esimerkki</vt:lpstr>
      <vt:lpstr>Sosiaalinen toimintakyky</vt:lpstr>
      <vt:lpstr>Sosiaaliseen toimintakykyyn liittyy sosiaalinen pääoma:</vt:lpstr>
      <vt:lpstr>Ryhmätyö 1. (kirjatkaa ylös) 15min Miten koulussa voidaan vahvistaa sosiaalista toimintakykyä?  Millaisia taitoja voidaan opetella koulussa?</vt:lpstr>
      <vt:lpstr>Kaveritaidot (oph)</vt:lpstr>
      <vt:lpstr>OPS </vt:lpstr>
      <vt:lpstr>OPS</vt:lpstr>
      <vt:lpstr>Psyykkinen toimintakyky: toiminta, tunne-elämä ja ajattelu</vt:lpstr>
      <vt:lpstr>PSYYKKINEN TOIMINTAKYKY</vt:lpstr>
      <vt:lpstr>Psyykkinen toimintakyky</vt:lpstr>
      <vt:lpstr>Mielenterveys</vt:lpstr>
      <vt:lpstr>Mielenterveysosaaminen tiedoksi ja taidoksi</vt:lpstr>
      <vt:lpstr>PowerPoint Presentation</vt:lpstr>
      <vt:lpstr>Mielenterveyden voimavarat</vt:lpstr>
      <vt:lpstr>PowerPoint Presentation</vt:lpstr>
      <vt:lpstr>PowerPoint Presentation</vt:lpstr>
      <vt:lpstr>KOULULAISEN TUNNETAIDOT</vt:lpstr>
      <vt:lpstr>Tunnetaidot koulussa</vt:lpstr>
      <vt:lpstr>Tunnetaidot koulussa</vt:lpstr>
      <vt:lpstr>Tunnetaitokasvatuksen merkitys</vt:lpstr>
      <vt:lpstr>Psyykkisesti ja sosiaalisesti toimintakykyinen ihminen</vt:lpstr>
      <vt:lpstr>Lähteet &amp; apua terveystiedon opetukseen</vt:lpstr>
      <vt:lpstr>Lähteet</vt:lpstr>
      <vt:lpstr>Lähteet</vt:lpstr>
      <vt:lpstr>Linkkivinkit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Terveyskasvatus  POMMLI</dc:title>
  <dc:creator>Kääpä, Mari</dc:creator>
  <cp:lastModifiedBy>Kääpä, Mari</cp:lastModifiedBy>
  <cp:revision>4</cp:revision>
  <dcterms:created xsi:type="dcterms:W3CDTF">2022-05-01T17:38:51Z</dcterms:created>
  <dcterms:modified xsi:type="dcterms:W3CDTF">2022-05-01T18:03:58Z</dcterms:modified>
</cp:coreProperties>
</file>