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95" r:id="rId4"/>
    <p:sldId id="259" r:id="rId5"/>
    <p:sldId id="260" r:id="rId6"/>
    <p:sldId id="293" r:id="rId7"/>
    <p:sldId id="294" r:id="rId8"/>
    <p:sldId id="263" r:id="rId9"/>
    <p:sldId id="261" r:id="rId10"/>
    <p:sldId id="264" r:id="rId11"/>
    <p:sldId id="296" r:id="rId12"/>
    <p:sldId id="265" r:id="rId13"/>
    <p:sldId id="266" r:id="rId14"/>
    <p:sldId id="270" r:id="rId15"/>
    <p:sldId id="297" r:id="rId16"/>
    <p:sldId id="267" r:id="rId17"/>
    <p:sldId id="269" r:id="rId18"/>
    <p:sldId id="271" r:id="rId19"/>
    <p:sldId id="272" r:id="rId20"/>
    <p:sldId id="273" r:id="rId21"/>
    <p:sldId id="274" r:id="rId22"/>
    <p:sldId id="322" r:id="rId23"/>
    <p:sldId id="275" r:id="rId24"/>
    <p:sldId id="276" r:id="rId25"/>
    <p:sldId id="277" r:id="rId26"/>
    <p:sldId id="278" r:id="rId27"/>
    <p:sldId id="279" r:id="rId28"/>
    <p:sldId id="280" r:id="rId29"/>
    <p:sldId id="281" r:id="rId30"/>
    <p:sldId id="282" r:id="rId31"/>
    <p:sldId id="283" r:id="rId32"/>
    <p:sldId id="298" r:id="rId33"/>
    <p:sldId id="284" r:id="rId34"/>
    <p:sldId id="285" r:id="rId35"/>
    <p:sldId id="286" r:id="rId36"/>
    <p:sldId id="287" r:id="rId37"/>
    <p:sldId id="288" r:id="rId38"/>
    <p:sldId id="289" r:id="rId39"/>
    <p:sldId id="290" r:id="rId40"/>
    <p:sldId id="291" r:id="rId41"/>
    <p:sldId id="292" r:id="rId42"/>
    <p:sldId id="299" r:id="rId43"/>
    <p:sldId id="300" r:id="rId44"/>
    <p:sldId id="301" r:id="rId45"/>
    <p:sldId id="302" r:id="rId46"/>
    <p:sldId id="303" r:id="rId47"/>
    <p:sldId id="304" r:id="rId48"/>
    <p:sldId id="306" r:id="rId49"/>
    <p:sldId id="307" r:id="rId50"/>
    <p:sldId id="308" r:id="rId51"/>
    <p:sldId id="309" r:id="rId52"/>
    <p:sldId id="310" r:id="rId53"/>
    <p:sldId id="311" r:id="rId54"/>
    <p:sldId id="312" r:id="rId55"/>
    <p:sldId id="314" r:id="rId56"/>
    <p:sldId id="315" r:id="rId57"/>
    <p:sldId id="316" r:id="rId58"/>
    <p:sldId id="317" r:id="rId59"/>
    <p:sldId id="318" r:id="rId60"/>
    <p:sldId id="319" r:id="rId61"/>
    <p:sldId id="320" r:id="rId62"/>
    <p:sldId id="321" r:id="rId63"/>
    <p:sldId id="323" r:id="rId64"/>
    <p:sldId id="324" r:id="rId6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1" d="100"/>
          <a:sy n="61" d="100"/>
        </p:scale>
        <p:origin x="1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725C73-5029-4B95-AE7C-0E96980E480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08231CC-068B-42EC-A63E-A757568A6A65}">
      <dgm:prSet/>
      <dgm:spPr/>
      <dgm:t>
        <a:bodyPr/>
        <a:lstStyle/>
        <a:p>
          <a:r>
            <a:rPr lang="fi-FI" dirty="0"/>
            <a:t>Kognitiivinen toimintakyky tarkoittaa tiedon käsittelyyn liittyviä toimintoja.</a:t>
          </a:r>
          <a:endParaRPr lang="en-US" dirty="0"/>
        </a:p>
      </dgm:t>
    </dgm:pt>
    <dgm:pt modelId="{5E84D4DF-FF11-499C-9310-3DC0DD5F340A}" type="parTrans" cxnId="{8469DBE6-8B2B-4FAA-8C22-E0660D81207A}">
      <dgm:prSet/>
      <dgm:spPr/>
      <dgm:t>
        <a:bodyPr/>
        <a:lstStyle/>
        <a:p>
          <a:endParaRPr lang="en-US"/>
        </a:p>
      </dgm:t>
    </dgm:pt>
    <dgm:pt modelId="{70FBA4CD-63B0-4B60-AA27-0A208850165D}" type="sibTrans" cxnId="{8469DBE6-8B2B-4FAA-8C22-E0660D81207A}">
      <dgm:prSet/>
      <dgm:spPr/>
      <dgm:t>
        <a:bodyPr/>
        <a:lstStyle/>
        <a:p>
          <a:endParaRPr lang="en-US"/>
        </a:p>
      </dgm:t>
    </dgm:pt>
    <dgm:pt modelId="{C0396FFC-A733-4315-8E0D-A8404154A545}">
      <dgm:prSet/>
      <dgm:spPr/>
      <dgm:t>
        <a:bodyPr/>
        <a:lstStyle/>
        <a:p>
          <a:r>
            <a:rPr lang="fi-FI"/>
            <a:t>Perusopetuksen ops (2014) niputtaa liikunnassa psyykkisen ja kognitiivisen toimintakyvyn yhteen - useimmiten ne kuitenkin toimintakykyarviointia tehtäessä erotetaan (esim. WHO:n ICF eli toimintakyvyn, toimintarajoitteiden ja terveyden kansainvälinen luokitus.) </a:t>
          </a:r>
          <a:endParaRPr lang="en-US"/>
        </a:p>
      </dgm:t>
    </dgm:pt>
    <dgm:pt modelId="{51DA7983-8A29-4CA9-AC64-F16BC0C8BF1B}" type="parTrans" cxnId="{9CCAA764-F3E5-4C31-A452-3951C8129EFE}">
      <dgm:prSet/>
      <dgm:spPr/>
      <dgm:t>
        <a:bodyPr/>
        <a:lstStyle/>
        <a:p>
          <a:endParaRPr lang="en-US"/>
        </a:p>
      </dgm:t>
    </dgm:pt>
    <dgm:pt modelId="{AC16AA52-D960-435E-BC2F-B55C181515F2}" type="sibTrans" cxnId="{9CCAA764-F3E5-4C31-A452-3951C8129EFE}">
      <dgm:prSet/>
      <dgm:spPr/>
      <dgm:t>
        <a:bodyPr/>
        <a:lstStyle/>
        <a:p>
          <a:endParaRPr lang="en-US"/>
        </a:p>
      </dgm:t>
    </dgm:pt>
    <dgm:pt modelId="{5D8375D0-4FF2-4951-9D68-D8F480E69410}">
      <dgm:prSet/>
      <dgm:spPr/>
      <dgm:t>
        <a:bodyPr/>
        <a:lstStyle/>
        <a:p>
          <a:r>
            <a:rPr lang="fi-FI"/>
            <a:t>Kognitiivisen toimintakyvyn osa-alueelle kuuluvia oppimisvalmiuksia ovat </a:t>
          </a:r>
          <a:endParaRPr lang="en-US"/>
        </a:p>
      </dgm:t>
    </dgm:pt>
    <dgm:pt modelId="{CB5260AB-10BC-4598-8441-7690AA49F7C6}" type="parTrans" cxnId="{57F9A258-7519-4188-A364-A59343D36485}">
      <dgm:prSet/>
      <dgm:spPr/>
      <dgm:t>
        <a:bodyPr/>
        <a:lstStyle/>
        <a:p>
          <a:endParaRPr lang="en-US"/>
        </a:p>
      </dgm:t>
    </dgm:pt>
    <dgm:pt modelId="{23274C59-6D7C-4A08-9C16-835465C031DD}" type="sibTrans" cxnId="{57F9A258-7519-4188-A364-A59343D36485}">
      <dgm:prSet/>
      <dgm:spPr/>
      <dgm:t>
        <a:bodyPr/>
        <a:lstStyle/>
        <a:p>
          <a:endParaRPr lang="en-US"/>
        </a:p>
      </dgm:t>
    </dgm:pt>
    <dgm:pt modelId="{C69DDD59-EA8C-41E1-A21D-9FEBE4ACAED3}">
      <dgm:prSet/>
      <dgm:spPr/>
      <dgm:t>
        <a:bodyPr/>
        <a:lstStyle/>
        <a:p>
          <a:r>
            <a:rPr lang="fi-FI"/>
            <a:t>mm. muisti, keskittyminen, tarkkaavaisuus, hahmottaminen, orientaatio, tiedon 	käsittely, ongelmien ratkaisu, toiminnanohjaus, kielellinen toiminta</a:t>
          </a:r>
          <a:endParaRPr lang="en-US"/>
        </a:p>
      </dgm:t>
    </dgm:pt>
    <dgm:pt modelId="{E2DC26E4-0BC7-4AA3-9CAE-86A9AAC5DA18}" type="parTrans" cxnId="{44B81D9B-F714-449B-9FB1-C5125539B204}">
      <dgm:prSet/>
      <dgm:spPr/>
      <dgm:t>
        <a:bodyPr/>
        <a:lstStyle/>
        <a:p>
          <a:endParaRPr lang="en-US"/>
        </a:p>
      </dgm:t>
    </dgm:pt>
    <dgm:pt modelId="{8E2004DC-8DE8-4D08-9F35-7510FD78B173}" type="sibTrans" cxnId="{44B81D9B-F714-449B-9FB1-C5125539B204}">
      <dgm:prSet/>
      <dgm:spPr/>
      <dgm:t>
        <a:bodyPr/>
        <a:lstStyle/>
        <a:p>
          <a:endParaRPr lang="en-US"/>
        </a:p>
      </dgm:t>
    </dgm:pt>
    <dgm:pt modelId="{CEE042B8-7594-4124-9B9A-8160D2FDBBB5}" type="pres">
      <dgm:prSet presAssocID="{FE725C73-5029-4B95-AE7C-0E96980E4804}" presName="root" presStyleCnt="0">
        <dgm:presLayoutVars>
          <dgm:dir/>
          <dgm:resizeHandles val="exact"/>
        </dgm:presLayoutVars>
      </dgm:prSet>
      <dgm:spPr/>
    </dgm:pt>
    <dgm:pt modelId="{2745F4CB-924B-46BC-8E46-D6BCE34BDAD8}" type="pres">
      <dgm:prSet presAssocID="{408231CC-068B-42EC-A63E-A757568A6A65}" presName="compNode" presStyleCnt="0"/>
      <dgm:spPr/>
    </dgm:pt>
    <dgm:pt modelId="{60FA2790-7995-4764-B367-C1E707395372}" type="pres">
      <dgm:prSet presAssocID="{408231CC-068B-42EC-A63E-A757568A6A65}" presName="bgRect" presStyleLbl="bgShp" presStyleIdx="0" presStyleCnt="3"/>
      <dgm:spPr/>
    </dgm:pt>
    <dgm:pt modelId="{665E7263-7D65-42A9-9CA5-6FCB7494D217}" type="pres">
      <dgm:prSet presAssocID="{408231CC-068B-42EC-A63E-A757568A6A6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53589D1E-D55B-4E3F-B21C-0808141A1E6A}" type="pres">
      <dgm:prSet presAssocID="{408231CC-068B-42EC-A63E-A757568A6A65}" presName="spaceRect" presStyleCnt="0"/>
      <dgm:spPr/>
    </dgm:pt>
    <dgm:pt modelId="{36816D56-5ABF-4B0B-86F0-8166E667A0C7}" type="pres">
      <dgm:prSet presAssocID="{408231CC-068B-42EC-A63E-A757568A6A65}" presName="parTx" presStyleLbl="revTx" presStyleIdx="0" presStyleCnt="4">
        <dgm:presLayoutVars>
          <dgm:chMax val="0"/>
          <dgm:chPref val="0"/>
        </dgm:presLayoutVars>
      </dgm:prSet>
      <dgm:spPr/>
    </dgm:pt>
    <dgm:pt modelId="{95CF766F-1F07-49E5-ADEE-FA8BC46C00C5}" type="pres">
      <dgm:prSet presAssocID="{70FBA4CD-63B0-4B60-AA27-0A208850165D}" presName="sibTrans" presStyleCnt="0"/>
      <dgm:spPr/>
    </dgm:pt>
    <dgm:pt modelId="{74C7CB41-BBD7-4B6A-978F-4981BA869AA9}" type="pres">
      <dgm:prSet presAssocID="{C0396FFC-A733-4315-8E0D-A8404154A545}" presName="compNode" presStyleCnt="0"/>
      <dgm:spPr/>
    </dgm:pt>
    <dgm:pt modelId="{8DCD1A8D-9646-4FE9-B844-8560C7B7C82B}" type="pres">
      <dgm:prSet presAssocID="{C0396FFC-A733-4315-8E0D-A8404154A545}" presName="bgRect" presStyleLbl="bgShp" presStyleIdx="1" presStyleCnt="3"/>
      <dgm:spPr/>
    </dgm:pt>
    <dgm:pt modelId="{9973112A-160E-4EE9-9748-1CFA8B6200EC}" type="pres">
      <dgm:prSet presAssocID="{C0396FFC-A733-4315-8E0D-A8404154A54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owchart"/>
        </a:ext>
      </dgm:extLst>
    </dgm:pt>
    <dgm:pt modelId="{47E3F7C3-4EBA-46A4-826A-2445D4A019FF}" type="pres">
      <dgm:prSet presAssocID="{C0396FFC-A733-4315-8E0D-A8404154A545}" presName="spaceRect" presStyleCnt="0"/>
      <dgm:spPr/>
    </dgm:pt>
    <dgm:pt modelId="{65067AA3-D415-4A99-A14C-E4239CFD04B7}" type="pres">
      <dgm:prSet presAssocID="{C0396FFC-A733-4315-8E0D-A8404154A545}" presName="parTx" presStyleLbl="revTx" presStyleIdx="1" presStyleCnt="4">
        <dgm:presLayoutVars>
          <dgm:chMax val="0"/>
          <dgm:chPref val="0"/>
        </dgm:presLayoutVars>
      </dgm:prSet>
      <dgm:spPr/>
    </dgm:pt>
    <dgm:pt modelId="{79FDD615-1FB9-4326-A709-484A10F34DEA}" type="pres">
      <dgm:prSet presAssocID="{AC16AA52-D960-435E-BC2F-B55C181515F2}" presName="sibTrans" presStyleCnt="0"/>
      <dgm:spPr/>
    </dgm:pt>
    <dgm:pt modelId="{F52E52FE-A41F-42B4-BBDE-A7CC5B30DA66}" type="pres">
      <dgm:prSet presAssocID="{5D8375D0-4FF2-4951-9D68-D8F480E69410}" presName="compNode" presStyleCnt="0"/>
      <dgm:spPr/>
    </dgm:pt>
    <dgm:pt modelId="{91DED2F2-18EF-4E79-B60C-A8143F726F3E}" type="pres">
      <dgm:prSet presAssocID="{5D8375D0-4FF2-4951-9D68-D8F480E69410}" presName="bgRect" presStyleLbl="bgShp" presStyleIdx="2" presStyleCnt="3"/>
      <dgm:spPr/>
    </dgm:pt>
    <dgm:pt modelId="{E97CB899-75E9-440C-B206-5A3F9E1D8533}" type="pres">
      <dgm:prSet presAssocID="{5D8375D0-4FF2-4951-9D68-D8F480E6941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rget"/>
        </a:ext>
      </dgm:extLst>
    </dgm:pt>
    <dgm:pt modelId="{66B312C0-7481-4938-B2CC-39CA7DFC7BE3}" type="pres">
      <dgm:prSet presAssocID="{5D8375D0-4FF2-4951-9D68-D8F480E69410}" presName="spaceRect" presStyleCnt="0"/>
      <dgm:spPr/>
    </dgm:pt>
    <dgm:pt modelId="{F4B8A6DE-2B07-4D89-B616-2071D2788174}" type="pres">
      <dgm:prSet presAssocID="{5D8375D0-4FF2-4951-9D68-D8F480E69410}" presName="parTx" presStyleLbl="revTx" presStyleIdx="2" presStyleCnt="4">
        <dgm:presLayoutVars>
          <dgm:chMax val="0"/>
          <dgm:chPref val="0"/>
        </dgm:presLayoutVars>
      </dgm:prSet>
      <dgm:spPr/>
    </dgm:pt>
    <dgm:pt modelId="{4ED36368-833C-4892-8D71-C95F39208378}" type="pres">
      <dgm:prSet presAssocID="{5D8375D0-4FF2-4951-9D68-D8F480E69410}" presName="desTx" presStyleLbl="revTx" presStyleIdx="3" presStyleCnt="4">
        <dgm:presLayoutVars/>
      </dgm:prSet>
      <dgm:spPr/>
    </dgm:pt>
  </dgm:ptLst>
  <dgm:cxnLst>
    <dgm:cxn modelId="{B140CF10-4A1C-40C8-931B-270F8FAF177E}" type="presOf" srcId="{FE725C73-5029-4B95-AE7C-0E96980E4804}" destId="{CEE042B8-7594-4124-9B9A-8160D2FDBBB5}" srcOrd="0" destOrd="0" presId="urn:microsoft.com/office/officeart/2018/2/layout/IconVerticalSolidList"/>
    <dgm:cxn modelId="{81B1AB14-3F55-448D-AD03-FF4C3EEE6645}" type="presOf" srcId="{5D8375D0-4FF2-4951-9D68-D8F480E69410}" destId="{F4B8A6DE-2B07-4D89-B616-2071D2788174}" srcOrd="0" destOrd="0" presId="urn:microsoft.com/office/officeart/2018/2/layout/IconVerticalSolidList"/>
    <dgm:cxn modelId="{C79A6428-F205-49DD-A2BE-2E7AE61407F1}" type="presOf" srcId="{C0396FFC-A733-4315-8E0D-A8404154A545}" destId="{65067AA3-D415-4A99-A14C-E4239CFD04B7}" srcOrd="0" destOrd="0" presId="urn:microsoft.com/office/officeart/2018/2/layout/IconVerticalSolidList"/>
    <dgm:cxn modelId="{480A0460-DD44-4A9B-8D79-234B5F4C9D7F}" type="presOf" srcId="{408231CC-068B-42EC-A63E-A757568A6A65}" destId="{36816D56-5ABF-4B0B-86F0-8166E667A0C7}" srcOrd="0" destOrd="0" presId="urn:microsoft.com/office/officeart/2018/2/layout/IconVerticalSolidList"/>
    <dgm:cxn modelId="{9CCAA764-F3E5-4C31-A452-3951C8129EFE}" srcId="{FE725C73-5029-4B95-AE7C-0E96980E4804}" destId="{C0396FFC-A733-4315-8E0D-A8404154A545}" srcOrd="1" destOrd="0" parTransId="{51DA7983-8A29-4CA9-AC64-F16BC0C8BF1B}" sibTransId="{AC16AA52-D960-435E-BC2F-B55C181515F2}"/>
    <dgm:cxn modelId="{57F9A258-7519-4188-A364-A59343D36485}" srcId="{FE725C73-5029-4B95-AE7C-0E96980E4804}" destId="{5D8375D0-4FF2-4951-9D68-D8F480E69410}" srcOrd="2" destOrd="0" parTransId="{CB5260AB-10BC-4598-8441-7690AA49F7C6}" sibTransId="{23274C59-6D7C-4A08-9C16-835465C031DD}"/>
    <dgm:cxn modelId="{44B81D9B-F714-449B-9FB1-C5125539B204}" srcId="{5D8375D0-4FF2-4951-9D68-D8F480E69410}" destId="{C69DDD59-EA8C-41E1-A21D-9FEBE4ACAED3}" srcOrd="0" destOrd="0" parTransId="{E2DC26E4-0BC7-4AA3-9CAE-86A9AAC5DA18}" sibTransId="{8E2004DC-8DE8-4D08-9F35-7510FD78B173}"/>
    <dgm:cxn modelId="{8F1F2ED6-8808-419F-BBD8-3BDB1951BAE9}" type="presOf" srcId="{C69DDD59-EA8C-41E1-A21D-9FEBE4ACAED3}" destId="{4ED36368-833C-4892-8D71-C95F39208378}" srcOrd="0" destOrd="0" presId="urn:microsoft.com/office/officeart/2018/2/layout/IconVerticalSolidList"/>
    <dgm:cxn modelId="{8469DBE6-8B2B-4FAA-8C22-E0660D81207A}" srcId="{FE725C73-5029-4B95-AE7C-0E96980E4804}" destId="{408231CC-068B-42EC-A63E-A757568A6A65}" srcOrd="0" destOrd="0" parTransId="{5E84D4DF-FF11-499C-9310-3DC0DD5F340A}" sibTransId="{70FBA4CD-63B0-4B60-AA27-0A208850165D}"/>
    <dgm:cxn modelId="{66DDEB7D-8DCF-422F-AE76-99A79D8348A7}" type="presParOf" srcId="{CEE042B8-7594-4124-9B9A-8160D2FDBBB5}" destId="{2745F4CB-924B-46BC-8E46-D6BCE34BDAD8}" srcOrd="0" destOrd="0" presId="urn:microsoft.com/office/officeart/2018/2/layout/IconVerticalSolidList"/>
    <dgm:cxn modelId="{B54E1606-DC6F-47C9-8748-225F13B63AF7}" type="presParOf" srcId="{2745F4CB-924B-46BC-8E46-D6BCE34BDAD8}" destId="{60FA2790-7995-4764-B367-C1E707395372}" srcOrd="0" destOrd="0" presId="urn:microsoft.com/office/officeart/2018/2/layout/IconVerticalSolidList"/>
    <dgm:cxn modelId="{52BDABD3-1AAE-4D75-90FF-EEDCE6330429}" type="presParOf" srcId="{2745F4CB-924B-46BC-8E46-D6BCE34BDAD8}" destId="{665E7263-7D65-42A9-9CA5-6FCB7494D217}" srcOrd="1" destOrd="0" presId="urn:microsoft.com/office/officeart/2018/2/layout/IconVerticalSolidList"/>
    <dgm:cxn modelId="{1C2B4650-0978-40AC-92A5-62A22693A23B}" type="presParOf" srcId="{2745F4CB-924B-46BC-8E46-D6BCE34BDAD8}" destId="{53589D1E-D55B-4E3F-B21C-0808141A1E6A}" srcOrd="2" destOrd="0" presId="urn:microsoft.com/office/officeart/2018/2/layout/IconVerticalSolidList"/>
    <dgm:cxn modelId="{706A8A12-D7B0-46AC-BA86-D823AEB24870}" type="presParOf" srcId="{2745F4CB-924B-46BC-8E46-D6BCE34BDAD8}" destId="{36816D56-5ABF-4B0B-86F0-8166E667A0C7}" srcOrd="3" destOrd="0" presId="urn:microsoft.com/office/officeart/2018/2/layout/IconVerticalSolidList"/>
    <dgm:cxn modelId="{77FD5A87-032A-473E-8307-D8802097E57F}" type="presParOf" srcId="{CEE042B8-7594-4124-9B9A-8160D2FDBBB5}" destId="{95CF766F-1F07-49E5-ADEE-FA8BC46C00C5}" srcOrd="1" destOrd="0" presId="urn:microsoft.com/office/officeart/2018/2/layout/IconVerticalSolidList"/>
    <dgm:cxn modelId="{9126477A-E5D6-4C86-B618-BAF4A442F1C9}" type="presParOf" srcId="{CEE042B8-7594-4124-9B9A-8160D2FDBBB5}" destId="{74C7CB41-BBD7-4B6A-978F-4981BA869AA9}" srcOrd="2" destOrd="0" presId="urn:microsoft.com/office/officeart/2018/2/layout/IconVerticalSolidList"/>
    <dgm:cxn modelId="{61F3F5DA-6CCC-4D96-872A-F2EC9717EF3C}" type="presParOf" srcId="{74C7CB41-BBD7-4B6A-978F-4981BA869AA9}" destId="{8DCD1A8D-9646-4FE9-B844-8560C7B7C82B}" srcOrd="0" destOrd="0" presId="urn:microsoft.com/office/officeart/2018/2/layout/IconVerticalSolidList"/>
    <dgm:cxn modelId="{252544A5-154F-476F-A9C5-799773ACB7BF}" type="presParOf" srcId="{74C7CB41-BBD7-4B6A-978F-4981BA869AA9}" destId="{9973112A-160E-4EE9-9748-1CFA8B6200EC}" srcOrd="1" destOrd="0" presId="urn:microsoft.com/office/officeart/2018/2/layout/IconVerticalSolidList"/>
    <dgm:cxn modelId="{673DC011-49D7-4222-BA4A-E5DF0A4B9835}" type="presParOf" srcId="{74C7CB41-BBD7-4B6A-978F-4981BA869AA9}" destId="{47E3F7C3-4EBA-46A4-826A-2445D4A019FF}" srcOrd="2" destOrd="0" presId="urn:microsoft.com/office/officeart/2018/2/layout/IconVerticalSolidList"/>
    <dgm:cxn modelId="{C6EE7151-6CB1-4AB0-B5A9-72B660CF295A}" type="presParOf" srcId="{74C7CB41-BBD7-4B6A-978F-4981BA869AA9}" destId="{65067AA3-D415-4A99-A14C-E4239CFD04B7}" srcOrd="3" destOrd="0" presId="urn:microsoft.com/office/officeart/2018/2/layout/IconVerticalSolidList"/>
    <dgm:cxn modelId="{E760B1EA-3385-43AE-996D-6E4508E944BF}" type="presParOf" srcId="{CEE042B8-7594-4124-9B9A-8160D2FDBBB5}" destId="{79FDD615-1FB9-4326-A709-484A10F34DEA}" srcOrd="3" destOrd="0" presId="urn:microsoft.com/office/officeart/2018/2/layout/IconVerticalSolidList"/>
    <dgm:cxn modelId="{B949AFE8-20DC-4EFC-B107-2C6AFC97E7D8}" type="presParOf" srcId="{CEE042B8-7594-4124-9B9A-8160D2FDBBB5}" destId="{F52E52FE-A41F-42B4-BBDE-A7CC5B30DA66}" srcOrd="4" destOrd="0" presId="urn:microsoft.com/office/officeart/2018/2/layout/IconVerticalSolidList"/>
    <dgm:cxn modelId="{BC5DDFA7-C676-4305-974A-A5B94682AA14}" type="presParOf" srcId="{F52E52FE-A41F-42B4-BBDE-A7CC5B30DA66}" destId="{91DED2F2-18EF-4E79-B60C-A8143F726F3E}" srcOrd="0" destOrd="0" presId="urn:microsoft.com/office/officeart/2018/2/layout/IconVerticalSolidList"/>
    <dgm:cxn modelId="{99DBE2C0-9D71-47B0-AE33-09725B19CF85}" type="presParOf" srcId="{F52E52FE-A41F-42B4-BBDE-A7CC5B30DA66}" destId="{E97CB899-75E9-440C-B206-5A3F9E1D8533}" srcOrd="1" destOrd="0" presId="urn:microsoft.com/office/officeart/2018/2/layout/IconVerticalSolidList"/>
    <dgm:cxn modelId="{73A83588-B71F-4BCB-AAF9-191542524B00}" type="presParOf" srcId="{F52E52FE-A41F-42B4-BBDE-A7CC5B30DA66}" destId="{66B312C0-7481-4938-B2CC-39CA7DFC7BE3}" srcOrd="2" destOrd="0" presId="urn:microsoft.com/office/officeart/2018/2/layout/IconVerticalSolidList"/>
    <dgm:cxn modelId="{A3D35DB9-0D3C-4C05-A98E-0DB270699133}" type="presParOf" srcId="{F52E52FE-A41F-42B4-BBDE-A7CC5B30DA66}" destId="{F4B8A6DE-2B07-4D89-B616-2071D2788174}" srcOrd="3" destOrd="0" presId="urn:microsoft.com/office/officeart/2018/2/layout/IconVerticalSolidList"/>
    <dgm:cxn modelId="{201DA257-7503-47D8-BC69-6460A4ABD379}" type="presParOf" srcId="{F52E52FE-A41F-42B4-BBDE-A7CC5B30DA66}" destId="{4ED36368-833C-4892-8D71-C95F39208378}"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A2790-7995-4764-B367-C1E707395372}">
      <dsp:nvSpPr>
        <dsp:cNvPr id="0" name=""/>
        <dsp:cNvSpPr/>
      </dsp:nvSpPr>
      <dsp:spPr>
        <a:xfrm>
          <a:off x="0" y="622"/>
          <a:ext cx="11418285" cy="145607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5E7263-7D65-42A9-9CA5-6FCB7494D217}">
      <dsp:nvSpPr>
        <dsp:cNvPr id="0" name=""/>
        <dsp:cNvSpPr/>
      </dsp:nvSpPr>
      <dsp:spPr>
        <a:xfrm>
          <a:off x="440463" y="328239"/>
          <a:ext cx="800842" cy="8008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816D56-5ABF-4B0B-86F0-8166E667A0C7}">
      <dsp:nvSpPr>
        <dsp:cNvPr id="0" name=""/>
        <dsp:cNvSpPr/>
      </dsp:nvSpPr>
      <dsp:spPr>
        <a:xfrm>
          <a:off x="1681769" y="622"/>
          <a:ext cx="9736515" cy="145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102" tIns="154102" rIns="154102" bIns="154102" numCol="1" spcCol="1270" anchor="ctr" anchorCtr="0">
          <a:noAutofit/>
        </a:bodyPr>
        <a:lstStyle/>
        <a:p>
          <a:pPr marL="0" lvl="0" indent="0" algn="l" defTabSz="889000">
            <a:lnSpc>
              <a:spcPct val="90000"/>
            </a:lnSpc>
            <a:spcBef>
              <a:spcPct val="0"/>
            </a:spcBef>
            <a:spcAft>
              <a:spcPct val="35000"/>
            </a:spcAft>
            <a:buNone/>
          </a:pPr>
          <a:r>
            <a:rPr lang="fi-FI" sz="2000" kern="1200" dirty="0"/>
            <a:t>Kognitiivinen toimintakyky tarkoittaa tiedon käsittelyyn liittyviä toimintoja.</a:t>
          </a:r>
          <a:endParaRPr lang="en-US" sz="2000" kern="1200" dirty="0"/>
        </a:p>
      </dsp:txBody>
      <dsp:txXfrm>
        <a:off x="1681769" y="622"/>
        <a:ext cx="9736515" cy="1456077"/>
      </dsp:txXfrm>
    </dsp:sp>
    <dsp:sp modelId="{8DCD1A8D-9646-4FE9-B844-8560C7B7C82B}">
      <dsp:nvSpPr>
        <dsp:cNvPr id="0" name=""/>
        <dsp:cNvSpPr/>
      </dsp:nvSpPr>
      <dsp:spPr>
        <a:xfrm>
          <a:off x="0" y="1820719"/>
          <a:ext cx="11418285" cy="145607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73112A-160E-4EE9-9748-1CFA8B6200EC}">
      <dsp:nvSpPr>
        <dsp:cNvPr id="0" name=""/>
        <dsp:cNvSpPr/>
      </dsp:nvSpPr>
      <dsp:spPr>
        <a:xfrm>
          <a:off x="440463" y="2148337"/>
          <a:ext cx="800842" cy="8008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067AA3-D415-4A99-A14C-E4239CFD04B7}">
      <dsp:nvSpPr>
        <dsp:cNvPr id="0" name=""/>
        <dsp:cNvSpPr/>
      </dsp:nvSpPr>
      <dsp:spPr>
        <a:xfrm>
          <a:off x="1681769" y="1820719"/>
          <a:ext cx="9736515" cy="145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102" tIns="154102" rIns="154102" bIns="154102" numCol="1" spcCol="1270" anchor="ctr" anchorCtr="0">
          <a:noAutofit/>
        </a:bodyPr>
        <a:lstStyle/>
        <a:p>
          <a:pPr marL="0" lvl="0" indent="0" algn="l" defTabSz="889000">
            <a:lnSpc>
              <a:spcPct val="90000"/>
            </a:lnSpc>
            <a:spcBef>
              <a:spcPct val="0"/>
            </a:spcBef>
            <a:spcAft>
              <a:spcPct val="35000"/>
            </a:spcAft>
            <a:buNone/>
          </a:pPr>
          <a:r>
            <a:rPr lang="fi-FI" sz="2000" kern="1200"/>
            <a:t>Perusopetuksen ops (2014) niputtaa liikunnassa psyykkisen ja kognitiivisen toimintakyvyn yhteen - useimmiten ne kuitenkin toimintakykyarviointia tehtäessä erotetaan (esim. WHO:n ICF eli toimintakyvyn, toimintarajoitteiden ja terveyden kansainvälinen luokitus.) </a:t>
          </a:r>
          <a:endParaRPr lang="en-US" sz="2000" kern="1200"/>
        </a:p>
      </dsp:txBody>
      <dsp:txXfrm>
        <a:off x="1681769" y="1820719"/>
        <a:ext cx="9736515" cy="1456077"/>
      </dsp:txXfrm>
    </dsp:sp>
    <dsp:sp modelId="{91DED2F2-18EF-4E79-B60C-A8143F726F3E}">
      <dsp:nvSpPr>
        <dsp:cNvPr id="0" name=""/>
        <dsp:cNvSpPr/>
      </dsp:nvSpPr>
      <dsp:spPr>
        <a:xfrm>
          <a:off x="0" y="3640816"/>
          <a:ext cx="11418285" cy="145607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7CB899-75E9-440C-B206-5A3F9E1D8533}">
      <dsp:nvSpPr>
        <dsp:cNvPr id="0" name=""/>
        <dsp:cNvSpPr/>
      </dsp:nvSpPr>
      <dsp:spPr>
        <a:xfrm>
          <a:off x="440463" y="3968434"/>
          <a:ext cx="800842" cy="8008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B8A6DE-2B07-4D89-B616-2071D2788174}">
      <dsp:nvSpPr>
        <dsp:cNvPr id="0" name=""/>
        <dsp:cNvSpPr/>
      </dsp:nvSpPr>
      <dsp:spPr>
        <a:xfrm>
          <a:off x="1681769" y="3640816"/>
          <a:ext cx="5138228" cy="145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102" tIns="154102" rIns="154102" bIns="154102" numCol="1" spcCol="1270" anchor="ctr" anchorCtr="0">
          <a:noAutofit/>
        </a:bodyPr>
        <a:lstStyle/>
        <a:p>
          <a:pPr marL="0" lvl="0" indent="0" algn="l" defTabSz="889000">
            <a:lnSpc>
              <a:spcPct val="90000"/>
            </a:lnSpc>
            <a:spcBef>
              <a:spcPct val="0"/>
            </a:spcBef>
            <a:spcAft>
              <a:spcPct val="35000"/>
            </a:spcAft>
            <a:buNone/>
          </a:pPr>
          <a:r>
            <a:rPr lang="fi-FI" sz="2000" kern="1200"/>
            <a:t>Kognitiivisen toimintakyvyn osa-alueelle kuuluvia oppimisvalmiuksia ovat </a:t>
          </a:r>
          <a:endParaRPr lang="en-US" sz="2000" kern="1200"/>
        </a:p>
      </dsp:txBody>
      <dsp:txXfrm>
        <a:off x="1681769" y="3640816"/>
        <a:ext cx="5138228" cy="1456077"/>
      </dsp:txXfrm>
    </dsp:sp>
    <dsp:sp modelId="{4ED36368-833C-4892-8D71-C95F39208378}">
      <dsp:nvSpPr>
        <dsp:cNvPr id="0" name=""/>
        <dsp:cNvSpPr/>
      </dsp:nvSpPr>
      <dsp:spPr>
        <a:xfrm>
          <a:off x="6819998" y="3640816"/>
          <a:ext cx="4598286" cy="145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102" tIns="154102" rIns="154102" bIns="154102" numCol="1" spcCol="1270" anchor="ctr" anchorCtr="0">
          <a:noAutofit/>
        </a:bodyPr>
        <a:lstStyle/>
        <a:p>
          <a:pPr marL="0" lvl="0" indent="0" algn="l" defTabSz="666750">
            <a:lnSpc>
              <a:spcPct val="90000"/>
            </a:lnSpc>
            <a:spcBef>
              <a:spcPct val="0"/>
            </a:spcBef>
            <a:spcAft>
              <a:spcPct val="35000"/>
            </a:spcAft>
            <a:buNone/>
          </a:pPr>
          <a:r>
            <a:rPr lang="fi-FI" sz="1500" kern="1200"/>
            <a:t>mm. muisti, keskittyminen, tarkkaavaisuus, hahmottaminen, orientaatio, tiedon 	käsittely, ongelmien ratkaisu, toiminnanohjaus, kielellinen toiminta</a:t>
          </a:r>
          <a:endParaRPr lang="en-US" sz="1500" kern="1200"/>
        </a:p>
      </dsp:txBody>
      <dsp:txXfrm>
        <a:off x="6819998" y="3640816"/>
        <a:ext cx="4598286" cy="145607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5T15:40:04.088"/>
    </inkml:context>
    <inkml:brush xml:id="br0">
      <inkml:brushProperty name="width" value="0.05" units="cm"/>
      <inkml:brushProperty name="height" value="0.05" units="cm"/>
      <inkml:brushProperty name="ignorePressure" value="1"/>
    </inkml:brush>
  </inkml:definitions>
  <inkml:trace contextRef="#ctx0" brushRef="#br0">0 2688,'1'6,"-1"0,1 1,0-1,4 9,-5-14,0 0,0-1,0 1,1 0,-1-1,0 1,1 0,-1-1,1 1,-1 0,1-1,-1 1,1-1,-1 1,1-1,-1 1,1-1,-1 0,2 1,-1-1,-1 0,1 0,0 0,0-1,-1 1,1 0,0-1,-1 1,1 0,-1-1,1 1,0-1,-1 1,1-1,-1 1,1-1,-1 1,0-1,1 0,-1 1,1-1,-1 0,0 1,0-1,1-1,10-23,-2-1,0 0,-2-1,-1 0,4-33,9-39,5-28,14-208,-12 76,12-43,-35 286,0-1,1 2,1-1,1 0,0 1,1 0,0 0,1 1,1 0,0 1,1-1,1 2,14-15,246-298,-41 37,-180 221,129-159,-172 217,1 0,1 1,-1 0,1 0,0 1,1 0,0 0,0 1,0 1,1 0,0 0,0 1,0 1,0-1,13 0,-2 1,1 2,-1 1,1 0,-1 2,1 1,-1 0,0 2,0 0,-1 2,24 9,24 10,-45-19,0 2,0 1,-1 1,34 20,-25-5,-1 2,-1 0,-2 2,37 49,-28-32,-28-36,-1 0,0 1,-1 0,-1 0,10 25,13 67,-22-75,1 1,21 49,-1-21,42 96,126 481,-186-590,-1 1,-2 0,1 54,-10 141,-1-114,3-88,1 0,3 0,0-1,3 1,20 67,-13-62,-3 1,-2 0,-1 1,1 46,-9-85,0 0,0 0,1 0,0-1,0 1,0 0,1-1,0 1,1-1,-1 0,1 0,1 1,-1-2,1 1,0 0,0-1,8 8,-11-12,7 6,0 0,0 1,-1 0,0 0,0 0,-1 1,0 0,-1 0,6 14,4 24,-7-21,11 25,-15-43,0-1,0 1,1-1,0 0,0 0,1 0,7 7,8 4,22 13,11 10,-35-24,1-1,1-2,28 16,-35-23,0 0,0-2,1 0,0 0,0-1,25 2,-17-3,1-1,0-2,0 0,-1-1,1-2,-1 0,32-9,-39 6,0 1,-1-2,0 0,0-1,-1 0,0-1,0-1,-1 0,-1-1,1 0,14-19,-14 14,-1-1,0 0,-1-1,-1 0,11-28,-10 13,0 0,8-50,-12 52,2 1,13-31,5-18,-17 50,0 1,2-1,18-29,54-75,-69 110,-6 9,-2 0,0-1,0 0,-1 0,-1 0,-1 0,0-1,-1 0,1-16,-1-19,-5-77,0 57,-2-342,6 369,3 0,1 0,3 1,15-49,-8 33,10-75,-21 77,-4 34,2 0,9-42,-10 57,1 1,-1-1,2 1,-1 0,1 0,0 0,1 0,0 0,0 1,0 0,1 0,7-6,17-12,0 2,2 1,36-19,-47 30,0 1,1 1,0 1,0 0,0 2,33-4,7 5,-1 2,83 8,-133-5,-1 0,0 2,1-1,-1 1,0 1,-1-1,1 2,0-1,-1 2,0-1,-1 1,1 0,-1 1,0 0,0 0,-1 1,7 9,6 12,0 1,-2 1,23 57,6 8,-40-84,0 0,1 0,1 0,0-1,0 0,1-1,21 17,-22-21,0 0,1 0,-1-1,1-1,1 1,-1-2,0 1,1-1,0-1,18 2,33-1,68-6,-59 0,-50 3,-1-1,1-2,23-4,-38 5,0 0,1 0,-2 0,1 0,0-1,0 0,-1-1,0 1,1-1,-1 0,-1 0,1 0,0-1,6-9,-3 1,-1-1,-1-1,0 1,0-1,-2 0,5-20,-6 19,1 0,1 0,0 1,1 0,16-28,-12 28,1 1,1 1,0 0,1 0,15-11,77-50,-21 15,-30 17,-16 11,45-27,15-5,-47 29,73-36,-122 69,20-10,1 1,0 0,1 2,-1 0,30-4,-7 7,0 1,0 2,67 7,-105-4,-1 1,0 0,0 0,0 1,-1 0,1 0,-1 0,1 1,-1 0,0 0,0 1,-1-1,10 11,3 5,-1 2,18 27,-35-49,33 56,-1 1,35 91,-58-120,0 0,-2 1,3 29,5 19,-6-31,4 66,-7-46,-3-46,1 1,1 0,0-1,14 29,40 72,-37-79,-17-33,0-1,1-1,0 1,0-1,0 0,1 0,0-1,1 0,-1 0,1-1,1 0,-1 0,15 5,-5-3,1 0,0-2,0 0,0-1,32 2,179-5,-129-3,-80 1,0-1,0-1,0-1,0 0,24-10,97-45,-136 56,8-4,1-1,-1 0,-1-1,25-21,41-51,-39 37,25-24,88-89,-126 128,-1-2,-2-1,37-62,-18 26,74-133,-109 187,-1 0,0 0,-2-1,5-16,-6 19,-1 0,2 1,-1-1,2 1,-1 0,1 0,1 1,9-11,6-3,1 1,1 1,2 1,0 1,1 1,0 2,2 0,0 2,1 2,0 0,1 2,39-9,-25 12,0 1,52 0,93 6,-150 2,-28-1,0 0,1 2,-1-1,0 1,0 1,21 7,-28-8,-1 0,1 1,0-1,-1 1,1 1,-1-1,0 0,0 1,0 0,-1 0,1 0,-1 1,0-1,0 1,-1-1,1 1,2 10,0 0,-1 0,-1 0,0 0,0 29,-5 66,-1-60,-4 825,8-577,-4-171,-23 137,23-243,-2 0,0 0,-2-1,0 0,-1 0,-1-1,-1 0,-21 30,20-32,1 0,1 1,0 0,1 0,1 1,1 0,1 0,0 0,2 1,-3 28,7 268,2-141,-3 356,1-516,0 1,1-1,1 0,0 1,11 27,36 71,-41-97,6 11,2 0,1-1,1 0,1-2,2 0,33 30,-47-49,-1 0,1-1,0 1,0-2,0 1,1-1,0 0,0-1,0 0,0-1,17 3,-2-2,1-1,0-1,32-3,-17-2,0-2,-1-2,0-2,0-1,-1-2,-1-1,55-30,-48 18,73-58,36-46,-68 56,-70 62,15-13,-1 0,-1-2,48-60,-47 42,47-96,9-58,-73 168,1-5,-1 0,10-59,3-78,-21 140,21-632,-24 636,1 1,1 0,10-39,29-81,-37 134,161-634,-156 598,24-155,-28 157,2 1,2 0,31-87,-21 79,3 2,2 0,2 2,56-79,4 5,22-30,-101 146,1-1,-1 1,1 1,1-1,0 2,0-1,1 1,-1 1,2 0,-1 0,1 1,-1 1,24-6,0 3,-1 2,1 2,60 1,-80 2,1 1,0 0,0 1,19 5,-30-6,-1 1,1-1,0 1,-1 0,1 1,-1-1,1 1,-1-1,0 1,0 0,-1 1,1-1,-1 1,1-1,-1 1,0 0,-1 1,4 4,53 138,10 65,-60-178,-2 0,-1 1,0 38,-4 106,-2-157,1 10,2 0,2-1,1 1,1-1,14 38,7 30,33 111,-47-162,21 46,8 28,-2 25,-38-138,-1-1,1 1,0-1,1 0,0-1,0 1,1 0,0-1,0 0,10 10,-9-12,0 0,0-1,0 0,0 0,1 0,-1-1,1 0,0-1,0 1,0-1,1 0,13 1,11 0,-1-2,1-1,-1-1,1-2,-1-1,0-1,41-13,-34 6,-1-2,-1-2,0-1,-1-2,45-31,-61 37,1 1,0 2,0 0,1 1,0 0,1 2,0 1,0 1,0 0,1 2,0 1,-1 0,44 4,-56-1,0 1,0 0,0 0,0 1,0 0,0 1,-1 0,0 1,0 0,0 0,0 1,-1 0,12 11,3 7,0 1,33 49,-43-57,34 60,-18-27,-11-22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5T15:40:10.339"/>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5T15:40:13.155"/>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5T15:40:17.459"/>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5T15:40:18.592"/>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5T15:40:22.742"/>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5T15:41:07.338"/>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5T15:41:18.504"/>
    </inkml:context>
    <inkml:brush xml:id="br0">
      <inkml:brushProperty name="width" value="0.05" units="cm"/>
      <inkml:brushProperty name="height" value="0.05" units="cm"/>
      <inkml:brushProperty name="ignorePressure" value="1"/>
    </inkml:brush>
  </inkml:definitions>
  <inkml:trace contextRef="#ctx0" brushRef="#br0">1 1,'0'15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D25EDAFC-5D53-468A-B24D-87DEF2BA4A60}" type="datetimeFigureOut">
              <a:rPr lang="fi-FI" smtClean="0"/>
              <a:t>25.4.2022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90C42C1-F0CF-4477-8567-AF73C00E7251}"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2" name="Rectangle 21"/>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1938413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25.4.2022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8997646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25.4.2022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1223175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25.4.2022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720425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D25EDAFC-5D53-468A-B24D-87DEF2BA4A60}" type="datetimeFigureOut">
              <a:rPr lang="fi-FI" smtClean="0"/>
              <a:t>25.4.2022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90C42C1-F0CF-4477-8567-AF73C00E7251}" type="slidenum">
              <a:rPr lang="fi-FI" smtClean="0"/>
              <a:t>‹#›</a:t>
            </a:fld>
            <a:endParaRPr lang="fi-FI"/>
          </a:p>
        </p:txBody>
      </p:sp>
    </p:spTree>
    <p:extLst>
      <p:ext uri="{BB962C8B-B14F-4D97-AF65-F5344CB8AC3E}">
        <p14:creationId xmlns:p14="http://schemas.microsoft.com/office/powerpoint/2010/main" val="2085905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D25EDAFC-5D53-468A-B24D-87DEF2BA4A60}" type="datetimeFigureOut">
              <a:rPr lang="fi-FI" smtClean="0"/>
              <a:t>25.4.2022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190C42C1-F0CF-4477-8567-AF73C00E7251}" type="slidenum">
              <a:rPr lang="fi-FI" smtClean="0"/>
              <a:t>‹#›</a:t>
            </a:fld>
            <a:endParaRPr lang="fi-FI"/>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602063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D25EDAFC-5D53-468A-B24D-87DEF2BA4A60}" type="datetimeFigureOut">
              <a:rPr lang="fi-FI" smtClean="0"/>
              <a:t>25.4.2022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190C42C1-F0CF-4477-8567-AF73C00E7251}" type="slidenum">
              <a:rPr lang="fi-FI" smtClean="0"/>
              <a:t>‹#›</a:t>
            </a:fld>
            <a:endParaRPr lang="fi-FI"/>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172602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D25EDAFC-5D53-468A-B24D-87DEF2BA4A60}" type="datetimeFigureOut">
              <a:rPr lang="fi-FI" smtClean="0"/>
              <a:t>25.4.2022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90C42C1-F0CF-4477-8567-AF73C00E7251}"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1588385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D25EDAFC-5D53-468A-B24D-87DEF2BA4A60}" type="datetimeFigureOut">
              <a:rPr lang="fi-FI" smtClean="0"/>
              <a:t>25.4.2022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90C42C1-F0CF-4477-8567-AF73C00E7251}"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4548028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25.4.2022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spTree>
    <p:extLst>
      <p:ext uri="{BB962C8B-B14F-4D97-AF65-F5344CB8AC3E}">
        <p14:creationId xmlns:p14="http://schemas.microsoft.com/office/powerpoint/2010/main" val="3050247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a:lstStyle>
            <a:lvl1pPr algn="l">
              <a:defRPr/>
            </a:lvl1pPr>
          </a:lstStyle>
          <a:p>
            <a:fld id="{D25EDAFC-5D53-468A-B24D-87DEF2BA4A60}" type="datetimeFigureOut">
              <a:rPr lang="fi-FI" smtClean="0"/>
              <a:t>25.4.2022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a:lstStyle>
            <a:lvl1pPr algn="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a:lstStyle>
            <a:lvl1pPr algn="l">
              <a:defRPr/>
            </a:lvl1pPr>
          </a:lstStyle>
          <a:p>
            <a:fld id="{190C42C1-F0CF-4477-8567-AF73C00E7251}" type="slidenum">
              <a:rPr lang="fi-FI" smtClean="0"/>
              <a:t>‹#›</a:t>
            </a:fld>
            <a:endParaRPr lang="fi-FI"/>
          </a:p>
        </p:txBody>
      </p:sp>
    </p:spTree>
    <p:extLst>
      <p:ext uri="{BB962C8B-B14F-4D97-AF65-F5344CB8AC3E}">
        <p14:creationId xmlns:p14="http://schemas.microsoft.com/office/powerpoint/2010/main" val="2958827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D25EDAFC-5D53-468A-B24D-87DEF2BA4A60}" type="datetimeFigureOut">
              <a:rPr lang="fi-FI" smtClean="0"/>
              <a:t>25.4.2022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90C42C1-F0CF-4477-8567-AF73C00E7251}"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7" name="Rectangle 16"/>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003166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D25EDAFC-5D53-468A-B24D-87DEF2BA4A60}" type="datetimeFigureOut">
              <a:rPr lang="fi-FI" smtClean="0"/>
              <a:t>25.4.2022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190C42C1-F0CF-4477-8567-AF73C00E7251}" type="slidenum">
              <a:rPr lang="fi-FI" smtClean="0"/>
              <a:t>‹#›</a:t>
            </a:fld>
            <a:endParaRPr lang="fi-FI"/>
          </a:p>
        </p:txBody>
      </p:sp>
      <p:sp>
        <p:nvSpPr>
          <p:cNvPr id="10" name="Title 9"/>
          <p:cNvSpPr>
            <a:spLocks noGrp="1"/>
          </p:cNvSpPr>
          <p:nvPr>
            <p:ph type="title"/>
          </p:nvPr>
        </p:nvSpPr>
        <p:spPr/>
        <p:txBody>
          <a:bodyPr/>
          <a:lstStyle/>
          <a:p>
            <a:r>
              <a:rPr lang="fi-FI"/>
              <a:t>Muokkaa ots. perustyyl. napsautt.</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7079598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D25EDAFC-5D53-468A-B24D-87DEF2BA4A60}" type="datetimeFigureOut">
              <a:rPr lang="fi-FI" smtClean="0"/>
              <a:t>25.4.2022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90C42C1-F0CF-4477-8567-AF73C00E7251}"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256588" y="1773237"/>
            <a:ext cx="3455987" cy="4392067"/>
          </a:xfrm>
          <a:solidFill>
            <a:schemeClr val="accent5"/>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2418823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D25EDAFC-5D53-468A-B24D-87DEF2BA4A60}" type="datetimeFigureOut">
              <a:rPr lang="fi-FI" smtClean="0"/>
              <a:t>25.4.2022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90C42C1-F0CF-4477-8567-AF73C00E7251}"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4392067"/>
          </a:xfrm>
          <a:solidFill>
            <a:schemeClr val="accent5"/>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3012311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D25EDAFC-5D53-468A-B24D-87DEF2BA4A60}" type="datetimeFigureOut">
              <a:rPr lang="fi-FI" smtClean="0"/>
              <a:t>25.4.2022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90C42C1-F0CF-4477-8567-AF73C00E7251}"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0" name="Text Placeholder 7"/>
          <p:cNvSpPr>
            <a:spLocks noGrp="1"/>
          </p:cNvSpPr>
          <p:nvPr>
            <p:ph type="body" sz="quarter" idx="14"/>
          </p:nvPr>
        </p:nvSpPr>
        <p:spPr>
          <a:xfrm>
            <a:off x="479425"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4" name="Text Placeholder 7"/>
          <p:cNvSpPr>
            <a:spLocks noGrp="1"/>
          </p:cNvSpPr>
          <p:nvPr>
            <p:ph type="body" sz="quarter" idx="18"/>
          </p:nvPr>
        </p:nvSpPr>
        <p:spPr>
          <a:xfrm>
            <a:off x="8256240"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Tree>
    <p:extLst>
      <p:ext uri="{BB962C8B-B14F-4D97-AF65-F5344CB8AC3E}">
        <p14:creationId xmlns:p14="http://schemas.microsoft.com/office/powerpoint/2010/main" val="41534531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25.4.2022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33084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D25EDAFC-5D53-468A-B24D-87DEF2BA4A60}" type="datetimeFigureOut">
              <a:rPr lang="fi-FI" smtClean="0"/>
              <a:t>25.4.2022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90C42C1-F0CF-4477-8567-AF73C00E7251}"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spTree>
    <p:extLst>
      <p:ext uri="{BB962C8B-B14F-4D97-AF65-F5344CB8AC3E}">
        <p14:creationId xmlns:p14="http://schemas.microsoft.com/office/powerpoint/2010/main" val="3439759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25.4.2022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092141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25.4.2022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spTree>
    <p:extLst>
      <p:ext uri="{BB962C8B-B14F-4D97-AF65-F5344CB8AC3E}">
        <p14:creationId xmlns:p14="http://schemas.microsoft.com/office/powerpoint/2010/main" val="16362755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25.4.2022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spTree>
    <p:extLst>
      <p:ext uri="{BB962C8B-B14F-4D97-AF65-F5344CB8AC3E}">
        <p14:creationId xmlns:p14="http://schemas.microsoft.com/office/powerpoint/2010/main" val="2256293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25.4.2022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fi-FI"/>
              <a:t>Muokkaa ots. perustyyl. napsautt.</a:t>
            </a:r>
            <a:endParaRPr lang="fi-FI" dirty="0"/>
          </a:p>
        </p:txBody>
      </p:sp>
    </p:spTree>
    <p:extLst>
      <p:ext uri="{BB962C8B-B14F-4D97-AF65-F5344CB8AC3E}">
        <p14:creationId xmlns:p14="http://schemas.microsoft.com/office/powerpoint/2010/main" val="3262502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D25EDAFC-5D53-468A-B24D-87DEF2BA4A60}" type="datetimeFigureOut">
              <a:rPr lang="fi-FI" smtClean="0"/>
              <a:t>25.4.2022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90C42C1-F0CF-4477-8567-AF73C00E7251}"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4" name="Rectangle 23"/>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147329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25.4.2022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9" name="Rectangle 8"/>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1" name="Rectangle 10"/>
            <p:cNvSpPr/>
            <p:nvPr/>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070641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fi-FI"/>
              <a:t>Muokkaa ots. perustyyl. napsautt.</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D25EDAFC-5D53-468A-B24D-87DEF2BA4A60}" type="datetimeFigureOut">
              <a:rPr lang="fi-FI" smtClean="0"/>
              <a:t>25.4.2022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190C42C1-F0CF-4477-8567-AF73C00E7251}" type="slidenum">
              <a:rPr lang="fi-FI" smtClean="0"/>
              <a:t>‹#›</a:t>
            </a:fld>
            <a:endParaRPr lang="fi-FI"/>
          </a:p>
        </p:txBody>
      </p:sp>
    </p:spTree>
    <p:extLst>
      <p:ext uri="{BB962C8B-B14F-4D97-AF65-F5344CB8AC3E}">
        <p14:creationId xmlns:p14="http://schemas.microsoft.com/office/powerpoint/2010/main" val="182578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D25EDAFC-5D53-468A-B24D-87DEF2BA4A60}" type="datetimeFigureOut">
              <a:rPr lang="fi-FI" smtClean="0"/>
              <a:t>25.4.2022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190C42C1-F0CF-4477-8567-AF73C00E7251}" type="slidenum">
              <a:rPr lang="fi-FI" smtClean="0"/>
              <a:t>‹#›</a:t>
            </a:fld>
            <a:endParaRPr lang="fi-FI"/>
          </a:p>
        </p:txBody>
      </p:sp>
    </p:spTree>
    <p:extLst>
      <p:ext uri="{BB962C8B-B14F-4D97-AF65-F5344CB8AC3E}">
        <p14:creationId xmlns:p14="http://schemas.microsoft.com/office/powerpoint/2010/main" val="1682111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D25EDAFC-5D53-468A-B24D-87DEF2BA4A60}" type="datetimeFigureOut">
              <a:rPr lang="fi-FI" smtClean="0"/>
              <a:t>25.4.2022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90C42C1-F0CF-4477-8567-AF73C00E7251}"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924332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D25EDAFC-5D53-468A-B24D-87DEF2BA4A60}" type="datetimeFigureOut">
              <a:rPr lang="fi-FI" smtClean="0"/>
              <a:t>25.4.2022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90C42C1-F0CF-4477-8567-AF73C00E7251}"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991992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D25EDAFC-5D53-468A-B24D-87DEF2BA4A60}" type="datetimeFigureOut">
              <a:rPr lang="fi-FI" smtClean="0"/>
              <a:t>25.4.2022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90C42C1-F0CF-4477-8567-AF73C00E7251}"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330611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D25EDAFC-5D53-468A-B24D-87DEF2BA4A60}" type="datetimeFigureOut">
              <a:rPr lang="fi-FI" smtClean="0"/>
              <a:t>25.4.2022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90C42C1-F0CF-4477-8567-AF73C00E7251}"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tx2"/>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9719071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D25EDAFC-5D53-468A-B24D-87DEF2BA4A60}" type="datetimeFigureOut">
              <a:rPr lang="fi-FI" smtClean="0"/>
              <a:t>25.4.2022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90C42C1-F0CF-4477-8567-AF73C00E7251}"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tx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8" name="Rectangle 17"/>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fi-FI"/>
              <a:t>Muokkaa ots. perustyyl. napsautt.</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5574105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D25EDAFC-5D53-468A-B24D-87DEF2BA4A60}" type="datetimeFigureOut">
              <a:rPr lang="fi-FI" smtClean="0"/>
              <a:t>25.4.2022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90C42C1-F0CF-4477-8567-AF73C00E7251}" type="slidenum">
              <a:rPr lang="fi-FI" smtClean="0"/>
              <a:t>‹#›</a:t>
            </a:fld>
            <a:endParaRPr lang="fi-FI"/>
          </a:p>
        </p:txBody>
      </p:sp>
    </p:spTree>
    <p:extLst>
      <p:ext uri="{BB962C8B-B14F-4D97-AF65-F5344CB8AC3E}">
        <p14:creationId xmlns:p14="http://schemas.microsoft.com/office/powerpoint/2010/main" val="2407828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D25EDAFC-5D53-468A-B24D-87DEF2BA4A60}" type="datetimeFigureOut">
              <a:rPr lang="fi-FI" smtClean="0"/>
              <a:t>25.4.2022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90C42C1-F0CF-4477-8567-AF73C00E7251}"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482352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25.4.2022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95863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25.4.2022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8117363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25EDAFC-5D53-468A-B24D-87DEF2BA4A60}" type="datetimeFigureOut">
              <a:rPr lang="fi-FI" smtClean="0"/>
              <a:t>25.4.2022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90C42C1-F0CF-4477-8567-AF73C00E7251}"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174862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fi-FI"/>
              <a:t>Muokkaa ots. perustyyl. napsautt.</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D25EDAFC-5D53-468A-B24D-87DEF2BA4A60}" type="datetimeFigureOut">
              <a:rPr lang="fi-FI" smtClean="0"/>
              <a:t>25.4.2022</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190C42C1-F0CF-4477-8567-AF73C00E7251}" type="slidenum">
              <a:rPr lang="fi-FI" smtClean="0"/>
              <a:t>‹#›</a:t>
            </a:fld>
            <a:endParaRPr lang="fi-FI"/>
          </a:p>
        </p:txBody>
      </p:sp>
      <p:sp>
        <p:nvSpPr>
          <p:cNvPr id="9" name="Rectangle 8">
            <a:extLst>
              <a:ext uri="{C183D7F6-B498-43B3-948B-1728B52AA6E4}">
                <adec:decorative xmlns:adec="http://schemas.microsoft.com/office/drawing/2017/decorative"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5" name="Rectangle 14"/>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jyo</a:t>
            </a:r>
            <a:endParaRPr lang="en-GB" sz="200" dirty="0" err="1">
              <a:solidFill>
                <a:schemeClr val="bg1"/>
              </a:solidFill>
              <a:latin typeface="+mn-lt"/>
            </a:endParaRPr>
          </a:p>
        </p:txBody>
      </p:sp>
      <p:pic>
        <p:nvPicPr>
          <p:cNvPr id="12" name="(logo)" descr="Z:\GRW (grow)\logot\copyright_grow.png" hidden="1"/>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427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43.jpg"/><Relationship Id="rId1" Type="http://schemas.openxmlformats.org/officeDocument/2006/relationships/slideLayout" Target="../slideLayouts/slideLayout18.xml"/><Relationship Id="rId6" Type="http://schemas.openxmlformats.org/officeDocument/2006/relationships/image" Target="../media/image37.png"/><Relationship Id="rId11" Type="http://schemas.openxmlformats.org/officeDocument/2006/relationships/customXml" Target="../ink/ink7.xml"/><Relationship Id="rId5" Type="http://schemas.openxmlformats.org/officeDocument/2006/relationships/customXml" Target="../ink/ink2.xml"/><Relationship Id="rId10" Type="http://schemas.openxmlformats.org/officeDocument/2006/relationships/customXml" Target="../ink/ink6.xml"/><Relationship Id="rId4" Type="http://schemas.openxmlformats.org/officeDocument/2006/relationships/image" Target="../media/image360.png"/><Relationship Id="rId9" Type="http://schemas.openxmlformats.org/officeDocument/2006/relationships/customXml" Target="../ink/ink5.xml"/></Relationships>
</file>

<file path=ppt/slides/_rels/slide53.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44.jp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6501" y="2636912"/>
            <a:ext cx="7156073" cy="2237578"/>
          </a:xfrm>
        </p:spPr>
        <p:txBody>
          <a:bodyPr>
            <a:normAutofit/>
          </a:bodyPr>
          <a:lstStyle/>
          <a:p>
            <a:br>
              <a:rPr lang="fi-FI" dirty="0"/>
            </a:br>
            <a:r>
              <a:rPr lang="fi-FI" dirty="0"/>
              <a:t>Oppimisen tuki liikunnassa</a:t>
            </a:r>
            <a:br>
              <a:rPr lang="fi-FI" dirty="0"/>
            </a:br>
            <a:r>
              <a:rPr lang="fi-FI" sz="2000" dirty="0"/>
              <a:t>Terhi Huovista </a:t>
            </a:r>
            <a:r>
              <a:rPr lang="fi-FI" sz="2000" dirty="0" err="1"/>
              <a:t>mukaellen</a:t>
            </a:r>
            <a:br>
              <a:rPr lang="fi-FI"/>
            </a:br>
            <a:r>
              <a:rPr lang="fi-FI"/>
              <a:t>POMMLI</a:t>
            </a:r>
            <a:endParaRPr lang="fi-FI" dirty="0"/>
          </a:p>
        </p:txBody>
      </p:sp>
      <p:sp>
        <p:nvSpPr>
          <p:cNvPr id="3" name="Subtitle 2"/>
          <p:cNvSpPr>
            <a:spLocks noGrp="1"/>
          </p:cNvSpPr>
          <p:nvPr>
            <p:ph type="subTitle" idx="1"/>
          </p:nvPr>
        </p:nvSpPr>
        <p:spPr>
          <a:xfrm>
            <a:off x="5486399" y="4874490"/>
            <a:ext cx="6046293" cy="1169849"/>
          </a:xfrm>
        </p:spPr>
        <p:txBody>
          <a:bodyPr/>
          <a:lstStyle/>
          <a:p>
            <a:r>
              <a:rPr lang="fi-FI" sz="2400" dirty="0"/>
              <a:t>Mari Kääpä</a:t>
            </a:r>
          </a:p>
          <a:p>
            <a:r>
              <a:rPr lang="fi-FI" sz="2400" dirty="0"/>
              <a:t>mari.p.kaapa@jyu.fi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3515" y="1538254"/>
            <a:ext cx="5159024" cy="3853146"/>
          </a:xfrm>
          <a:prstGeom prst="rect">
            <a:avLst/>
          </a:prstGeom>
        </p:spPr>
      </p:pic>
    </p:spTree>
    <p:extLst>
      <p:ext uri="{BB962C8B-B14F-4D97-AF65-F5344CB8AC3E}">
        <p14:creationId xmlns:p14="http://schemas.microsoft.com/office/powerpoint/2010/main" val="431827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78AB75-B7C5-405D-95EF-083F19A5CB6D}"/>
              </a:ext>
            </a:extLst>
          </p:cNvPr>
          <p:cNvSpPr>
            <a:spLocks noGrp="1"/>
          </p:cNvSpPr>
          <p:nvPr>
            <p:ph type="title"/>
          </p:nvPr>
        </p:nvSpPr>
        <p:spPr>
          <a:xfrm>
            <a:off x="1325542" y="265672"/>
            <a:ext cx="5702788" cy="1080542"/>
          </a:xfrm>
        </p:spPr>
        <p:txBody>
          <a:bodyPr anchor="t">
            <a:normAutofit/>
          </a:bodyPr>
          <a:lstStyle/>
          <a:p>
            <a:r>
              <a:rPr lang="fi-FI" dirty="0"/>
              <a:t>Erityiset opetusjärjestelyt</a:t>
            </a:r>
          </a:p>
        </p:txBody>
      </p:sp>
      <p:sp>
        <p:nvSpPr>
          <p:cNvPr id="3" name="Sisällön paikkamerkki 2">
            <a:extLst>
              <a:ext uri="{FF2B5EF4-FFF2-40B4-BE49-F238E27FC236}">
                <a16:creationId xmlns:a16="http://schemas.microsoft.com/office/drawing/2014/main" id="{23AA4783-76CA-4A2B-9CA5-87CD45AEE676}"/>
              </a:ext>
            </a:extLst>
          </p:cNvPr>
          <p:cNvSpPr>
            <a:spLocks noGrp="1"/>
          </p:cNvSpPr>
          <p:nvPr>
            <p:ph idx="1"/>
          </p:nvPr>
        </p:nvSpPr>
        <p:spPr>
          <a:xfrm>
            <a:off x="555812" y="1611876"/>
            <a:ext cx="5844988" cy="4914429"/>
          </a:xfrm>
        </p:spPr>
        <p:txBody>
          <a:bodyPr anchor="t">
            <a:normAutofit/>
          </a:bodyPr>
          <a:lstStyle/>
          <a:p>
            <a:pPr marL="0" indent="0">
              <a:lnSpc>
                <a:spcPct val="110000"/>
              </a:lnSpc>
              <a:buNone/>
            </a:pPr>
            <a:r>
              <a:rPr lang="fi-FI" dirty="0"/>
              <a:t>Perusopetuslaki 18§: </a:t>
            </a:r>
          </a:p>
          <a:p>
            <a:pPr marL="0" indent="0">
              <a:lnSpc>
                <a:spcPct val="110000"/>
              </a:lnSpc>
              <a:buNone/>
            </a:pPr>
            <a:r>
              <a:rPr lang="fi-FI" dirty="0"/>
              <a:t>”Oppilaan opiskelu voidaan järjestää osittain toisin kuin tässä laissa ja sen nojalla säädetään ja määrätään, jos: </a:t>
            </a:r>
          </a:p>
          <a:p>
            <a:pPr marL="342900" indent="-342900">
              <a:lnSpc>
                <a:spcPct val="110000"/>
              </a:lnSpc>
              <a:buAutoNum type="arabicPeriod"/>
            </a:pPr>
            <a:r>
              <a:rPr lang="fi-FI" dirty="0"/>
              <a:t>oppilaalla katsotaan joltakin osin ennestään olevan perusopetuksen oppimäärää vastaavat tiedot ja taidot; </a:t>
            </a:r>
          </a:p>
          <a:p>
            <a:pPr marL="342900" indent="-342900">
              <a:lnSpc>
                <a:spcPct val="110000"/>
              </a:lnSpc>
              <a:buAutoNum type="arabicPeriod"/>
            </a:pPr>
            <a:r>
              <a:rPr lang="fi-FI" dirty="0"/>
              <a:t>perusopetuksen oppimäärän suorittaminen olisi oppilaalle olosuhteet ja aikaisemmat opinnot huomioon ottaen joltakin osin kohtuutonta; tai </a:t>
            </a:r>
          </a:p>
          <a:p>
            <a:pPr marL="342900" indent="-342900">
              <a:lnSpc>
                <a:spcPct val="110000"/>
              </a:lnSpc>
              <a:buAutoNum type="arabicPeriod"/>
            </a:pPr>
            <a:r>
              <a:rPr lang="fi-FI" dirty="0"/>
              <a:t>se on perusteltua oppilaan terveydentilaan liittyvistä syistä.” </a:t>
            </a:r>
          </a:p>
          <a:p>
            <a:pPr marL="0" indent="0">
              <a:lnSpc>
                <a:spcPct val="110000"/>
              </a:lnSpc>
              <a:buNone/>
            </a:pPr>
            <a:endParaRPr lang="fi-FI" dirty="0"/>
          </a:p>
          <a:p>
            <a:pPr marL="0" indent="0">
              <a:lnSpc>
                <a:spcPct val="110000"/>
              </a:lnSpc>
              <a:buNone/>
            </a:pPr>
            <a:r>
              <a:rPr lang="fi-FI" dirty="0"/>
              <a:t> Ensisijaisesti kolmiportainen tuki! </a:t>
            </a:r>
          </a:p>
          <a:p>
            <a:pPr marL="0" indent="0">
              <a:lnSpc>
                <a:spcPct val="110000"/>
              </a:lnSpc>
              <a:buNone/>
            </a:pPr>
            <a:r>
              <a:rPr lang="fi-FI" dirty="0"/>
              <a:t>	Esim. osittainen tai kokonaan vapauttaminen, 	yksilöllisesti toteutettava opetusohjelma </a:t>
            </a:r>
          </a:p>
        </p:txBody>
      </p:sp>
      <p:pic>
        <p:nvPicPr>
          <p:cNvPr id="6" name="Sisällön paikkamerkki 5" descr="Kuva, joka sisältää kohteen vesi, ulko, taivas, urheilu&#10;&#10;Kuvaus luotu automaattisesti">
            <a:extLst>
              <a:ext uri="{FF2B5EF4-FFF2-40B4-BE49-F238E27FC236}">
                <a16:creationId xmlns:a16="http://schemas.microsoft.com/office/drawing/2014/main" id="{395A4839-B80C-48C4-96D7-58F323CFD41D}"/>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5050" r="5591" b="2"/>
          <a:stretch/>
        </p:blipFill>
        <p:spPr>
          <a:xfrm>
            <a:off x="6003482" y="10"/>
            <a:ext cx="6188518" cy="6669350"/>
          </a:xfrm>
          <a:noFill/>
        </p:spPr>
      </p:pic>
    </p:spTree>
    <p:extLst>
      <p:ext uri="{BB962C8B-B14F-4D97-AF65-F5344CB8AC3E}">
        <p14:creationId xmlns:p14="http://schemas.microsoft.com/office/powerpoint/2010/main" val="1336699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E648DD2A-067E-4A4F-91BB-4EBD42186C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6338" y="79659"/>
            <a:ext cx="10895012" cy="6509770"/>
          </a:xfrm>
          <a:noFill/>
        </p:spPr>
      </p:pic>
    </p:spTree>
    <p:extLst>
      <p:ext uri="{BB962C8B-B14F-4D97-AF65-F5344CB8AC3E}">
        <p14:creationId xmlns:p14="http://schemas.microsoft.com/office/powerpoint/2010/main" val="2024036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Kuva, joka sisältää kohteen pöytä&#10;&#10;Kuvaus luotu automaattisesti">
            <a:extLst>
              <a:ext uri="{FF2B5EF4-FFF2-40B4-BE49-F238E27FC236}">
                <a16:creationId xmlns:a16="http://schemas.microsoft.com/office/drawing/2014/main" id="{EEB788C3-E3A2-4553-96A9-B83B1B2AEE4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 b="15848"/>
          <a:stretch/>
        </p:blipFill>
        <p:spPr>
          <a:xfrm>
            <a:off x="1176338" y="68263"/>
            <a:ext cx="10895012" cy="6532562"/>
          </a:xfrm>
          <a:noFill/>
        </p:spPr>
      </p:pic>
    </p:spTree>
    <p:extLst>
      <p:ext uri="{BB962C8B-B14F-4D97-AF65-F5344CB8AC3E}">
        <p14:creationId xmlns:p14="http://schemas.microsoft.com/office/powerpoint/2010/main" val="17736608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Kuva, joka sisältää kohteen pöytä&#10;&#10;Kuvaus luotu automaattisesti">
            <a:extLst>
              <a:ext uri="{FF2B5EF4-FFF2-40B4-BE49-F238E27FC236}">
                <a16:creationId xmlns:a16="http://schemas.microsoft.com/office/drawing/2014/main" id="{7658AAB0-689E-48B5-9C36-9AC97E8C032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51" r="2" b="10375"/>
          <a:stretch/>
        </p:blipFill>
        <p:spPr>
          <a:xfrm>
            <a:off x="1176338" y="68263"/>
            <a:ext cx="10895012" cy="6532562"/>
          </a:xfrm>
          <a:noFill/>
        </p:spPr>
      </p:pic>
    </p:spTree>
    <p:extLst>
      <p:ext uri="{BB962C8B-B14F-4D97-AF65-F5344CB8AC3E}">
        <p14:creationId xmlns:p14="http://schemas.microsoft.com/office/powerpoint/2010/main" val="914581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24BD02-906B-427D-80C2-8DECA217DD9F}"/>
              </a:ext>
            </a:extLst>
          </p:cNvPr>
          <p:cNvSpPr>
            <a:spLocks noGrp="1"/>
          </p:cNvSpPr>
          <p:nvPr>
            <p:ph type="title"/>
          </p:nvPr>
        </p:nvSpPr>
        <p:spPr>
          <a:xfrm>
            <a:off x="1343471" y="171450"/>
            <a:ext cx="10369103" cy="1080542"/>
          </a:xfrm>
        </p:spPr>
        <p:txBody>
          <a:bodyPr/>
          <a:lstStyle/>
          <a:p>
            <a:r>
              <a:rPr lang="fi-FI" dirty="0"/>
              <a:t>Tuen tavoitteena OSALLISUUDEN vahvistaminen</a:t>
            </a:r>
          </a:p>
        </p:txBody>
      </p:sp>
      <p:sp>
        <p:nvSpPr>
          <p:cNvPr id="3" name="Sisällön paikkamerkki 2">
            <a:extLst>
              <a:ext uri="{FF2B5EF4-FFF2-40B4-BE49-F238E27FC236}">
                <a16:creationId xmlns:a16="http://schemas.microsoft.com/office/drawing/2014/main" id="{29C4B3D7-D06A-45E7-B2B0-B7CA1862778F}"/>
              </a:ext>
            </a:extLst>
          </p:cNvPr>
          <p:cNvSpPr>
            <a:spLocks noGrp="1"/>
          </p:cNvSpPr>
          <p:nvPr>
            <p:ph sz="half" idx="1"/>
          </p:nvPr>
        </p:nvSpPr>
        <p:spPr>
          <a:xfrm>
            <a:off x="502024" y="1631576"/>
            <a:ext cx="6203576" cy="4750173"/>
          </a:xfrm>
        </p:spPr>
        <p:txBody>
          <a:bodyPr/>
          <a:lstStyle/>
          <a:p>
            <a:pPr marL="0" indent="0">
              <a:buNone/>
            </a:pPr>
            <a:r>
              <a:rPr lang="fi-FI" sz="2400" dirty="0"/>
              <a:t>”Opetuksen ja tuen järjestämisen lähtökohtana ovat sekä o</a:t>
            </a:r>
            <a:r>
              <a:rPr lang="fi-FI" sz="2400" u="sng" dirty="0"/>
              <a:t>petusryhmän</a:t>
            </a:r>
            <a:r>
              <a:rPr lang="fi-FI" sz="2400" dirty="0"/>
              <a:t> että </a:t>
            </a:r>
            <a:r>
              <a:rPr lang="fi-FI" sz="2400" u="sng" dirty="0"/>
              <a:t>kunkin oppilaan </a:t>
            </a:r>
            <a:r>
              <a:rPr lang="fi-FI" sz="2400" dirty="0"/>
              <a:t>vahvuudet ja oppimis- ja kehitystarpeet. Oppimisen ja koulunkäynnin tukeminen merkitsee </a:t>
            </a:r>
            <a:r>
              <a:rPr lang="fi-FI" sz="2400" u="sng" dirty="0"/>
              <a:t>yhteisöllisiä</a:t>
            </a:r>
            <a:r>
              <a:rPr lang="fi-FI" sz="2400" dirty="0"/>
              <a:t> ja </a:t>
            </a:r>
            <a:r>
              <a:rPr lang="fi-FI" sz="2400" u="sng" dirty="0"/>
              <a:t>oppimisympäristöön</a:t>
            </a:r>
            <a:r>
              <a:rPr lang="fi-FI" sz="2400" dirty="0"/>
              <a:t> liittyviä ratkaisuja sekä oppilaiden</a:t>
            </a:r>
            <a:r>
              <a:rPr lang="fi-FI" sz="2400" u="sng" dirty="0"/>
              <a:t> yksilöllisiin tarpeisiin </a:t>
            </a:r>
            <a:r>
              <a:rPr lang="fi-FI" sz="2400" dirty="0"/>
              <a:t>vastaamista.” </a:t>
            </a:r>
          </a:p>
          <a:p>
            <a:endParaRPr lang="fi-FI" dirty="0"/>
          </a:p>
          <a:p>
            <a:endParaRPr lang="fi-FI" dirty="0"/>
          </a:p>
          <a:p>
            <a:pPr marL="0" indent="0">
              <a:buNone/>
            </a:pPr>
            <a:r>
              <a:rPr lang="fi-FI" dirty="0"/>
              <a:t>(Perusopetuksen opetussuunnitelman perusteet 2014) </a:t>
            </a:r>
          </a:p>
        </p:txBody>
      </p:sp>
      <p:pic>
        <p:nvPicPr>
          <p:cNvPr id="6" name="Sisällön paikkamerkki 5" descr="Kuva, joka sisältää kohteen lattia, urheilu, henkilö, ryhmä&#10;&#10;Kuvaus luotu automaattisesti">
            <a:extLst>
              <a:ext uri="{FF2B5EF4-FFF2-40B4-BE49-F238E27FC236}">
                <a16:creationId xmlns:a16="http://schemas.microsoft.com/office/drawing/2014/main" id="{7D373DC2-715A-4238-9D46-2D7E7261459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57639" y="2133601"/>
            <a:ext cx="4895850" cy="3671887"/>
          </a:xfrm>
        </p:spPr>
      </p:pic>
    </p:spTree>
    <p:extLst>
      <p:ext uri="{BB962C8B-B14F-4D97-AF65-F5344CB8AC3E}">
        <p14:creationId xmlns:p14="http://schemas.microsoft.com/office/powerpoint/2010/main" val="3509213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53F8FA-94EA-42EF-B839-E04F350DCCAF}"/>
              </a:ext>
            </a:extLst>
          </p:cNvPr>
          <p:cNvSpPr>
            <a:spLocks noGrp="1"/>
          </p:cNvSpPr>
          <p:nvPr>
            <p:ph type="title"/>
          </p:nvPr>
        </p:nvSpPr>
        <p:spPr>
          <a:xfrm>
            <a:off x="1287583" y="285750"/>
            <a:ext cx="10633484" cy="1080542"/>
          </a:xfrm>
        </p:spPr>
        <p:txBody>
          <a:bodyPr/>
          <a:lstStyle/>
          <a:p>
            <a:r>
              <a:rPr lang="fi-FI" dirty="0"/>
              <a:t>Miten saadaan parasta mahdollista osaamista esille? </a:t>
            </a:r>
            <a:r>
              <a:rPr lang="fi-FI" dirty="0">
                <a:sym typeface="Wingdings" panose="05000000000000000000" pitchFamily="2" charset="2"/>
              </a:rPr>
              <a:t> Arviointi opetusryhmään, oppimisympäristöön sekä pedagogisiin ratkaisuihin liittyvien tuen tarpeiden tunnistamisessa</a:t>
            </a:r>
            <a:endParaRPr lang="fi-FI" dirty="0"/>
          </a:p>
        </p:txBody>
      </p:sp>
      <p:pic>
        <p:nvPicPr>
          <p:cNvPr id="5" name="Sisällön paikkamerkki 4" descr="Kuva, joka sisältää kohteen teksti, käyntikortti&#10;&#10;Kuvaus luotu automaattisesti">
            <a:extLst>
              <a:ext uri="{FF2B5EF4-FFF2-40B4-BE49-F238E27FC236}">
                <a16:creationId xmlns:a16="http://schemas.microsoft.com/office/drawing/2014/main" id="{084C7D56-EF85-42E3-8008-0441F0F529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7583" y="2179638"/>
            <a:ext cx="9616834" cy="4392612"/>
          </a:xfrm>
        </p:spPr>
      </p:pic>
    </p:spTree>
    <p:extLst>
      <p:ext uri="{BB962C8B-B14F-4D97-AF65-F5344CB8AC3E}">
        <p14:creationId xmlns:p14="http://schemas.microsoft.com/office/powerpoint/2010/main" val="17174970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609D07-D861-4D54-B7A7-2D531F1A20FE}"/>
              </a:ext>
            </a:extLst>
          </p:cNvPr>
          <p:cNvSpPr>
            <a:spLocks noGrp="1"/>
          </p:cNvSpPr>
          <p:nvPr>
            <p:ph type="title"/>
          </p:nvPr>
        </p:nvSpPr>
        <p:spPr>
          <a:xfrm>
            <a:off x="1235895" y="151879"/>
            <a:ext cx="10633376" cy="1080542"/>
          </a:xfrm>
        </p:spPr>
        <p:txBody>
          <a:bodyPr/>
          <a:lstStyle/>
          <a:p>
            <a:r>
              <a:rPr lang="fi-FI" dirty="0"/>
              <a:t>Oppimisen esteiden tunnistaminen ja tukitoimet liikunnassa, esim.</a:t>
            </a:r>
          </a:p>
        </p:txBody>
      </p:sp>
      <p:pic>
        <p:nvPicPr>
          <p:cNvPr id="5" name="Sisällön paikkamerkki 4" descr="Kuva, joka sisältää kohteen pöytä&#10;&#10;Kuvaus luotu automaattisesti">
            <a:extLst>
              <a:ext uri="{FF2B5EF4-FFF2-40B4-BE49-F238E27FC236}">
                <a16:creationId xmlns:a16="http://schemas.microsoft.com/office/drawing/2014/main" id="{38C53450-4AC1-4D34-8171-F4C335EDCF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023" y="1318471"/>
            <a:ext cx="11689977" cy="5189905"/>
          </a:xfrm>
        </p:spPr>
      </p:pic>
    </p:spTree>
    <p:extLst>
      <p:ext uri="{BB962C8B-B14F-4D97-AF65-F5344CB8AC3E}">
        <p14:creationId xmlns:p14="http://schemas.microsoft.com/office/powerpoint/2010/main" val="3344482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Kuva, joka sisältää kohteen pöytä&#10;&#10;Kuvaus luotu automaattisesti">
            <a:extLst>
              <a:ext uri="{FF2B5EF4-FFF2-40B4-BE49-F238E27FC236}">
                <a16:creationId xmlns:a16="http://schemas.microsoft.com/office/drawing/2014/main" id="{450EA59A-2226-467F-A429-E611C45359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2756" y="71613"/>
            <a:ext cx="10618938" cy="6558439"/>
          </a:xfrm>
        </p:spPr>
      </p:pic>
    </p:spTree>
    <p:extLst>
      <p:ext uri="{BB962C8B-B14F-4D97-AF65-F5344CB8AC3E}">
        <p14:creationId xmlns:p14="http://schemas.microsoft.com/office/powerpoint/2010/main" val="2437037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CE556A4F-A8EB-4882-93AA-3BA66F957F03}"/>
              </a:ext>
            </a:extLst>
          </p:cNvPr>
          <p:cNvSpPr>
            <a:spLocks noGrp="1"/>
          </p:cNvSpPr>
          <p:nvPr>
            <p:ph sz="half" idx="2"/>
          </p:nvPr>
        </p:nvSpPr>
        <p:spPr>
          <a:xfrm>
            <a:off x="246294" y="1918448"/>
            <a:ext cx="3303730" cy="4337052"/>
          </a:xfrm>
        </p:spPr>
        <p:txBody>
          <a:bodyPr/>
          <a:lstStyle/>
          <a:p>
            <a:r>
              <a:rPr lang="fi-FI" sz="2800" dirty="0"/>
              <a:t>Itsehallintataidot</a:t>
            </a:r>
          </a:p>
          <a:p>
            <a:r>
              <a:rPr lang="fi-FI" sz="2800" dirty="0"/>
              <a:t>Toisten huomioon ottaminen</a:t>
            </a:r>
          </a:p>
          <a:p>
            <a:r>
              <a:rPr lang="fi-FI" sz="2800" dirty="0"/>
              <a:t>Vastuullisuus</a:t>
            </a:r>
          </a:p>
          <a:p>
            <a:r>
              <a:rPr lang="fi-FI" sz="2800" dirty="0"/>
              <a:t>Yhteistyötaidot</a:t>
            </a:r>
          </a:p>
        </p:txBody>
      </p:sp>
      <p:sp>
        <p:nvSpPr>
          <p:cNvPr id="5" name="Sisällön paikkamerkki 4">
            <a:extLst>
              <a:ext uri="{FF2B5EF4-FFF2-40B4-BE49-F238E27FC236}">
                <a16:creationId xmlns:a16="http://schemas.microsoft.com/office/drawing/2014/main" id="{CAB9618D-5BD6-4181-A158-7F0A33268FB5}"/>
              </a:ext>
            </a:extLst>
          </p:cNvPr>
          <p:cNvSpPr>
            <a:spLocks noGrp="1"/>
          </p:cNvSpPr>
          <p:nvPr>
            <p:ph sz="quarter" idx="4"/>
          </p:nvPr>
        </p:nvSpPr>
        <p:spPr>
          <a:xfrm>
            <a:off x="3765176" y="1918448"/>
            <a:ext cx="4392706" cy="4247403"/>
          </a:xfrm>
        </p:spPr>
        <p:txBody>
          <a:bodyPr/>
          <a:lstStyle/>
          <a:p>
            <a:r>
              <a:rPr lang="fi-FI" sz="2800" dirty="0"/>
              <a:t>Kyky kohdistaa ja ylläpitää tarkkaavaisuutta </a:t>
            </a:r>
          </a:p>
          <a:p>
            <a:r>
              <a:rPr lang="fi-FI" sz="2800" dirty="0"/>
              <a:t>Halu ja innostus harjoitella </a:t>
            </a:r>
          </a:p>
          <a:p>
            <a:r>
              <a:rPr lang="fi-FI" sz="2800" dirty="0"/>
              <a:t>Kyky iloita oppimisesta ja onnistumisesta </a:t>
            </a:r>
          </a:p>
          <a:p>
            <a:r>
              <a:rPr lang="fi-FI" sz="2800" dirty="0"/>
              <a:t>Kielelliset valmiudet </a:t>
            </a:r>
          </a:p>
          <a:p>
            <a:r>
              <a:rPr lang="fi-FI" sz="2800" dirty="0"/>
              <a:t>Tunteiden säätelyn taidot</a:t>
            </a:r>
          </a:p>
        </p:txBody>
      </p:sp>
      <p:sp>
        <p:nvSpPr>
          <p:cNvPr id="6" name="Otsikko 5">
            <a:extLst>
              <a:ext uri="{FF2B5EF4-FFF2-40B4-BE49-F238E27FC236}">
                <a16:creationId xmlns:a16="http://schemas.microsoft.com/office/drawing/2014/main" id="{C1604223-A663-4FBA-827A-AE2CCB1D84EE}"/>
              </a:ext>
            </a:extLst>
          </p:cNvPr>
          <p:cNvSpPr>
            <a:spLocks noGrp="1"/>
          </p:cNvSpPr>
          <p:nvPr>
            <p:ph type="title"/>
          </p:nvPr>
        </p:nvSpPr>
        <p:spPr>
          <a:xfrm>
            <a:off x="1343471" y="171450"/>
            <a:ext cx="10369103" cy="1080542"/>
          </a:xfrm>
        </p:spPr>
        <p:txBody>
          <a:bodyPr/>
          <a:lstStyle/>
          <a:p>
            <a:r>
              <a:rPr lang="fi-FI" dirty="0"/>
              <a:t>Oppimisvalmiudet</a:t>
            </a:r>
          </a:p>
        </p:txBody>
      </p:sp>
      <p:sp>
        <p:nvSpPr>
          <p:cNvPr id="8" name="Sisällön paikkamerkki 7">
            <a:extLst>
              <a:ext uri="{FF2B5EF4-FFF2-40B4-BE49-F238E27FC236}">
                <a16:creationId xmlns:a16="http://schemas.microsoft.com/office/drawing/2014/main" id="{BA8E1A3D-C8AF-4B7B-B45F-3A2C5439F9A9}"/>
              </a:ext>
            </a:extLst>
          </p:cNvPr>
          <p:cNvSpPr>
            <a:spLocks noGrp="1"/>
          </p:cNvSpPr>
          <p:nvPr>
            <p:ph sz="quarter" idx="14"/>
          </p:nvPr>
        </p:nvSpPr>
        <p:spPr>
          <a:xfrm>
            <a:off x="8489371" y="1918448"/>
            <a:ext cx="3456335" cy="4247403"/>
          </a:xfrm>
        </p:spPr>
        <p:txBody>
          <a:bodyPr/>
          <a:lstStyle/>
          <a:p>
            <a:r>
              <a:rPr lang="fi-FI" sz="2800" dirty="0"/>
              <a:t>Havaintomotoriset taidot </a:t>
            </a:r>
          </a:p>
          <a:p>
            <a:r>
              <a:rPr lang="fi-FI" sz="2800" dirty="0"/>
              <a:t>Perusmotoriset taidot</a:t>
            </a:r>
          </a:p>
          <a:p>
            <a:r>
              <a:rPr lang="fi-FI" sz="2800" dirty="0"/>
              <a:t>Liikunnan lajitaidot </a:t>
            </a:r>
          </a:p>
          <a:p>
            <a:r>
              <a:rPr lang="fi-FI" sz="2800" dirty="0"/>
              <a:t>Fyysinen toimintakyky</a:t>
            </a:r>
          </a:p>
        </p:txBody>
      </p:sp>
    </p:spTree>
    <p:extLst>
      <p:ext uri="{BB962C8B-B14F-4D97-AF65-F5344CB8AC3E}">
        <p14:creationId xmlns:p14="http://schemas.microsoft.com/office/powerpoint/2010/main" val="2355323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DED1ED-F11C-4BBB-9871-E278A5EA6025}"/>
              </a:ext>
            </a:extLst>
          </p:cNvPr>
          <p:cNvSpPr>
            <a:spLocks noGrp="1"/>
          </p:cNvSpPr>
          <p:nvPr>
            <p:ph type="title"/>
          </p:nvPr>
        </p:nvSpPr>
        <p:spPr>
          <a:xfrm>
            <a:off x="1343471" y="476250"/>
            <a:ext cx="4608513" cy="1080542"/>
          </a:xfrm>
        </p:spPr>
        <p:txBody>
          <a:bodyPr anchor="t">
            <a:normAutofit/>
          </a:bodyPr>
          <a:lstStyle/>
          <a:p>
            <a:r>
              <a:rPr lang="fi-FI" dirty="0"/>
              <a:t>Tuki osana liikunnan oppiaineen </a:t>
            </a:r>
            <a:r>
              <a:rPr lang="fi-FI" dirty="0" err="1"/>
              <a:t>opsia</a:t>
            </a:r>
            <a:endParaRPr lang="fi-FI" dirty="0"/>
          </a:p>
        </p:txBody>
      </p:sp>
      <p:sp>
        <p:nvSpPr>
          <p:cNvPr id="3" name="Sisällön paikkamerkki 2">
            <a:extLst>
              <a:ext uri="{FF2B5EF4-FFF2-40B4-BE49-F238E27FC236}">
                <a16:creationId xmlns:a16="http://schemas.microsoft.com/office/drawing/2014/main" id="{171BE575-3B9A-4763-82A2-32FDFC1D4F2C}"/>
              </a:ext>
            </a:extLst>
          </p:cNvPr>
          <p:cNvSpPr>
            <a:spLocks noGrp="1"/>
          </p:cNvSpPr>
          <p:nvPr>
            <p:ph idx="1"/>
          </p:nvPr>
        </p:nvSpPr>
        <p:spPr>
          <a:xfrm>
            <a:off x="176423" y="2043953"/>
            <a:ext cx="6188518" cy="4337796"/>
          </a:xfrm>
        </p:spPr>
        <p:txBody>
          <a:bodyPr anchor="t">
            <a:noAutofit/>
          </a:bodyPr>
          <a:lstStyle/>
          <a:p>
            <a:r>
              <a:rPr lang="fi-FI" sz="2400" dirty="0"/>
              <a:t>Hyväksyvä ilmapiiri aina tuen lähtökohtana </a:t>
            </a:r>
          </a:p>
          <a:p>
            <a:r>
              <a:rPr lang="fi-FI" sz="2400" dirty="0"/>
              <a:t>Luokkatasoiset painotukset tuessa </a:t>
            </a:r>
          </a:p>
          <a:p>
            <a:pPr marL="0" indent="0">
              <a:buNone/>
            </a:pPr>
            <a:r>
              <a:rPr lang="fi-FI" sz="2400" dirty="0"/>
              <a:t>	– 1.-2. </a:t>
            </a:r>
            <a:r>
              <a:rPr lang="fi-FI" sz="2400" dirty="0" err="1"/>
              <a:t>lk</a:t>
            </a:r>
            <a:r>
              <a:rPr lang="fi-FI" sz="2400" dirty="0"/>
              <a:t>: motoristen ongelmien 	tunnistaminen </a:t>
            </a:r>
          </a:p>
          <a:p>
            <a:pPr marL="0" indent="0">
              <a:buNone/>
            </a:pPr>
            <a:r>
              <a:rPr lang="fi-FI" sz="2400" dirty="0"/>
              <a:t>	– 3.-6. </a:t>
            </a:r>
            <a:r>
              <a:rPr lang="fi-FI" sz="2400" dirty="0" err="1"/>
              <a:t>lk</a:t>
            </a:r>
            <a:r>
              <a:rPr lang="fi-FI" sz="2400" dirty="0"/>
              <a:t>: osallisuutta lisäävien 	perustaitojen tukeminen </a:t>
            </a:r>
          </a:p>
          <a:p>
            <a:pPr marL="0" indent="0">
              <a:buNone/>
            </a:pPr>
            <a:r>
              <a:rPr lang="fi-FI" sz="2400" dirty="0"/>
              <a:t>	– 7.-9. </a:t>
            </a:r>
            <a:r>
              <a:rPr lang="fi-FI" sz="2400" dirty="0" err="1"/>
              <a:t>lk</a:t>
            </a:r>
            <a:r>
              <a:rPr lang="fi-FI" sz="2400" dirty="0"/>
              <a:t>: toimintakyvyn tukeminen ja 	harrastuksen löytäminen </a:t>
            </a:r>
          </a:p>
        </p:txBody>
      </p:sp>
      <p:pic>
        <p:nvPicPr>
          <p:cNvPr id="6" name="Sisällön paikkamerkki 5" descr="Kuva, joka sisältää kohteen lattia, seinä, sisä, henkilö&#10;&#10;Kuvaus luotu automaattisesti">
            <a:extLst>
              <a:ext uri="{FF2B5EF4-FFF2-40B4-BE49-F238E27FC236}">
                <a16:creationId xmlns:a16="http://schemas.microsoft.com/office/drawing/2014/main" id="{8F64B2D8-4B8D-4AB2-B72F-D70024E0AAA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r="1" b="13515"/>
          <a:stretch/>
        </p:blipFill>
        <p:spPr>
          <a:xfrm>
            <a:off x="6003482" y="10"/>
            <a:ext cx="6188518" cy="6669350"/>
          </a:xfrm>
          <a:noFill/>
        </p:spPr>
      </p:pic>
    </p:spTree>
    <p:extLst>
      <p:ext uri="{BB962C8B-B14F-4D97-AF65-F5344CB8AC3E}">
        <p14:creationId xmlns:p14="http://schemas.microsoft.com/office/powerpoint/2010/main" val="9829578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F49134-6705-466C-914E-225130BB8447}"/>
              </a:ext>
            </a:extLst>
          </p:cNvPr>
          <p:cNvSpPr>
            <a:spLocks noGrp="1"/>
          </p:cNvSpPr>
          <p:nvPr>
            <p:ph type="title"/>
          </p:nvPr>
        </p:nvSpPr>
        <p:spPr/>
        <p:txBody>
          <a:bodyPr/>
          <a:lstStyle/>
          <a:p>
            <a:r>
              <a:rPr lang="fi-FI" dirty="0"/>
              <a:t>Perusopetuksen opetussuunnitelma</a:t>
            </a:r>
          </a:p>
        </p:txBody>
      </p:sp>
      <p:sp>
        <p:nvSpPr>
          <p:cNvPr id="3" name="Sisällön paikkamerkki 2">
            <a:extLst>
              <a:ext uri="{FF2B5EF4-FFF2-40B4-BE49-F238E27FC236}">
                <a16:creationId xmlns:a16="http://schemas.microsoft.com/office/drawing/2014/main" id="{85EBCE67-C72E-4B95-95D8-23110657FBA4}"/>
              </a:ext>
            </a:extLst>
          </p:cNvPr>
          <p:cNvSpPr>
            <a:spLocks noGrp="1"/>
          </p:cNvSpPr>
          <p:nvPr>
            <p:ph idx="1"/>
          </p:nvPr>
        </p:nvSpPr>
        <p:spPr>
          <a:xfrm>
            <a:off x="479425" y="1556792"/>
            <a:ext cx="11458575" cy="4996408"/>
          </a:xfrm>
        </p:spPr>
        <p:txBody>
          <a:bodyPr/>
          <a:lstStyle/>
          <a:p>
            <a:pPr marL="0" indent="0">
              <a:buNone/>
            </a:pPr>
            <a:r>
              <a:rPr lang="fi-FI" sz="3200" dirty="0"/>
              <a:t>Kokonaisvaltaisuus: </a:t>
            </a:r>
            <a:r>
              <a:rPr lang="fi-FI" sz="2800" dirty="0"/>
              <a:t>fyysinen, sosiaalinen ja psyykkinen hyvinvointi </a:t>
            </a:r>
          </a:p>
          <a:p>
            <a:pPr marL="0" indent="0">
              <a:buNone/>
            </a:pPr>
            <a:r>
              <a:rPr lang="fi-FI" sz="2400" dirty="0"/>
              <a:t>=&gt; onnistumisen kokemukset, koettu pätevyys, oman kehon hyväksyminen </a:t>
            </a:r>
          </a:p>
          <a:p>
            <a:endParaRPr lang="fi-FI" dirty="0"/>
          </a:p>
          <a:p>
            <a:pPr marL="0" indent="0">
              <a:buNone/>
            </a:pPr>
            <a:r>
              <a:rPr lang="fi-FI" sz="2000" b="1" dirty="0"/>
              <a:t>Tavoitteet:</a:t>
            </a:r>
          </a:p>
          <a:p>
            <a:pPr marL="0" indent="0">
              <a:buNone/>
            </a:pPr>
            <a:r>
              <a:rPr lang="fi-FI" sz="2000" dirty="0"/>
              <a:t>– TAITOJEN OPPIMINEN: (1) Havaintomotoriikka, (2) tasapaino- ja liikkumistaidot, (3) välineenkäsittelytaidot, (4) fyysisten ominaisuuksien arviointitaidot ja kehittäminen, (5) uimataito ja vedestä pelastautumistaito </a:t>
            </a:r>
          </a:p>
          <a:p>
            <a:pPr marL="0" indent="0">
              <a:buNone/>
            </a:pPr>
            <a:r>
              <a:rPr lang="fi-FI" sz="2000" dirty="0"/>
              <a:t>– TYÖSKENTELY: (1) aktiivisuus ja yrittäminen, (2) turvallinen ja asiallinen toiminta, (3) vuorovaikutus ja yhteistyötaidot, (4) reilu peli, (5) vastuullinen työskentely itsenäisesti ja ryhmässä </a:t>
            </a:r>
          </a:p>
          <a:p>
            <a:pPr marL="0" indent="0">
              <a:buNone/>
            </a:pPr>
            <a:r>
              <a:rPr lang="fi-FI" sz="2000" dirty="0"/>
              <a:t>– TIEDOT JA KOKEMUKSET: (1) myönteinen kehonkuva ja pätevyyden kokemukset, (2) fyysisesti aktiivisen ja liikunnallisen elämäntavan merkityksen ymmärtäminen, (3) kokemukset erilaisista liikunnan harrastamisen muodoista</a:t>
            </a:r>
          </a:p>
        </p:txBody>
      </p:sp>
    </p:spTree>
    <p:extLst>
      <p:ext uri="{BB962C8B-B14F-4D97-AF65-F5344CB8AC3E}">
        <p14:creationId xmlns:p14="http://schemas.microsoft.com/office/powerpoint/2010/main" val="4103359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5076A-EA0C-44F2-9482-B73C81E8114E}"/>
              </a:ext>
            </a:extLst>
          </p:cNvPr>
          <p:cNvSpPr>
            <a:spLocks noGrp="1"/>
          </p:cNvSpPr>
          <p:nvPr>
            <p:ph type="title"/>
          </p:nvPr>
        </p:nvSpPr>
        <p:spPr>
          <a:xfrm>
            <a:off x="1343471" y="476250"/>
            <a:ext cx="6481317" cy="1080542"/>
          </a:xfrm>
        </p:spPr>
        <p:txBody>
          <a:bodyPr anchor="t">
            <a:normAutofit fontScale="90000"/>
          </a:bodyPr>
          <a:lstStyle/>
          <a:p>
            <a:r>
              <a:rPr lang="fi-FI" sz="2700"/>
              <a:t>Ryhmän hyväksyvä ja kannustava ilmapiiri </a:t>
            </a:r>
            <a:br>
              <a:rPr lang="fi-FI" sz="2700"/>
            </a:br>
            <a:r>
              <a:rPr lang="fi-FI" sz="2700"/>
              <a:t>keskeisin tuen muoto</a:t>
            </a:r>
          </a:p>
        </p:txBody>
      </p:sp>
      <p:sp>
        <p:nvSpPr>
          <p:cNvPr id="3" name="Sisällön paikkamerkki 2">
            <a:extLst>
              <a:ext uri="{FF2B5EF4-FFF2-40B4-BE49-F238E27FC236}">
                <a16:creationId xmlns:a16="http://schemas.microsoft.com/office/drawing/2014/main" id="{77EC7A95-71B8-41F0-B151-E1413AC45270}"/>
              </a:ext>
            </a:extLst>
          </p:cNvPr>
          <p:cNvSpPr>
            <a:spLocks noGrp="1"/>
          </p:cNvSpPr>
          <p:nvPr>
            <p:ph idx="1"/>
          </p:nvPr>
        </p:nvSpPr>
        <p:spPr>
          <a:xfrm>
            <a:off x="1055440" y="1773238"/>
            <a:ext cx="6769348" cy="4896121"/>
          </a:xfrm>
        </p:spPr>
        <p:txBody>
          <a:bodyPr anchor="t">
            <a:normAutofit/>
          </a:bodyPr>
          <a:lstStyle/>
          <a:p>
            <a:pPr marL="342900" indent="-342900">
              <a:buAutoNum type="arabicPeriod"/>
            </a:pPr>
            <a:r>
              <a:rPr lang="fi-FI" sz="2400" dirty="0"/>
              <a:t>Oppilastuntemuksen lisääminen.</a:t>
            </a:r>
          </a:p>
          <a:p>
            <a:pPr marL="342900" indent="-342900">
              <a:buAutoNum type="arabicPeriod"/>
            </a:pPr>
            <a:r>
              <a:rPr lang="fi-FI" sz="2400" dirty="0"/>
              <a:t>Tunnin sosiaalisten tavoitteiden näkyväksi ja kuuluvaksi tekeminen.</a:t>
            </a:r>
          </a:p>
          <a:p>
            <a:pPr marL="342900" indent="-342900">
              <a:buAutoNum type="arabicPeriod"/>
            </a:pPr>
            <a:r>
              <a:rPr lang="fi-FI" sz="2400" dirty="0"/>
              <a:t>Myönteisen kielen käyttäminen ja positiivisen palautteen antaminen.</a:t>
            </a:r>
          </a:p>
          <a:p>
            <a:pPr marL="342900" indent="-342900">
              <a:buAutoNum type="arabicPeriod"/>
            </a:pPr>
            <a:r>
              <a:rPr lang="fi-FI" sz="2400" dirty="0"/>
              <a:t>Työtapojen ja sisältöjen valinnassa kriteerinä oppilaiden osallisuuden, autonomian ja välittömän liikunnan ilon varmistaminen.</a:t>
            </a:r>
          </a:p>
          <a:p>
            <a:pPr marL="342900" indent="-342900">
              <a:buAutoNum type="arabicPeriod"/>
            </a:pPr>
            <a:r>
              <a:rPr lang="fi-FI" sz="2400" dirty="0"/>
              <a:t>Omasta työstä nauttiminen ja läsnäolo.</a:t>
            </a:r>
          </a:p>
        </p:txBody>
      </p:sp>
      <p:pic>
        <p:nvPicPr>
          <p:cNvPr id="6" name="Sisällön paikkamerkki 5" descr="Kuva, joka sisältää kohteen puu, ulko, henkilö, jousiammunta&#10;&#10;Kuvaus luotu automaattisesti">
            <a:extLst>
              <a:ext uri="{FF2B5EF4-FFF2-40B4-BE49-F238E27FC236}">
                <a16:creationId xmlns:a16="http://schemas.microsoft.com/office/drawing/2014/main" id="{2C3913C4-A1FF-4A85-8ACD-9B0524532F6C}"/>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r="10827" b="-2"/>
          <a:stretch/>
        </p:blipFill>
        <p:spPr>
          <a:xfrm>
            <a:off x="7731674" y="10"/>
            <a:ext cx="4460326" cy="6669350"/>
          </a:xfrm>
          <a:noFill/>
        </p:spPr>
      </p:pic>
    </p:spTree>
    <p:extLst>
      <p:ext uri="{BB962C8B-B14F-4D97-AF65-F5344CB8AC3E}">
        <p14:creationId xmlns:p14="http://schemas.microsoft.com/office/powerpoint/2010/main" val="3260414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6A720C9-BB87-5A5C-0EB5-FD361F1B843B}"/>
              </a:ext>
            </a:extLst>
          </p:cNvPr>
          <p:cNvSpPr>
            <a:spLocks noGrp="1"/>
          </p:cNvSpPr>
          <p:nvPr>
            <p:ph type="title"/>
          </p:nvPr>
        </p:nvSpPr>
        <p:spPr>
          <a:xfrm>
            <a:off x="1343471" y="476250"/>
            <a:ext cx="4608513" cy="1080542"/>
          </a:xfrm>
        </p:spPr>
        <p:txBody>
          <a:bodyPr/>
          <a:lstStyle/>
          <a:p>
            <a:r>
              <a:rPr lang="fi-FI" b="1" dirty="0"/>
              <a:t>Arvioinnin lähtökohdat</a:t>
            </a:r>
            <a:br>
              <a:rPr lang="fi-FI" b="1" dirty="0"/>
            </a:br>
            <a:endParaRPr lang="en-US" dirty="0"/>
          </a:p>
        </p:txBody>
      </p:sp>
      <p:sp>
        <p:nvSpPr>
          <p:cNvPr id="3" name="Sisällön paikkamerkki 2">
            <a:extLst>
              <a:ext uri="{FF2B5EF4-FFF2-40B4-BE49-F238E27FC236}">
                <a16:creationId xmlns:a16="http://schemas.microsoft.com/office/drawing/2014/main" id="{BEEFF509-62C5-4BAA-A761-447B7BA9F2C8}"/>
              </a:ext>
            </a:extLst>
          </p:cNvPr>
          <p:cNvSpPr>
            <a:spLocks noGrp="1"/>
          </p:cNvSpPr>
          <p:nvPr>
            <p:ph idx="1"/>
          </p:nvPr>
        </p:nvSpPr>
        <p:spPr>
          <a:xfrm>
            <a:off x="578069" y="1773239"/>
            <a:ext cx="5373915" cy="4392612"/>
          </a:xfrm>
        </p:spPr>
        <p:txBody>
          <a:bodyPr anchor="t">
            <a:normAutofit/>
          </a:bodyPr>
          <a:lstStyle/>
          <a:p>
            <a:r>
              <a:rPr lang="fi-FI" sz="2400" dirty="0"/>
              <a:t>Arvioinnin edistettävä oppimista </a:t>
            </a:r>
          </a:p>
          <a:p>
            <a:r>
              <a:rPr lang="fi-FI" sz="2400" dirty="0"/>
              <a:t>Arvioinnin tulee olla kannustavaa </a:t>
            </a:r>
          </a:p>
          <a:p>
            <a:r>
              <a:rPr lang="fi-FI" sz="2400" dirty="0"/>
              <a:t>Arviointia tulee tehdä monipuolisesti </a:t>
            </a:r>
          </a:p>
          <a:p>
            <a:r>
              <a:rPr lang="fi-FI" sz="2400" dirty="0"/>
              <a:t>Oppilaan/opiskelijan tiedettävä, mitä arvioidaan ja miten arviointikriteereitä on sovellettu häneen.</a:t>
            </a:r>
          </a:p>
        </p:txBody>
      </p:sp>
      <p:pic>
        <p:nvPicPr>
          <p:cNvPr id="5" name="Content Placeholder 4" descr="A group of skiers stand on a snowy hill&#10;&#10;Description automatically generated with low confidence">
            <a:extLst>
              <a:ext uri="{FF2B5EF4-FFF2-40B4-BE49-F238E27FC236}">
                <a16:creationId xmlns:a16="http://schemas.microsoft.com/office/drawing/2014/main" id="{28A0836B-70D5-4937-B296-5445BA8111A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8745" r="21895" b="2"/>
          <a:stretch/>
        </p:blipFill>
        <p:spPr>
          <a:xfrm>
            <a:off x="6003482" y="10"/>
            <a:ext cx="6188518" cy="6669350"/>
          </a:xfrm>
          <a:noFill/>
        </p:spPr>
      </p:pic>
    </p:spTree>
    <p:extLst>
      <p:ext uri="{BB962C8B-B14F-4D97-AF65-F5344CB8AC3E}">
        <p14:creationId xmlns:p14="http://schemas.microsoft.com/office/powerpoint/2010/main" val="2915963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C720-1C4B-41C2-8E5D-704CDD7DE637}"/>
              </a:ext>
            </a:extLst>
          </p:cNvPr>
          <p:cNvSpPr>
            <a:spLocks noGrp="1"/>
          </p:cNvSpPr>
          <p:nvPr>
            <p:ph type="title"/>
          </p:nvPr>
        </p:nvSpPr>
        <p:spPr/>
        <p:txBody>
          <a:bodyPr/>
          <a:lstStyle/>
          <a:p>
            <a:r>
              <a:rPr lang="fi-FI" sz="3200" b="1" dirty="0"/>
              <a:t>Opettajan antama palaute oppilaalle </a:t>
            </a:r>
            <a:br>
              <a:rPr lang="fi-FI" sz="3200" b="1" dirty="0"/>
            </a:br>
            <a:endParaRPr lang="fi-FI" dirty="0"/>
          </a:p>
        </p:txBody>
      </p:sp>
      <p:sp>
        <p:nvSpPr>
          <p:cNvPr id="3" name="Content Placeholder 2">
            <a:extLst>
              <a:ext uri="{FF2B5EF4-FFF2-40B4-BE49-F238E27FC236}">
                <a16:creationId xmlns:a16="http://schemas.microsoft.com/office/drawing/2014/main" id="{0251785F-A631-407E-9957-7EA4014A4680}"/>
              </a:ext>
            </a:extLst>
          </p:cNvPr>
          <p:cNvSpPr>
            <a:spLocks noGrp="1"/>
          </p:cNvSpPr>
          <p:nvPr>
            <p:ph sz="half" idx="1"/>
          </p:nvPr>
        </p:nvSpPr>
        <p:spPr>
          <a:xfrm>
            <a:off x="479427" y="1450428"/>
            <a:ext cx="6131580" cy="5097517"/>
          </a:xfrm>
        </p:spPr>
        <p:txBody>
          <a:bodyPr/>
          <a:lstStyle/>
          <a:p>
            <a:pPr marL="0" indent="0">
              <a:buNone/>
            </a:pPr>
            <a:r>
              <a:rPr lang="fi-FI" sz="2200" dirty="0"/>
              <a:t>• Suurin osa arviointia muodostuu opettajan (ja vertaisten) antamasta arviointipalautteesta tunneilla </a:t>
            </a:r>
          </a:p>
          <a:p>
            <a:pPr marL="0" indent="0">
              <a:buNone/>
            </a:pPr>
            <a:r>
              <a:rPr lang="fi-FI" sz="2200" dirty="0"/>
              <a:t>• Opettajalta saatu huomio ja kannustava arviointipalaute on tukea tarvitseville oppilaille vähintään yhtä merkityksellistä kuin kenelle tahansa – Eriyttämisessä itsenäistä ohjelmaa (mahd. avustajan kanssa) tulee käyttää harkiten </a:t>
            </a:r>
          </a:p>
          <a:p>
            <a:pPr marL="0" indent="0">
              <a:buNone/>
            </a:pPr>
            <a:r>
              <a:rPr lang="fi-FI" sz="2200" dirty="0"/>
              <a:t>• Tukea tarvitseville oppilaille monikanavaisuus palautteen annossa on tärkeää, myös 13-18-vuotiailla… – Pelkkä suullinen palaute ei kaikille ”kolahda” </a:t>
            </a:r>
          </a:p>
          <a:p>
            <a:endParaRPr lang="fi-FI" dirty="0"/>
          </a:p>
        </p:txBody>
      </p:sp>
      <p:pic>
        <p:nvPicPr>
          <p:cNvPr id="6" name="Content Placeholder 5" descr="A picture containing person, indoor, crowd&#10;&#10;Description automatically generated">
            <a:extLst>
              <a:ext uri="{FF2B5EF4-FFF2-40B4-BE49-F238E27FC236}">
                <a16:creationId xmlns:a16="http://schemas.microsoft.com/office/drawing/2014/main" id="{BE7BBFAE-21BA-4E28-9ADA-F3DBE61025E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10800000">
            <a:off x="6902615" y="2057167"/>
            <a:ext cx="4895850" cy="3656587"/>
          </a:xfrm>
        </p:spPr>
      </p:pic>
    </p:spTree>
    <p:extLst>
      <p:ext uri="{BB962C8B-B14F-4D97-AF65-F5344CB8AC3E}">
        <p14:creationId xmlns:p14="http://schemas.microsoft.com/office/powerpoint/2010/main" val="1745789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D3E84B-160F-4BE4-8703-A0997DF28FD5}"/>
              </a:ext>
            </a:extLst>
          </p:cNvPr>
          <p:cNvSpPr>
            <a:spLocks noGrp="1"/>
          </p:cNvSpPr>
          <p:nvPr>
            <p:ph type="title"/>
          </p:nvPr>
        </p:nvSpPr>
        <p:spPr>
          <a:xfrm>
            <a:off x="1235895" y="296955"/>
            <a:ext cx="10369103" cy="1137397"/>
          </a:xfrm>
        </p:spPr>
        <p:txBody>
          <a:bodyPr/>
          <a:lstStyle/>
          <a:p>
            <a:r>
              <a:rPr lang="fi-FI" dirty="0"/>
              <a:t>Tukea tarvitsevan oppilaan arviointi perusopetuksessa</a:t>
            </a:r>
          </a:p>
        </p:txBody>
      </p:sp>
      <p:sp>
        <p:nvSpPr>
          <p:cNvPr id="3" name="Sisällön paikkamerkki 2">
            <a:extLst>
              <a:ext uri="{FF2B5EF4-FFF2-40B4-BE49-F238E27FC236}">
                <a16:creationId xmlns:a16="http://schemas.microsoft.com/office/drawing/2014/main" id="{8947915F-50EE-486C-A08B-207CD93991B2}"/>
              </a:ext>
            </a:extLst>
          </p:cNvPr>
          <p:cNvSpPr>
            <a:spLocks noGrp="1"/>
          </p:cNvSpPr>
          <p:nvPr>
            <p:ph sz="half" idx="1"/>
          </p:nvPr>
        </p:nvSpPr>
        <p:spPr>
          <a:xfrm>
            <a:off x="573741" y="1753536"/>
            <a:ext cx="6400800" cy="4807509"/>
          </a:xfrm>
        </p:spPr>
        <p:txBody>
          <a:bodyPr/>
          <a:lstStyle/>
          <a:p>
            <a:pPr marL="0" indent="0">
              <a:buNone/>
            </a:pPr>
            <a:r>
              <a:rPr lang="fi-FI" sz="2400" dirty="0"/>
              <a:t>Arvioinnin tarkoitus </a:t>
            </a:r>
          </a:p>
          <a:p>
            <a:pPr marL="0" indent="0">
              <a:buNone/>
            </a:pPr>
            <a:r>
              <a:rPr lang="fi-FI" sz="2400" dirty="0"/>
              <a:t>– Tukea oppilaan kasvua ja kehitystä </a:t>
            </a:r>
          </a:p>
          <a:p>
            <a:pPr marL="0" indent="0">
              <a:buNone/>
            </a:pPr>
            <a:r>
              <a:rPr lang="fi-FI" sz="2400" dirty="0"/>
              <a:t>– Antaa oppilaalle tietoa omasta osaamisesta </a:t>
            </a:r>
          </a:p>
          <a:p>
            <a:pPr marL="0" indent="0">
              <a:buNone/>
            </a:pPr>
            <a:r>
              <a:rPr lang="fi-FI" sz="2400" dirty="0"/>
              <a:t>– Ohjata ja KANNUSTAA </a:t>
            </a:r>
          </a:p>
          <a:p>
            <a:pPr marL="0" indent="0">
              <a:buNone/>
            </a:pPr>
            <a:r>
              <a:rPr lang="fi-FI" sz="2400" dirty="0"/>
              <a:t>– Vahvistaa oppilaan itseluottamusta </a:t>
            </a:r>
          </a:p>
          <a:p>
            <a:pPr marL="0" indent="0">
              <a:buNone/>
            </a:pPr>
            <a:r>
              <a:rPr lang="fi-FI" sz="2400" dirty="0"/>
              <a:t>– Kehittää oppimaan oppimisen taitoja</a:t>
            </a:r>
          </a:p>
          <a:p>
            <a:pPr marL="0" indent="0">
              <a:buNone/>
            </a:pPr>
            <a:endParaRPr lang="fi-FI" sz="2400" dirty="0"/>
          </a:p>
          <a:p>
            <a:pPr marL="0" indent="0">
              <a:buNone/>
            </a:pPr>
            <a:r>
              <a:rPr lang="fi-FI" sz="2400" dirty="0"/>
              <a:t>Periaate arvioinnin suunnittelussa: </a:t>
            </a:r>
          </a:p>
          <a:p>
            <a:pPr marL="0" indent="0">
              <a:buNone/>
            </a:pPr>
            <a:r>
              <a:rPr lang="fi-FI" sz="2400" b="1" dirty="0"/>
              <a:t>Jokaisella oppilaalla oikeus OSOITTAA PARASTA MAHDOLLISTA OSAAMISTAAN.</a:t>
            </a:r>
          </a:p>
        </p:txBody>
      </p:sp>
      <p:pic>
        <p:nvPicPr>
          <p:cNvPr id="6" name="Sisällön paikkamerkki 5" descr="Kuva, joka sisältää kohteen ruoho, ulko, puu, kasvi&#10;&#10;Kuvaus luotu automaattisesti">
            <a:extLst>
              <a:ext uri="{FF2B5EF4-FFF2-40B4-BE49-F238E27FC236}">
                <a16:creationId xmlns:a16="http://schemas.microsoft.com/office/drawing/2014/main" id="{670897EB-BD0F-4F48-AD67-0CF87EEF08E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68988" y="1905281"/>
            <a:ext cx="4709740" cy="3532304"/>
          </a:xfrm>
        </p:spPr>
      </p:pic>
    </p:spTree>
    <p:extLst>
      <p:ext uri="{BB962C8B-B14F-4D97-AF65-F5344CB8AC3E}">
        <p14:creationId xmlns:p14="http://schemas.microsoft.com/office/powerpoint/2010/main" val="2232523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42618A-49FD-4F63-8A85-6913929248EB}"/>
              </a:ext>
            </a:extLst>
          </p:cNvPr>
          <p:cNvSpPr>
            <a:spLocks noGrp="1"/>
          </p:cNvSpPr>
          <p:nvPr>
            <p:ph type="title"/>
          </p:nvPr>
        </p:nvSpPr>
        <p:spPr>
          <a:xfrm>
            <a:off x="1428450" y="476250"/>
            <a:ext cx="10369103" cy="1080542"/>
          </a:xfrm>
        </p:spPr>
        <p:txBody>
          <a:bodyPr/>
          <a:lstStyle/>
          <a:p>
            <a:r>
              <a:rPr lang="fi-FI" dirty="0"/>
              <a:t>Arvioinnissa huomioitavaa… (PO)</a:t>
            </a:r>
          </a:p>
        </p:txBody>
      </p:sp>
      <p:sp>
        <p:nvSpPr>
          <p:cNvPr id="3" name="Sisällön paikkamerkki 2">
            <a:extLst>
              <a:ext uri="{FF2B5EF4-FFF2-40B4-BE49-F238E27FC236}">
                <a16:creationId xmlns:a16="http://schemas.microsoft.com/office/drawing/2014/main" id="{60FCB61F-2E7E-4E20-8886-D2C9733FC3B8}"/>
              </a:ext>
            </a:extLst>
          </p:cNvPr>
          <p:cNvSpPr>
            <a:spLocks noGrp="1"/>
          </p:cNvSpPr>
          <p:nvPr>
            <p:ph sz="half" idx="1"/>
          </p:nvPr>
        </p:nvSpPr>
        <p:spPr>
          <a:xfrm>
            <a:off x="394447" y="1556792"/>
            <a:ext cx="7207624" cy="4609059"/>
          </a:xfrm>
        </p:spPr>
        <p:txBody>
          <a:bodyPr/>
          <a:lstStyle/>
          <a:p>
            <a:r>
              <a:rPr lang="fi-FI" sz="2400" dirty="0"/>
              <a:t>Annetun palautteen on tärkeää olla konkreettista, jotta sillä merkitystä oppilaalle (</a:t>
            </a:r>
            <a:r>
              <a:rPr lang="fi-FI" sz="2400" dirty="0" err="1"/>
              <a:t>vert</a:t>
            </a:r>
            <a:r>
              <a:rPr lang="fi-FI" sz="2400" dirty="0"/>
              <a:t>. numero/sanallinen) </a:t>
            </a:r>
          </a:p>
          <a:p>
            <a:r>
              <a:rPr lang="fi-FI" sz="2400" dirty="0"/>
              <a:t>Positiivinen palaute aikaansaa muutoksia paremmin kuin negatiivinen </a:t>
            </a:r>
          </a:p>
          <a:p>
            <a:r>
              <a:rPr lang="fi-FI" sz="2400" dirty="0"/>
              <a:t>KÄYTTÄYTYMINEN EI SAA VAIKUTTAA OPPIAINEEN ARVOSANAAN (</a:t>
            </a:r>
            <a:r>
              <a:rPr lang="fi-FI" sz="2400" dirty="0" err="1"/>
              <a:t>vert</a:t>
            </a:r>
            <a:r>
              <a:rPr lang="fi-FI" sz="2400" dirty="0"/>
              <a:t>. Liikunnassa työskentelytaitojen arviointi 50 % numerosta) </a:t>
            </a:r>
          </a:p>
          <a:p>
            <a:r>
              <a:rPr lang="fi-FI" sz="2400" dirty="0"/>
              <a:t>Heikkojen oppilaiden oppimismotivaatio tutkitusti heikkenee 3. luokalla =&gt; pienetkin edistymiset oppimisessa tärkeää tehdä näkyviksi</a:t>
            </a:r>
          </a:p>
        </p:txBody>
      </p:sp>
      <p:pic>
        <p:nvPicPr>
          <p:cNvPr id="6" name="Sisällön paikkamerkki 5" descr="Kuva, joka sisältää kohteen puu&#10;&#10;Kuvaus luotu automaattisesti">
            <a:extLst>
              <a:ext uri="{FF2B5EF4-FFF2-40B4-BE49-F238E27FC236}">
                <a16:creationId xmlns:a16="http://schemas.microsoft.com/office/drawing/2014/main" id="{D27A4A0C-B35F-4E34-95AC-3ECCDB21B2D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400000">
            <a:off x="7189133" y="2329179"/>
            <a:ext cx="4392613" cy="3280732"/>
          </a:xfrm>
        </p:spPr>
      </p:pic>
    </p:spTree>
    <p:extLst>
      <p:ext uri="{BB962C8B-B14F-4D97-AF65-F5344CB8AC3E}">
        <p14:creationId xmlns:p14="http://schemas.microsoft.com/office/powerpoint/2010/main" val="2156497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0F7268E4-107B-4F29-B393-B55847D8285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150" r="2" b="347"/>
          <a:stretch/>
        </p:blipFill>
        <p:spPr>
          <a:xfrm>
            <a:off x="1176338" y="68263"/>
            <a:ext cx="10895012" cy="6532562"/>
          </a:xfrm>
          <a:noFill/>
        </p:spPr>
      </p:pic>
    </p:spTree>
    <p:extLst>
      <p:ext uri="{BB962C8B-B14F-4D97-AF65-F5344CB8AC3E}">
        <p14:creationId xmlns:p14="http://schemas.microsoft.com/office/powerpoint/2010/main" val="652942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6C3771FC-0915-4397-A0B5-12E91B04C6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7728" y="68263"/>
            <a:ext cx="9332232" cy="6532562"/>
          </a:xfrm>
          <a:noFill/>
        </p:spPr>
      </p:pic>
    </p:spTree>
    <p:extLst>
      <p:ext uri="{BB962C8B-B14F-4D97-AF65-F5344CB8AC3E}">
        <p14:creationId xmlns:p14="http://schemas.microsoft.com/office/powerpoint/2010/main" val="3837817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490C90BE-BEAB-4D72-985F-DB2A042B07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8084" y="68263"/>
            <a:ext cx="9571519" cy="6532562"/>
          </a:xfrm>
          <a:noFill/>
        </p:spPr>
      </p:pic>
    </p:spTree>
    <p:extLst>
      <p:ext uri="{BB962C8B-B14F-4D97-AF65-F5344CB8AC3E}">
        <p14:creationId xmlns:p14="http://schemas.microsoft.com/office/powerpoint/2010/main" val="1369589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B1C901-AE0A-456B-B7D4-973DA880DFF4}"/>
              </a:ext>
            </a:extLst>
          </p:cNvPr>
          <p:cNvSpPr>
            <a:spLocks noGrp="1"/>
          </p:cNvSpPr>
          <p:nvPr>
            <p:ph type="title"/>
          </p:nvPr>
        </p:nvSpPr>
        <p:spPr>
          <a:xfrm>
            <a:off x="1343471" y="476250"/>
            <a:ext cx="6481317" cy="1080542"/>
          </a:xfrm>
        </p:spPr>
        <p:txBody>
          <a:bodyPr anchor="t">
            <a:normAutofit/>
          </a:bodyPr>
          <a:lstStyle/>
          <a:p>
            <a:r>
              <a:rPr lang="fi-FI" dirty="0"/>
              <a:t>Poissaoleva peruskoululainen</a:t>
            </a:r>
          </a:p>
        </p:txBody>
      </p:sp>
      <p:sp>
        <p:nvSpPr>
          <p:cNvPr id="3" name="Sisällön paikkamerkki 2">
            <a:extLst>
              <a:ext uri="{FF2B5EF4-FFF2-40B4-BE49-F238E27FC236}">
                <a16:creationId xmlns:a16="http://schemas.microsoft.com/office/drawing/2014/main" id="{B47D4AA8-9C14-4939-B3DC-8D91D22160DC}"/>
              </a:ext>
            </a:extLst>
          </p:cNvPr>
          <p:cNvSpPr>
            <a:spLocks noGrp="1"/>
          </p:cNvSpPr>
          <p:nvPr>
            <p:ph idx="1"/>
          </p:nvPr>
        </p:nvSpPr>
        <p:spPr>
          <a:xfrm>
            <a:off x="218661" y="1351722"/>
            <a:ext cx="8090452" cy="4814129"/>
          </a:xfrm>
        </p:spPr>
        <p:txBody>
          <a:bodyPr anchor="t">
            <a:noAutofit/>
          </a:bodyPr>
          <a:lstStyle/>
          <a:p>
            <a:pPr marL="0" indent="0">
              <a:buNone/>
            </a:pPr>
            <a:r>
              <a:rPr lang="fi-FI" sz="2200" dirty="0"/>
              <a:t>Heti, kun oppilaalla ilmenee vaikeuksia liikuntatunneilla osallistumiseen tai tavoitteiden saavuttamiseen oppilas on otettava kolmiportaisen tuen piiriin – myös liikunnassa. </a:t>
            </a:r>
          </a:p>
          <a:p>
            <a:pPr marL="0" indent="0">
              <a:buNone/>
            </a:pPr>
            <a:endParaRPr lang="fi-FI" sz="2200" dirty="0"/>
          </a:p>
          <a:p>
            <a:pPr marL="0" indent="0">
              <a:buNone/>
            </a:pPr>
            <a:r>
              <a:rPr lang="fi-FI" sz="2200" dirty="0"/>
              <a:t>Mikäli tuki on laiminlyöty, tilanne haastava: </a:t>
            </a:r>
          </a:p>
          <a:p>
            <a:pPr marL="0" indent="0">
              <a:buNone/>
            </a:pPr>
            <a:r>
              <a:rPr lang="fi-FI" sz="2200" dirty="0"/>
              <a:t>– Ilman näyttöjä oppimäärää ei voi arvioida. </a:t>
            </a:r>
          </a:p>
          <a:p>
            <a:pPr marL="0" indent="0">
              <a:buNone/>
            </a:pPr>
            <a:r>
              <a:rPr lang="fi-FI" sz="2200" dirty="0"/>
              <a:t>– Ilman tarvittavia hallintopäätöksiä opettajaa ei voida velvoittaa järjestämään oppilaalle yksilöllistä ohjelmaa näyttöjen antamiseksi. </a:t>
            </a:r>
          </a:p>
          <a:p>
            <a:pPr marL="0" indent="0">
              <a:buNone/>
            </a:pPr>
            <a:r>
              <a:rPr lang="fi-FI" sz="2200" dirty="0"/>
              <a:t>– Ilman oppimäärän yksilöllistämistä (erityisen tuen päätöstä) opettaja ei voi hyväksyä näytöksi kotona kuitattua päiväkirjaa tms.</a:t>
            </a:r>
          </a:p>
          <a:p>
            <a:pPr marL="0" indent="0">
              <a:buNone/>
            </a:pPr>
            <a:r>
              <a:rPr lang="fi-FI" sz="2200" dirty="0"/>
              <a:t> </a:t>
            </a:r>
          </a:p>
          <a:p>
            <a:pPr marL="0" indent="0">
              <a:buNone/>
            </a:pPr>
            <a:r>
              <a:rPr lang="fi-FI" sz="2200" dirty="0"/>
              <a:t>Ts. säädöksiä noudatettava myös liikunnanopetuksessa.</a:t>
            </a:r>
          </a:p>
        </p:txBody>
      </p:sp>
      <p:pic>
        <p:nvPicPr>
          <p:cNvPr id="6" name="Sisällön paikkamerkki 5" descr="Kuva, joka sisältää kohteen koralli, onteloeläin, selkärangaton&#10;&#10;Kuvaus luotu automaattisesti">
            <a:extLst>
              <a:ext uri="{FF2B5EF4-FFF2-40B4-BE49-F238E27FC236}">
                <a16:creationId xmlns:a16="http://schemas.microsoft.com/office/drawing/2014/main" id="{3558A27A-5EEE-49A9-BB68-92F917AAF21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5422" r="5405" b="-2"/>
          <a:stretch/>
        </p:blipFill>
        <p:spPr>
          <a:xfrm>
            <a:off x="7731674" y="10"/>
            <a:ext cx="4460326" cy="6669350"/>
          </a:xfrm>
          <a:noFill/>
        </p:spPr>
      </p:pic>
    </p:spTree>
    <p:extLst>
      <p:ext uri="{BB962C8B-B14F-4D97-AF65-F5344CB8AC3E}">
        <p14:creationId xmlns:p14="http://schemas.microsoft.com/office/powerpoint/2010/main" val="26345603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849AC7-017C-4714-AC84-31025CA71427}"/>
              </a:ext>
            </a:extLst>
          </p:cNvPr>
          <p:cNvSpPr>
            <a:spLocks noGrp="1"/>
          </p:cNvSpPr>
          <p:nvPr>
            <p:ph type="title"/>
          </p:nvPr>
        </p:nvSpPr>
        <p:spPr/>
        <p:txBody>
          <a:bodyPr/>
          <a:lstStyle/>
          <a:p>
            <a:r>
              <a:rPr lang="fi-FI" dirty="0"/>
              <a:t>Miten oppilaan kulttuuri, uskonto yms. Henkilökohtaiset asiat huomioidaan arvioinnissa?</a:t>
            </a:r>
          </a:p>
        </p:txBody>
      </p:sp>
      <p:sp>
        <p:nvSpPr>
          <p:cNvPr id="3" name="Sisällön paikkamerkki 2">
            <a:extLst>
              <a:ext uri="{FF2B5EF4-FFF2-40B4-BE49-F238E27FC236}">
                <a16:creationId xmlns:a16="http://schemas.microsoft.com/office/drawing/2014/main" id="{CA88C4C6-4CEA-4E0E-99A7-44A21AA6D6EF}"/>
              </a:ext>
            </a:extLst>
          </p:cNvPr>
          <p:cNvSpPr>
            <a:spLocks noGrp="1"/>
          </p:cNvSpPr>
          <p:nvPr>
            <p:ph idx="1"/>
          </p:nvPr>
        </p:nvSpPr>
        <p:spPr>
          <a:xfrm>
            <a:off x="483211" y="1495772"/>
            <a:ext cx="11229363" cy="4885978"/>
          </a:xfrm>
        </p:spPr>
        <p:txBody>
          <a:bodyPr/>
          <a:lstStyle/>
          <a:p>
            <a:r>
              <a:rPr lang="fi-FI" sz="2600" dirty="0"/>
              <a:t>Oppilas ei osallistu opetussuunnitelman mukaiseen opetukseen… (musiikkiliikunta, uinti…)? </a:t>
            </a:r>
          </a:p>
          <a:p>
            <a:endParaRPr lang="fi-FI" sz="2600" dirty="0"/>
          </a:p>
          <a:p>
            <a:r>
              <a:rPr lang="fi-FI" sz="2600" dirty="0"/>
              <a:t>Lähtökohtana se, että ilman päätöstä erityisistä opetusjärjestelyistä (PL 18 §, LL 29 §) tai yksilöllisestä oppimäärästä (PL 17 §) oppilas osallistuu opetukseen </a:t>
            </a:r>
          </a:p>
          <a:p>
            <a:pPr marL="0" indent="0">
              <a:buNone/>
            </a:pPr>
            <a:r>
              <a:rPr lang="fi-FI" sz="2600" dirty="0"/>
              <a:t>	– Päätöksiä tehdessä tehdään päätös myös arvioinnista – ei jälkikäteen </a:t>
            </a:r>
          </a:p>
          <a:p>
            <a:pPr marL="0" indent="0">
              <a:buNone/>
            </a:pPr>
            <a:r>
              <a:rPr lang="fi-FI" sz="2600" dirty="0"/>
              <a:t>	– Oppiaineen arvioinnista vastaa oppiaineen opettaja (	Perusopetusasetus 13 §, Lukiolaki 38 §) </a:t>
            </a:r>
          </a:p>
          <a:p>
            <a:pPr marL="0" indent="0">
              <a:buNone/>
            </a:pPr>
            <a:r>
              <a:rPr lang="fi-FI" sz="2600" dirty="0"/>
              <a:t>	– LIITO lausunnot arvioinnista: LIITO 3/2017</a:t>
            </a:r>
          </a:p>
        </p:txBody>
      </p:sp>
    </p:spTree>
    <p:extLst>
      <p:ext uri="{BB962C8B-B14F-4D97-AF65-F5344CB8AC3E}">
        <p14:creationId xmlns:p14="http://schemas.microsoft.com/office/powerpoint/2010/main" val="11942544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E17BD1-F565-46F1-AC29-017FAB8D59CD}"/>
              </a:ext>
            </a:extLst>
          </p:cNvPr>
          <p:cNvSpPr>
            <a:spLocks noGrp="1"/>
          </p:cNvSpPr>
          <p:nvPr>
            <p:ph type="title"/>
          </p:nvPr>
        </p:nvSpPr>
        <p:spPr>
          <a:xfrm>
            <a:off x="1224202" y="489810"/>
            <a:ext cx="10967798" cy="1080542"/>
          </a:xfrm>
        </p:spPr>
        <p:txBody>
          <a:bodyPr/>
          <a:lstStyle/>
          <a:p>
            <a:r>
              <a:rPr lang="fi-FI" dirty="0"/>
              <a:t>Liikunnanopetuksen tavoite ja oppimisen tuen lähtökohdat</a:t>
            </a:r>
          </a:p>
        </p:txBody>
      </p:sp>
      <p:pic>
        <p:nvPicPr>
          <p:cNvPr id="5" name="Sisällön paikkamerkki 4">
            <a:extLst>
              <a:ext uri="{FF2B5EF4-FFF2-40B4-BE49-F238E27FC236}">
                <a16:creationId xmlns:a16="http://schemas.microsoft.com/office/drawing/2014/main" id="{091DF97C-589F-4105-938F-D8B8B56D7F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2875" y="1143710"/>
            <a:ext cx="9743596" cy="5381330"/>
          </a:xfrm>
        </p:spPr>
      </p:pic>
    </p:spTree>
    <p:extLst>
      <p:ext uri="{BB962C8B-B14F-4D97-AF65-F5344CB8AC3E}">
        <p14:creationId xmlns:p14="http://schemas.microsoft.com/office/powerpoint/2010/main" val="38316903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EBD826-DBFD-4AFE-9079-ECDF103AA395}"/>
              </a:ext>
            </a:extLst>
          </p:cNvPr>
          <p:cNvSpPr>
            <a:spLocks noGrp="1"/>
          </p:cNvSpPr>
          <p:nvPr>
            <p:ph type="title"/>
          </p:nvPr>
        </p:nvSpPr>
        <p:spPr>
          <a:xfrm>
            <a:off x="1343471" y="476250"/>
            <a:ext cx="10369103" cy="895350"/>
          </a:xfrm>
        </p:spPr>
        <p:txBody>
          <a:bodyPr/>
          <a:lstStyle/>
          <a:p>
            <a:r>
              <a:rPr lang="fi-FI" dirty="0"/>
              <a:t>Kuka päättää liikunnan arvioinnista?</a:t>
            </a:r>
          </a:p>
        </p:txBody>
      </p:sp>
      <p:sp>
        <p:nvSpPr>
          <p:cNvPr id="3" name="Sisällön paikkamerkki 2">
            <a:extLst>
              <a:ext uri="{FF2B5EF4-FFF2-40B4-BE49-F238E27FC236}">
                <a16:creationId xmlns:a16="http://schemas.microsoft.com/office/drawing/2014/main" id="{E57E2D1E-4974-4C48-9686-436491A997B8}"/>
              </a:ext>
            </a:extLst>
          </p:cNvPr>
          <p:cNvSpPr>
            <a:spLocks noGrp="1"/>
          </p:cNvSpPr>
          <p:nvPr>
            <p:ph idx="1"/>
          </p:nvPr>
        </p:nvSpPr>
        <p:spPr>
          <a:xfrm>
            <a:off x="479425" y="1773239"/>
            <a:ext cx="11443634" cy="4392612"/>
          </a:xfrm>
        </p:spPr>
        <p:txBody>
          <a:bodyPr/>
          <a:lstStyle/>
          <a:p>
            <a:pPr marL="0" indent="0">
              <a:buNone/>
            </a:pPr>
            <a:r>
              <a:rPr lang="fi-FI" sz="2400" dirty="0"/>
              <a:t>”Oppilaan arvioinnista päättää kunkin oppiaineen tai opintokokonaisuuden osalta oppilaan opettaja, tai jos opettajia on useita, opettajat yhdessä.” (Perusopetusasetus 13 §, Lukiolaki 38§) </a:t>
            </a:r>
          </a:p>
          <a:p>
            <a:pPr marL="0" indent="0">
              <a:buNone/>
            </a:pPr>
            <a:r>
              <a:rPr lang="fi-FI" sz="2400" dirty="0"/>
              <a:t>	– Liikunnan oppilasarviointi on liikunnanopettajan tehtävä. </a:t>
            </a:r>
          </a:p>
          <a:p>
            <a:pPr marL="0" indent="0">
              <a:buNone/>
            </a:pPr>
            <a:r>
              <a:rPr lang="fi-FI" sz="2400" dirty="0"/>
              <a:t>	– Liikunnanopettajan ei voida edellyttää arvioivan oppilasta ilman tarvittavia 	näyttöjä. </a:t>
            </a:r>
          </a:p>
          <a:p>
            <a:pPr marL="0" indent="0">
              <a:buNone/>
            </a:pPr>
            <a:r>
              <a:rPr lang="fi-FI" sz="2400" dirty="0"/>
              <a:t>	– Liikunnanopettajan ei voida edellyttää järjestävän oppilaalle yksilöllistä 	ohjelmaa ilman päätöksiä oppilaan tarvitsemasta tuesta. </a:t>
            </a:r>
          </a:p>
          <a:p>
            <a:pPr marL="0" indent="0">
              <a:buNone/>
            </a:pPr>
            <a:r>
              <a:rPr lang="fi-FI" sz="2400" dirty="0"/>
              <a:t>	</a:t>
            </a:r>
            <a:r>
              <a:rPr lang="fi-FI" sz="2400" dirty="0">
                <a:sym typeface="Wingdings" panose="05000000000000000000" pitchFamily="2" charset="2"/>
              </a:rPr>
              <a:t></a:t>
            </a:r>
            <a:r>
              <a:rPr lang="fi-FI" sz="2400" dirty="0"/>
              <a:t> Tärkeää erityisesti peruskoulussa sekä oppilaan että opettajan oikeusturvan 	kannalta.</a:t>
            </a:r>
          </a:p>
        </p:txBody>
      </p:sp>
    </p:spTree>
    <p:extLst>
      <p:ext uri="{BB962C8B-B14F-4D97-AF65-F5344CB8AC3E}">
        <p14:creationId xmlns:p14="http://schemas.microsoft.com/office/powerpoint/2010/main" val="3159271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3D0BE7-0253-46B2-9B17-3E56560922B0}"/>
              </a:ext>
            </a:extLst>
          </p:cNvPr>
          <p:cNvSpPr>
            <a:spLocks noGrp="1"/>
          </p:cNvSpPr>
          <p:nvPr>
            <p:ph type="title"/>
          </p:nvPr>
        </p:nvSpPr>
        <p:spPr/>
        <p:txBody>
          <a:bodyPr/>
          <a:lstStyle/>
          <a:p>
            <a:r>
              <a:rPr lang="fi-FI" dirty="0"/>
              <a:t>Tuen järjestäminen käytännössä</a:t>
            </a:r>
          </a:p>
        </p:txBody>
      </p:sp>
      <p:sp>
        <p:nvSpPr>
          <p:cNvPr id="3" name="Sisällön paikkamerkki 2">
            <a:extLst>
              <a:ext uri="{FF2B5EF4-FFF2-40B4-BE49-F238E27FC236}">
                <a16:creationId xmlns:a16="http://schemas.microsoft.com/office/drawing/2014/main" id="{2F93E1FD-12F1-44D1-8C42-986F99EACF6F}"/>
              </a:ext>
            </a:extLst>
          </p:cNvPr>
          <p:cNvSpPr>
            <a:spLocks noGrp="1"/>
          </p:cNvSpPr>
          <p:nvPr>
            <p:ph idx="1"/>
          </p:nvPr>
        </p:nvSpPr>
        <p:spPr>
          <a:xfrm>
            <a:off x="479425" y="1882587"/>
            <a:ext cx="5114551" cy="4283263"/>
          </a:xfrm>
        </p:spPr>
        <p:txBody>
          <a:bodyPr/>
          <a:lstStyle/>
          <a:p>
            <a:pPr marL="0" indent="0">
              <a:buNone/>
            </a:pPr>
            <a:r>
              <a:rPr lang="fi-FI" sz="4000" dirty="0"/>
              <a:t>Miten tukea fyysistä, psyykkistä (kognitiivista) ja sosiaalista toimintakykyä liikunnassa?</a:t>
            </a:r>
          </a:p>
        </p:txBody>
      </p:sp>
      <p:pic>
        <p:nvPicPr>
          <p:cNvPr id="5" name="Kuva 4" descr="Kuva, joka sisältää kohteen vesi, taivas, ulko, laiva&#10;&#10;Kuvaus luotu automaattisesti">
            <a:extLst>
              <a:ext uri="{FF2B5EF4-FFF2-40B4-BE49-F238E27FC236}">
                <a16:creationId xmlns:a16="http://schemas.microsoft.com/office/drawing/2014/main" id="{2527F1DF-1F6C-4CF5-8071-11631C535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7057" y="1702465"/>
            <a:ext cx="6125884" cy="4594413"/>
          </a:xfrm>
          <a:prstGeom prst="rect">
            <a:avLst/>
          </a:prstGeom>
        </p:spPr>
      </p:pic>
    </p:spTree>
    <p:extLst>
      <p:ext uri="{BB962C8B-B14F-4D97-AF65-F5344CB8AC3E}">
        <p14:creationId xmlns:p14="http://schemas.microsoft.com/office/powerpoint/2010/main" val="1357649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3C2363-A45B-4A36-8205-CF650EB103DE}"/>
              </a:ext>
            </a:extLst>
          </p:cNvPr>
          <p:cNvSpPr>
            <a:spLocks noGrp="1"/>
          </p:cNvSpPr>
          <p:nvPr>
            <p:ph type="title"/>
          </p:nvPr>
        </p:nvSpPr>
        <p:spPr>
          <a:xfrm>
            <a:off x="1134533" y="191013"/>
            <a:ext cx="6959600" cy="946150"/>
          </a:xfrm>
        </p:spPr>
        <p:txBody>
          <a:bodyPr anchor="t">
            <a:normAutofit/>
          </a:bodyPr>
          <a:lstStyle/>
          <a:p>
            <a:r>
              <a:rPr lang="fi-FI" dirty="0"/>
              <a:t>Fyysisen toimintakyvyn tukeminen</a:t>
            </a:r>
          </a:p>
        </p:txBody>
      </p:sp>
      <p:sp>
        <p:nvSpPr>
          <p:cNvPr id="3" name="Sisällön paikkamerkki 2">
            <a:extLst>
              <a:ext uri="{FF2B5EF4-FFF2-40B4-BE49-F238E27FC236}">
                <a16:creationId xmlns:a16="http://schemas.microsoft.com/office/drawing/2014/main" id="{95AE98EC-8614-4A81-8D14-7A2A49A907B0}"/>
              </a:ext>
            </a:extLst>
          </p:cNvPr>
          <p:cNvSpPr>
            <a:spLocks noGrp="1"/>
          </p:cNvSpPr>
          <p:nvPr>
            <p:ph idx="1"/>
          </p:nvPr>
        </p:nvSpPr>
        <p:spPr>
          <a:xfrm>
            <a:off x="491067" y="1422400"/>
            <a:ext cx="5748951" cy="4959350"/>
          </a:xfrm>
        </p:spPr>
        <p:txBody>
          <a:bodyPr anchor="t">
            <a:normAutofit/>
          </a:bodyPr>
          <a:lstStyle/>
          <a:p>
            <a:pPr marL="0" indent="0">
              <a:buNone/>
            </a:pPr>
            <a:r>
              <a:rPr lang="fi-FI" sz="2000" dirty="0"/>
              <a:t>Fyysisen toimintakyvyn alueelle kuuluvia oppimisvalmiuksia: </a:t>
            </a:r>
          </a:p>
          <a:p>
            <a:r>
              <a:rPr lang="fi-FI" sz="2000" dirty="0"/>
              <a:t>Havaintomotoriset taidot </a:t>
            </a:r>
          </a:p>
          <a:p>
            <a:pPr marL="0" indent="0">
              <a:buNone/>
            </a:pPr>
            <a:r>
              <a:rPr lang="fi-FI" sz="2000" dirty="0"/>
              <a:t>	- Tilan, liikkeen ja oman kehon hahmotus</a:t>
            </a:r>
          </a:p>
          <a:p>
            <a:r>
              <a:rPr lang="fi-FI" sz="2000" dirty="0"/>
              <a:t>Perusmotoriset taidot </a:t>
            </a:r>
          </a:p>
          <a:p>
            <a:pPr marL="0" indent="0">
              <a:buNone/>
            </a:pPr>
            <a:r>
              <a:rPr lang="fi-FI" sz="2000" dirty="0"/>
              <a:t>	- Tasapaino-, liikkumis- ja välineen 	käsittelytaidot  </a:t>
            </a:r>
          </a:p>
          <a:p>
            <a:r>
              <a:rPr lang="fi-FI" sz="2000" dirty="0"/>
              <a:t>Fyysinen kunto ja toimintakyky </a:t>
            </a:r>
          </a:p>
          <a:p>
            <a:pPr marL="0" indent="0">
              <a:buNone/>
            </a:pPr>
            <a:r>
              <a:rPr lang="fi-FI" sz="2000" dirty="0"/>
              <a:t>	- Aerobinen kunto, lihasvoima, nivelten 	liikelaajuus  </a:t>
            </a:r>
          </a:p>
          <a:p>
            <a:pPr marL="0" indent="0">
              <a:buNone/>
            </a:pPr>
            <a:r>
              <a:rPr lang="fi-FI" sz="2000" dirty="0"/>
              <a:t>Tuen tarpeita voi hahmottaa myös kuulemisen, näkemisen ja liikkumisen pulmien kautta.</a:t>
            </a:r>
          </a:p>
        </p:txBody>
      </p:sp>
      <p:pic>
        <p:nvPicPr>
          <p:cNvPr id="6" name="Sisällön paikkamerkki 5" descr="Kuva, joka sisältää kohteen ulko, puu, henkilö&#10;&#10;Kuvaus luotu automaattisesti">
            <a:extLst>
              <a:ext uri="{FF2B5EF4-FFF2-40B4-BE49-F238E27FC236}">
                <a16:creationId xmlns:a16="http://schemas.microsoft.com/office/drawing/2014/main" id="{AB5013EB-212D-4A88-A6A9-677D188F2EF8}"/>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9475" r="20932" b="-1"/>
          <a:stretch/>
        </p:blipFill>
        <p:spPr>
          <a:xfrm>
            <a:off x="6003482" y="10"/>
            <a:ext cx="6188518" cy="6669350"/>
          </a:xfrm>
          <a:noFill/>
        </p:spPr>
      </p:pic>
    </p:spTree>
    <p:extLst>
      <p:ext uri="{BB962C8B-B14F-4D97-AF65-F5344CB8AC3E}">
        <p14:creationId xmlns:p14="http://schemas.microsoft.com/office/powerpoint/2010/main" val="25930145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F4992A-A391-4EE0-A6DB-344240B950F4}"/>
              </a:ext>
            </a:extLst>
          </p:cNvPr>
          <p:cNvSpPr>
            <a:spLocks noGrp="1"/>
          </p:cNvSpPr>
          <p:nvPr>
            <p:ph type="title"/>
          </p:nvPr>
        </p:nvSpPr>
        <p:spPr/>
        <p:txBody>
          <a:bodyPr/>
          <a:lstStyle/>
          <a:p>
            <a:r>
              <a:rPr lang="fi-FI" dirty="0"/>
              <a:t>Tuen tarpeen tunnistaminen</a:t>
            </a:r>
          </a:p>
        </p:txBody>
      </p:sp>
      <p:sp>
        <p:nvSpPr>
          <p:cNvPr id="3" name="Sisällön paikkamerkki 2">
            <a:extLst>
              <a:ext uri="{FF2B5EF4-FFF2-40B4-BE49-F238E27FC236}">
                <a16:creationId xmlns:a16="http://schemas.microsoft.com/office/drawing/2014/main" id="{E957433B-6389-45DC-BE8F-E90E41846C55}"/>
              </a:ext>
            </a:extLst>
          </p:cNvPr>
          <p:cNvSpPr>
            <a:spLocks noGrp="1"/>
          </p:cNvSpPr>
          <p:nvPr>
            <p:ph idx="1"/>
          </p:nvPr>
        </p:nvSpPr>
        <p:spPr>
          <a:xfrm>
            <a:off x="224117" y="1824613"/>
            <a:ext cx="11743765" cy="4557137"/>
          </a:xfrm>
        </p:spPr>
        <p:txBody>
          <a:bodyPr/>
          <a:lstStyle/>
          <a:p>
            <a:r>
              <a:rPr lang="fi-FI" sz="2400" dirty="0"/>
              <a:t>Miten fyysisen toimintakyvyn tukea tarvitseva oppilas saattaa toimia liikuntatunneilla? Esim. </a:t>
            </a:r>
          </a:p>
          <a:p>
            <a:pPr marL="0" indent="0">
              <a:buNone/>
            </a:pPr>
            <a:r>
              <a:rPr lang="fi-FI" sz="2400" dirty="0"/>
              <a:t>	- Välttää osallistumista esim. pallopeleissä </a:t>
            </a:r>
          </a:p>
          <a:p>
            <a:pPr marL="0" indent="0">
              <a:buNone/>
            </a:pPr>
            <a:r>
              <a:rPr lang="fi-FI" sz="2400" dirty="0"/>
              <a:t>	- Ei pysty osallistumaan kaikkiin liikuntamuotoihin  </a:t>
            </a:r>
          </a:p>
          <a:p>
            <a:pPr marL="0" indent="0">
              <a:buNone/>
            </a:pPr>
            <a:r>
              <a:rPr lang="fi-FI" sz="2400" dirty="0"/>
              <a:t>	- Liikkuu kömpelösti, törmäilee </a:t>
            </a:r>
          </a:p>
          <a:p>
            <a:pPr marL="0" indent="0">
              <a:buNone/>
            </a:pPr>
            <a:r>
              <a:rPr lang="fi-FI" sz="2400" dirty="0"/>
              <a:t>	- Käyttää voimaa epätarkoituksenmukaisesti </a:t>
            </a:r>
          </a:p>
          <a:p>
            <a:pPr marL="0" indent="0">
              <a:buNone/>
            </a:pPr>
            <a:r>
              <a:rPr lang="fi-FI" sz="2400" dirty="0"/>
              <a:t>	- Vetäytyy lepäämään </a:t>
            </a:r>
          </a:p>
          <a:p>
            <a:r>
              <a:rPr lang="fi-FI" sz="2400" dirty="0"/>
              <a:t>Millaisia pulmia oppilaalla voisi olla? Esim. </a:t>
            </a:r>
          </a:p>
          <a:p>
            <a:pPr marL="0" indent="0">
              <a:buNone/>
            </a:pPr>
            <a:r>
              <a:rPr lang="fi-FI" sz="2400" dirty="0"/>
              <a:t>	Motorisen oppimisen vaikeus DCD, fyysinen vamma tai sairaus (aistivammat, CP, 	MMC, sydänsairaus, astma, reuma tms.), ylipaino, vähäiset liikuntakokemukset</a:t>
            </a:r>
          </a:p>
        </p:txBody>
      </p:sp>
    </p:spTree>
    <p:extLst>
      <p:ext uri="{BB962C8B-B14F-4D97-AF65-F5344CB8AC3E}">
        <p14:creationId xmlns:p14="http://schemas.microsoft.com/office/powerpoint/2010/main" val="2182801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744A06-8808-432F-8DBF-37F98DBBA221}"/>
              </a:ext>
            </a:extLst>
          </p:cNvPr>
          <p:cNvSpPr>
            <a:spLocks noGrp="1"/>
          </p:cNvSpPr>
          <p:nvPr>
            <p:ph type="title"/>
          </p:nvPr>
        </p:nvSpPr>
        <p:spPr>
          <a:xfrm>
            <a:off x="1271754" y="151878"/>
            <a:ext cx="10369103" cy="1080542"/>
          </a:xfrm>
        </p:spPr>
        <p:txBody>
          <a:bodyPr/>
          <a:lstStyle/>
          <a:p>
            <a:r>
              <a:rPr lang="fi-FI" dirty="0"/>
              <a:t>Fyysisen toimintakyvyn tukeminen perusopetuksen liikunnan opetuksessa</a:t>
            </a:r>
          </a:p>
        </p:txBody>
      </p:sp>
      <p:sp>
        <p:nvSpPr>
          <p:cNvPr id="3" name="Sisällön paikkamerkki 2">
            <a:extLst>
              <a:ext uri="{FF2B5EF4-FFF2-40B4-BE49-F238E27FC236}">
                <a16:creationId xmlns:a16="http://schemas.microsoft.com/office/drawing/2014/main" id="{A86CDEC6-E205-4AD5-9339-91FAB36FC097}"/>
              </a:ext>
            </a:extLst>
          </p:cNvPr>
          <p:cNvSpPr>
            <a:spLocks noGrp="1"/>
          </p:cNvSpPr>
          <p:nvPr>
            <p:ph idx="1"/>
          </p:nvPr>
        </p:nvSpPr>
        <p:spPr>
          <a:xfrm>
            <a:off x="304800" y="1362636"/>
            <a:ext cx="11564471" cy="4803216"/>
          </a:xfrm>
        </p:spPr>
        <p:txBody>
          <a:bodyPr/>
          <a:lstStyle/>
          <a:p>
            <a:r>
              <a:rPr lang="fi-FI" sz="2400" dirty="0"/>
              <a:t>Vuosiluokilla 1-2 </a:t>
            </a:r>
          </a:p>
          <a:p>
            <a:pPr marL="0" indent="0">
              <a:buNone/>
            </a:pPr>
            <a:r>
              <a:rPr lang="fi-FI" sz="2400" dirty="0"/>
              <a:t>	on tärkeää tunnistaa sellaiset motorisen oppimisen vaikeudet, joilla voi olla 	yhteyttä muihin oppimisen ongelmiin. </a:t>
            </a:r>
          </a:p>
          <a:p>
            <a:endParaRPr lang="fi-FI" sz="2400" dirty="0"/>
          </a:p>
          <a:p>
            <a:r>
              <a:rPr lang="fi-FI" sz="2400" dirty="0"/>
              <a:t>Vuosiluokilla 3-6 </a:t>
            </a:r>
          </a:p>
          <a:p>
            <a:pPr marL="0" indent="0">
              <a:buNone/>
            </a:pPr>
            <a:r>
              <a:rPr lang="fi-FI" sz="2400" dirty="0"/>
              <a:t>	kiinnitetään huomiota sellaisten perustaitojen hallintaan, joilla on merkitystä 	yhteiseen toimintaan osallistumisessa. </a:t>
            </a:r>
          </a:p>
          <a:p>
            <a:endParaRPr lang="fi-FI" sz="2400" dirty="0"/>
          </a:p>
          <a:p>
            <a:r>
              <a:rPr lang="fi-FI" sz="2400" dirty="0"/>
              <a:t>7-9 vuosiluokat </a:t>
            </a:r>
          </a:p>
          <a:p>
            <a:pPr marL="0" indent="0">
              <a:buNone/>
            </a:pPr>
            <a:r>
              <a:rPr lang="fi-FI" sz="2400" dirty="0"/>
              <a:t>	opetuksessa kiinnitetään erityistä huomiota toimintakyvyn tukemiseen ja 	mieluisan liikuntaharrastuksen ylläpitämiseen tai löytämiseen.</a:t>
            </a:r>
          </a:p>
        </p:txBody>
      </p:sp>
    </p:spTree>
    <p:extLst>
      <p:ext uri="{BB962C8B-B14F-4D97-AF65-F5344CB8AC3E}">
        <p14:creationId xmlns:p14="http://schemas.microsoft.com/office/powerpoint/2010/main" val="18182666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0CA502-A524-4B27-B694-8A923FFDF209}"/>
              </a:ext>
            </a:extLst>
          </p:cNvPr>
          <p:cNvSpPr>
            <a:spLocks noGrp="1"/>
          </p:cNvSpPr>
          <p:nvPr>
            <p:ph type="title"/>
          </p:nvPr>
        </p:nvSpPr>
        <p:spPr>
          <a:xfrm>
            <a:off x="1235894" y="222063"/>
            <a:ext cx="10369103" cy="940174"/>
          </a:xfrm>
        </p:spPr>
        <p:txBody>
          <a:bodyPr/>
          <a:lstStyle/>
          <a:p>
            <a:r>
              <a:rPr lang="fi-FI" dirty="0"/>
              <a:t>Fyysisen toimintakyvyn tukemisen periaate</a:t>
            </a:r>
          </a:p>
        </p:txBody>
      </p:sp>
      <p:pic>
        <p:nvPicPr>
          <p:cNvPr id="5" name="Sisällön paikkamerkki 4">
            <a:extLst>
              <a:ext uri="{FF2B5EF4-FFF2-40B4-BE49-F238E27FC236}">
                <a16:creationId xmlns:a16="http://schemas.microsoft.com/office/drawing/2014/main" id="{6D3AB0A1-BFE9-4A0C-BDE6-DA643F34D3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5895" y="1255824"/>
            <a:ext cx="9610426" cy="5380113"/>
          </a:xfrm>
        </p:spPr>
      </p:pic>
    </p:spTree>
    <p:extLst>
      <p:ext uri="{BB962C8B-B14F-4D97-AF65-F5344CB8AC3E}">
        <p14:creationId xmlns:p14="http://schemas.microsoft.com/office/powerpoint/2010/main" val="1727929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FCBF6B-4AEB-4369-BD5E-0025A24E32DD}"/>
              </a:ext>
            </a:extLst>
          </p:cNvPr>
          <p:cNvSpPr>
            <a:spLocks noGrp="1"/>
          </p:cNvSpPr>
          <p:nvPr>
            <p:ph type="title"/>
          </p:nvPr>
        </p:nvSpPr>
        <p:spPr>
          <a:xfrm>
            <a:off x="1343471" y="319866"/>
            <a:ext cx="7340694" cy="1080542"/>
          </a:xfrm>
        </p:spPr>
        <p:txBody>
          <a:bodyPr anchor="t">
            <a:normAutofit/>
          </a:bodyPr>
          <a:lstStyle/>
          <a:p>
            <a:r>
              <a:rPr lang="fi-FI" dirty="0"/>
              <a:t>Fyysisen toimintakyvyn tukeminen</a:t>
            </a:r>
          </a:p>
        </p:txBody>
      </p:sp>
      <p:sp>
        <p:nvSpPr>
          <p:cNvPr id="3" name="Sisällön paikkamerkki 2">
            <a:extLst>
              <a:ext uri="{FF2B5EF4-FFF2-40B4-BE49-F238E27FC236}">
                <a16:creationId xmlns:a16="http://schemas.microsoft.com/office/drawing/2014/main" id="{A4C4C8D7-FA00-49ED-912B-55F641857AEB}"/>
              </a:ext>
            </a:extLst>
          </p:cNvPr>
          <p:cNvSpPr>
            <a:spLocks noGrp="1"/>
          </p:cNvSpPr>
          <p:nvPr>
            <p:ph idx="1"/>
          </p:nvPr>
        </p:nvSpPr>
        <p:spPr>
          <a:xfrm>
            <a:off x="484094" y="1773239"/>
            <a:ext cx="7340694" cy="4392612"/>
          </a:xfrm>
        </p:spPr>
        <p:txBody>
          <a:bodyPr anchor="t">
            <a:noAutofit/>
          </a:bodyPr>
          <a:lstStyle/>
          <a:p>
            <a:pPr marL="0" indent="0">
              <a:buNone/>
            </a:pPr>
            <a:r>
              <a:rPr lang="fi-FI" sz="2400" b="1" dirty="0"/>
              <a:t>Oppilasjohtoisilla työtavoilla </a:t>
            </a:r>
            <a:r>
              <a:rPr lang="fi-FI" sz="2400" dirty="0"/>
              <a:t>on yhteys</a:t>
            </a:r>
          </a:p>
          <a:p>
            <a:r>
              <a:rPr lang="fi-FI" sz="2400" dirty="0"/>
              <a:t>oppilaan tavoitteenmukaiseen toimintaan osallistumiseen ja</a:t>
            </a:r>
          </a:p>
          <a:p>
            <a:r>
              <a:rPr lang="fi-FI" sz="2400" dirty="0"/>
              <a:t>oppilaan fyysiseen aktiivisuuteen (Huovinen, 2019).</a:t>
            </a:r>
          </a:p>
          <a:p>
            <a:pPr marL="0" indent="0">
              <a:buNone/>
            </a:pPr>
            <a:endParaRPr lang="fi-FI" sz="2400" dirty="0"/>
          </a:p>
          <a:p>
            <a:pPr marL="0" indent="0">
              <a:buNone/>
            </a:pPr>
            <a:r>
              <a:rPr lang="fi-FI" sz="2400" b="1" dirty="0"/>
              <a:t>Fyysinen aktiivisuus vahvistaa fyysistä toimintakykyä </a:t>
            </a:r>
          </a:p>
          <a:p>
            <a:pPr marL="0" indent="0">
              <a:buNone/>
            </a:pPr>
            <a:r>
              <a:rPr lang="fi-FI" sz="2400" dirty="0"/>
              <a:t>- miten aktivoida kaikkia oppilaita aktiiviseen osallistumiseen tunnilla?</a:t>
            </a:r>
          </a:p>
          <a:p>
            <a:pPr marL="0" indent="0">
              <a:buNone/>
            </a:pPr>
            <a:endParaRPr lang="fi-FI" sz="2400" dirty="0"/>
          </a:p>
          <a:p>
            <a:pPr marL="0" indent="0">
              <a:buNone/>
            </a:pPr>
            <a:r>
              <a:rPr lang="fi-FI" sz="2400" dirty="0"/>
              <a:t>Opetusmenetelmät ja ympäristön muokkaaminen</a:t>
            </a:r>
          </a:p>
        </p:txBody>
      </p:sp>
      <p:pic>
        <p:nvPicPr>
          <p:cNvPr id="6" name="Sisällön paikkamerkki 5" descr="Kuva, joka sisältää kohteen ruoho, ulko&#10;&#10;Kuvaus luotu automaattisesti">
            <a:extLst>
              <a:ext uri="{FF2B5EF4-FFF2-40B4-BE49-F238E27FC236}">
                <a16:creationId xmlns:a16="http://schemas.microsoft.com/office/drawing/2014/main" id="{29CFFD80-AF13-45FA-A10F-B59A5FCA1DC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0155" r="29855" b="2"/>
          <a:stretch/>
        </p:blipFill>
        <p:spPr>
          <a:xfrm>
            <a:off x="7731674" y="10"/>
            <a:ext cx="4460326" cy="6669350"/>
          </a:xfrm>
          <a:noFill/>
        </p:spPr>
      </p:pic>
    </p:spTree>
    <p:extLst>
      <p:ext uri="{BB962C8B-B14F-4D97-AF65-F5344CB8AC3E}">
        <p14:creationId xmlns:p14="http://schemas.microsoft.com/office/powerpoint/2010/main" val="452842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A21A2D-57C7-4430-A1F9-C569E963786D}"/>
              </a:ext>
            </a:extLst>
          </p:cNvPr>
          <p:cNvSpPr>
            <a:spLocks noGrp="1"/>
          </p:cNvSpPr>
          <p:nvPr>
            <p:ph type="title"/>
          </p:nvPr>
        </p:nvSpPr>
        <p:spPr/>
        <p:txBody>
          <a:bodyPr/>
          <a:lstStyle/>
          <a:p>
            <a:r>
              <a:rPr lang="fi-FI" dirty="0"/>
              <a:t>Inaktiivisuuden vähentäminen</a:t>
            </a:r>
          </a:p>
        </p:txBody>
      </p:sp>
      <p:sp>
        <p:nvSpPr>
          <p:cNvPr id="3" name="Sisällön paikkamerkki 2">
            <a:extLst>
              <a:ext uri="{FF2B5EF4-FFF2-40B4-BE49-F238E27FC236}">
                <a16:creationId xmlns:a16="http://schemas.microsoft.com/office/drawing/2014/main" id="{E8C105BC-4694-4866-9717-08422AF45A41}"/>
              </a:ext>
            </a:extLst>
          </p:cNvPr>
          <p:cNvSpPr>
            <a:spLocks noGrp="1"/>
          </p:cNvSpPr>
          <p:nvPr>
            <p:ph idx="1"/>
          </p:nvPr>
        </p:nvSpPr>
        <p:spPr>
          <a:xfrm>
            <a:off x="479425" y="1773238"/>
            <a:ext cx="11229363" cy="4608511"/>
          </a:xfrm>
        </p:spPr>
        <p:txBody>
          <a:bodyPr/>
          <a:lstStyle/>
          <a:p>
            <a:r>
              <a:rPr lang="fi-FI" sz="2800" dirty="0"/>
              <a:t>Eritasoiset tehtävät oppilaan tasolle </a:t>
            </a:r>
          </a:p>
          <a:p>
            <a:r>
              <a:rPr lang="fi-FI" sz="2800" dirty="0"/>
              <a:t>Tehokas organisointi </a:t>
            </a:r>
          </a:p>
          <a:p>
            <a:pPr marL="0" indent="0">
              <a:buNone/>
            </a:pPr>
            <a:r>
              <a:rPr lang="fi-FI" sz="2800" dirty="0"/>
              <a:t>	- Jonot mataliksi/ lyhyiksi (Liikkuva koulu) </a:t>
            </a:r>
          </a:p>
          <a:p>
            <a:pPr marL="0" indent="0">
              <a:buNone/>
            </a:pPr>
            <a:r>
              <a:rPr lang="fi-FI" sz="2800" dirty="0"/>
              <a:t>	- Pienet joukkueet </a:t>
            </a:r>
          </a:p>
          <a:p>
            <a:pPr marL="0" indent="0">
              <a:buNone/>
            </a:pPr>
            <a:r>
              <a:rPr lang="fi-FI" sz="2800" dirty="0"/>
              <a:t>	- </a:t>
            </a:r>
            <a:r>
              <a:rPr lang="fi-FI" sz="2800" strike="sngStrike" dirty="0"/>
              <a:t>Nopeat ohjeet </a:t>
            </a:r>
            <a:r>
              <a:rPr lang="fi-FI" sz="2800" dirty="0"/>
              <a:t>=&gt; Yksinkertaiset ohjeet tarpeeksi hitaasti </a:t>
            </a:r>
          </a:p>
          <a:p>
            <a:pPr marL="0" indent="0">
              <a:buNone/>
            </a:pPr>
            <a:r>
              <a:rPr lang="fi-FI" sz="2800" dirty="0"/>
              <a:t>	- Oppilaat auttavat välineitten kanssa  </a:t>
            </a:r>
          </a:p>
          <a:p>
            <a:pPr marL="0" indent="0">
              <a:buNone/>
            </a:pPr>
            <a:r>
              <a:rPr lang="fi-FI" sz="2800" dirty="0"/>
              <a:t>	- Virikkeellinen oppimisympäristö </a:t>
            </a:r>
            <a:r>
              <a:rPr lang="fi-FI" sz="2800" dirty="0">
                <a:sym typeface="Wingdings" panose="05000000000000000000" pitchFamily="2" charset="2"/>
              </a:rPr>
              <a:t> </a:t>
            </a:r>
            <a:r>
              <a:rPr lang="fi-FI" sz="2800" dirty="0"/>
              <a:t>Pistetyöskentely </a:t>
            </a:r>
          </a:p>
          <a:p>
            <a:pPr marL="0" indent="0">
              <a:buNone/>
            </a:pPr>
            <a:r>
              <a:rPr lang="fi-FI" sz="2800" dirty="0"/>
              <a:t>	- Tauotus, rytmi</a:t>
            </a:r>
          </a:p>
        </p:txBody>
      </p:sp>
    </p:spTree>
    <p:extLst>
      <p:ext uri="{BB962C8B-B14F-4D97-AF65-F5344CB8AC3E}">
        <p14:creationId xmlns:p14="http://schemas.microsoft.com/office/powerpoint/2010/main" val="3793389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E362C2-17AB-4DF4-A00F-1A7CC785F622}"/>
              </a:ext>
            </a:extLst>
          </p:cNvPr>
          <p:cNvSpPr>
            <a:spLocks noGrp="1"/>
          </p:cNvSpPr>
          <p:nvPr>
            <p:ph type="title"/>
          </p:nvPr>
        </p:nvSpPr>
        <p:spPr>
          <a:xfrm>
            <a:off x="524634" y="3540195"/>
            <a:ext cx="11155984" cy="735106"/>
          </a:xfrm>
        </p:spPr>
        <p:txBody>
          <a:bodyPr anchor="t">
            <a:normAutofit/>
          </a:bodyPr>
          <a:lstStyle/>
          <a:p>
            <a:r>
              <a:rPr lang="fi-FI" dirty="0"/>
              <a:t>Fyysisen toimintakyvyn tukeminen</a:t>
            </a:r>
          </a:p>
        </p:txBody>
      </p:sp>
      <p:sp>
        <p:nvSpPr>
          <p:cNvPr id="3" name="Sisällön paikkamerkki 2">
            <a:extLst>
              <a:ext uri="{FF2B5EF4-FFF2-40B4-BE49-F238E27FC236}">
                <a16:creationId xmlns:a16="http://schemas.microsoft.com/office/drawing/2014/main" id="{CD04BFEE-223B-4C78-B8D8-34FF443BF7B3}"/>
              </a:ext>
            </a:extLst>
          </p:cNvPr>
          <p:cNvSpPr>
            <a:spLocks noGrp="1"/>
          </p:cNvSpPr>
          <p:nvPr>
            <p:ph type="body" sz="quarter" idx="13"/>
          </p:nvPr>
        </p:nvSpPr>
        <p:spPr>
          <a:xfrm>
            <a:off x="524634" y="4134290"/>
            <a:ext cx="11648661" cy="1773143"/>
          </a:xfrm>
        </p:spPr>
        <p:txBody>
          <a:bodyPr anchor="t">
            <a:noAutofit/>
          </a:bodyPr>
          <a:lstStyle/>
          <a:p>
            <a:pPr marL="0" indent="0">
              <a:lnSpc>
                <a:spcPct val="110000"/>
              </a:lnSpc>
              <a:buNone/>
            </a:pPr>
            <a:r>
              <a:rPr lang="fi-FI" sz="2400" b="1" dirty="0"/>
              <a:t>Osallistumista edistävien tehtävien periaatteet organisatorisesta näkökulmasta: </a:t>
            </a:r>
          </a:p>
          <a:p>
            <a:pPr>
              <a:lnSpc>
                <a:spcPct val="110000"/>
              </a:lnSpc>
            </a:pPr>
            <a:r>
              <a:rPr lang="fi-FI" sz="2400" dirty="0"/>
              <a:t>Kukaan ei ”tuijota” =&gt; tehtävät organisoidaan niin, että jokaisella rauha tehdä omalla tavallaan </a:t>
            </a:r>
          </a:p>
          <a:p>
            <a:pPr>
              <a:lnSpc>
                <a:spcPct val="110000"/>
              </a:lnSpc>
            </a:pPr>
            <a:r>
              <a:rPr lang="fi-FI" sz="2400" dirty="0"/>
              <a:t>Kukaan ei tipu pelistä pois =&gt; tehtävä jatkuva, aina pelastuu ja pääsee takaisin mukaan </a:t>
            </a:r>
          </a:p>
          <a:p>
            <a:pPr>
              <a:lnSpc>
                <a:spcPct val="110000"/>
              </a:lnSpc>
            </a:pPr>
            <a:r>
              <a:rPr lang="fi-FI" sz="2400" dirty="0"/>
              <a:t>Opettajan helppo eriyttää huomaamattomasti ja oppilaalla mahdollisuus päättää osallistumisestaan</a:t>
            </a:r>
          </a:p>
        </p:txBody>
      </p:sp>
      <p:pic>
        <p:nvPicPr>
          <p:cNvPr id="6" name="Sisällön paikkamerkki 5" descr="Kuva, joka sisältää kohteen ulko, taivas, maa, ranta&#10;&#10;Kuvaus luotu automaattisesti">
            <a:extLst>
              <a:ext uri="{FF2B5EF4-FFF2-40B4-BE49-F238E27FC236}">
                <a16:creationId xmlns:a16="http://schemas.microsoft.com/office/drawing/2014/main" id="{7C3AB6DC-4111-4A2E-A737-1B23A85F00A1}"/>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25411" b="37870"/>
          <a:stretch/>
        </p:blipFill>
        <p:spPr>
          <a:xfrm>
            <a:off x="20" y="1"/>
            <a:ext cx="12191980" cy="3357563"/>
          </a:xfrm>
          <a:noFill/>
        </p:spPr>
      </p:pic>
    </p:spTree>
    <p:extLst>
      <p:ext uri="{BB962C8B-B14F-4D97-AF65-F5344CB8AC3E}">
        <p14:creationId xmlns:p14="http://schemas.microsoft.com/office/powerpoint/2010/main" val="35774087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E68E66B-7EC0-4E29-8385-F6EC42299EFF}"/>
              </a:ext>
            </a:extLst>
          </p:cNvPr>
          <p:cNvSpPr>
            <a:spLocks noGrp="1"/>
          </p:cNvSpPr>
          <p:nvPr>
            <p:ph type="body" idx="1"/>
          </p:nvPr>
        </p:nvSpPr>
        <p:spPr>
          <a:xfrm>
            <a:off x="198783" y="1397766"/>
            <a:ext cx="5753201" cy="1080542"/>
          </a:xfrm>
        </p:spPr>
        <p:txBody>
          <a:bodyPr/>
          <a:lstStyle/>
          <a:p>
            <a:r>
              <a:rPr lang="fi-FI" sz="2000" dirty="0"/>
              <a:t>Miten saan (suuressa) ryhmässä aikaa yksittäisen oppilaan kohtaamiseen ja tukea tarvitsevien oppilaiden opettamiseen?</a:t>
            </a:r>
          </a:p>
        </p:txBody>
      </p:sp>
      <p:sp>
        <p:nvSpPr>
          <p:cNvPr id="3" name="Sisällön paikkamerkki 2">
            <a:extLst>
              <a:ext uri="{FF2B5EF4-FFF2-40B4-BE49-F238E27FC236}">
                <a16:creationId xmlns:a16="http://schemas.microsoft.com/office/drawing/2014/main" id="{06FF9078-AE43-41CE-9B8C-398E05DF3AFB}"/>
              </a:ext>
            </a:extLst>
          </p:cNvPr>
          <p:cNvSpPr>
            <a:spLocks noGrp="1"/>
          </p:cNvSpPr>
          <p:nvPr>
            <p:ph sz="half" idx="2"/>
          </p:nvPr>
        </p:nvSpPr>
        <p:spPr>
          <a:xfrm>
            <a:off x="198783" y="2743200"/>
            <a:ext cx="5753201" cy="3797576"/>
          </a:xfrm>
        </p:spPr>
        <p:txBody>
          <a:bodyPr/>
          <a:lstStyle/>
          <a:p>
            <a:pPr marL="0" indent="0">
              <a:buNone/>
            </a:pPr>
            <a:r>
              <a:rPr lang="fi-FI" sz="2000" dirty="0"/>
              <a:t>Tarkoituksenmukainen ryhmittely ja käytettävissä olevan tilan selkeä organisointi ”vapauttaa” opettajan </a:t>
            </a:r>
          </a:p>
          <a:p>
            <a:pPr marL="342900" indent="-342900">
              <a:buAutoNum type="alphaLcPeriod"/>
            </a:pPr>
            <a:r>
              <a:rPr lang="fi-FI" sz="2000" dirty="0"/>
              <a:t>Pyri pienryhmäopetukseen (esim. tehtäväpisteet, pienpelit) </a:t>
            </a:r>
          </a:p>
          <a:p>
            <a:pPr marL="342900" indent="-342900">
              <a:buAutoNum type="alphaLcPeriod"/>
            </a:pPr>
            <a:r>
              <a:rPr lang="fi-FI" sz="2000" dirty="0"/>
              <a:t>Heterogeeninen vai homogeeninen ryhmä? </a:t>
            </a:r>
          </a:p>
          <a:p>
            <a:pPr marL="342900" indent="-342900">
              <a:buAutoNum type="alphaLcPeriod"/>
            </a:pPr>
            <a:r>
              <a:rPr lang="fi-FI" sz="2000" dirty="0"/>
              <a:t>Esim. tehtäväopetus (tuttu/uusi tehtävä), erilaisten ratkaisujen tuottaminen, itsearviointityyli ja pariohjausmenetelmä</a:t>
            </a:r>
          </a:p>
        </p:txBody>
      </p:sp>
      <p:sp>
        <p:nvSpPr>
          <p:cNvPr id="4" name="Tekstin paikkamerkki 3">
            <a:extLst>
              <a:ext uri="{FF2B5EF4-FFF2-40B4-BE49-F238E27FC236}">
                <a16:creationId xmlns:a16="http://schemas.microsoft.com/office/drawing/2014/main" id="{05403A78-FE96-415A-8B6A-406DFB1B6232}"/>
              </a:ext>
            </a:extLst>
          </p:cNvPr>
          <p:cNvSpPr>
            <a:spLocks noGrp="1"/>
          </p:cNvSpPr>
          <p:nvPr>
            <p:ph type="body" sz="quarter" idx="3"/>
          </p:nvPr>
        </p:nvSpPr>
        <p:spPr>
          <a:xfrm>
            <a:off x="6853118" y="1902666"/>
            <a:ext cx="4608265" cy="575642"/>
          </a:xfrm>
        </p:spPr>
        <p:txBody>
          <a:bodyPr/>
          <a:lstStyle/>
          <a:p>
            <a:r>
              <a:rPr lang="fi-FI" sz="2000" dirty="0"/>
              <a:t>Ennakointi ja vahvistaminen</a:t>
            </a:r>
          </a:p>
        </p:txBody>
      </p:sp>
      <p:sp>
        <p:nvSpPr>
          <p:cNvPr id="5" name="Sisällön paikkamerkki 4">
            <a:extLst>
              <a:ext uri="{FF2B5EF4-FFF2-40B4-BE49-F238E27FC236}">
                <a16:creationId xmlns:a16="http://schemas.microsoft.com/office/drawing/2014/main" id="{5CAD3C20-8869-472C-A03F-D316E848568C}"/>
              </a:ext>
            </a:extLst>
          </p:cNvPr>
          <p:cNvSpPr>
            <a:spLocks noGrp="1"/>
          </p:cNvSpPr>
          <p:nvPr>
            <p:ph sz="quarter" idx="4"/>
          </p:nvPr>
        </p:nvSpPr>
        <p:spPr>
          <a:xfrm>
            <a:off x="6599583" y="2743200"/>
            <a:ext cx="5393633" cy="3797576"/>
          </a:xfrm>
        </p:spPr>
        <p:txBody>
          <a:bodyPr/>
          <a:lstStyle/>
          <a:p>
            <a:r>
              <a:rPr lang="fi-FI" sz="2000" dirty="0"/>
              <a:t>Harjoittelu ennen ja jälkeen liikuntatunnin</a:t>
            </a:r>
          </a:p>
          <a:p>
            <a:pPr marL="0" indent="0">
              <a:buNone/>
            </a:pPr>
            <a:r>
              <a:rPr lang="fi-FI" sz="2000" dirty="0"/>
              <a:t>	- Tukiopetus </a:t>
            </a:r>
          </a:p>
          <a:p>
            <a:pPr marL="0" indent="0">
              <a:buNone/>
            </a:pPr>
            <a:r>
              <a:rPr lang="fi-FI" sz="2000" dirty="0"/>
              <a:t>	- Kerho- ja harrastustoiminta  </a:t>
            </a:r>
          </a:p>
          <a:p>
            <a:pPr marL="0" indent="0">
              <a:buNone/>
            </a:pPr>
            <a:r>
              <a:rPr lang="fi-FI" sz="2000" dirty="0"/>
              <a:t>	- Yhteistyö huoltajien kanssa </a:t>
            </a:r>
          </a:p>
          <a:p>
            <a:r>
              <a:rPr lang="fi-FI" sz="2000" dirty="0"/>
              <a:t>Suunnittelu  </a:t>
            </a:r>
          </a:p>
          <a:p>
            <a:pPr marL="0" indent="0">
              <a:buNone/>
            </a:pPr>
            <a:r>
              <a:rPr lang="fi-FI" sz="2000" dirty="0"/>
              <a:t>	- Oppisisältöjen järjestys </a:t>
            </a:r>
          </a:p>
          <a:p>
            <a:pPr marL="0" indent="0">
              <a:buNone/>
            </a:pPr>
            <a:r>
              <a:rPr lang="fi-FI" sz="2000" dirty="0"/>
              <a:t>	- Ryhmittelyt </a:t>
            </a:r>
          </a:p>
          <a:p>
            <a:r>
              <a:rPr lang="fi-FI" sz="2000" dirty="0"/>
              <a:t>Energian purku tai rauhoittuminen ennen harjoittelua</a:t>
            </a:r>
          </a:p>
        </p:txBody>
      </p:sp>
      <p:sp>
        <p:nvSpPr>
          <p:cNvPr id="6" name="Otsikko 5">
            <a:extLst>
              <a:ext uri="{FF2B5EF4-FFF2-40B4-BE49-F238E27FC236}">
                <a16:creationId xmlns:a16="http://schemas.microsoft.com/office/drawing/2014/main" id="{E9C92432-9BF4-4743-87EB-020056BA1DE7}"/>
              </a:ext>
            </a:extLst>
          </p:cNvPr>
          <p:cNvSpPr>
            <a:spLocks noGrp="1"/>
          </p:cNvSpPr>
          <p:nvPr>
            <p:ph type="title"/>
          </p:nvPr>
        </p:nvSpPr>
        <p:spPr>
          <a:xfrm>
            <a:off x="1415031" y="317224"/>
            <a:ext cx="10369103" cy="815650"/>
          </a:xfrm>
        </p:spPr>
        <p:txBody>
          <a:bodyPr/>
          <a:lstStyle/>
          <a:p>
            <a:r>
              <a:rPr lang="fi-FI" dirty="0"/>
              <a:t>Fyysisen toimintakyvyn tukeminen </a:t>
            </a:r>
          </a:p>
        </p:txBody>
      </p:sp>
    </p:spTree>
    <p:extLst>
      <p:ext uri="{BB962C8B-B14F-4D97-AF65-F5344CB8AC3E}">
        <p14:creationId xmlns:p14="http://schemas.microsoft.com/office/powerpoint/2010/main" val="27657446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9B7DB7-D96E-459F-A321-8709003E6352}"/>
              </a:ext>
            </a:extLst>
          </p:cNvPr>
          <p:cNvSpPr>
            <a:spLocks noGrp="1"/>
          </p:cNvSpPr>
          <p:nvPr>
            <p:ph type="title"/>
          </p:nvPr>
        </p:nvSpPr>
        <p:spPr>
          <a:xfrm>
            <a:off x="1354666" y="321718"/>
            <a:ext cx="6028266" cy="880549"/>
          </a:xfrm>
        </p:spPr>
        <p:txBody>
          <a:bodyPr anchor="t">
            <a:normAutofit/>
          </a:bodyPr>
          <a:lstStyle/>
          <a:p>
            <a:r>
              <a:rPr lang="fi-FI" sz="2500" dirty="0"/>
              <a:t>Säädösperusta perusopetuksessa:</a:t>
            </a:r>
            <a:br>
              <a:rPr lang="fi-FI" sz="2500" dirty="0"/>
            </a:br>
            <a:r>
              <a:rPr lang="fi-FI" sz="2500" dirty="0"/>
              <a:t>miksi tukea tarjottava?</a:t>
            </a:r>
          </a:p>
        </p:txBody>
      </p:sp>
      <p:sp>
        <p:nvSpPr>
          <p:cNvPr id="3" name="Sisällön paikkamerkki 2">
            <a:extLst>
              <a:ext uri="{FF2B5EF4-FFF2-40B4-BE49-F238E27FC236}">
                <a16:creationId xmlns:a16="http://schemas.microsoft.com/office/drawing/2014/main" id="{3891E599-E662-481C-ABAA-981033A93A5B}"/>
              </a:ext>
            </a:extLst>
          </p:cNvPr>
          <p:cNvSpPr>
            <a:spLocks noGrp="1"/>
          </p:cNvSpPr>
          <p:nvPr>
            <p:ph idx="1"/>
          </p:nvPr>
        </p:nvSpPr>
        <p:spPr>
          <a:xfrm>
            <a:off x="508001" y="1773238"/>
            <a:ext cx="6028266" cy="4896121"/>
          </a:xfrm>
        </p:spPr>
        <p:txBody>
          <a:bodyPr anchor="t">
            <a:normAutofit/>
          </a:bodyPr>
          <a:lstStyle/>
          <a:p>
            <a:pPr marL="0" indent="0">
              <a:lnSpc>
                <a:spcPct val="110000"/>
              </a:lnSpc>
              <a:buNone/>
            </a:pPr>
            <a:r>
              <a:rPr lang="fi-FI" dirty="0"/>
              <a:t>Yhdenvertaisuuslaki 2014 </a:t>
            </a:r>
          </a:p>
          <a:p>
            <a:pPr>
              <a:lnSpc>
                <a:spcPct val="110000"/>
              </a:lnSpc>
            </a:pPr>
            <a:r>
              <a:rPr lang="fi-FI" dirty="0"/>
              <a:t>6§ Yhdenvertaisuuden edistäminen </a:t>
            </a:r>
          </a:p>
          <a:p>
            <a:pPr>
              <a:lnSpc>
                <a:spcPct val="110000"/>
              </a:lnSpc>
            </a:pPr>
            <a:r>
              <a:rPr lang="fi-FI" dirty="0"/>
              <a:t>8§ Syrjinnän kielto </a:t>
            </a:r>
          </a:p>
          <a:p>
            <a:pPr marL="0" indent="0">
              <a:lnSpc>
                <a:spcPct val="110000"/>
              </a:lnSpc>
              <a:buNone/>
            </a:pPr>
            <a:r>
              <a:rPr lang="fi-FI" dirty="0"/>
              <a:t>	• Välitön ja välillinen syrjintä </a:t>
            </a:r>
          </a:p>
          <a:p>
            <a:pPr marL="0" indent="0">
              <a:lnSpc>
                <a:spcPct val="110000"/>
              </a:lnSpc>
              <a:buNone/>
            </a:pPr>
            <a:r>
              <a:rPr lang="fi-FI" dirty="0"/>
              <a:t>	• Häirintä </a:t>
            </a:r>
          </a:p>
          <a:p>
            <a:pPr marL="0" indent="0">
              <a:lnSpc>
                <a:spcPct val="110000"/>
              </a:lnSpc>
              <a:buNone/>
            </a:pPr>
            <a:r>
              <a:rPr lang="fi-FI" dirty="0"/>
              <a:t>	• Kohtuullisten mukautusten epääminen sekä 	</a:t>
            </a:r>
          </a:p>
          <a:p>
            <a:pPr marL="0" indent="0">
              <a:lnSpc>
                <a:spcPct val="110000"/>
              </a:lnSpc>
              <a:buNone/>
            </a:pPr>
            <a:r>
              <a:rPr lang="fi-FI" dirty="0"/>
              <a:t>	• Ohje tai käsky syrjiä </a:t>
            </a:r>
          </a:p>
          <a:p>
            <a:pPr marL="0" indent="0">
              <a:lnSpc>
                <a:spcPct val="110000"/>
              </a:lnSpc>
              <a:buNone/>
            </a:pPr>
            <a:endParaRPr lang="fi-FI" dirty="0"/>
          </a:p>
          <a:p>
            <a:pPr marL="0" indent="0">
              <a:lnSpc>
                <a:spcPct val="110000"/>
              </a:lnSpc>
              <a:buNone/>
            </a:pPr>
            <a:r>
              <a:rPr lang="fi-FI" dirty="0"/>
              <a:t>Perusopetuslaki 2010 </a:t>
            </a:r>
          </a:p>
          <a:p>
            <a:pPr>
              <a:lnSpc>
                <a:spcPct val="110000"/>
              </a:lnSpc>
            </a:pPr>
            <a:r>
              <a:rPr lang="fi-FI" dirty="0"/>
              <a:t>6§ Lähikouluperiaate </a:t>
            </a:r>
          </a:p>
          <a:p>
            <a:pPr>
              <a:lnSpc>
                <a:spcPct val="110000"/>
              </a:lnSpc>
            </a:pPr>
            <a:r>
              <a:rPr lang="fi-FI" dirty="0"/>
              <a:t>16 ja 17 § Oikeus oppimisen ja koulunkäynnin tukeen </a:t>
            </a:r>
          </a:p>
          <a:p>
            <a:pPr marL="0" indent="0">
              <a:lnSpc>
                <a:spcPct val="110000"/>
              </a:lnSpc>
              <a:buNone/>
            </a:pPr>
            <a:r>
              <a:rPr lang="fi-FI" dirty="0"/>
              <a:t>	• Yleinen </a:t>
            </a:r>
          </a:p>
          <a:p>
            <a:pPr marL="0" indent="0">
              <a:lnSpc>
                <a:spcPct val="110000"/>
              </a:lnSpc>
              <a:buNone/>
            </a:pPr>
            <a:r>
              <a:rPr lang="fi-FI" dirty="0"/>
              <a:t>	• Tehostettu </a:t>
            </a:r>
          </a:p>
          <a:p>
            <a:pPr marL="0" indent="0">
              <a:lnSpc>
                <a:spcPct val="110000"/>
              </a:lnSpc>
              <a:buNone/>
            </a:pPr>
            <a:r>
              <a:rPr lang="fi-FI" dirty="0"/>
              <a:t>	• Erityinen </a:t>
            </a:r>
          </a:p>
        </p:txBody>
      </p:sp>
      <p:pic>
        <p:nvPicPr>
          <p:cNvPr id="6" name="Sisällön paikkamerkki 5" descr="Kuva, joka sisältää kohteen ulko, lumi, kävely, luonto&#10;&#10;Kuvaus luotu automaattisesti">
            <a:extLst>
              <a:ext uri="{FF2B5EF4-FFF2-40B4-BE49-F238E27FC236}">
                <a16:creationId xmlns:a16="http://schemas.microsoft.com/office/drawing/2014/main" id="{969744E0-86F9-4626-A4EF-4621F14C627C}"/>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4619" r="16021" b="2"/>
          <a:stretch/>
        </p:blipFill>
        <p:spPr>
          <a:xfrm>
            <a:off x="6003482" y="10"/>
            <a:ext cx="6188518" cy="6669350"/>
          </a:xfrm>
          <a:noFill/>
        </p:spPr>
      </p:pic>
    </p:spTree>
    <p:extLst>
      <p:ext uri="{BB962C8B-B14F-4D97-AF65-F5344CB8AC3E}">
        <p14:creationId xmlns:p14="http://schemas.microsoft.com/office/powerpoint/2010/main" val="38344303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9C9DD8-7A2A-4653-A32C-CD9C85AE456B}"/>
              </a:ext>
            </a:extLst>
          </p:cNvPr>
          <p:cNvSpPr>
            <a:spLocks noGrp="1"/>
          </p:cNvSpPr>
          <p:nvPr>
            <p:ph type="title"/>
          </p:nvPr>
        </p:nvSpPr>
        <p:spPr/>
        <p:txBody>
          <a:bodyPr/>
          <a:lstStyle/>
          <a:p>
            <a:r>
              <a:rPr lang="fi-FI" dirty="0"/>
              <a:t>Fyysisen toimintakyvyn tukeminen</a:t>
            </a:r>
          </a:p>
        </p:txBody>
      </p:sp>
      <p:sp>
        <p:nvSpPr>
          <p:cNvPr id="3" name="Sisällön paikkamerkki 2">
            <a:extLst>
              <a:ext uri="{FF2B5EF4-FFF2-40B4-BE49-F238E27FC236}">
                <a16:creationId xmlns:a16="http://schemas.microsoft.com/office/drawing/2014/main" id="{3E1024AA-1F49-4731-812E-C626D2EB674B}"/>
              </a:ext>
            </a:extLst>
          </p:cNvPr>
          <p:cNvSpPr>
            <a:spLocks noGrp="1"/>
          </p:cNvSpPr>
          <p:nvPr>
            <p:ph sz="half" idx="1"/>
          </p:nvPr>
        </p:nvSpPr>
        <p:spPr>
          <a:xfrm>
            <a:off x="225287" y="1773239"/>
            <a:ext cx="4366591" cy="4392612"/>
          </a:xfrm>
        </p:spPr>
        <p:txBody>
          <a:bodyPr/>
          <a:lstStyle/>
          <a:p>
            <a:r>
              <a:rPr lang="fi-FI" sz="2400" b="1" dirty="0"/>
              <a:t>Yhdessä tekeminen </a:t>
            </a:r>
          </a:p>
          <a:p>
            <a:pPr marL="0" indent="0">
              <a:buNone/>
            </a:pPr>
            <a:r>
              <a:rPr lang="fi-FI" sz="2400" dirty="0"/>
              <a:t>	- Tsemppaaminen</a:t>
            </a:r>
          </a:p>
          <a:p>
            <a:pPr marL="0" indent="0">
              <a:buNone/>
            </a:pPr>
            <a:r>
              <a:rPr lang="fi-FI" sz="2400" dirty="0"/>
              <a:t>	- Rytmittäminen</a:t>
            </a:r>
          </a:p>
          <a:p>
            <a:pPr marL="0" indent="0">
              <a:buNone/>
            </a:pPr>
            <a:r>
              <a:rPr lang="fi-FI" sz="2400" dirty="0"/>
              <a:t>	- Kinesteettinen ohjaus </a:t>
            </a:r>
          </a:p>
          <a:p>
            <a:pPr marL="0" indent="0">
              <a:buNone/>
            </a:pPr>
            <a:endParaRPr lang="fi-FI" sz="2400" dirty="0"/>
          </a:p>
          <a:p>
            <a:r>
              <a:rPr lang="fi-FI" sz="2400" dirty="0"/>
              <a:t> </a:t>
            </a:r>
            <a:r>
              <a:rPr lang="fi-FI" sz="2400" b="1" dirty="0"/>
              <a:t>Suorituksen visualisointi &amp; konkretisointi </a:t>
            </a:r>
            <a:r>
              <a:rPr lang="fi-FI" sz="2400" dirty="0"/>
              <a:t>(”mallaaminen”)</a:t>
            </a:r>
          </a:p>
        </p:txBody>
      </p:sp>
      <p:sp>
        <p:nvSpPr>
          <p:cNvPr id="4" name="Sisällön paikkamerkki 3">
            <a:extLst>
              <a:ext uri="{FF2B5EF4-FFF2-40B4-BE49-F238E27FC236}">
                <a16:creationId xmlns:a16="http://schemas.microsoft.com/office/drawing/2014/main" id="{C8A13BC6-C541-4AE6-AF50-FEC51C805D2B}"/>
              </a:ext>
            </a:extLst>
          </p:cNvPr>
          <p:cNvSpPr>
            <a:spLocks noGrp="1"/>
          </p:cNvSpPr>
          <p:nvPr>
            <p:ph sz="half" idx="2"/>
          </p:nvPr>
        </p:nvSpPr>
        <p:spPr>
          <a:xfrm>
            <a:off x="5413380" y="1773238"/>
            <a:ext cx="6553333" cy="4608512"/>
          </a:xfrm>
        </p:spPr>
        <p:txBody>
          <a:bodyPr/>
          <a:lstStyle/>
          <a:p>
            <a:r>
              <a:rPr lang="fi-FI" sz="2400" b="1" dirty="0"/>
              <a:t>Oikeanlaisten välineiden käyttäminen</a:t>
            </a:r>
          </a:p>
          <a:p>
            <a:pPr marL="0" indent="0">
              <a:buNone/>
            </a:pPr>
            <a:r>
              <a:rPr lang="fi-FI" sz="2400" dirty="0"/>
              <a:t>	- Liikuntaan on saatavilla monenlaisia 	erityisiä toimintavälineitä, joita voi lainata 	välineet.fi –palvelusta 	http://www.valineet.fi/ </a:t>
            </a:r>
          </a:p>
          <a:p>
            <a:pPr marL="0" indent="0">
              <a:buNone/>
            </a:pPr>
            <a:r>
              <a:rPr lang="fi-FI" sz="2400" dirty="0"/>
              <a:t>	-  esim. sovellettu lumilautailu </a:t>
            </a:r>
          </a:p>
          <a:p>
            <a:pPr marL="0" indent="0">
              <a:buNone/>
            </a:pPr>
            <a:r>
              <a:rPr lang="fi-FI" sz="2400" dirty="0"/>
              <a:t>	- Välineitä voi myös itse valmistaa ja 	soveltaa oppilaiden tarpeiden mukaisesti</a:t>
            </a:r>
          </a:p>
          <a:p>
            <a:pPr marL="0" indent="0">
              <a:buNone/>
            </a:pPr>
            <a:r>
              <a:rPr lang="fi-FI" sz="2400" dirty="0"/>
              <a:t>	esim. näkövammaiselle oppilaalle 	sovelletut välineet</a:t>
            </a:r>
          </a:p>
          <a:p>
            <a:pPr marL="0" indent="0">
              <a:buNone/>
            </a:pPr>
            <a:r>
              <a:rPr lang="fi-FI" sz="2400" dirty="0"/>
              <a:t> </a:t>
            </a:r>
          </a:p>
        </p:txBody>
      </p:sp>
    </p:spTree>
    <p:extLst>
      <p:ext uri="{BB962C8B-B14F-4D97-AF65-F5344CB8AC3E}">
        <p14:creationId xmlns:p14="http://schemas.microsoft.com/office/powerpoint/2010/main" val="2513217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6F8462-6801-43EE-871C-005627EFAD60}"/>
              </a:ext>
            </a:extLst>
          </p:cNvPr>
          <p:cNvSpPr>
            <a:spLocks noGrp="1"/>
          </p:cNvSpPr>
          <p:nvPr>
            <p:ph type="title"/>
          </p:nvPr>
        </p:nvSpPr>
        <p:spPr>
          <a:xfrm>
            <a:off x="1343471" y="476250"/>
            <a:ext cx="6481317" cy="1080542"/>
          </a:xfrm>
        </p:spPr>
        <p:txBody>
          <a:bodyPr anchor="t">
            <a:normAutofit/>
          </a:bodyPr>
          <a:lstStyle/>
          <a:p>
            <a:r>
              <a:rPr lang="fi-FI" dirty="0"/>
              <a:t>Fyysisen toimintakyvyn tukeminen --&gt; Anna aikaa</a:t>
            </a:r>
          </a:p>
        </p:txBody>
      </p:sp>
      <p:sp>
        <p:nvSpPr>
          <p:cNvPr id="3" name="Sisällön paikkamerkki 2">
            <a:extLst>
              <a:ext uri="{FF2B5EF4-FFF2-40B4-BE49-F238E27FC236}">
                <a16:creationId xmlns:a16="http://schemas.microsoft.com/office/drawing/2014/main" id="{52E3CAFF-F969-4D90-97C9-9D092A9DE2A7}"/>
              </a:ext>
            </a:extLst>
          </p:cNvPr>
          <p:cNvSpPr>
            <a:spLocks noGrp="1"/>
          </p:cNvSpPr>
          <p:nvPr>
            <p:ph idx="1"/>
          </p:nvPr>
        </p:nvSpPr>
        <p:spPr>
          <a:xfrm>
            <a:off x="474133" y="1773239"/>
            <a:ext cx="7350655" cy="4392612"/>
          </a:xfrm>
        </p:spPr>
        <p:txBody>
          <a:bodyPr anchor="t">
            <a:normAutofit/>
          </a:bodyPr>
          <a:lstStyle/>
          <a:p>
            <a:r>
              <a:rPr lang="fi-FI" sz="2400" dirty="0"/>
              <a:t>Anna oppilaan kokeilla rauhassa itse </a:t>
            </a:r>
          </a:p>
          <a:p>
            <a:r>
              <a:rPr lang="fi-FI" sz="2400" dirty="0"/>
              <a:t> Anna palautetta vain yhdestä asiasta kerrallaan </a:t>
            </a:r>
          </a:p>
          <a:p>
            <a:pPr marL="0" indent="0">
              <a:buNone/>
            </a:pPr>
            <a:r>
              <a:rPr lang="fi-FI" sz="2400" dirty="0"/>
              <a:t>	- (riittävän) onnistumisen kannalta 	oleellisin 	korjattava asia ensin  </a:t>
            </a:r>
          </a:p>
          <a:p>
            <a:r>
              <a:rPr lang="fi-FI" sz="2400" dirty="0"/>
              <a:t>Toista samoja liikesuorituksia riittävän pitkään </a:t>
            </a:r>
          </a:p>
          <a:p>
            <a:pPr marL="0" indent="0">
              <a:buNone/>
            </a:pPr>
            <a:r>
              <a:rPr lang="fi-FI" sz="2400" dirty="0"/>
              <a:t>	- vaihtelevat tavat, vaikka tehtävä 	itsessään 	pysyy samana </a:t>
            </a:r>
          </a:p>
          <a:p>
            <a:r>
              <a:rPr lang="fi-FI" sz="2400" dirty="0"/>
              <a:t>Opeta samaa liikuntamuotoa riittävän pitkään 	</a:t>
            </a:r>
          </a:p>
          <a:p>
            <a:pPr marL="0" indent="0">
              <a:buNone/>
            </a:pPr>
            <a:r>
              <a:rPr lang="fi-FI" sz="2400" dirty="0"/>
              <a:t>	- esim. 3-6 kertaa</a:t>
            </a:r>
          </a:p>
        </p:txBody>
      </p:sp>
      <p:pic>
        <p:nvPicPr>
          <p:cNvPr id="6" name="Sisällön paikkamerkki 5" descr="Kuva, joka sisältää kohteen vesi, taivas, ulko, henkilöt&#10;&#10;Kuvaus luotu automaattisesti">
            <a:extLst>
              <a:ext uri="{FF2B5EF4-FFF2-40B4-BE49-F238E27FC236}">
                <a16:creationId xmlns:a16="http://schemas.microsoft.com/office/drawing/2014/main" id="{E9ECB73A-09AB-4E8B-8760-1CC30BFEA09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1684" r="38157" b="-1"/>
          <a:stretch/>
        </p:blipFill>
        <p:spPr>
          <a:xfrm>
            <a:off x="7731674" y="10"/>
            <a:ext cx="4460326" cy="6669350"/>
          </a:xfrm>
          <a:noFill/>
        </p:spPr>
      </p:pic>
    </p:spTree>
    <p:extLst>
      <p:ext uri="{BB962C8B-B14F-4D97-AF65-F5344CB8AC3E}">
        <p14:creationId xmlns:p14="http://schemas.microsoft.com/office/powerpoint/2010/main" val="12490550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EEC1C8-9AF9-44CF-A86E-7DF9FC5ECC92}"/>
              </a:ext>
            </a:extLst>
          </p:cNvPr>
          <p:cNvSpPr>
            <a:spLocks noGrp="1"/>
          </p:cNvSpPr>
          <p:nvPr>
            <p:ph type="title"/>
          </p:nvPr>
        </p:nvSpPr>
        <p:spPr>
          <a:xfrm>
            <a:off x="1391402" y="476250"/>
            <a:ext cx="3567196" cy="1080542"/>
          </a:xfrm>
        </p:spPr>
        <p:txBody>
          <a:bodyPr/>
          <a:lstStyle/>
          <a:p>
            <a:r>
              <a:rPr lang="fi-FI" dirty="0"/>
              <a:t>Eriyttäminen</a:t>
            </a:r>
          </a:p>
        </p:txBody>
      </p:sp>
      <p:sp>
        <p:nvSpPr>
          <p:cNvPr id="3" name="Sisällön paikkamerkki 2">
            <a:extLst>
              <a:ext uri="{FF2B5EF4-FFF2-40B4-BE49-F238E27FC236}">
                <a16:creationId xmlns:a16="http://schemas.microsoft.com/office/drawing/2014/main" id="{9E4B2C19-AD75-4C13-8B86-B27E983A5DBA}"/>
              </a:ext>
            </a:extLst>
          </p:cNvPr>
          <p:cNvSpPr>
            <a:spLocks noGrp="1"/>
          </p:cNvSpPr>
          <p:nvPr>
            <p:ph sz="half" idx="1"/>
          </p:nvPr>
        </p:nvSpPr>
        <p:spPr>
          <a:xfrm>
            <a:off x="203199" y="1405468"/>
            <a:ext cx="5842001" cy="5164666"/>
          </a:xfrm>
        </p:spPr>
        <p:txBody>
          <a:bodyPr/>
          <a:lstStyle/>
          <a:p>
            <a:pPr marL="0" indent="0">
              <a:buNone/>
            </a:pPr>
            <a:r>
              <a:rPr lang="fi-FI" sz="2000" dirty="0"/>
              <a:t>= Oppilaan tai oppilasryhmän tietoista ja tarkoituksenmukaista erilaista käsittelyä opetustilanteessa </a:t>
            </a:r>
            <a:r>
              <a:rPr lang="fi-FI" sz="1600" dirty="0"/>
              <a:t>(Heikinaro-Johansson &amp; Kolkka 1998, 49) </a:t>
            </a:r>
          </a:p>
          <a:p>
            <a:r>
              <a:rPr lang="fi-FI" sz="2000" b="1" dirty="0"/>
              <a:t>Hallinnollinen eriyttäminen </a:t>
            </a:r>
          </a:p>
          <a:p>
            <a:pPr marL="0" indent="0">
              <a:buNone/>
            </a:pPr>
            <a:r>
              <a:rPr lang="fi-FI" sz="2000" dirty="0"/>
              <a:t>	Erilaisten opetusryhmien	muodostaminen </a:t>
            </a:r>
          </a:p>
          <a:p>
            <a:r>
              <a:rPr lang="fi-FI" sz="2000" b="1" dirty="0"/>
              <a:t>Pedagoginen eriyttäminen  </a:t>
            </a:r>
          </a:p>
          <a:p>
            <a:pPr marL="0" indent="0">
              <a:buNone/>
            </a:pPr>
            <a:r>
              <a:rPr lang="fi-FI" sz="2000" dirty="0"/>
              <a:t>	Erilaisten opetusmenetelmien	käyttäminen 	</a:t>
            </a:r>
          </a:p>
          <a:p>
            <a:pPr marL="0" indent="0">
              <a:buNone/>
            </a:pPr>
            <a:r>
              <a:rPr lang="fi-FI" sz="2000" dirty="0"/>
              <a:t>	Oppilaiden yksilöllinen huomiointi</a:t>
            </a:r>
          </a:p>
          <a:p>
            <a:pPr marL="0" indent="0">
              <a:buNone/>
            </a:pPr>
            <a:endParaRPr lang="fi-FI" sz="2000" dirty="0"/>
          </a:p>
          <a:p>
            <a:pPr marL="0" indent="0">
              <a:buNone/>
            </a:pPr>
            <a:r>
              <a:rPr lang="fi-FI" sz="2000" dirty="0"/>
              <a:t>Eriyttäminen voi kohdistua sisältöihin, oppimisympäristöön ja välineisiin, työtapoihin tai käytettävissä olevaan aikaan.</a:t>
            </a:r>
          </a:p>
        </p:txBody>
      </p:sp>
      <p:sp>
        <p:nvSpPr>
          <p:cNvPr id="4" name="Sisällön paikkamerkki 3">
            <a:extLst>
              <a:ext uri="{FF2B5EF4-FFF2-40B4-BE49-F238E27FC236}">
                <a16:creationId xmlns:a16="http://schemas.microsoft.com/office/drawing/2014/main" id="{324EE8B4-C394-407C-A2A8-48F50D960FD8}"/>
              </a:ext>
            </a:extLst>
          </p:cNvPr>
          <p:cNvSpPr>
            <a:spLocks noGrp="1"/>
          </p:cNvSpPr>
          <p:nvPr>
            <p:ph sz="half" idx="2"/>
          </p:nvPr>
        </p:nvSpPr>
        <p:spPr>
          <a:xfrm>
            <a:off x="6146800" y="422274"/>
            <a:ext cx="6045200" cy="6013451"/>
          </a:xfrm>
        </p:spPr>
        <p:txBody>
          <a:bodyPr/>
          <a:lstStyle/>
          <a:p>
            <a:pPr marL="0" indent="0">
              <a:buNone/>
            </a:pPr>
            <a:r>
              <a:rPr lang="fi-FI" sz="2400" b="1" dirty="0">
                <a:sym typeface="Wingdings" panose="05000000000000000000" pitchFamily="2" charset="2"/>
              </a:rPr>
              <a:t> </a:t>
            </a:r>
            <a:r>
              <a:rPr lang="fi-FI" sz="2400" b="1" dirty="0"/>
              <a:t>Pedagoginen eriyttäminen</a:t>
            </a:r>
          </a:p>
          <a:p>
            <a:pPr marL="0" indent="0">
              <a:buNone/>
            </a:pPr>
            <a:r>
              <a:rPr lang="fi-FI" sz="2000" dirty="0"/>
              <a:t>1. Opiskelun </a:t>
            </a:r>
            <a:r>
              <a:rPr lang="fi-FI" sz="2000" b="1" dirty="0"/>
              <a:t>laajuus</a:t>
            </a:r>
            <a:r>
              <a:rPr lang="fi-FI" sz="2000" dirty="0"/>
              <a:t> </a:t>
            </a:r>
          </a:p>
          <a:p>
            <a:pPr marL="0" indent="0">
              <a:buNone/>
            </a:pPr>
            <a:r>
              <a:rPr lang="fi-FI" sz="2000" dirty="0"/>
              <a:t>	- Esim. voimistelu: kuperkeikka eteen, taakse, 	käsinseisontakuperkeikka, puolivoltti (e/t)</a:t>
            </a:r>
          </a:p>
          <a:p>
            <a:pPr marL="0" indent="0">
              <a:buNone/>
            </a:pPr>
            <a:r>
              <a:rPr lang="fi-FI" sz="2000" dirty="0"/>
              <a:t>	=&gt; apuvälineellä, avustuksella, itsenäisesti </a:t>
            </a:r>
          </a:p>
          <a:p>
            <a:pPr marL="0" indent="0">
              <a:buNone/>
            </a:pPr>
            <a:r>
              <a:rPr lang="fi-FI" sz="2000" dirty="0"/>
              <a:t>2. Opiskelun </a:t>
            </a:r>
            <a:r>
              <a:rPr lang="fi-FI" sz="2000" b="1" dirty="0"/>
              <a:t>syvyys</a:t>
            </a:r>
            <a:r>
              <a:rPr lang="fi-FI" sz="2000" dirty="0"/>
              <a:t> </a:t>
            </a:r>
          </a:p>
          <a:p>
            <a:pPr marL="0" indent="0">
              <a:buNone/>
            </a:pPr>
            <a:r>
              <a:rPr lang="fi-FI" sz="2000" dirty="0"/>
              <a:t>	- Esim. lentopallo: peli-idea koppipallona, 	kosketusten ja 	yksilön kentälle sijoittumisen 	hiominen, joukkuetaktiikan hiominen </a:t>
            </a:r>
          </a:p>
          <a:p>
            <a:pPr marL="0" indent="0">
              <a:buNone/>
            </a:pPr>
            <a:r>
              <a:rPr lang="fi-FI" sz="2000" dirty="0"/>
              <a:t>3. Opiskelun </a:t>
            </a:r>
            <a:r>
              <a:rPr lang="fi-FI" sz="2000" b="1" dirty="0"/>
              <a:t>etenemisnopeus</a:t>
            </a:r>
            <a:r>
              <a:rPr lang="fi-FI" sz="2000" dirty="0"/>
              <a:t> </a:t>
            </a:r>
          </a:p>
          <a:p>
            <a:pPr marL="0" indent="0">
              <a:buNone/>
            </a:pPr>
            <a:r>
              <a:rPr lang="fi-FI" sz="2000" dirty="0"/>
              <a:t>	- Esim. luistelu-/jääpelitunti: ryhmän jakaminen 	siten, että kokeneemmat luistelijat voivat edetä 	nopeammin perusluistelusta mailan kanssa 	toimimiseen ja kokemattomammat käyttävät 	enemmän aikaa 	perustaitojen hiomiseen </a:t>
            </a:r>
          </a:p>
        </p:txBody>
      </p:sp>
    </p:spTree>
    <p:extLst>
      <p:ext uri="{BB962C8B-B14F-4D97-AF65-F5344CB8AC3E}">
        <p14:creationId xmlns:p14="http://schemas.microsoft.com/office/powerpoint/2010/main" val="3557547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A6E098-6AC3-48FF-AD56-DA7CC4A3E52D}"/>
              </a:ext>
            </a:extLst>
          </p:cNvPr>
          <p:cNvSpPr>
            <a:spLocks noGrp="1"/>
          </p:cNvSpPr>
          <p:nvPr>
            <p:ph type="title"/>
          </p:nvPr>
        </p:nvSpPr>
        <p:spPr>
          <a:xfrm>
            <a:off x="1343472" y="401416"/>
            <a:ext cx="10369103" cy="1080542"/>
          </a:xfrm>
        </p:spPr>
        <p:txBody>
          <a:bodyPr anchor="t">
            <a:normAutofit/>
          </a:bodyPr>
          <a:lstStyle/>
          <a:p>
            <a:r>
              <a:rPr lang="fi-FI" dirty="0"/>
              <a:t>Kognitiivisen toimintakyvyn tukeminen</a:t>
            </a:r>
          </a:p>
        </p:txBody>
      </p:sp>
      <p:graphicFrame>
        <p:nvGraphicFramePr>
          <p:cNvPr id="5" name="Sisällön paikkamerkki 2">
            <a:extLst>
              <a:ext uri="{FF2B5EF4-FFF2-40B4-BE49-F238E27FC236}">
                <a16:creationId xmlns:a16="http://schemas.microsoft.com/office/drawing/2014/main" id="{EB3D3716-5926-06E0-2F19-8B5B1B61A1A6}"/>
              </a:ext>
            </a:extLst>
          </p:cNvPr>
          <p:cNvGraphicFramePr>
            <a:graphicFrameLocks noGrp="1"/>
          </p:cNvGraphicFramePr>
          <p:nvPr>
            <p:ph idx="1"/>
            <p:extLst>
              <p:ext uri="{D42A27DB-BD31-4B8C-83A1-F6EECF244321}">
                <p14:modId xmlns:p14="http://schemas.microsoft.com/office/powerpoint/2010/main" val="2843119437"/>
              </p:ext>
            </p:extLst>
          </p:nvPr>
        </p:nvGraphicFramePr>
        <p:xfrm>
          <a:off x="479425" y="1481958"/>
          <a:ext cx="11418285" cy="5097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8707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184CAE-60CE-4941-ABF3-E48EF4649403}"/>
              </a:ext>
            </a:extLst>
          </p:cNvPr>
          <p:cNvSpPr>
            <a:spLocks noGrp="1"/>
          </p:cNvSpPr>
          <p:nvPr>
            <p:ph type="title"/>
          </p:nvPr>
        </p:nvSpPr>
        <p:spPr/>
        <p:txBody>
          <a:bodyPr/>
          <a:lstStyle/>
          <a:p>
            <a:r>
              <a:rPr lang="fi-FI" dirty="0"/>
              <a:t>Tuen tarpeen tunnistaminen</a:t>
            </a:r>
          </a:p>
        </p:txBody>
      </p:sp>
      <p:sp>
        <p:nvSpPr>
          <p:cNvPr id="3" name="Sisällön paikkamerkki 2">
            <a:extLst>
              <a:ext uri="{FF2B5EF4-FFF2-40B4-BE49-F238E27FC236}">
                <a16:creationId xmlns:a16="http://schemas.microsoft.com/office/drawing/2014/main" id="{8DEF9531-039D-4F8B-8DE8-257BAD515A5D}"/>
              </a:ext>
            </a:extLst>
          </p:cNvPr>
          <p:cNvSpPr>
            <a:spLocks noGrp="1"/>
          </p:cNvSpPr>
          <p:nvPr>
            <p:ph idx="1"/>
          </p:nvPr>
        </p:nvSpPr>
        <p:spPr>
          <a:xfrm>
            <a:off x="479425" y="1556792"/>
            <a:ext cx="11229363" cy="5047208"/>
          </a:xfrm>
        </p:spPr>
        <p:txBody>
          <a:bodyPr/>
          <a:lstStyle/>
          <a:p>
            <a:r>
              <a:rPr lang="fi-FI" sz="2400" dirty="0"/>
              <a:t>Miten kognitiivisen toimintakyvyn tukea tarvitseva oppilas saattaa toimia liikuntatunneilla? Esim.  </a:t>
            </a:r>
          </a:p>
          <a:p>
            <a:pPr marL="0" indent="0">
              <a:buNone/>
            </a:pPr>
            <a:r>
              <a:rPr lang="fi-FI" sz="2400" dirty="0"/>
              <a:t>	Ei noudata ohjeita; ei osallistu keskusteluihin </a:t>
            </a:r>
          </a:p>
          <a:p>
            <a:pPr marL="0" indent="0">
              <a:buNone/>
            </a:pPr>
            <a:r>
              <a:rPr lang="fi-FI" sz="2400" dirty="0"/>
              <a:t>	Ei osoita oma-aloitteisuutta, itsenäinen työskentely haastavaa </a:t>
            </a:r>
          </a:p>
          <a:p>
            <a:pPr marL="0" indent="0">
              <a:buNone/>
            </a:pPr>
            <a:r>
              <a:rPr lang="fi-FI" sz="2400" dirty="0"/>
              <a:t>	Katselee, mitä muut tekevät; kyselee, mitä pitää tehdä </a:t>
            </a:r>
          </a:p>
          <a:p>
            <a:pPr marL="0" indent="0">
              <a:buNone/>
            </a:pPr>
            <a:r>
              <a:rPr lang="fi-FI" sz="2400" dirty="0"/>
              <a:t>	Käyttäytyy häiritsevästi tai häiriytyy herkästi ulkopuolisista ärsykkeistä </a:t>
            </a:r>
          </a:p>
          <a:p>
            <a:pPr marL="0" indent="0">
              <a:buNone/>
            </a:pPr>
            <a:r>
              <a:rPr lang="fi-FI" sz="2400" dirty="0"/>
              <a:t>	On motorisesti kömpelö </a:t>
            </a:r>
          </a:p>
          <a:p>
            <a:r>
              <a:rPr lang="fi-FI" sz="2400" dirty="0"/>
              <a:t>Millaisia pulmia oppilaalla voisi olla? </a:t>
            </a:r>
          </a:p>
          <a:p>
            <a:pPr marL="0" indent="0">
              <a:buNone/>
            </a:pPr>
            <a:r>
              <a:rPr lang="fi-FI" sz="2400" dirty="0"/>
              <a:t>	Esim. Laaja-alainen kielenkehityksen vaikeus, ADD, ADHD, kehitysvamma, 	heikko kielitaito</a:t>
            </a:r>
          </a:p>
        </p:txBody>
      </p:sp>
    </p:spTree>
    <p:extLst>
      <p:ext uri="{BB962C8B-B14F-4D97-AF65-F5344CB8AC3E}">
        <p14:creationId xmlns:p14="http://schemas.microsoft.com/office/powerpoint/2010/main" val="26390211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CEF2E9-7A23-40B7-8531-E936DBE9D053}"/>
              </a:ext>
            </a:extLst>
          </p:cNvPr>
          <p:cNvSpPr>
            <a:spLocks noGrp="1"/>
          </p:cNvSpPr>
          <p:nvPr>
            <p:ph type="title"/>
          </p:nvPr>
        </p:nvSpPr>
        <p:spPr>
          <a:xfrm>
            <a:off x="1343471" y="476250"/>
            <a:ext cx="10369103" cy="1080542"/>
          </a:xfrm>
        </p:spPr>
        <p:txBody>
          <a:bodyPr anchor="t">
            <a:normAutofit/>
          </a:bodyPr>
          <a:lstStyle/>
          <a:p>
            <a:r>
              <a:rPr lang="fi-FI" dirty="0"/>
              <a:t>Vaikeuksien kasaantuminen</a:t>
            </a:r>
          </a:p>
        </p:txBody>
      </p:sp>
      <p:pic>
        <p:nvPicPr>
          <p:cNvPr id="5" name="Sisällön paikkamerkki 4" descr="Kuva, joka sisältää kohteen teksti, merkki, näyttökuva, katu&#10;&#10;Kuvaus luotu automaattisesti">
            <a:extLst>
              <a:ext uri="{FF2B5EF4-FFF2-40B4-BE49-F238E27FC236}">
                <a16:creationId xmlns:a16="http://schemas.microsoft.com/office/drawing/2014/main" id="{08B3C76F-64AE-4B2F-8DB6-0C5F5D348E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0667" y="1234600"/>
            <a:ext cx="9868981" cy="5403267"/>
          </a:xfrm>
          <a:noFill/>
        </p:spPr>
      </p:pic>
    </p:spTree>
    <p:extLst>
      <p:ext uri="{BB962C8B-B14F-4D97-AF65-F5344CB8AC3E}">
        <p14:creationId xmlns:p14="http://schemas.microsoft.com/office/powerpoint/2010/main" val="6835606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E7D2EB-C991-45B9-9D8A-8CD5FEF542E4}"/>
              </a:ext>
            </a:extLst>
          </p:cNvPr>
          <p:cNvSpPr>
            <a:spLocks noGrp="1"/>
          </p:cNvSpPr>
          <p:nvPr>
            <p:ph type="title"/>
          </p:nvPr>
        </p:nvSpPr>
        <p:spPr>
          <a:xfrm>
            <a:off x="1343471" y="476250"/>
            <a:ext cx="10369103" cy="844550"/>
          </a:xfrm>
        </p:spPr>
        <p:txBody>
          <a:bodyPr/>
          <a:lstStyle/>
          <a:p>
            <a:r>
              <a:rPr lang="fi-FI" dirty="0"/>
              <a:t>Hahmottamisen pulmien osa-alueet</a:t>
            </a:r>
          </a:p>
        </p:txBody>
      </p:sp>
      <p:pic>
        <p:nvPicPr>
          <p:cNvPr id="5" name="Sisällön paikkamerkki 4">
            <a:extLst>
              <a:ext uri="{FF2B5EF4-FFF2-40B4-BE49-F238E27FC236}">
                <a16:creationId xmlns:a16="http://schemas.microsoft.com/office/drawing/2014/main" id="{F3A3DC24-9F57-48A0-8353-738095D4F3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0667" y="1228367"/>
            <a:ext cx="9773596" cy="5153383"/>
          </a:xfrm>
        </p:spPr>
      </p:pic>
    </p:spTree>
    <p:extLst>
      <p:ext uri="{BB962C8B-B14F-4D97-AF65-F5344CB8AC3E}">
        <p14:creationId xmlns:p14="http://schemas.microsoft.com/office/powerpoint/2010/main" val="10745552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D5FB65-FC08-4596-B3C3-7F27864F2666}"/>
              </a:ext>
            </a:extLst>
          </p:cNvPr>
          <p:cNvSpPr>
            <a:spLocks noGrp="1"/>
          </p:cNvSpPr>
          <p:nvPr>
            <p:ph type="title"/>
          </p:nvPr>
        </p:nvSpPr>
        <p:spPr/>
        <p:txBody>
          <a:bodyPr/>
          <a:lstStyle/>
          <a:p>
            <a:r>
              <a:rPr lang="fi-FI" dirty="0"/>
              <a:t>Kognitiivisen toimintakyvyn tukeminen</a:t>
            </a:r>
            <a:br>
              <a:rPr lang="fi-FI" dirty="0"/>
            </a:br>
            <a:r>
              <a:rPr lang="fi-FI" dirty="0"/>
              <a:t>1. Opetusviestintä</a:t>
            </a:r>
          </a:p>
        </p:txBody>
      </p:sp>
      <p:sp>
        <p:nvSpPr>
          <p:cNvPr id="3" name="Sisällön paikkamerkki 2">
            <a:extLst>
              <a:ext uri="{FF2B5EF4-FFF2-40B4-BE49-F238E27FC236}">
                <a16:creationId xmlns:a16="http://schemas.microsoft.com/office/drawing/2014/main" id="{C77ABE90-7C9C-4CD0-B498-C3FC7EEE4B69}"/>
              </a:ext>
            </a:extLst>
          </p:cNvPr>
          <p:cNvSpPr>
            <a:spLocks noGrp="1"/>
          </p:cNvSpPr>
          <p:nvPr>
            <p:ph idx="1"/>
          </p:nvPr>
        </p:nvSpPr>
        <p:spPr>
          <a:xfrm>
            <a:off x="479425" y="1773239"/>
            <a:ext cx="4312707" cy="3984094"/>
          </a:xfrm>
        </p:spPr>
        <p:txBody>
          <a:bodyPr/>
          <a:lstStyle/>
          <a:p>
            <a:pPr marL="0" indent="0">
              <a:buNone/>
            </a:pPr>
            <a:r>
              <a:rPr lang="fi-FI" sz="2400" b="1" dirty="0"/>
              <a:t>Monikanavainen ohjeistus</a:t>
            </a:r>
          </a:p>
          <a:p>
            <a:pPr marL="0" indent="0">
              <a:buNone/>
            </a:pPr>
            <a:r>
              <a:rPr lang="fi-FI" sz="2400" b="1" dirty="0"/>
              <a:t> </a:t>
            </a:r>
            <a:r>
              <a:rPr lang="fi-FI" sz="2400" dirty="0"/>
              <a:t>	Selkokieli puhuttuna 	Näyttäminen  </a:t>
            </a:r>
          </a:p>
          <a:p>
            <a:pPr marL="0" indent="0">
              <a:buNone/>
            </a:pPr>
            <a:r>
              <a:rPr lang="fi-FI" sz="2400" dirty="0"/>
              <a:t>	Kuvat </a:t>
            </a:r>
          </a:p>
          <a:p>
            <a:pPr marL="0" indent="0">
              <a:buNone/>
            </a:pPr>
            <a:r>
              <a:rPr lang="fi-FI" sz="2400" dirty="0"/>
              <a:t>	Viittomat </a:t>
            </a:r>
          </a:p>
          <a:p>
            <a:pPr marL="0" indent="0">
              <a:buNone/>
            </a:pPr>
            <a:r>
              <a:rPr lang="fi-FI" sz="2400" dirty="0"/>
              <a:t>	Kirjoitetut ohjeet </a:t>
            </a:r>
          </a:p>
          <a:p>
            <a:pPr marL="0" indent="0">
              <a:buNone/>
            </a:pPr>
            <a:r>
              <a:rPr lang="fi-FI" sz="2400" dirty="0"/>
              <a:t>	Välineet "apuopettajina”</a:t>
            </a:r>
          </a:p>
        </p:txBody>
      </p:sp>
      <p:sp>
        <p:nvSpPr>
          <p:cNvPr id="6" name="Tekstiruutu 5">
            <a:extLst>
              <a:ext uri="{FF2B5EF4-FFF2-40B4-BE49-F238E27FC236}">
                <a16:creationId xmlns:a16="http://schemas.microsoft.com/office/drawing/2014/main" id="{CC9D8C3B-096E-4E0F-900D-DD2D703C12BD}"/>
              </a:ext>
            </a:extLst>
          </p:cNvPr>
          <p:cNvSpPr txBox="1"/>
          <p:nvPr/>
        </p:nvSpPr>
        <p:spPr>
          <a:xfrm flipH="1">
            <a:off x="6807199" y="2048933"/>
            <a:ext cx="4905374" cy="1938992"/>
          </a:xfrm>
          <a:prstGeom prst="rect">
            <a:avLst/>
          </a:prstGeom>
          <a:noFill/>
        </p:spPr>
        <p:txBody>
          <a:bodyPr wrap="square" rtlCol="0">
            <a:spAutoFit/>
          </a:bodyPr>
          <a:lstStyle/>
          <a:p>
            <a:r>
              <a:rPr lang="fi-FI" sz="2400" b="1" dirty="0"/>
              <a:t>Selkokieli: </a:t>
            </a:r>
          </a:p>
          <a:p>
            <a:pPr marL="342900" indent="-342900">
              <a:buFontTx/>
              <a:buChar char="-"/>
            </a:pPr>
            <a:r>
              <a:rPr lang="fi-FI" sz="2400" dirty="0"/>
              <a:t>Sano vähän ja hitaasti </a:t>
            </a:r>
          </a:p>
          <a:p>
            <a:r>
              <a:rPr lang="fi-FI" sz="2400" dirty="0"/>
              <a:t>- Painota ydinkohtia nonverbaalisti ja toistamalla </a:t>
            </a:r>
          </a:p>
          <a:p>
            <a:r>
              <a:rPr lang="fi-FI" sz="2400" dirty="0"/>
              <a:t>- Selitä vaikeat käsitteet</a:t>
            </a:r>
          </a:p>
        </p:txBody>
      </p:sp>
    </p:spTree>
    <p:extLst>
      <p:ext uri="{BB962C8B-B14F-4D97-AF65-F5344CB8AC3E}">
        <p14:creationId xmlns:p14="http://schemas.microsoft.com/office/powerpoint/2010/main" val="7143005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Kuva, joka sisältää kohteen teksti, luonnoslehtiö&#10;&#10;Kuvaus luotu automaattisesti">
            <a:extLst>
              <a:ext uri="{FF2B5EF4-FFF2-40B4-BE49-F238E27FC236}">
                <a16:creationId xmlns:a16="http://schemas.microsoft.com/office/drawing/2014/main" id="{2FF71BB8-7DA2-4D66-BE0C-2631ED59D9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2667" y="101094"/>
            <a:ext cx="9093201" cy="6570571"/>
          </a:xfrm>
        </p:spPr>
      </p:pic>
    </p:spTree>
    <p:extLst>
      <p:ext uri="{BB962C8B-B14F-4D97-AF65-F5344CB8AC3E}">
        <p14:creationId xmlns:p14="http://schemas.microsoft.com/office/powerpoint/2010/main" val="1434012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05A120-A0FF-4275-B893-F32E239D989E}"/>
              </a:ext>
            </a:extLst>
          </p:cNvPr>
          <p:cNvSpPr>
            <a:spLocks noGrp="1"/>
          </p:cNvSpPr>
          <p:nvPr>
            <p:ph type="title"/>
          </p:nvPr>
        </p:nvSpPr>
        <p:spPr>
          <a:xfrm>
            <a:off x="1191071" y="237067"/>
            <a:ext cx="10369103" cy="1080542"/>
          </a:xfrm>
        </p:spPr>
        <p:txBody>
          <a:bodyPr/>
          <a:lstStyle/>
          <a:p>
            <a:r>
              <a:rPr lang="fi-FI" dirty="0"/>
              <a:t>Kognitiivisen toimintakyvyn tukeminen:</a:t>
            </a:r>
            <a:br>
              <a:rPr lang="fi-FI" dirty="0"/>
            </a:br>
            <a:r>
              <a:rPr lang="fi-FI" dirty="0"/>
              <a:t>Monikanavaisuus ja visuaalisuus, esim.:</a:t>
            </a:r>
          </a:p>
        </p:txBody>
      </p:sp>
      <p:pic>
        <p:nvPicPr>
          <p:cNvPr id="5" name="Sisällön paikkamerkki 4">
            <a:extLst>
              <a:ext uri="{FF2B5EF4-FFF2-40B4-BE49-F238E27FC236}">
                <a16:creationId xmlns:a16="http://schemas.microsoft.com/office/drawing/2014/main" id="{FEA946A8-DD8E-46DE-AFA1-2377C03B79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2468" y="1556793"/>
            <a:ext cx="8920935" cy="5064140"/>
          </a:xfrm>
        </p:spPr>
      </p:pic>
    </p:spTree>
    <p:extLst>
      <p:ext uri="{BB962C8B-B14F-4D97-AF65-F5344CB8AC3E}">
        <p14:creationId xmlns:p14="http://schemas.microsoft.com/office/powerpoint/2010/main" val="2424830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F5380-CEB2-48B6-98CA-C09E602E65E4}"/>
              </a:ext>
            </a:extLst>
          </p:cNvPr>
          <p:cNvSpPr>
            <a:spLocks noGrp="1"/>
          </p:cNvSpPr>
          <p:nvPr>
            <p:ph type="title"/>
          </p:nvPr>
        </p:nvSpPr>
        <p:spPr/>
        <p:txBody>
          <a:bodyPr/>
          <a:lstStyle/>
          <a:p>
            <a:r>
              <a:rPr lang="fi-FI" dirty="0"/>
              <a:t>Milloin oppilas tarvitsee tukea liikunnassa?</a:t>
            </a:r>
          </a:p>
        </p:txBody>
      </p:sp>
      <p:sp>
        <p:nvSpPr>
          <p:cNvPr id="3" name="Sisällön paikkamerkki 2">
            <a:extLst>
              <a:ext uri="{FF2B5EF4-FFF2-40B4-BE49-F238E27FC236}">
                <a16:creationId xmlns:a16="http://schemas.microsoft.com/office/drawing/2014/main" id="{093D97FF-CBF9-486F-80DD-724543D1FF2D}"/>
              </a:ext>
            </a:extLst>
          </p:cNvPr>
          <p:cNvSpPr>
            <a:spLocks noGrp="1"/>
          </p:cNvSpPr>
          <p:nvPr>
            <p:ph sz="half" idx="1"/>
          </p:nvPr>
        </p:nvSpPr>
        <p:spPr>
          <a:xfrm>
            <a:off x="524933" y="1773238"/>
            <a:ext cx="6265334" cy="4608511"/>
          </a:xfrm>
        </p:spPr>
        <p:txBody>
          <a:bodyPr/>
          <a:lstStyle/>
          <a:p>
            <a:r>
              <a:rPr lang="fi-FI" sz="2400" dirty="0"/>
              <a:t>Kun oppiaineen tavoitteita ei saavuteta </a:t>
            </a:r>
          </a:p>
          <a:p>
            <a:r>
              <a:rPr lang="fi-FI" sz="2400" dirty="0"/>
              <a:t>Kun oppilaalla vaikea osallistua opetukseen </a:t>
            </a:r>
          </a:p>
          <a:p>
            <a:r>
              <a:rPr lang="fi-FI" sz="2400" dirty="0"/>
              <a:t>Kun ryhmän työskentelyilmapiiri on huono </a:t>
            </a:r>
          </a:p>
          <a:p>
            <a:r>
              <a:rPr lang="fi-FI" sz="2400" dirty="0"/>
              <a:t>Kun oppilaan (fyysinen) toimintakyky on uhka oppilaan terveydelle ja hyvinvoinnille </a:t>
            </a:r>
          </a:p>
          <a:p>
            <a:endParaRPr lang="fi-FI" sz="2400" dirty="0"/>
          </a:p>
          <a:p>
            <a:r>
              <a:rPr lang="fi-FI" sz="2400" dirty="0"/>
              <a:t>Milloin muulloin? </a:t>
            </a:r>
          </a:p>
        </p:txBody>
      </p:sp>
      <p:pic>
        <p:nvPicPr>
          <p:cNvPr id="6" name="Sisällön paikkamerkki 5" descr="Kuva, joka sisältää kohteen sisä, sisäkatto&#10;&#10;Kuvaus luotu automaattisesti">
            <a:extLst>
              <a:ext uri="{FF2B5EF4-FFF2-40B4-BE49-F238E27FC236}">
                <a16:creationId xmlns:a16="http://schemas.microsoft.com/office/drawing/2014/main" id="{DB8698A2-80D4-4EE8-9A20-0589EEB361B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400000">
            <a:off x="6894877" y="1879621"/>
            <a:ext cx="5327977" cy="3979332"/>
          </a:xfrm>
        </p:spPr>
      </p:pic>
    </p:spTree>
    <p:extLst>
      <p:ext uri="{BB962C8B-B14F-4D97-AF65-F5344CB8AC3E}">
        <p14:creationId xmlns:p14="http://schemas.microsoft.com/office/powerpoint/2010/main" val="3791377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31768A-C197-4722-AF76-564F26E711C4}"/>
              </a:ext>
            </a:extLst>
          </p:cNvPr>
          <p:cNvSpPr>
            <a:spLocks noGrp="1"/>
          </p:cNvSpPr>
          <p:nvPr>
            <p:ph type="title"/>
          </p:nvPr>
        </p:nvSpPr>
        <p:spPr/>
        <p:txBody>
          <a:bodyPr/>
          <a:lstStyle/>
          <a:p>
            <a:r>
              <a:rPr lang="fi-FI" dirty="0"/>
              <a:t>Miten sanoisit selkokielellä?</a:t>
            </a:r>
          </a:p>
        </p:txBody>
      </p:sp>
      <p:sp>
        <p:nvSpPr>
          <p:cNvPr id="3" name="Sisällön paikkamerkki 2">
            <a:extLst>
              <a:ext uri="{FF2B5EF4-FFF2-40B4-BE49-F238E27FC236}">
                <a16:creationId xmlns:a16="http://schemas.microsoft.com/office/drawing/2014/main" id="{61F85D01-24DF-4216-8B02-355468A7BA4D}"/>
              </a:ext>
            </a:extLst>
          </p:cNvPr>
          <p:cNvSpPr>
            <a:spLocks noGrp="1"/>
          </p:cNvSpPr>
          <p:nvPr>
            <p:ph idx="1"/>
          </p:nvPr>
        </p:nvSpPr>
        <p:spPr>
          <a:xfrm>
            <a:off x="479425" y="1556792"/>
            <a:ext cx="11233149" cy="4824957"/>
          </a:xfrm>
        </p:spPr>
        <p:txBody>
          <a:bodyPr/>
          <a:lstStyle/>
          <a:p>
            <a:pPr marL="0" indent="0">
              <a:buNone/>
            </a:pPr>
            <a:r>
              <a:rPr lang="fi-FI" sz="2000" dirty="0"/>
              <a:t>” Hei nyt </a:t>
            </a:r>
            <a:r>
              <a:rPr lang="fi-FI" sz="2000" dirty="0" err="1"/>
              <a:t>ois</a:t>
            </a:r>
            <a:r>
              <a:rPr lang="fi-FI" sz="2000" dirty="0"/>
              <a:t> kiva, jos </a:t>
            </a:r>
            <a:r>
              <a:rPr lang="fi-FI" sz="2000" dirty="0" err="1"/>
              <a:t>mä</a:t>
            </a:r>
            <a:r>
              <a:rPr lang="fi-FI" sz="2000" dirty="0"/>
              <a:t> vihellän pilliin ja pyydän kuuntelemaan niin te kuuntelisitte, vaikka osa onkin tuolla lavalla ja osa täällä. Tähän menee </a:t>
            </a:r>
            <a:r>
              <a:rPr lang="fi-FI" sz="2000" dirty="0" err="1"/>
              <a:t>kauheesti</a:t>
            </a:r>
            <a:r>
              <a:rPr lang="fi-FI" sz="2000" dirty="0"/>
              <a:t> aikaa tunnista, ja kun meillä on vaan </a:t>
            </a:r>
            <a:r>
              <a:rPr lang="fi-FI" sz="2000" dirty="0" err="1"/>
              <a:t>tää</a:t>
            </a:r>
            <a:r>
              <a:rPr lang="fi-FI" sz="2000" dirty="0"/>
              <a:t> yks tunti, </a:t>
            </a:r>
            <a:r>
              <a:rPr lang="fi-FI" sz="2000" dirty="0" err="1"/>
              <a:t>ni</a:t>
            </a:r>
            <a:r>
              <a:rPr lang="fi-FI" sz="2000" dirty="0"/>
              <a:t> jos pitää kokoontua tähän ennen kuin kaikki pystyy kuuntelemaan. Nyt hei muista </a:t>
            </a:r>
            <a:r>
              <a:rPr lang="fi-FI" sz="2000" dirty="0" err="1"/>
              <a:t>ku</a:t>
            </a:r>
            <a:r>
              <a:rPr lang="fi-FI" sz="2000" dirty="0"/>
              <a:t> pelataan, </a:t>
            </a:r>
            <a:r>
              <a:rPr lang="fi-FI" sz="2000" dirty="0" err="1"/>
              <a:t>ni</a:t>
            </a:r>
            <a:r>
              <a:rPr lang="fi-FI" sz="2000" dirty="0"/>
              <a:t> säilyttää </a:t>
            </a:r>
            <a:r>
              <a:rPr lang="fi-FI" sz="2000" dirty="0" err="1"/>
              <a:t>malttis</a:t>
            </a:r>
            <a:r>
              <a:rPr lang="fi-FI" sz="2000" dirty="0"/>
              <a:t>. Eli nyt </a:t>
            </a:r>
            <a:r>
              <a:rPr lang="fi-FI" sz="2000" dirty="0" err="1"/>
              <a:t>mä</a:t>
            </a:r>
            <a:r>
              <a:rPr lang="fi-FI" sz="2000" dirty="0"/>
              <a:t> pyysin et varotaan toisten jalkoja, joten älä ainakaan tahallaan hosu sillä mailalla sinne toisen paljaisiin jalkoihin tai </a:t>
            </a:r>
            <a:r>
              <a:rPr lang="fi-FI" sz="2000" dirty="0" err="1"/>
              <a:t>lämäse</a:t>
            </a:r>
            <a:r>
              <a:rPr lang="fi-FI" sz="2000" dirty="0"/>
              <a:t> sitä palloa. </a:t>
            </a:r>
            <a:r>
              <a:rPr lang="fi-FI" sz="2000" dirty="0" err="1"/>
              <a:t>Sähän</a:t>
            </a:r>
            <a:r>
              <a:rPr lang="fi-FI" sz="2000" dirty="0"/>
              <a:t> muistat, että </a:t>
            </a:r>
            <a:r>
              <a:rPr lang="fi-FI" sz="2000" dirty="0" err="1"/>
              <a:t>tämmösessä</a:t>
            </a:r>
            <a:r>
              <a:rPr lang="fi-FI" sz="2000" dirty="0"/>
              <a:t> pelissä on </a:t>
            </a:r>
            <a:r>
              <a:rPr lang="fi-FI" sz="2000" dirty="0" err="1"/>
              <a:t>tarkotuksena</a:t>
            </a:r>
            <a:r>
              <a:rPr lang="fi-FI" sz="2000" dirty="0"/>
              <a:t> syöttää toiselle </a:t>
            </a:r>
            <a:r>
              <a:rPr lang="fi-FI" sz="2000" dirty="0" err="1"/>
              <a:t>sun</a:t>
            </a:r>
            <a:r>
              <a:rPr lang="fi-FI" sz="2000" dirty="0"/>
              <a:t> joukkuetoverille sitä palloa. Eli hei, kuuntele. Ei </a:t>
            </a:r>
            <a:r>
              <a:rPr lang="fi-FI" sz="2000" dirty="0" err="1"/>
              <a:t>oo</a:t>
            </a:r>
            <a:r>
              <a:rPr lang="fi-FI" sz="2000" dirty="0"/>
              <a:t> tarkoitus että lyöt vaan täysillä palloa </a:t>
            </a:r>
            <a:r>
              <a:rPr lang="fi-FI" sz="2000" dirty="0" err="1"/>
              <a:t>tonne</a:t>
            </a:r>
            <a:r>
              <a:rPr lang="fi-FI" sz="2000" dirty="0"/>
              <a:t>, palloa </a:t>
            </a:r>
            <a:r>
              <a:rPr lang="fi-FI" sz="2000" dirty="0" err="1"/>
              <a:t>tonne</a:t>
            </a:r>
            <a:r>
              <a:rPr lang="fi-FI" sz="2000" dirty="0"/>
              <a:t> toiseen päähän sinne päähän opettaja näyttää käsillään pesäpallon lyöntiä muistuttavan liikkeen minne yrität tehdä maalia, vaan katsot missä </a:t>
            </a:r>
            <a:r>
              <a:rPr lang="fi-FI" sz="2000" dirty="0" err="1"/>
              <a:t>sun</a:t>
            </a:r>
            <a:r>
              <a:rPr lang="fi-FI" sz="2000" dirty="0"/>
              <a:t> joukkuetoverit on ja syötät </a:t>
            </a:r>
            <a:r>
              <a:rPr lang="fi-FI" sz="2000" dirty="0" err="1"/>
              <a:t>sun</a:t>
            </a:r>
            <a:r>
              <a:rPr lang="fi-FI" sz="2000" dirty="0"/>
              <a:t> joukkuetoverille. </a:t>
            </a:r>
            <a:r>
              <a:rPr lang="fi-FI" sz="2000" dirty="0" err="1"/>
              <a:t>Sillälailla</a:t>
            </a:r>
            <a:r>
              <a:rPr lang="fi-FI" sz="2000" dirty="0"/>
              <a:t> pallo etenee sitä maalia kohti, mitä </a:t>
            </a:r>
            <a:r>
              <a:rPr lang="fi-FI" sz="2000" dirty="0" err="1"/>
              <a:t>sä</a:t>
            </a:r>
            <a:r>
              <a:rPr lang="fi-FI" sz="2000" dirty="0"/>
              <a:t> yrität sitä saada. Eli nyt jos täysillä aina vaan </a:t>
            </a:r>
            <a:r>
              <a:rPr lang="fi-FI" sz="2000" dirty="0" err="1"/>
              <a:t>lämästään</a:t>
            </a:r>
            <a:r>
              <a:rPr lang="fi-FI" sz="2000" dirty="0"/>
              <a:t> sitä palloa, </a:t>
            </a:r>
            <a:r>
              <a:rPr lang="fi-FI" sz="2000" dirty="0" err="1"/>
              <a:t>sillon</a:t>
            </a:r>
            <a:r>
              <a:rPr lang="fi-FI" sz="2000" dirty="0"/>
              <a:t> se helposti just läjähtää toisen jalkaan opettaja näyttää käsillään jalkaa. Oppilas sanoo jotain, johon opettaja jatkaa. Joo </a:t>
            </a:r>
            <a:r>
              <a:rPr lang="fi-FI" sz="2000" dirty="0" err="1"/>
              <a:t>ois</a:t>
            </a:r>
            <a:r>
              <a:rPr lang="fi-FI" sz="2000" dirty="0"/>
              <a:t> kiva päästä pelaan, </a:t>
            </a:r>
            <a:r>
              <a:rPr lang="fi-FI" sz="2000" dirty="0" err="1"/>
              <a:t>mut</a:t>
            </a:r>
            <a:r>
              <a:rPr lang="fi-FI" sz="2000" dirty="0"/>
              <a:t> jokainen muistaa </a:t>
            </a:r>
            <a:r>
              <a:rPr lang="fi-FI" sz="2000" dirty="0" err="1"/>
              <a:t>tän</a:t>
            </a:r>
            <a:r>
              <a:rPr lang="fi-FI" sz="2000" dirty="0"/>
              <a:t>.” (16.4.2009 tunti 2)</a:t>
            </a:r>
          </a:p>
        </p:txBody>
      </p:sp>
    </p:spTree>
    <p:extLst>
      <p:ext uri="{BB962C8B-B14F-4D97-AF65-F5344CB8AC3E}">
        <p14:creationId xmlns:p14="http://schemas.microsoft.com/office/powerpoint/2010/main" val="4067056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8B8AAE-DCE6-4921-9284-449CECA81A7E}"/>
              </a:ext>
            </a:extLst>
          </p:cNvPr>
          <p:cNvSpPr>
            <a:spLocks noGrp="1"/>
          </p:cNvSpPr>
          <p:nvPr>
            <p:ph type="title"/>
          </p:nvPr>
        </p:nvSpPr>
        <p:spPr/>
        <p:txBody>
          <a:bodyPr/>
          <a:lstStyle/>
          <a:p>
            <a:r>
              <a:rPr lang="fi-FI" dirty="0"/>
              <a:t>Kognitiivisen toimintakyvyn tukeminen:</a:t>
            </a:r>
            <a:br>
              <a:rPr lang="fi-FI" dirty="0"/>
            </a:br>
            <a:r>
              <a:rPr lang="fi-FI" dirty="0"/>
              <a:t>2. Oppimisympäristön muokkaus</a:t>
            </a:r>
          </a:p>
        </p:txBody>
      </p:sp>
      <p:pic>
        <p:nvPicPr>
          <p:cNvPr id="5" name="Sisällön paikkamerkki 4" descr="Kuva, joka sisältää kohteen lattia, sisä, rakennus&#10;&#10;Kuvaus luotu automaattisesti">
            <a:extLst>
              <a:ext uri="{FF2B5EF4-FFF2-40B4-BE49-F238E27FC236}">
                <a16:creationId xmlns:a16="http://schemas.microsoft.com/office/drawing/2014/main" id="{3DF03691-A62C-496D-9F38-BE84C189B3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31023" y="1957390"/>
            <a:ext cx="4420217" cy="3753374"/>
          </a:xfrm>
        </p:spPr>
      </p:pic>
      <p:sp>
        <p:nvSpPr>
          <p:cNvPr id="6" name="Tekstiruutu 5">
            <a:extLst>
              <a:ext uri="{FF2B5EF4-FFF2-40B4-BE49-F238E27FC236}">
                <a16:creationId xmlns:a16="http://schemas.microsoft.com/office/drawing/2014/main" id="{941FAB96-DFE7-40EA-8E52-AFBAFE6C3AA4}"/>
              </a:ext>
            </a:extLst>
          </p:cNvPr>
          <p:cNvSpPr txBox="1"/>
          <p:nvPr/>
        </p:nvSpPr>
        <p:spPr>
          <a:xfrm flipH="1">
            <a:off x="338667" y="1957390"/>
            <a:ext cx="7044266" cy="4524315"/>
          </a:xfrm>
          <a:prstGeom prst="rect">
            <a:avLst/>
          </a:prstGeom>
          <a:noFill/>
        </p:spPr>
        <p:txBody>
          <a:bodyPr wrap="square" rtlCol="0">
            <a:spAutoFit/>
          </a:bodyPr>
          <a:lstStyle/>
          <a:p>
            <a:pPr marL="342900" indent="-342900">
              <a:buFont typeface="Arial" panose="020B0604020202020204" pitchFamily="34" charset="0"/>
              <a:buChar char="•"/>
            </a:pPr>
            <a:r>
              <a:rPr lang="fi-FI" sz="2400" dirty="0"/>
              <a:t>Karsi häiritsevät ärsykkeet </a:t>
            </a:r>
          </a:p>
          <a:p>
            <a:r>
              <a:rPr lang="fi-FI" sz="2400" dirty="0"/>
              <a:t>	- tyhjä tila tai oppilaiden sijoittelu tilaan </a:t>
            </a:r>
          </a:p>
          <a:p>
            <a:pPr marL="342900" indent="-342900">
              <a:buFont typeface="Arial" panose="020B0604020202020204" pitchFamily="34" charset="0"/>
              <a:buChar char="•"/>
            </a:pPr>
            <a:r>
              <a:rPr lang="fi-FI" sz="2400" dirty="0"/>
              <a:t>Rutiinit ja rakenteet, jotka tukevat ohjeiden kuuntelua ja oppimista </a:t>
            </a:r>
          </a:p>
          <a:p>
            <a:r>
              <a:rPr lang="fi-FI" sz="2400" dirty="0"/>
              <a:t>	- omat paikat, viivat, selkä seinään</a:t>
            </a:r>
          </a:p>
          <a:p>
            <a:r>
              <a:rPr lang="fi-FI" sz="2400" dirty="0"/>
              <a:t>	- tilan jakaminen, väritys </a:t>
            </a:r>
          </a:p>
          <a:p>
            <a:r>
              <a:rPr lang="fi-FI" sz="2400" dirty="0"/>
              <a:t>	- ryhmittelyt, jossa hyvä olla </a:t>
            </a:r>
          </a:p>
          <a:p>
            <a:r>
              <a:rPr lang="fi-FI" sz="2400" dirty="0"/>
              <a:t>	(sosiaalinen </a:t>
            </a:r>
            <a:r>
              <a:rPr lang="fi-FI" sz="2400" dirty="0" err="1"/>
              <a:t>ymp</a:t>
            </a:r>
            <a:r>
              <a:rPr lang="fi-FI" sz="2400" dirty="0"/>
              <a:t>.) </a:t>
            </a:r>
          </a:p>
          <a:p>
            <a:pPr marL="342900" indent="-342900">
              <a:buFont typeface="Arial" panose="020B0604020202020204" pitchFamily="34" charset="0"/>
              <a:buChar char="•"/>
            </a:pPr>
            <a:r>
              <a:rPr lang="fi-FI" sz="2400" dirty="0"/>
              <a:t>Sopivat välineet  </a:t>
            </a:r>
          </a:p>
          <a:p>
            <a:r>
              <a:rPr lang="fi-FI" sz="2400" dirty="0"/>
              <a:t>	- välineiden tarkoituksenmukainen esille 	ottaminen (Vasta ohjeen jälkeen? Heti väline 	käteen?)</a:t>
            </a:r>
          </a:p>
        </p:txBody>
      </p:sp>
    </p:spTree>
    <p:extLst>
      <p:ext uri="{BB962C8B-B14F-4D97-AF65-F5344CB8AC3E}">
        <p14:creationId xmlns:p14="http://schemas.microsoft.com/office/powerpoint/2010/main" val="1212698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EA48628-0AA6-40FC-A3BF-6BB6D8DB7534}"/>
              </a:ext>
            </a:extLst>
          </p:cNvPr>
          <p:cNvSpPr>
            <a:spLocks noGrp="1"/>
          </p:cNvSpPr>
          <p:nvPr>
            <p:ph type="title"/>
          </p:nvPr>
        </p:nvSpPr>
        <p:spPr>
          <a:xfrm>
            <a:off x="1275737" y="188640"/>
            <a:ext cx="6581329" cy="1080542"/>
          </a:xfrm>
        </p:spPr>
        <p:txBody>
          <a:bodyPr/>
          <a:lstStyle/>
          <a:p>
            <a:r>
              <a:rPr lang="fi-FI" dirty="0"/>
              <a:t>Kognitiivisen toimintakyvyn tukeminen:</a:t>
            </a:r>
            <a:br>
              <a:rPr lang="fi-FI" dirty="0"/>
            </a:br>
            <a:r>
              <a:rPr lang="fi-FI" dirty="0"/>
              <a:t>2. Oppimisympäristön muokkaus </a:t>
            </a:r>
            <a:r>
              <a:rPr lang="fi-FI" dirty="0">
                <a:sym typeface="Wingdings" panose="05000000000000000000" pitchFamily="2" charset="2"/>
              </a:rPr>
              <a:t> Ajallinen oppimisympäristö</a:t>
            </a:r>
            <a:endParaRPr lang="en-US" dirty="0"/>
          </a:p>
        </p:txBody>
      </p:sp>
      <p:sp>
        <p:nvSpPr>
          <p:cNvPr id="3" name="Sisällön paikkamerkki 2">
            <a:extLst>
              <a:ext uri="{FF2B5EF4-FFF2-40B4-BE49-F238E27FC236}">
                <a16:creationId xmlns:a16="http://schemas.microsoft.com/office/drawing/2014/main" id="{42D97CC1-7CDE-485D-AFEF-36FE4D085852}"/>
              </a:ext>
            </a:extLst>
          </p:cNvPr>
          <p:cNvSpPr>
            <a:spLocks noGrp="1"/>
          </p:cNvSpPr>
          <p:nvPr>
            <p:ph idx="1"/>
          </p:nvPr>
        </p:nvSpPr>
        <p:spPr>
          <a:xfrm>
            <a:off x="778933" y="2455333"/>
            <a:ext cx="5173051" cy="3710517"/>
          </a:xfrm>
        </p:spPr>
        <p:txBody>
          <a:bodyPr anchor="t">
            <a:normAutofit/>
          </a:bodyPr>
          <a:lstStyle/>
          <a:p>
            <a:r>
              <a:rPr lang="fi-FI" dirty="0"/>
              <a:t>Rytmitä tunti </a:t>
            </a:r>
          </a:p>
          <a:p>
            <a:endParaRPr lang="fi-FI" dirty="0"/>
          </a:p>
          <a:p>
            <a:endParaRPr lang="fi-FI" dirty="0"/>
          </a:p>
          <a:p>
            <a:pPr marL="0" indent="0">
              <a:buNone/>
            </a:pPr>
            <a:endParaRPr lang="fi-FI" dirty="0"/>
          </a:p>
          <a:p>
            <a:endParaRPr lang="fi-FI" dirty="0"/>
          </a:p>
          <a:p>
            <a:r>
              <a:rPr lang="fi-FI" dirty="0"/>
              <a:t>Tauko asiasta toiseen siirryttäessä </a:t>
            </a:r>
          </a:p>
          <a:p>
            <a:r>
              <a:rPr lang="fi-FI" dirty="0"/>
              <a:t>Aikataulut esillä </a:t>
            </a:r>
          </a:p>
          <a:p>
            <a:r>
              <a:rPr lang="fi-FI" dirty="0"/>
              <a:t>Ota rennosti: Sopiva meteli ja epäjärjestys kuuluu liikuntatunnille!</a:t>
            </a:r>
          </a:p>
        </p:txBody>
      </p:sp>
      <p:pic>
        <p:nvPicPr>
          <p:cNvPr id="6" name="Sisällön paikkamerkki 5" descr="Kuva, joka sisältää kohteen henkilö, poseeraaminen, ryhmä&#10;&#10;Kuvaus luotu automaattisesti">
            <a:extLst>
              <a:ext uri="{FF2B5EF4-FFF2-40B4-BE49-F238E27FC236}">
                <a16:creationId xmlns:a16="http://schemas.microsoft.com/office/drawing/2014/main" id="{B72145FA-73C3-410D-BB69-3591EA8356F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1521" r="19120" b="2"/>
          <a:stretch/>
        </p:blipFill>
        <p:spPr>
          <a:xfrm>
            <a:off x="6003482" y="10"/>
            <a:ext cx="6188518" cy="6669350"/>
          </a:xfrm>
          <a:noFill/>
        </p:spPr>
      </p:pic>
      <mc:AlternateContent xmlns:mc="http://schemas.openxmlformats.org/markup-compatibility/2006" xmlns:p14="http://schemas.microsoft.com/office/powerpoint/2010/main">
        <mc:Choice Requires="p14">
          <p:contentPart p14:bwMode="auto" r:id="rId3">
            <p14:nvContentPartPr>
              <p14:cNvPr id="7" name="Käsinkirjoitus 6">
                <a:extLst>
                  <a:ext uri="{FF2B5EF4-FFF2-40B4-BE49-F238E27FC236}">
                    <a16:creationId xmlns:a16="http://schemas.microsoft.com/office/drawing/2014/main" id="{A7405C48-34AD-4510-959F-58EA6FE80440}"/>
                  </a:ext>
                </a:extLst>
              </p14:cNvPr>
              <p14:cNvContentPartPr/>
              <p14:nvPr/>
            </p14:nvContentPartPr>
            <p14:xfrm>
              <a:off x="1015507" y="2723627"/>
              <a:ext cx="5292360" cy="1545480"/>
            </p14:xfrm>
          </p:contentPart>
        </mc:Choice>
        <mc:Fallback xmlns="">
          <p:pic>
            <p:nvPicPr>
              <p:cNvPr id="7" name="Käsinkirjoitus 6">
                <a:extLst>
                  <a:ext uri="{FF2B5EF4-FFF2-40B4-BE49-F238E27FC236}">
                    <a16:creationId xmlns:a16="http://schemas.microsoft.com/office/drawing/2014/main" id="{A7405C48-34AD-4510-959F-58EA6FE80440}"/>
                  </a:ext>
                </a:extLst>
              </p:cNvPr>
              <p:cNvPicPr/>
              <p:nvPr/>
            </p:nvPicPr>
            <p:blipFill>
              <a:blip r:embed="rId4"/>
              <a:stretch>
                <a:fillRect/>
              </a:stretch>
            </p:blipFill>
            <p:spPr>
              <a:xfrm>
                <a:off x="1006507" y="2714987"/>
                <a:ext cx="5310000" cy="1563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Käsinkirjoitus 7">
                <a:extLst>
                  <a:ext uri="{FF2B5EF4-FFF2-40B4-BE49-F238E27FC236}">
                    <a16:creationId xmlns:a16="http://schemas.microsoft.com/office/drawing/2014/main" id="{84AF113C-94B9-4C3C-B67D-4085E83643CD}"/>
                  </a:ext>
                </a:extLst>
              </p14:cNvPr>
              <p14:cNvContentPartPr/>
              <p14:nvPr/>
            </p14:nvContentPartPr>
            <p14:xfrm>
              <a:off x="13342987" y="3470987"/>
              <a:ext cx="360" cy="360"/>
            </p14:xfrm>
          </p:contentPart>
        </mc:Choice>
        <mc:Fallback xmlns="">
          <p:pic>
            <p:nvPicPr>
              <p:cNvPr id="8" name="Käsinkirjoitus 7">
                <a:extLst>
                  <a:ext uri="{FF2B5EF4-FFF2-40B4-BE49-F238E27FC236}">
                    <a16:creationId xmlns:a16="http://schemas.microsoft.com/office/drawing/2014/main" id="{84AF113C-94B9-4C3C-B67D-4085E83643CD}"/>
                  </a:ext>
                </a:extLst>
              </p:cNvPr>
              <p:cNvPicPr/>
              <p:nvPr/>
            </p:nvPicPr>
            <p:blipFill>
              <a:blip r:embed="rId6"/>
              <a:stretch>
                <a:fillRect/>
              </a:stretch>
            </p:blipFill>
            <p:spPr>
              <a:xfrm>
                <a:off x="13334347" y="34623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Käsinkirjoitus 8">
                <a:extLst>
                  <a:ext uri="{FF2B5EF4-FFF2-40B4-BE49-F238E27FC236}">
                    <a16:creationId xmlns:a16="http://schemas.microsoft.com/office/drawing/2014/main" id="{2093DB4B-28E2-4848-8A94-7612857D69EE}"/>
                  </a:ext>
                </a:extLst>
              </p14:cNvPr>
              <p14:cNvContentPartPr/>
              <p14:nvPr/>
            </p14:nvContentPartPr>
            <p14:xfrm>
              <a:off x="2979667" y="2589707"/>
              <a:ext cx="360" cy="360"/>
            </p14:xfrm>
          </p:contentPart>
        </mc:Choice>
        <mc:Fallback xmlns="">
          <p:pic>
            <p:nvPicPr>
              <p:cNvPr id="9" name="Käsinkirjoitus 8">
                <a:extLst>
                  <a:ext uri="{FF2B5EF4-FFF2-40B4-BE49-F238E27FC236}">
                    <a16:creationId xmlns:a16="http://schemas.microsoft.com/office/drawing/2014/main" id="{2093DB4B-28E2-4848-8A94-7612857D69EE}"/>
                  </a:ext>
                </a:extLst>
              </p:cNvPr>
              <p:cNvPicPr/>
              <p:nvPr/>
            </p:nvPicPr>
            <p:blipFill>
              <a:blip r:embed="rId6"/>
              <a:stretch>
                <a:fillRect/>
              </a:stretch>
            </p:blipFill>
            <p:spPr>
              <a:xfrm>
                <a:off x="2971027" y="25810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Käsinkirjoitus 9">
                <a:extLst>
                  <a:ext uri="{FF2B5EF4-FFF2-40B4-BE49-F238E27FC236}">
                    <a16:creationId xmlns:a16="http://schemas.microsoft.com/office/drawing/2014/main" id="{9FDC6958-EF6B-457B-A09C-9F53F2A2941A}"/>
                  </a:ext>
                </a:extLst>
              </p14:cNvPr>
              <p14:cNvContentPartPr/>
              <p14:nvPr/>
            </p14:nvContentPartPr>
            <p14:xfrm>
              <a:off x="2387467" y="2759627"/>
              <a:ext cx="360" cy="360"/>
            </p14:xfrm>
          </p:contentPart>
        </mc:Choice>
        <mc:Fallback xmlns="">
          <p:pic>
            <p:nvPicPr>
              <p:cNvPr id="10" name="Käsinkirjoitus 9">
                <a:extLst>
                  <a:ext uri="{FF2B5EF4-FFF2-40B4-BE49-F238E27FC236}">
                    <a16:creationId xmlns:a16="http://schemas.microsoft.com/office/drawing/2014/main" id="{9FDC6958-EF6B-457B-A09C-9F53F2A2941A}"/>
                  </a:ext>
                </a:extLst>
              </p:cNvPr>
              <p:cNvPicPr/>
              <p:nvPr/>
            </p:nvPicPr>
            <p:blipFill>
              <a:blip r:embed="rId6"/>
              <a:stretch>
                <a:fillRect/>
              </a:stretch>
            </p:blipFill>
            <p:spPr>
              <a:xfrm>
                <a:off x="2378467" y="27509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Käsinkirjoitus 11">
                <a:extLst>
                  <a:ext uri="{FF2B5EF4-FFF2-40B4-BE49-F238E27FC236}">
                    <a16:creationId xmlns:a16="http://schemas.microsoft.com/office/drawing/2014/main" id="{41C23710-C775-4FF6-8CD4-50BDD1846DB8}"/>
                  </a:ext>
                </a:extLst>
              </p14:cNvPr>
              <p14:cNvContentPartPr/>
              <p14:nvPr/>
            </p14:nvContentPartPr>
            <p14:xfrm>
              <a:off x="2183707" y="2522747"/>
              <a:ext cx="360" cy="360"/>
            </p14:xfrm>
          </p:contentPart>
        </mc:Choice>
        <mc:Fallback xmlns="">
          <p:pic>
            <p:nvPicPr>
              <p:cNvPr id="12" name="Käsinkirjoitus 11">
                <a:extLst>
                  <a:ext uri="{FF2B5EF4-FFF2-40B4-BE49-F238E27FC236}">
                    <a16:creationId xmlns:a16="http://schemas.microsoft.com/office/drawing/2014/main" id="{41C23710-C775-4FF6-8CD4-50BDD1846DB8}"/>
                  </a:ext>
                </a:extLst>
              </p:cNvPr>
              <p:cNvPicPr/>
              <p:nvPr/>
            </p:nvPicPr>
            <p:blipFill>
              <a:blip r:embed="rId6"/>
              <a:stretch>
                <a:fillRect/>
              </a:stretch>
            </p:blipFill>
            <p:spPr>
              <a:xfrm>
                <a:off x="2175067" y="25137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Käsinkirjoitus 12">
                <a:extLst>
                  <a:ext uri="{FF2B5EF4-FFF2-40B4-BE49-F238E27FC236}">
                    <a16:creationId xmlns:a16="http://schemas.microsoft.com/office/drawing/2014/main" id="{F14343FF-4325-4EC2-A6F5-6BB3E6B472AC}"/>
                  </a:ext>
                </a:extLst>
              </p14:cNvPr>
              <p14:cNvContentPartPr/>
              <p14:nvPr/>
            </p14:nvContentPartPr>
            <p14:xfrm>
              <a:off x="2387467" y="2538947"/>
              <a:ext cx="360" cy="360"/>
            </p14:xfrm>
          </p:contentPart>
        </mc:Choice>
        <mc:Fallback xmlns="">
          <p:pic>
            <p:nvPicPr>
              <p:cNvPr id="13" name="Käsinkirjoitus 12">
                <a:extLst>
                  <a:ext uri="{FF2B5EF4-FFF2-40B4-BE49-F238E27FC236}">
                    <a16:creationId xmlns:a16="http://schemas.microsoft.com/office/drawing/2014/main" id="{F14343FF-4325-4EC2-A6F5-6BB3E6B472AC}"/>
                  </a:ext>
                </a:extLst>
              </p:cNvPr>
              <p:cNvPicPr/>
              <p:nvPr/>
            </p:nvPicPr>
            <p:blipFill>
              <a:blip r:embed="rId6"/>
              <a:stretch>
                <a:fillRect/>
              </a:stretch>
            </p:blipFill>
            <p:spPr>
              <a:xfrm>
                <a:off x="2378467" y="25303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Käsinkirjoitus 13">
                <a:extLst>
                  <a:ext uri="{FF2B5EF4-FFF2-40B4-BE49-F238E27FC236}">
                    <a16:creationId xmlns:a16="http://schemas.microsoft.com/office/drawing/2014/main" id="{71DC1DE8-1057-4459-ABAF-0D3113EE3287}"/>
                  </a:ext>
                </a:extLst>
              </p14:cNvPr>
              <p14:cNvContentPartPr/>
              <p14:nvPr/>
            </p14:nvContentPartPr>
            <p14:xfrm>
              <a:off x="13970107" y="2285507"/>
              <a:ext cx="360" cy="360"/>
            </p14:xfrm>
          </p:contentPart>
        </mc:Choice>
        <mc:Fallback xmlns="">
          <p:pic>
            <p:nvPicPr>
              <p:cNvPr id="14" name="Käsinkirjoitus 13">
                <a:extLst>
                  <a:ext uri="{FF2B5EF4-FFF2-40B4-BE49-F238E27FC236}">
                    <a16:creationId xmlns:a16="http://schemas.microsoft.com/office/drawing/2014/main" id="{71DC1DE8-1057-4459-ABAF-0D3113EE3287}"/>
                  </a:ext>
                </a:extLst>
              </p:cNvPr>
              <p:cNvPicPr/>
              <p:nvPr/>
            </p:nvPicPr>
            <p:blipFill>
              <a:blip r:embed="rId6"/>
              <a:stretch>
                <a:fillRect/>
              </a:stretch>
            </p:blipFill>
            <p:spPr>
              <a:xfrm>
                <a:off x="13961107" y="2276867"/>
                <a:ext cx="18000" cy="18000"/>
              </a:xfrm>
              <a:prstGeom prst="rect">
                <a:avLst/>
              </a:prstGeom>
            </p:spPr>
          </p:pic>
        </mc:Fallback>
      </mc:AlternateContent>
    </p:spTree>
    <p:extLst>
      <p:ext uri="{BB962C8B-B14F-4D97-AF65-F5344CB8AC3E}">
        <p14:creationId xmlns:p14="http://schemas.microsoft.com/office/powerpoint/2010/main" val="425338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6BE08B-C7A6-4FF3-9ADD-C96DEFE76F57}"/>
              </a:ext>
            </a:extLst>
          </p:cNvPr>
          <p:cNvSpPr>
            <a:spLocks noGrp="1"/>
          </p:cNvSpPr>
          <p:nvPr>
            <p:ph type="title"/>
          </p:nvPr>
        </p:nvSpPr>
        <p:spPr/>
        <p:txBody>
          <a:bodyPr/>
          <a:lstStyle/>
          <a:p>
            <a:r>
              <a:rPr lang="fi-FI" dirty="0"/>
              <a:t>Kognitiivisen toimintakyvyn tukeminen</a:t>
            </a:r>
            <a:br>
              <a:rPr lang="fi-FI" dirty="0"/>
            </a:br>
            <a:r>
              <a:rPr lang="fi-FI" dirty="0"/>
              <a:t>3. Suorituksen ohjaus</a:t>
            </a:r>
          </a:p>
        </p:txBody>
      </p:sp>
      <p:sp>
        <p:nvSpPr>
          <p:cNvPr id="3" name="Sisällön paikkamerkki 2">
            <a:extLst>
              <a:ext uri="{FF2B5EF4-FFF2-40B4-BE49-F238E27FC236}">
                <a16:creationId xmlns:a16="http://schemas.microsoft.com/office/drawing/2014/main" id="{0A1CF886-3EB6-4F3E-929B-7F5048401334}"/>
              </a:ext>
            </a:extLst>
          </p:cNvPr>
          <p:cNvSpPr>
            <a:spLocks noGrp="1"/>
          </p:cNvSpPr>
          <p:nvPr>
            <p:ph sz="half" idx="1"/>
          </p:nvPr>
        </p:nvSpPr>
        <p:spPr>
          <a:xfrm>
            <a:off x="479426" y="1456960"/>
            <a:ext cx="5472558" cy="5248639"/>
          </a:xfrm>
        </p:spPr>
        <p:txBody>
          <a:bodyPr/>
          <a:lstStyle/>
          <a:p>
            <a:r>
              <a:rPr lang="fi-FI" sz="2400" dirty="0"/>
              <a:t>Anna selkeät toimintaohjeet</a:t>
            </a:r>
          </a:p>
          <a:p>
            <a:pPr marL="0" indent="0">
              <a:buNone/>
            </a:pPr>
            <a:r>
              <a:rPr lang="fi-FI" sz="2400" dirty="0"/>
              <a:t>	- myös odottelun ajaksi</a:t>
            </a:r>
          </a:p>
          <a:p>
            <a:pPr marL="0" indent="0">
              <a:buNone/>
            </a:pPr>
            <a:r>
              <a:rPr lang="fi-FI" sz="2400" dirty="0"/>
              <a:t>	- huomioi muistin rajoitukset</a:t>
            </a:r>
          </a:p>
          <a:p>
            <a:pPr marL="0" indent="0">
              <a:buNone/>
            </a:pPr>
            <a:r>
              <a:rPr lang="fi-FI" sz="2400" dirty="0"/>
              <a:t>	</a:t>
            </a:r>
            <a:r>
              <a:rPr lang="fi-FI" sz="2400" dirty="0">
                <a:sym typeface="Wingdings" panose="05000000000000000000" pitchFamily="2" charset="2"/>
              </a:rPr>
              <a:t> yksi ohje kerrallaan</a:t>
            </a:r>
          </a:p>
          <a:p>
            <a:pPr marL="0" indent="0">
              <a:buNone/>
            </a:pPr>
            <a:r>
              <a:rPr lang="fi-FI" sz="2400" dirty="0">
                <a:sym typeface="Wingdings" panose="05000000000000000000" pitchFamily="2" charset="2"/>
              </a:rPr>
              <a:t>	 kirjallinen/kuvallinen 	muistutus</a:t>
            </a:r>
          </a:p>
          <a:p>
            <a:r>
              <a:rPr lang="fi-FI" sz="2400" dirty="0">
                <a:sym typeface="Wingdings" panose="05000000000000000000" pitchFamily="2" charset="2"/>
              </a:rPr>
              <a:t>Auta oleellisen hahmottamisessa</a:t>
            </a:r>
          </a:p>
          <a:p>
            <a:pPr marL="0" indent="0">
              <a:buNone/>
            </a:pPr>
            <a:r>
              <a:rPr lang="fi-FI" sz="2400" dirty="0">
                <a:sym typeface="Wingdings" panose="05000000000000000000" pitchFamily="2" charset="2"/>
              </a:rPr>
              <a:t>	- esim. ”katso polveani”  	osoitus polveen</a:t>
            </a:r>
          </a:p>
          <a:p>
            <a:pPr marL="0" indent="0">
              <a:buNone/>
            </a:pPr>
            <a:r>
              <a:rPr lang="fi-FI" sz="2400" dirty="0">
                <a:sym typeface="Wingdings" panose="05000000000000000000" pitchFamily="2" charset="2"/>
              </a:rPr>
              <a:t>	- käytä lapsen nimeä</a:t>
            </a:r>
          </a:p>
          <a:p>
            <a:pPr marL="0" indent="0">
              <a:buNone/>
            </a:pPr>
            <a:r>
              <a:rPr lang="fi-FI" sz="2400" dirty="0">
                <a:sym typeface="Wingdings" panose="05000000000000000000" pitchFamily="2" charset="2"/>
              </a:rPr>
              <a:t>	- opettajan sijoittuminen</a:t>
            </a:r>
          </a:p>
          <a:p>
            <a:pPr marL="0" indent="0">
              <a:buNone/>
            </a:pPr>
            <a:r>
              <a:rPr lang="fi-FI" sz="2400" dirty="0">
                <a:sym typeface="Wingdings" panose="05000000000000000000" pitchFamily="2" charset="2"/>
              </a:rPr>
              <a:t>	</a:t>
            </a:r>
            <a:endParaRPr lang="fi-FI" sz="2400" dirty="0"/>
          </a:p>
        </p:txBody>
      </p:sp>
      <p:pic>
        <p:nvPicPr>
          <p:cNvPr id="7" name="Sisällön paikkamerkki 6" descr="Kuva, joka sisältää kohteen nainen, lattia, henkilö, sisä&#10;&#10;Kuvaus luotu automaattisesti">
            <a:extLst>
              <a:ext uri="{FF2B5EF4-FFF2-40B4-BE49-F238E27FC236}">
                <a16:creationId xmlns:a16="http://schemas.microsoft.com/office/drawing/2014/main" id="{DDAB7464-437E-44C7-A9B1-A492CBDA341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16724" y="1913466"/>
            <a:ext cx="4895850" cy="3671887"/>
          </a:xfrm>
        </p:spPr>
      </p:pic>
      <mc:AlternateContent xmlns:mc="http://schemas.openxmlformats.org/markup-compatibility/2006" xmlns:p14="http://schemas.microsoft.com/office/powerpoint/2010/main">
        <mc:Choice Requires="p14">
          <p:contentPart p14:bwMode="auto" r:id="rId3">
            <p14:nvContentPartPr>
              <p14:cNvPr id="5" name="Käsinkirjoitus 4">
                <a:extLst>
                  <a:ext uri="{FF2B5EF4-FFF2-40B4-BE49-F238E27FC236}">
                    <a16:creationId xmlns:a16="http://schemas.microsoft.com/office/drawing/2014/main" id="{2CF3A236-17B4-4DCC-9BFC-6967E8AFDA03}"/>
                  </a:ext>
                </a:extLst>
              </p14:cNvPr>
              <p14:cNvContentPartPr/>
              <p14:nvPr/>
            </p14:nvContentPartPr>
            <p14:xfrm>
              <a:off x="3064987" y="642760"/>
              <a:ext cx="360" cy="5760"/>
            </p14:xfrm>
          </p:contentPart>
        </mc:Choice>
        <mc:Fallback xmlns="">
          <p:pic>
            <p:nvPicPr>
              <p:cNvPr id="5" name="Käsinkirjoitus 4">
                <a:extLst>
                  <a:ext uri="{FF2B5EF4-FFF2-40B4-BE49-F238E27FC236}">
                    <a16:creationId xmlns:a16="http://schemas.microsoft.com/office/drawing/2014/main" id="{2CF3A236-17B4-4DCC-9BFC-6967E8AFDA03}"/>
                  </a:ext>
                </a:extLst>
              </p:cNvPr>
              <p:cNvPicPr/>
              <p:nvPr/>
            </p:nvPicPr>
            <p:blipFill>
              <a:blip r:embed="rId4"/>
              <a:stretch>
                <a:fillRect/>
              </a:stretch>
            </p:blipFill>
            <p:spPr>
              <a:xfrm>
                <a:off x="3056347" y="634120"/>
                <a:ext cx="18000" cy="23400"/>
              </a:xfrm>
              <a:prstGeom prst="rect">
                <a:avLst/>
              </a:prstGeom>
            </p:spPr>
          </p:pic>
        </mc:Fallback>
      </mc:AlternateContent>
    </p:spTree>
    <p:extLst>
      <p:ext uri="{BB962C8B-B14F-4D97-AF65-F5344CB8AC3E}">
        <p14:creationId xmlns:p14="http://schemas.microsoft.com/office/powerpoint/2010/main" val="3425186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57AF31A-9534-4049-AC37-6CE672BAEF1F}"/>
              </a:ext>
            </a:extLst>
          </p:cNvPr>
          <p:cNvSpPr>
            <a:spLocks noGrp="1"/>
          </p:cNvSpPr>
          <p:nvPr>
            <p:ph type="title"/>
          </p:nvPr>
        </p:nvSpPr>
        <p:spPr>
          <a:xfrm>
            <a:off x="1339685" y="374650"/>
            <a:ext cx="10369103" cy="1080542"/>
          </a:xfrm>
        </p:spPr>
        <p:txBody>
          <a:bodyPr/>
          <a:lstStyle/>
          <a:p>
            <a:r>
              <a:rPr lang="fi-FI" dirty="0"/>
              <a:t>Psyykkisen ja sosiaalisen toimintakyvyn tukeminen</a:t>
            </a:r>
          </a:p>
        </p:txBody>
      </p:sp>
      <p:pic>
        <p:nvPicPr>
          <p:cNvPr id="5" name="Sisällön paikkamerkki 4">
            <a:extLst>
              <a:ext uri="{FF2B5EF4-FFF2-40B4-BE49-F238E27FC236}">
                <a16:creationId xmlns:a16="http://schemas.microsoft.com/office/drawing/2014/main" id="{4D871AC7-3F7E-4368-9469-A683A0F1F8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8400" y="1196195"/>
            <a:ext cx="9725631" cy="5475538"/>
          </a:xfrm>
        </p:spPr>
      </p:pic>
    </p:spTree>
    <p:extLst>
      <p:ext uri="{BB962C8B-B14F-4D97-AF65-F5344CB8AC3E}">
        <p14:creationId xmlns:p14="http://schemas.microsoft.com/office/powerpoint/2010/main" val="30198963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DB413B4-9150-4E65-AE20-53B186F2112D}"/>
              </a:ext>
            </a:extLst>
          </p:cNvPr>
          <p:cNvSpPr>
            <a:spLocks noGrp="1"/>
          </p:cNvSpPr>
          <p:nvPr>
            <p:ph type="body" idx="1"/>
          </p:nvPr>
        </p:nvSpPr>
        <p:spPr/>
        <p:txBody>
          <a:bodyPr/>
          <a:lstStyle/>
          <a:p>
            <a:r>
              <a:rPr lang="fi-FI" dirty="0"/>
              <a:t>Nuorten mielenterveyden haasteita, esim.</a:t>
            </a:r>
          </a:p>
        </p:txBody>
      </p:sp>
      <p:sp>
        <p:nvSpPr>
          <p:cNvPr id="3" name="Sisällön paikkamerkki 2">
            <a:extLst>
              <a:ext uri="{FF2B5EF4-FFF2-40B4-BE49-F238E27FC236}">
                <a16:creationId xmlns:a16="http://schemas.microsoft.com/office/drawing/2014/main" id="{A04548AC-6441-4478-BB8C-6389DA4B470F}"/>
              </a:ext>
            </a:extLst>
          </p:cNvPr>
          <p:cNvSpPr>
            <a:spLocks noGrp="1"/>
          </p:cNvSpPr>
          <p:nvPr>
            <p:ph sz="half" idx="2"/>
          </p:nvPr>
        </p:nvSpPr>
        <p:spPr/>
        <p:txBody>
          <a:bodyPr/>
          <a:lstStyle/>
          <a:p>
            <a:r>
              <a:rPr lang="fi-FI" sz="2000" dirty="0"/>
              <a:t>Masennus ja mielialahäiriöt </a:t>
            </a:r>
          </a:p>
          <a:p>
            <a:r>
              <a:rPr lang="fi-FI" sz="2000" dirty="0"/>
              <a:t>Ahdistuneisuus, pelkotilat (esim. sosiaalisten tilanteiden pelko, paniikkihäiriö, pakko-oireet</a:t>
            </a:r>
          </a:p>
          <a:p>
            <a:r>
              <a:rPr lang="fi-FI" sz="2000" dirty="0"/>
              <a:t> Itsetuhoisuus </a:t>
            </a:r>
          </a:p>
          <a:p>
            <a:r>
              <a:rPr lang="fi-FI" sz="2000" dirty="0"/>
              <a:t>Päihdeongelmat </a:t>
            </a:r>
          </a:p>
          <a:p>
            <a:r>
              <a:rPr lang="fi-FI" sz="2000" dirty="0"/>
              <a:t>Peli- ja nettiriippuvuus </a:t>
            </a:r>
          </a:p>
          <a:p>
            <a:r>
              <a:rPr lang="fi-FI" sz="2000" dirty="0"/>
              <a:t>Käytöshäiriöt </a:t>
            </a:r>
          </a:p>
          <a:p>
            <a:r>
              <a:rPr lang="fi-FI" sz="2000" dirty="0"/>
              <a:t>Syömishäiriöt</a:t>
            </a:r>
          </a:p>
        </p:txBody>
      </p:sp>
      <p:sp>
        <p:nvSpPr>
          <p:cNvPr id="4" name="Tekstin paikkamerkki 3">
            <a:extLst>
              <a:ext uri="{FF2B5EF4-FFF2-40B4-BE49-F238E27FC236}">
                <a16:creationId xmlns:a16="http://schemas.microsoft.com/office/drawing/2014/main" id="{C423AFD5-65ED-4667-B6EE-3B41C760412F}"/>
              </a:ext>
            </a:extLst>
          </p:cNvPr>
          <p:cNvSpPr>
            <a:spLocks noGrp="1"/>
          </p:cNvSpPr>
          <p:nvPr>
            <p:ph type="body" sz="quarter" idx="3"/>
          </p:nvPr>
        </p:nvSpPr>
        <p:spPr/>
        <p:txBody>
          <a:bodyPr/>
          <a:lstStyle/>
          <a:p>
            <a:r>
              <a:rPr lang="fi-FI" dirty="0"/>
              <a:t>Muita sosioemotionaalisia vaikeuksia, esim.</a:t>
            </a:r>
          </a:p>
        </p:txBody>
      </p:sp>
      <p:sp>
        <p:nvSpPr>
          <p:cNvPr id="5" name="Sisällön paikkamerkki 4">
            <a:extLst>
              <a:ext uri="{FF2B5EF4-FFF2-40B4-BE49-F238E27FC236}">
                <a16:creationId xmlns:a16="http://schemas.microsoft.com/office/drawing/2014/main" id="{20DF10CF-DF35-45FC-BD1A-C5D816E8CE4B}"/>
              </a:ext>
            </a:extLst>
          </p:cNvPr>
          <p:cNvSpPr>
            <a:spLocks noGrp="1"/>
          </p:cNvSpPr>
          <p:nvPr>
            <p:ph sz="quarter" idx="4"/>
          </p:nvPr>
        </p:nvSpPr>
        <p:spPr/>
        <p:txBody>
          <a:bodyPr/>
          <a:lstStyle/>
          <a:p>
            <a:r>
              <a:rPr lang="fi-FI" sz="2000" dirty="0"/>
              <a:t>Tunteiden ilmaisemisen vaikeus </a:t>
            </a:r>
          </a:p>
          <a:p>
            <a:r>
              <a:rPr lang="fi-FI" sz="2000" dirty="0"/>
              <a:t>Toisiin ja/tai itseensä luottamisen vaikeus </a:t>
            </a:r>
          </a:p>
          <a:p>
            <a:r>
              <a:rPr lang="fi-FI" sz="2000" dirty="0"/>
              <a:t>Osallistumattomuus, vetäytyminen </a:t>
            </a:r>
          </a:p>
          <a:p>
            <a:r>
              <a:rPr lang="fi-FI" sz="2000" dirty="0"/>
              <a:t>Oman vuoron odottamisen vaikeus </a:t>
            </a:r>
          </a:p>
          <a:p>
            <a:r>
              <a:rPr lang="fi-FI" sz="2000" dirty="0"/>
              <a:t>Pettymysten sietämisen vaikeus </a:t>
            </a:r>
          </a:p>
          <a:p>
            <a:r>
              <a:rPr lang="fi-FI" sz="2000" dirty="0"/>
              <a:t>Aggressiivisuus  </a:t>
            </a:r>
          </a:p>
          <a:p>
            <a:pPr marL="0" indent="0">
              <a:buNone/>
            </a:pPr>
            <a:endParaRPr lang="fi-FI" sz="2000" dirty="0"/>
          </a:p>
          <a:p>
            <a:r>
              <a:rPr lang="fi-FI" sz="2000" dirty="0"/>
              <a:t>Kiusaaminen</a:t>
            </a:r>
          </a:p>
        </p:txBody>
      </p:sp>
      <p:sp>
        <p:nvSpPr>
          <p:cNvPr id="6" name="Otsikko 5">
            <a:extLst>
              <a:ext uri="{FF2B5EF4-FFF2-40B4-BE49-F238E27FC236}">
                <a16:creationId xmlns:a16="http://schemas.microsoft.com/office/drawing/2014/main" id="{7DD48C66-5267-4AEC-8F8D-132E3C0FD419}"/>
              </a:ext>
            </a:extLst>
          </p:cNvPr>
          <p:cNvSpPr>
            <a:spLocks noGrp="1"/>
          </p:cNvSpPr>
          <p:nvPr>
            <p:ph type="title"/>
          </p:nvPr>
        </p:nvSpPr>
        <p:spPr/>
        <p:txBody>
          <a:bodyPr/>
          <a:lstStyle/>
          <a:p>
            <a:r>
              <a:rPr lang="fi-FI" dirty="0"/>
              <a:t>Psyykkisen ja sosiaalisen toimintakyvyn haasteita voivat olla esim.</a:t>
            </a:r>
          </a:p>
        </p:txBody>
      </p:sp>
    </p:spTree>
    <p:extLst>
      <p:ext uri="{BB962C8B-B14F-4D97-AF65-F5344CB8AC3E}">
        <p14:creationId xmlns:p14="http://schemas.microsoft.com/office/powerpoint/2010/main" val="1242220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001F14-FC6F-464B-9A21-01FA99C73DE0}"/>
              </a:ext>
            </a:extLst>
          </p:cNvPr>
          <p:cNvSpPr>
            <a:spLocks noGrp="1"/>
          </p:cNvSpPr>
          <p:nvPr>
            <p:ph type="title"/>
          </p:nvPr>
        </p:nvSpPr>
        <p:spPr>
          <a:xfrm>
            <a:off x="1198481" y="340784"/>
            <a:ext cx="10510307" cy="1080542"/>
          </a:xfrm>
        </p:spPr>
        <p:txBody>
          <a:bodyPr/>
          <a:lstStyle/>
          <a:p>
            <a:r>
              <a:rPr lang="fi-FI" dirty="0" err="1"/>
              <a:t>POPS:n</a:t>
            </a:r>
            <a:r>
              <a:rPr lang="fi-FI" dirty="0"/>
              <a:t> mukaan liikunnan avulla kasvaminen tarkoittaa</a:t>
            </a:r>
          </a:p>
        </p:txBody>
      </p:sp>
      <p:sp>
        <p:nvSpPr>
          <p:cNvPr id="3" name="Sisällön paikkamerkki 2">
            <a:extLst>
              <a:ext uri="{FF2B5EF4-FFF2-40B4-BE49-F238E27FC236}">
                <a16:creationId xmlns:a16="http://schemas.microsoft.com/office/drawing/2014/main" id="{9F34F6CC-58F7-4A24-A0ED-A2BD9FAC1E4E}"/>
              </a:ext>
            </a:extLst>
          </p:cNvPr>
          <p:cNvSpPr>
            <a:spLocks noGrp="1"/>
          </p:cNvSpPr>
          <p:nvPr>
            <p:ph idx="1"/>
          </p:nvPr>
        </p:nvSpPr>
        <p:spPr/>
        <p:txBody>
          <a:bodyPr/>
          <a:lstStyle/>
          <a:p>
            <a:r>
              <a:rPr lang="fi-FI" sz="2400" dirty="0"/>
              <a:t>toisia kunnioittavaa vuorovaikutusta, </a:t>
            </a:r>
          </a:p>
          <a:p>
            <a:r>
              <a:rPr lang="fi-FI" sz="2400" dirty="0"/>
              <a:t>vastuullisuutta, </a:t>
            </a:r>
          </a:p>
          <a:p>
            <a:r>
              <a:rPr lang="fi-FI" sz="2400" dirty="0"/>
              <a:t>pitkäjänteistä itsensä kehittämistä, </a:t>
            </a:r>
          </a:p>
          <a:p>
            <a:r>
              <a:rPr lang="fi-FI" sz="2400" dirty="0"/>
              <a:t>tunteiden tunnistamista ja säätelyä sekä </a:t>
            </a:r>
          </a:p>
          <a:p>
            <a:r>
              <a:rPr lang="fi-FI" sz="2400" dirty="0"/>
              <a:t>myönteisen minäkäsityksen kehittymistä. </a:t>
            </a:r>
          </a:p>
          <a:p>
            <a:pPr marL="0" indent="0">
              <a:buNone/>
            </a:pPr>
            <a:endParaRPr lang="fi-FI" sz="2400" dirty="0"/>
          </a:p>
          <a:p>
            <a:pPr marL="0" indent="0">
              <a:buNone/>
            </a:pPr>
            <a:r>
              <a:rPr lang="fi-FI" sz="2400" dirty="0"/>
              <a:t>Liikunta tarjoaa mahdollisuuksia iloon, keholliseen ilmaisuun, osallisuuteen, sosiaalisuuteen, rentoutumiseen, leikinomaiseen kisailuun ja ponnisteluun sekä toisten auttamiseen. Liikunnassa oppilas saa valmiuksia terveytensä edistämiseen. (Perusopetuksen opetussuunnitelman perusteet 2014)</a:t>
            </a:r>
          </a:p>
        </p:txBody>
      </p:sp>
    </p:spTree>
    <p:extLst>
      <p:ext uri="{BB962C8B-B14F-4D97-AF65-F5344CB8AC3E}">
        <p14:creationId xmlns:p14="http://schemas.microsoft.com/office/powerpoint/2010/main" val="25107931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4185D1-9863-4AB3-B0F2-7CAA0A46796C}"/>
              </a:ext>
            </a:extLst>
          </p:cNvPr>
          <p:cNvSpPr>
            <a:spLocks noGrp="1"/>
          </p:cNvSpPr>
          <p:nvPr>
            <p:ph type="title"/>
          </p:nvPr>
        </p:nvSpPr>
        <p:spPr/>
        <p:txBody>
          <a:bodyPr/>
          <a:lstStyle/>
          <a:p>
            <a:r>
              <a:rPr lang="fi-FI" dirty="0"/>
              <a:t>Ilmapiirin merkitys</a:t>
            </a:r>
          </a:p>
        </p:txBody>
      </p:sp>
      <p:sp>
        <p:nvSpPr>
          <p:cNvPr id="3" name="Sisällön paikkamerkki 2">
            <a:extLst>
              <a:ext uri="{FF2B5EF4-FFF2-40B4-BE49-F238E27FC236}">
                <a16:creationId xmlns:a16="http://schemas.microsoft.com/office/drawing/2014/main" id="{F6734B09-9423-46EB-B4BC-1B2B04D7D063}"/>
              </a:ext>
            </a:extLst>
          </p:cNvPr>
          <p:cNvSpPr>
            <a:spLocks noGrp="1"/>
          </p:cNvSpPr>
          <p:nvPr>
            <p:ph idx="1"/>
          </p:nvPr>
        </p:nvSpPr>
        <p:spPr>
          <a:xfrm>
            <a:off x="321733" y="1405468"/>
            <a:ext cx="11582400" cy="4976282"/>
          </a:xfrm>
        </p:spPr>
        <p:txBody>
          <a:bodyPr/>
          <a:lstStyle/>
          <a:p>
            <a:r>
              <a:rPr lang="fi-FI" sz="2400" dirty="0"/>
              <a:t>Sosiaalinen yhteenkuuluvuus lisää oppilaan sitoutumista liikunnanopetukseen (</a:t>
            </a:r>
            <a:r>
              <a:rPr lang="fi-FI" sz="2400" dirty="0" err="1"/>
              <a:t>Shen</a:t>
            </a:r>
            <a:r>
              <a:rPr lang="fi-FI" sz="2400" dirty="0"/>
              <a:t> ym. 2012). Sitoutuminen = oppilaan aktiivista, tavoitteellista, pitkäjänteistä ja määrätietoista toimintaa liikunnan oppimistilanteessa </a:t>
            </a:r>
          </a:p>
          <a:p>
            <a:pPr marL="0" indent="0">
              <a:buNone/>
            </a:pPr>
            <a:endParaRPr lang="fi-FI" sz="2400" dirty="0"/>
          </a:p>
          <a:p>
            <a:r>
              <a:rPr lang="fi-FI" sz="2400" dirty="0"/>
              <a:t>Suhde opettajaan voimakkaampi sitoutumisen ennustaja kuin suhde oppilastovereihin: pedagogisen välittämisen käsite (</a:t>
            </a:r>
            <a:r>
              <a:rPr lang="fi-FI" sz="2400" dirty="0" err="1"/>
              <a:t>Shen</a:t>
            </a:r>
            <a:r>
              <a:rPr lang="fi-FI" sz="2400" dirty="0"/>
              <a:t> ym. 2012). </a:t>
            </a:r>
          </a:p>
          <a:p>
            <a:endParaRPr lang="fi-FI" sz="2400" dirty="0"/>
          </a:p>
          <a:p>
            <a:r>
              <a:rPr lang="fi-FI" sz="2400" dirty="0"/>
              <a:t>Opettajat voivat vaikuttaa asenteisiin, joita oppilaat osoittavat toisiaan kohtaan (</a:t>
            </a:r>
            <a:r>
              <a:rPr lang="fi-FI" sz="2400" dirty="0" err="1"/>
              <a:t>O’Brien</a:t>
            </a:r>
            <a:r>
              <a:rPr lang="fi-FI" sz="2400" dirty="0"/>
              <a:t> ym. 2009). Heikko koettu fyysinen pätevyys sekä sosiaalisen tuen puute (koulussa kiusaaminen ja syrjintä) nousevat tärkeiksi liikuntaan osallistumisen esteiksi (</a:t>
            </a:r>
            <a:r>
              <a:rPr lang="fi-FI" sz="2400" dirty="0" err="1"/>
              <a:t>Law</a:t>
            </a:r>
            <a:r>
              <a:rPr lang="fi-FI" sz="2400" dirty="0"/>
              <a:t> ym. 2007; </a:t>
            </a:r>
            <a:r>
              <a:rPr lang="fi-FI" sz="2400" dirty="0" err="1"/>
              <a:t>Mulligan</a:t>
            </a:r>
            <a:r>
              <a:rPr lang="fi-FI" sz="2400" dirty="0"/>
              <a:t> ym. 2012).</a:t>
            </a:r>
          </a:p>
        </p:txBody>
      </p:sp>
    </p:spTree>
    <p:extLst>
      <p:ext uri="{BB962C8B-B14F-4D97-AF65-F5344CB8AC3E}">
        <p14:creationId xmlns:p14="http://schemas.microsoft.com/office/powerpoint/2010/main" val="2311823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EE38E5-D786-43A6-B57C-3EBCB8B32026}"/>
              </a:ext>
            </a:extLst>
          </p:cNvPr>
          <p:cNvSpPr>
            <a:spLocks noGrp="1"/>
          </p:cNvSpPr>
          <p:nvPr>
            <p:ph type="title"/>
          </p:nvPr>
        </p:nvSpPr>
        <p:spPr>
          <a:xfrm>
            <a:off x="1343471" y="476250"/>
            <a:ext cx="4608513" cy="1080542"/>
          </a:xfrm>
        </p:spPr>
        <p:txBody>
          <a:bodyPr anchor="t">
            <a:normAutofit/>
          </a:bodyPr>
          <a:lstStyle/>
          <a:p>
            <a:r>
              <a:rPr lang="fi-FI" sz="2700"/>
              <a:t>Hyväksyvän ja kannustavan ilmapiirin luominen</a:t>
            </a:r>
          </a:p>
        </p:txBody>
      </p:sp>
      <p:sp>
        <p:nvSpPr>
          <p:cNvPr id="3" name="Sisällön paikkamerkki 2">
            <a:extLst>
              <a:ext uri="{FF2B5EF4-FFF2-40B4-BE49-F238E27FC236}">
                <a16:creationId xmlns:a16="http://schemas.microsoft.com/office/drawing/2014/main" id="{7893F193-BD7E-41CE-BDF4-EFAC0D2C76AB}"/>
              </a:ext>
            </a:extLst>
          </p:cNvPr>
          <p:cNvSpPr>
            <a:spLocks noGrp="1"/>
          </p:cNvSpPr>
          <p:nvPr>
            <p:ph idx="1"/>
          </p:nvPr>
        </p:nvSpPr>
        <p:spPr>
          <a:xfrm>
            <a:off x="126124" y="1657624"/>
            <a:ext cx="5969876" cy="4816748"/>
          </a:xfrm>
        </p:spPr>
        <p:txBody>
          <a:bodyPr anchor="t">
            <a:normAutofit/>
          </a:bodyPr>
          <a:lstStyle/>
          <a:p>
            <a:pPr>
              <a:lnSpc>
                <a:spcPct val="110000"/>
              </a:lnSpc>
            </a:pPr>
            <a:r>
              <a:rPr lang="fi-FI" sz="2000" dirty="0"/>
              <a:t>Tunne oppilaasi  </a:t>
            </a:r>
          </a:p>
          <a:p>
            <a:pPr marL="0" indent="0">
              <a:lnSpc>
                <a:spcPct val="110000"/>
              </a:lnSpc>
              <a:buNone/>
            </a:pPr>
            <a:r>
              <a:rPr lang="fi-FI" sz="2000" dirty="0"/>
              <a:t>	- Nimien osaaminen </a:t>
            </a:r>
          </a:p>
          <a:p>
            <a:pPr marL="0" indent="0">
              <a:lnSpc>
                <a:spcPct val="110000"/>
              </a:lnSpc>
              <a:buNone/>
            </a:pPr>
            <a:r>
              <a:rPr lang="fi-FI" sz="2000" dirty="0"/>
              <a:t>	- Jotakin henkilökohtaista (harrastus, 	kiinnostus, taito…) </a:t>
            </a:r>
          </a:p>
          <a:p>
            <a:pPr>
              <a:lnSpc>
                <a:spcPct val="110000"/>
              </a:lnSpc>
            </a:pPr>
            <a:r>
              <a:rPr lang="fi-FI" sz="2000" dirty="0"/>
              <a:t>Auta oppilaita tutustumaan toisiinsa </a:t>
            </a:r>
          </a:p>
          <a:p>
            <a:pPr marL="269875" lvl="1" indent="0">
              <a:lnSpc>
                <a:spcPct val="110000"/>
              </a:lnSpc>
              <a:buNone/>
            </a:pPr>
            <a:r>
              <a:rPr lang="fi-FI" sz="2000" dirty="0"/>
              <a:t>	- Nimet tutuksi </a:t>
            </a:r>
          </a:p>
          <a:p>
            <a:pPr marL="269875" lvl="1" indent="0">
              <a:lnSpc>
                <a:spcPct val="110000"/>
              </a:lnSpc>
              <a:buNone/>
            </a:pPr>
            <a:r>
              <a:rPr lang="fi-FI" sz="2000" dirty="0"/>
              <a:t>	- Vaihtelevat ryhmittelyt – liikkeelle 	turvallisesta pienryhmästä </a:t>
            </a:r>
          </a:p>
          <a:p>
            <a:pPr marL="341312" indent="-342900">
              <a:lnSpc>
                <a:spcPct val="110000"/>
              </a:lnSpc>
            </a:pPr>
            <a:r>
              <a:rPr lang="fi-FI" sz="2000" dirty="0"/>
              <a:t>Ilmaise tunnin sosiaaliset tavoitteet selvästi ja anna palautetta tavoitteen suunnassa  </a:t>
            </a:r>
          </a:p>
          <a:p>
            <a:pPr marL="0" indent="0">
              <a:lnSpc>
                <a:spcPct val="110000"/>
              </a:lnSpc>
              <a:buNone/>
            </a:pPr>
            <a:r>
              <a:rPr lang="fi-FI" sz="2000" dirty="0"/>
              <a:t>	- ”Tällä tunnilla kannustamme kaveria.” </a:t>
            </a:r>
          </a:p>
          <a:p>
            <a:pPr marL="0" indent="0">
              <a:lnSpc>
                <a:spcPct val="110000"/>
              </a:lnSpc>
              <a:buNone/>
            </a:pPr>
            <a:r>
              <a:rPr lang="fi-FI" sz="2000" dirty="0"/>
              <a:t>	- Välitön puuttuminen kiusaamiseen </a:t>
            </a:r>
          </a:p>
          <a:p>
            <a:pPr marL="0" indent="0">
              <a:lnSpc>
                <a:spcPct val="110000"/>
              </a:lnSpc>
              <a:buNone/>
            </a:pPr>
            <a:r>
              <a:rPr lang="fi-FI" sz="2000" dirty="0"/>
              <a:t>	- Kiusaaminen sosiaalisten taitojen puutteena</a:t>
            </a:r>
          </a:p>
        </p:txBody>
      </p:sp>
      <p:pic>
        <p:nvPicPr>
          <p:cNvPr id="8" name="Content Placeholder 7" descr="A group of people exercising&#10;&#10;Description automatically generated with medium confidence">
            <a:extLst>
              <a:ext uri="{FF2B5EF4-FFF2-40B4-BE49-F238E27FC236}">
                <a16:creationId xmlns:a16="http://schemas.microsoft.com/office/drawing/2014/main" id="{60F4788A-75E5-4D6B-8F3B-0DBAB99166E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1553" r="18853" b="-1"/>
          <a:stretch/>
        </p:blipFill>
        <p:spPr>
          <a:xfrm>
            <a:off x="6003482" y="10"/>
            <a:ext cx="6188518" cy="6669350"/>
          </a:xfrm>
          <a:noFill/>
        </p:spPr>
      </p:pic>
    </p:spTree>
    <p:extLst>
      <p:ext uri="{BB962C8B-B14F-4D97-AF65-F5344CB8AC3E}">
        <p14:creationId xmlns:p14="http://schemas.microsoft.com/office/powerpoint/2010/main" val="23843662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9DE0B7-EE46-4BF9-B502-2BEDDA356F59}"/>
              </a:ext>
            </a:extLst>
          </p:cNvPr>
          <p:cNvSpPr>
            <a:spLocks noGrp="1"/>
          </p:cNvSpPr>
          <p:nvPr>
            <p:ph type="title"/>
          </p:nvPr>
        </p:nvSpPr>
        <p:spPr/>
        <p:txBody>
          <a:bodyPr/>
          <a:lstStyle/>
          <a:p>
            <a:r>
              <a:rPr lang="fi-FI" dirty="0"/>
              <a:t>Hyväksyvän ja kannustavan ilmapiirin luominen</a:t>
            </a:r>
          </a:p>
        </p:txBody>
      </p:sp>
      <p:sp>
        <p:nvSpPr>
          <p:cNvPr id="3" name="Sisällön paikkamerkki 2">
            <a:extLst>
              <a:ext uri="{FF2B5EF4-FFF2-40B4-BE49-F238E27FC236}">
                <a16:creationId xmlns:a16="http://schemas.microsoft.com/office/drawing/2014/main" id="{D175C0A8-7F2A-4C35-A5EB-AC021A8D751F}"/>
              </a:ext>
            </a:extLst>
          </p:cNvPr>
          <p:cNvSpPr>
            <a:spLocks noGrp="1"/>
          </p:cNvSpPr>
          <p:nvPr>
            <p:ph sz="half" idx="1"/>
          </p:nvPr>
        </p:nvSpPr>
        <p:spPr>
          <a:xfrm>
            <a:off x="129895" y="1773237"/>
            <a:ext cx="5254906" cy="4392613"/>
          </a:xfrm>
        </p:spPr>
        <p:txBody>
          <a:bodyPr/>
          <a:lstStyle/>
          <a:p>
            <a:r>
              <a:rPr lang="fi-FI" sz="2000" dirty="0"/>
              <a:t>Käytä myönteistä kieltä </a:t>
            </a:r>
          </a:p>
          <a:p>
            <a:pPr marL="0" indent="0">
              <a:buNone/>
            </a:pPr>
            <a:r>
              <a:rPr lang="fi-FI" sz="2000" dirty="0"/>
              <a:t>	- Kiitä ja kehu </a:t>
            </a:r>
          </a:p>
          <a:p>
            <a:pPr marL="0" indent="0">
              <a:buNone/>
            </a:pPr>
            <a:r>
              <a:rPr lang="fi-FI" sz="2000" dirty="0"/>
              <a:t>	- Ohjaa oppilasta </a:t>
            </a:r>
          </a:p>
          <a:p>
            <a:pPr marL="0" indent="0">
              <a:buNone/>
            </a:pPr>
            <a:r>
              <a:rPr lang="fi-FI" sz="2000" dirty="0"/>
              <a:t>	myönteisin toimintaohjein </a:t>
            </a:r>
          </a:p>
          <a:p>
            <a:r>
              <a:rPr lang="fi-FI" sz="2000" dirty="0"/>
              <a:t>Kuuntele ja arvosta oppilasta </a:t>
            </a:r>
          </a:p>
          <a:p>
            <a:endParaRPr lang="fi-FI" sz="2000" dirty="0"/>
          </a:p>
          <a:p>
            <a:r>
              <a:rPr lang="fi-FI" sz="2000" dirty="0"/>
              <a:t>Tutkimustulos: </a:t>
            </a:r>
          </a:p>
          <a:p>
            <a:pPr marL="0" indent="0">
              <a:buNone/>
            </a:pPr>
            <a:r>
              <a:rPr lang="fi-FI" sz="2000" dirty="0"/>
              <a:t>Opettajan kielteinen ja komentava viestintä lisäsi häiriökäyttäytymistä. Oppilaat huomioiva viestintä lisäsi kaikkien oppilaiden osallistumista. (</a:t>
            </a:r>
            <a:r>
              <a:rPr lang="fi-FI" sz="2000" dirty="0" err="1"/>
              <a:t>Siutla</a:t>
            </a:r>
            <a:r>
              <a:rPr lang="fi-FI" sz="2000" dirty="0"/>
              <a:t> ym. 2012.)</a:t>
            </a:r>
          </a:p>
        </p:txBody>
      </p:sp>
      <p:pic>
        <p:nvPicPr>
          <p:cNvPr id="6" name="Sisällön paikkamerkki 5">
            <a:extLst>
              <a:ext uri="{FF2B5EF4-FFF2-40B4-BE49-F238E27FC236}">
                <a16:creationId xmlns:a16="http://schemas.microsoft.com/office/drawing/2014/main" id="{62C9A9CC-CE1D-4622-882F-23AA3F5553A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71068" y="1819459"/>
            <a:ext cx="6512820" cy="3683874"/>
          </a:xfrm>
        </p:spPr>
      </p:pic>
      <p:sp>
        <p:nvSpPr>
          <p:cNvPr id="7" name="Tekstiruutu 6">
            <a:extLst>
              <a:ext uri="{FF2B5EF4-FFF2-40B4-BE49-F238E27FC236}">
                <a16:creationId xmlns:a16="http://schemas.microsoft.com/office/drawing/2014/main" id="{FEEB942C-3540-47BE-9E31-0945788024A7}"/>
              </a:ext>
            </a:extLst>
          </p:cNvPr>
          <p:cNvSpPr txBox="1"/>
          <p:nvPr/>
        </p:nvSpPr>
        <p:spPr>
          <a:xfrm flipH="1">
            <a:off x="6383869" y="5732097"/>
            <a:ext cx="5428826" cy="646331"/>
          </a:xfrm>
          <a:prstGeom prst="rect">
            <a:avLst/>
          </a:prstGeom>
          <a:noFill/>
        </p:spPr>
        <p:txBody>
          <a:bodyPr wrap="square" rtlCol="0">
            <a:spAutoFit/>
          </a:bodyPr>
          <a:lstStyle/>
          <a:p>
            <a:r>
              <a:rPr lang="fi-FI" dirty="0"/>
              <a:t>Miten muuttaisit myönteisemmäksi? </a:t>
            </a:r>
          </a:p>
          <a:p>
            <a:r>
              <a:rPr lang="fi-FI" dirty="0"/>
              <a:t>Muista ”hampurilaistekniikka”.</a:t>
            </a:r>
          </a:p>
        </p:txBody>
      </p:sp>
    </p:spTree>
    <p:extLst>
      <p:ext uri="{BB962C8B-B14F-4D97-AF65-F5344CB8AC3E}">
        <p14:creationId xmlns:p14="http://schemas.microsoft.com/office/powerpoint/2010/main" val="21960066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Kuva, joka sisältää kohteen kartta&#10;&#10;Kuvaus luotu automaattisesti">
            <a:extLst>
              <a:ext uri="{FF2B5EF4-FFF2-40B4-BE49-F238E27FC236}">
                <a16:creationId xmlns:a16="http://schemas.microsoft.com/office/drawing/2014/main" id="{F3F7E94A-1131-4E78-AEA9-E81CEF30E41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44"/>
          <a:stretch/>
        </p:blipFill>
        <p:spPr>
          <a:xfrm>
            <a:off x="20" y="10"/>
            <a:ext cx="12191980" cy="6857990"/>
          </a:xfrm>
          <a:noFill/>
        </p:spPr>
      </p:pic>
    </p:spTree>
    <p:extLst>
      <p:ext uri="{BB962C8B-B14F-4D97-AF65-F5344CB8AC3E}">
        <p14:creationId xmlns:p14="http://schemas.microsoft.com/office/powerpoint/2010/main" val="806150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BB0C87-816B-46E3-824E-1DB94CB6B7E8}"/>
              </a:ext>
            </a:extLst>
          </p:cNvPr>
          <p:cNvSpPr>
            <a:spLocks noGrp="1"/>
          </p:cNvSpPr>
          <p:nvPr>
            <p:ph type="title"/>
          </p:nvPr>
        </p:nvSpPr>
        <p:spPr>
          <a:xfrm>
            <a:off x="1326538" y="391583"/>
            <a:ext cx="10369103" cy="861483"/>
          </a:xfrm>
        </p:spPr>
        <p:txBody>
          <a:bodyPr/>
          <a:lstStyle/>
          <a:p>
            <a:r>
              <a:rPr lang="fi-FI" dirty="0"/>
              <a:t>Osallisuuden edistäminen</a:t>
            </a:r>
          </a:p>
        </p:txBody>
      </p:sp>
      <p:sp>
        <p:nvSpPr>
          <p:cNvPr id="3" name="Sisällön paikkamerkki 2">
            <a:extLst>
              <a:ext uri="{FF2B5EF4-FFF2-40B4-BE49-F238E27FC236}">
                <a16:creationId xmlns:a16="http://schemas.microsoft.com/office/drawing/2014/main" id="{06CA9AA0-683B-4277-A33D-67FA66C01056}"/>
              </a:ext>
            </a:extLst>
          </p:cNvPr>
          <p:cNvSpPr>
            <a:spLocks noGrp="1"/>
          </p:cNvSpPr>
          <p:nvPr>
            <p:ph sz="half" idx="1"/>
          </p:nvPr>
        </p:nvSpPr>
        <p:spPr>
          <a:xfrm>
            <a:off x="254000" y="1608667"/>
            <a:ext cx="6118225" cy="5103029"/>
          </a:xfrm>
        </p:spPr>
        <p:txBody>
          <a:bodyPr/>
          <a:lstStyle/>
          <a:p>
            <a:r>
              <a:rPr lang="fi-FI" sz="2000" b="1" dirty="0"/>
              <a:t>Osallisuus</a:t>
            </a:r>
            <a:r>
              <a:rPr lang="fi-FI" sz="2000" dirty="0"/>
              <a:t> = oppilas pystyy konkreettisesti osallistumaan liikuntaan omista lähtökohdistaan ja pystyy vaikuttamaan itseään koskeviin asioihin. </a:t>
            </a:r>
          </a:p>
          <a:p>
            <a:r>
              <a:rPr lang="fi-FI" sz="2000" dirty="0"/>
              <a:t>Oppilaslähtöiset opetusmenetelmät </a:t>
            </a:r>
            <a:r>
              <a:rPr lang="fi-FI" sz="2000" dirty="0">
                <a:sym typeface="Wingdings" panose="05000000000000000000" pitchFamily="2" charset="2"/>
              </a:rPr>
              <a:t> </a:t>
            </a:r>
          </a:p>
          <a:p>
            <a:pPr marL="0" indent="0">
              <a:buNone/>
            </a:pPr>
            <a:r>
              <a:rPr lang="fi-FI" sz="2000" dirty="0">
                <a:sym typeface="Wingdings" panose="05000000000000000000" pitchFamily="2" charset="2"/>
              </a:rPr>
              <a:t>	</a:t>
            </a:r>
            <a:r>
              <a:rPr lang="fi-FI" sz="2000" dirty="0" err="1">
                <a:sym typeface="Wingdings" panose="05000000000000000000" pitchFamily="2" charset="2"/>
              </a:rPr>
              <a:t>Huom</a:t>
            </a:r>
            <a:r>
              <a:rPr lang="fi-FI" sz="2000" dirty="0">
                <a:sym typeface="Wingdings" panose="05000000000000000000" pitchFamily="2" charset="2"/>
              </a:rPr>
              <a:t>! </a:t>
            </a:r>
            <a:r>
              <a:rPr lang="fi-FI" sz="2000" dirty="0"/>
              <a:t>Opettajajohtoisuuskin voi edistää 	osallisuutta (turvalliset rajat).</a:t>
            </a:r>
          </a:p>
          <a:p>
            <a:r>
              <a:rPr lang="fi-FI" sz="2000" dirty="0"/>
              <a:t>Oppilaan toimintakykyä vastaavat tehtävät 	 	- riittävän haasteellisia ja mahdollistavat 	onnistumisen  </a:t>
            </a:r>
          </a:p>
          <a:p>
            <a:r>
              <a:rPr lang="fi-FI" sz="2000" dirty="0"/>
              <a:t>Tehtävät, joissa jokaisella osallistujalla merkittävä rooli , esim. yhteistoiminnalliset tehtävät, pelipaikat.</a:t>
            </a:r>
          </a:p>
        </p:txBody>
      </p:sp>
      <p:pic>
        <p:nvPicPr>
          <p:cNvPr id="6" name="Sisällön paikkamerkki 5">
            <a:extLst>
              <a:ext uri="{FF2B5EF4-FFF2-40B4-BE49-F238E27FC236}">
                <a16:creationId xmlns:a16="http://schemas.microsoft.com/office/drawing/2014/main" id="{5B3C551F-65A6-4199-AED5-E985005692A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61086" y="1738076"/>
            <a:ext cx="5276913" cy="3957684"/>
          </a:xfrm>
        </p:spPr>
      </p:pic>
    </p:spTree>
    <p:extLst>
      <p:ext uri="{BB962C8B-B14F-4D97-AF65-F5344CB8AC3E}">
        <p14:creationId xmlns:p14="http://schemas.microsoft.com/office/powerpoint/2010/main" val="3692377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D25878-730F-4D40-94E2-D3571509A128}"/>
              </a:ext>
            </a:extLst>
          </p:cNvPr>
          <p:cNvSpPr>
            <a:spLocks noGrp="1"/>
          </p:cNvSpPr>
          <p:nvPr>
            <p:ph type="title"/>
          </p:nvPr>
        </p:nvSpPr>
        <p:spPr>
          <a:xfrm>
            <a:off x="1343471" y="476250"/>
            <a:ext cx="10369103" cy="1080542"/>
          </a:xfrm>
        </p:spPr>
        <p:txBody>
          <a:bodyPr anchor="t">
            <a:normAutofit/>
          </a:bodyPr>
          <a:lstStyle/>
          <a:p>
            <a:r>
              <a:rPr lang="fi-FI" dirty="0"/>
              <a:t>Opettajan ammattietiikka:</a:t>
            </a:r>
          </a:p>
        </p:txBody>
      </p:sp>
      <p:pic>
        <p:nvPicPr>
          <p:cNvPr id="4" name="Content Placeholder 4">
            <a:extLst>
              <a:ext uri="{FF2B5EF4-FFF2-40B4-BE49-F238E27FC236}">
                <a16:creationId xmlns:a16="http://schemas.microsoft.com/office/drawing/2014/main" id="{6CF0EB4D-02A7-49C9-A02A-EDFE893925B0}"/>
              </a:ext>
            </a:extLst>
          </p:cNvPr>
          <p:cNvPicPr>
            <a:picLocks noGrp="1" noChangeAspect="1"/>
          </p:cNvPicPr>
          <p:nvPr>
            <p:ph idx="1"/>
          </p:nvPr>
        </p:nvPicPr>
        <p:blipFill>
          <a:blip r:embed="rId2"/>
          <a:stretch>
            <a:fillRect/>
          </a:stretch>
        </p:blipFill>
        <p:spPr>
          <a:xfrm>
            <a:off x="561975" y="1556792"/>
            <a:ext cx="10748892" cy="4971365"/>
          </a:xfrm>
          <a:prstGeom prst="rect">
            <a:avLst/>
          </a:prstGeom>
          <a:noFill/>
        </p:spPr>
      </p:pic>
    </p:spTree>
    <p:extLst>
      <p:ext uri="{BB962C8B-B14F-4D97-AF65-F5344CB8AC3E}">
        <p14:creationId xmlns:p14="http://schemas.microsoft.com/office/powerpoint/2010/main" val="42425542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9B42E3-ABF6-4004-9F30-581A60F48908}"/>
              </a:ext>
            </a:extLst>
          </p:cNvPr>
          <p:cNvSpPr>
            <a:spLocks noGrp="1"/>
          </p:cNvSpPr>
          <p:nvPr>
            <p:ph type="title"/>
          </p:nvPr>
        </p:nvSpPr>
        <p:spPr/>
        <p:txBody>
          <a:bodyPr/>
          <a:lstStyle/>
          <a:p>
            <a:r>
              <a:rPr lang="fi-FI" dirty="0"/>
              <a:t>Yhdenvertaisuus</a:t>
            </a:r>
          </a:p>
        </p:txBody>
      </p:sp>
      <p:sp>
        <p:nvSpPr>
          <p:cNvPr id="3" name="Sisällön paikkamerkki 2">
            <a:extLst>
              <a:ext uri="{FF2B5EF4-FFF2-40B4-BE49-F238E27FC236}">
                <a16:creationId xmlns:a16="http://schemas.microsoft.com/office/drawing/2014/main" id="{F4AFAA30-750D-4B0C-8FF1-BCDCC34DBC7C}"/>
              </a:ext>
            </a:extLst>
          </p:cNvPr>
          <p:cNvSpPr>
            <a:spLocks noGrp="1"/>
          </p:cNvSpPr>
          <p:nvPr>
            <p:ph sz="half" idx="1"/>
          </p:nvPr>
        </p:nvSpPr>
        <p:spPr>
          <a:xfrm>
            <a:off x="479426" y="1438275"/>
            <a:ext cx="5472558" cy="4727576"/>
          </a:xfrm>
        </p:spPr>
        <p:txBody>
          <a:bodyPr/>
          <a:lstStyle/>
          <a:p>
            <a:pPr marL="0" indent="0" algn="l">
              <a:buNone/>
            </a:pPr>
            <a:r>
              <a:rPr lang="fi-FI" sz="1800" b="1" i="0" dirty="0">
                <a:solidFill>
                  <a:srgbClr val="000000"/>
                </a:solidFill>
                <a:effectLst/>
                <a:latin typeface="calibri" panose="020F0502020204030204" pitchFamily="34" charset="0"/>
              </a:rPr>
              <a:t>Yhdenvertaisuudella tarkoitetaan sitä, että kaikki ihmiset ovat samanarvoisia riippumatta heidän sukupuolestaan, iästään, etnisestä tai kansallisesta alkuperästään, kansalaisuudestaan, kielestään, uskonnostaan ja vakaumuksestaan, mielipiteestään, vammastaan, terveydentilastaan, seksuaalisesta suuntautumisestaan tai muusta henkilöön liittyvästä syystä.</a:t>
            </a:r>
          </a:p>
          <a:p>
            <a:pPr marL="0" indent="0" algn="l">
              <a:buNone/>
            </a:pPr>
            <a:endParaRPr lang="fi-FI" b="1" i="0" dirty="0">
              <a:solidFill>
                <a:srgbClr val="222222"/>
              </a:solidFill>
              <a:effectLst/>
              <a:latin typeface="Lato" panose="020F0502020204030203" pitchFamily="34" charset="0"/>
            </a:endParaRPr>
          </a:p>
          <a:p>
            <a:pPr marL="0" indent="0" algn="l">
              <a:buNone/>
            </a:pPr>
            <a:endParaRPr lang="fi-FI" b="1" i="0" dirty="0">
              <a:solidFill>
                <a:srgbClr val="222222"/>
              </a:solidFill>
              <a:effectLst/>
              <a:latin typeface="Lato" panose="020F0502020204030203" pitchFamily="34" charset="0"/>
            </a:endParaRPr>
          </a:p>
          <a:p>
            <a:pPr marL="0" indent="0" algn="l">
              <a:buNone/>
            </a:pPr>
            <a:r>
              <a:rPr lang="fi-FI" sz="1800" b="0" i="0" dirty="0">
                <a:solidFill>
                  <a:srgbClr val="000000"/>
                </a:solidFill>
                <a:effectLst/>
                <a:latin typeface="calibri" panose="020F0502020204030204" pitchFamily="34" charset="0"/>
              </a:rPr>
              <a:t>Oikeudenmukaisessa yhteiskunnassa henkilöön liittyvät tekijät, kuten syntyperä tai ihonväri, eivät saisi vaikuttaa ihmisten mahdollisuuksiin päästä koulutukseen, saada työtä ja erilaisia palveluja - perusoikeudet kuuluvat kaikille.</a:t>
            </a:r>
            <a:endParaRPr lang="fi-FI" b="0" i="0" dirty="0">
              <a:solidFill>
                <a:srgbClr val="222222"/>
              </a:solidFill>
              <a:effectLst/>
              <a:latin typeface="Lato" panose="020F0502020204030203" pitchFamily="34" charset="0"/>
            </a:endParaRPr>
          </a:p>
          <a:p>
            <a:endParaRPr lang="fi-FI" dirty="0"/>
          </a:p>
        </p:txBody>
      </p:sp>
      <p:pic>
        <p:nvPicPr>
          <p:cNvPr id="6" name="Sisällön paikkamerkki 5" descr="Kuva, joka sisältää kohteen lattia, poika&#10;&#10;Kuvaus luotu automaattisesti">
            <a:extLst>
              <a:ext uri="{FF2B5EF4-FFF2-40B4-BE49-F238E27FC236}">
                <a16:creationId xmlns:a16="http://schemas.microsoft.com/office/drawing/2014/main" id="{20B267E0-0515-4447-96A0-F0C657F5C78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84353" y="1249680"/>
            <a:ext cx="5528527" cy="2683639"/>
          </a:xfrm>
        </p:spPr>
      </p:pic>
      <p:sp>
        <p:nvSpPr>
          <p:cNvPr id="7" name="Tekstiruutu 6">
            <a:extLst>
              <a:ext uri="{FF2B5EF4-FFF2-40B4-BE49-F238E27FC236}">
                <a16:creationId xmlns:a16="http://schemas.microsoft.com/office/drawing/2014/main" id="{8AA64EDE-3145-4CAB-9B8D-CEF2999523BD}"/>
              </a:ext>
            </a:extLst>
          </p:cNvPr>
          <p:cNvSpPr txBox="1"/>
          <p:nvPr/>
        </p:nvSpPr>
        <p:spPr>
          <a:xfrm>
            <a:off x="6528022" y="4480560"/>
            <a:ext cx="5054378" cy="1754326"/>
          </a:xfrm>
          <a:prstGeom prst="rect">
            <a:avLst/>
          </a:prstGeom>
          <a:noFill/>
        </p:spPr>
        <p:txBody>
          <a:bodyPr wrap="square" rtlCol="0">
            <a:spAutoFit/>
          </a:bodyPr>
          <a:lstStyle/>
          <a:p>
            <a:pPr algn="l"/>
            <a:r>
              <a:rPr lang="fi-FI" sz="1800" b="0" i="0" dirty="0">
                <a:solidFill>
                  <a:srgbClr val="000000"/>
                </a:solidFill>
                <a:effectLst/>
                <a:latin typeface="calibri" panose="020F0502020204030204" pitchFamily="34" charset="0"/>
              </a:rPr>
              <a:t>Suomen perustuslaissa yhdenvertaisuuden periaate viittaa sekä syrjinnän kieltoon että ihmisten yhdenvertaisuuteen lain edessä. Yhdenvertaisuuslaki, rikoslaki, tasa-arvolaki ja työlainsäädäntö tarkentavat syrjinnän kieltoa eri elämänalueilla.</a:t>
            </a:r>
            <a:endParaRPr lang="fi-FI" b="0" i="0" dirty="0">
              <a:solidFill>
                <a:srgbClr val="222222"/>
              </a:solidFill>
              <a:effectLst/>
              <a:latin typeface="Lato" panose="020F0502020204030203" pitchFamily="34" charset="0"/>
            </a:endParaRPr>
          </a:p>
        </p:txBody>
      </p:sp>
    </p:spTree>
    <p:extLst>
      <p:ext uri="{BB962C8B-B14F-4D97-AF65-F5344CB8AC3E}">
        <p14:creationId xmlns:p14="http://schemas.microsoft.com/office/powerpoint/2010/main" val="3479187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066244-33EC-4031-A5B5-098165E9C489}"/>
              </a:ext>
            </a:extLst>
          </p:cNvPr>
          <p:cNvSpPr>
            <a:spLocks noGrp="1"/>
          </p:cNvSpPr>
          <p:nvPr>
            <p:ph type="title"/>
          </p:nvPr>
        </p:nvSpPr>
        <p:spPr>
          <a:xfrm>
            <a:off x="1343471" y="476250"/>
            <a:ext cx="10369103" cy="1080542"/>
          </a:xfrm>
        </p:spPr>
        <p:txBody>
          <a:bodyPr anchor="t">
            <a:normAutofit/>
          </a:bodyPr>
          <a:lstStyle/>
          <a:p>
            <a:r>
              <a:rPr lang="fi-FI" dirty="0"/>
              <a:t>Yhdenvertaisuus ja liikunta</a:t>
            </a:r>
          </a:p>
        </p:txBody>
      </p:sp>
      <p:sp>
        <p:nvSpPr>
          <p:cNvPr id="3" name="Sisällön paikkamerkki 2">
            <a:extLst>
              <a:ext uri="{FF2B5EF4-FFF2-40B4-BE49-F238E27FC236}">
                <a16:creationId xmlns:a16="http://schemas.microsoft.com/office/drawing/2014/main" id="{EBEAB834-3B9F-41D8-8463-E7F9633328A6}"/>
              </a:ext>
            </a:extLst>
          </p:cNvPr>
          <p:cNvSpPr>
            <a:spLocks noGrp="1"/>
          </p:cNvSpPr>
          <p:nvPr>
            <p:ph idx="1"/>
          </p:nvPr>
        </p:nvSpPr>
        <p:spPr>
          <a:xfrm>
            <a:off x="1055440" y="1773239"/>
            <a:ext cx="6769348" cy="4392612"/>
          </a:xfrm>
        </p:spPr>
        <p:txBody>
          <a:bodyPr anchor="t">
            <a:normAutofit/>
          </a:bodyPr>
          <a:lstStyle/>
          <a:p>
            <a:pPr marL="0" indent="0">
              <a:lnSpc>
                <a:spcPct val="110000"/>
              </a:lnSpc>
              <a:buNone/>
            </a:pPr>
            <a:r>
              <a:rPr lang="fi-FI" sz="1700" b="1"/>
              <a:t>KULTUURI</a:t>
            </a:r>
          </a:p>
          <a:p>
            <a:pPr marL="0" indent="0">
              <a:lnSpc>
                <a:spcPct val="110000"/>
              </a:lnSpc>
              <a:buNone/>
            </a:pPr>
            <a:r>
              <a:rPr lang="fi-FI" sz="1700"/>
              <a:t>	- kieli, uskonto, kansallisuus</a:t>
            </a:r>
          </a:p>
          <a:p>
            <a:pPr marL="0" indent="0">
              <a:lnSpc>
                <a:spcPct val="110000"/>
              </a:lnSpc>
              <a:buNone/>
            </a:pPr>
            <a:endParaRPr lang="fi-FI" sz="1700"/>
          </a:p>
          <a:p>
            <a:pPr marL="0" indent="0">
              <a:lnSpc>
                <a:spcPct val="110000"/>
              </a:lnSpc>
              <a:buNone/>
            </a:pPr>
            <a:r>
              <a:rPr lang="fi-FI" sz="1700" b="1"/>
              <a:t>SUKUPUOLET</a:t>
            </a:r>
          </a:p>
          <a:p>
            <a:pPr marL="0" indent="0">
              <a:lnSpc>
                <a:spcPct val="110000"/>
              </a:lnSpc>
              <a:buNone/>
            </a:pPr>
            <a:r>
              <a:rPr lang="fi-FI" sz="1700"/>
              <a:t>	- kaikki eri sukupuolet, sateenkaariperheet</a:t>
            </a:r>
          </a:p>
          <a:p>
            <a:pPr marL="0" indent="0">
              <a:lnSpc>
                <a:spcPct val="110000"/>
              </a:lnSpc>
              <a:buNone/>
            </a:pPr>
            <a:endParaRPr lang="fi-FI" sz="1700"/>
          </a:p>
          <a:p>
            <a:pPr marL="0" indent="0">
              <a:lnSpc>
                <a:spcPct val="110000"/>
              </a:lnSpc>
              <a:buNone/>
            </a:pPr>
            <a:r>
              <a:rPr lang="fi-FI" sz="1700" b="1"/>
              <a:t>TYTÖT JA TASA-ARVO</a:t>
            </a:r>
          </a:p>
          <a:p>
            <a:pPr marL="0" indent="0">
              <a:lnSpc>
                <a:spcPct val="110000"/>
              </a:lnSpc>
              <a:buNone/>
            </a:pPr>
            <a:r>
              <a:rPr lang="fi-FI" sz="1700"/>
              <a:t>	- koulutus, asenteet perheessä ja 	yhteiskunnassa, ympärileikkaus (Plan)</a:t>
            </a:r>
          </a:p>
          <a:p>
            <a:pPr marL="0" indent="0">
              <a:lnSpc>
                <a:spcPct val="110000"/>
              </a:lnSpc>
              <a:buNone/>
            </a:pPr>
            <a:endParaRPr lang="fi-FI" sz="1700"/>
          </a:p>
          <a:p>
            <a:pPr marL="0" indent="0">
              <a:lnSpc>
                <a:spcPct val="110000"/>
              </a:lnSpc>
              <a:buNone/>
            </a:pPr>
            <a:r>
              <a:rPr lang="fi-FI" sz="1700" b="1"/>
              <a:t>MIELENTERVEYS</a:t>
            </a:r>
          </a:p>
          <a:p>
            <a:pPr marL="0" indent="0">
              <a:lnSpc>
                <a:spcPct val="110000"/>
              </a:lnSpc>
              <a:buNone/>
            </a:pPr>
            <a:r>
              <a:rPr lang="fi-FI" sz="1700"/>
              <a:t>	- paniikkihäiriöt, ryhmätilanteiden pelko, oman 	kehon hyväksymien ongelmat stigma, 	kiusaaminen, syrjintä</a:t>
            </a:r>
          </a:p>
          <a:p>
            <a:pPr marL="0" indent="0">
              <a:lnSpc>
                <a:spcPct val="110000"/>
              </a:lnSpc>
              <a:buNone/>
            </a:pPr>
            <a:endParaRPr lang="fi-FI" sz="1700"/>
          </a:p>
          <a:p>
            <a:pPr marL="0" indent="0">
              <a:lnSpc>
                <a:spcPct val="110000"/>
              </a:lnSpc>
              <a:buNone/>
            </a:pPr>
            <a:endParaRPr lang="fi-FI" sz="1700"/>
          </a:p>
        </p:txBody>
      </p:sp>
      <p:sp>
        <p:nvSpPr>
          <p:cNvPr id="4" name="Sisällön paikkamerkki 3">
            <a:extLst>
              <a:ext uri="{FF2B5EF4-FFF2-40B4-BE49-F238E27FC236}">
                <a16:creationId xmlns:a16="http://schemas.microsoft.com/office/drawing/2014/main" id="{0BA2CF21-9BAC-41E6-A634-A088D610711F}"/>
              </a:ext>
            </a:extLst>
          </p:cNvPr>
          <p:cNvSpPr>
            <a:spLocks noGrp="1"/>
          </p:cNvSpPr>
          <p:nvPr>
            <p:ph type="body" sz="quarter" idx="13"/>
          </p:nvPr>
        </p:nvSpPr>
        <p:spPr>
          <a:xfrm>
            <a:off x="8688288" y="1773238"/>
            <a:ext cx="3024287" cy="4392612"/>
          </a:xfrm>
        </p:spPr>
        <p:txBody>
          <a:bodyPr anchor="t">
            <a:normAutofit/>
          </a:bodyPr>
          <a:lstStyle/>
          <a:p>
            <a:pPr marL="0" indent="0">
              <a:lnSpc>
                <a:spcPct val="90000"/>
              </a:lnSpc>
              <a:buNone/>
            </a:pPr>
            <a:r>
              <a:rPr lang="fi-FI" sz="1500" b="1"/>
              <a:t>Tutustukaa omaan aiheeseenne</a:t>
            </a:r>
            <a:r>
              <a:rPr lang="fi-FI" sz="1500"/>
              <a:t>:</a:t>
            </a:r>
          </a:p>
          <a:p>
            <a:pPr lvl="1">
              <a:lnSpc>
                <a:spcPct val="90000"/>
              </a:lnSpc>
            </a:pPr>
            <a:r>
              <a:rPr lang="fi-FI" sz="1500">
                <a:solidFill>
                  <a:schemeClr val="accent1"/>
                </a:solidFill>
              </a:rPr>
              <a:t>hankkikaa tietoa ja</a:t>
            </a:r>
          </a:p>
          <a:p>
            <a:pPr lvl="1">
              <a:lnSpc>
                <a:spcPct val="90000"/>
              </a:lnSpc>
            </a:pPr>
            <a:r>
              <a:rPr lang="fi-FI" sz="1500">
                <a:solidFill>
                  <a:schemeClr val="accent1"/>
                </a:solidFill>
              </a:rPr>
              <a:t>valmistelkaa lyhyt</a:t>
            </a:r>
            <a:r>
              <a:rPr lang="fi-FI" sz="1500" b="1">
                <a:solidFill>
                  <a:schemeClr val="accent1"/>
                </a:solidFill>
              </a:rPr>
              <a:t> infoisku </a:t>
            </a:r>
            <a:r>
              <a:rPr lang="fi-FI" sz="1500">
                <a:solidFill>
                  <a:schemeClr val="accent1"/>
                </a:solidFill>
              </a:rPr>
              <a:t>aiheesta keskustelun pohjaksi.</a:t>
            </a:r>
          </a:p>
          <a:p>
            <a:pPr marL="269875" lvl="1" indent="0">
              <a:lnSpc>
                <a:spcPct val="90000"/>
              </a:lnSpc>
              <a:buNone/>
            </a:pPr>
            <a:endParaRPr lang="fi-FI" sz="1500">
              <a:solidFill>
                <a:schemeClr val="accent1"/>
              </a:solidFill>
            </a:endParaRPr>
          </a:p>
          <a:p>
            <a:pPr marL="269875" lvl="1" indent="0">
              <a:lnSpc>
                <a:spcPct val="90000"/>
              </a:lnSpc>
              <a:buNone/>
            </a:pPr>
            <a:r>
              <a:rPr lang="fi-FI" sz="1500" b="1">
                <a:solidFill>
                  <a:schemeClr val="accent1"/>
                </a:solidFill>
              </a:rPr>
              <a:t>Miten huomioitava liikunnassa? (tanssi, uinti)</a:t>
            </a:r>
          </a:p>
          <a:p>
            <a:pPr marL="269875" lvl="1" indent="0">
              <a:lnSpc>
                <a:spcPct val="90000"/>
              </a:lnSpc>
              <a:buNone/>
            </a:pPr>
            <a:r>
              <a:rPr lang="fi-FI" sz="1500" b="1">
                <a:solidFill>
                  <a:schemeClr val="accent1"/>
                </a:solidFill>
              </a:rPr>
              <a:t>Miten eri liikuntaympäristöissä? (talviliikunta, suunnistus, uinti)</a:t>
            </a:r>
          </a:p>
          <a:p>
            <a:pPr marL="269875" lvl="1" indent="0">
              <a:lnSpc>
                <a:spcPct val="90000"/>
              </a:lnSpc>
              <a:buNone/>
            </a:pPr>
            <a:r>
              <a:rPr lang="fi-FI" sz="1500" b="1">
                <a:solidFill>
                  <a:schemeClr val="accent1"/>
                </a:solidFill>
              </a:rPr>
              <a:t>Arviointi?</a:t>
            </a:r>
          </a:p>
          <a:p>
            <a:pPr marL="269875" lvl="1" indent="0">
              <a:lnSpc>
                <a:spcPct val="90000"/>
              </a:lnSpc>
              <a:buNone/>
            </a:pPr>
            <a:r>
              <a:rPr lang="fi-FI" sz="1500" b="1">
                <a:solidFill>
                  <a:schemeClr val="accent1"/>
                </a:solidFill>
              </a:rPr>
              <a:t>Millaisia ”elävän elämän live-tilanteita”?</a:t>
            </a:r>
          </a:p>
        </p:txBody>
      </p:sp>
    </p:spTree>
    <p:extLst>
      <p:ext uri="{BB962C8B-B14F-4D97-AF65-F5344CB8AC3E}">
        <p14:creationId xmlns:p14="http://schemas.microsoft.com/office/powerpoint/2010/main" val="7725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B32E513-B544-4FAE-92CE-ECAE89E59F40}"/>
              </a:ext>
            </a:extLst>
          </p:cNvPr>
          <p:cNvSpPr>
            <a:spLocks noGrp="1"/>
          </p:cNvSpPr>
          <p:nvPr>
            <p:ph sz="half" idx="1"/>
          </p:nvPr>
        </p:nvSpPr>
        <p:spPr>
          <a:xfrm>
            <a:off x="1198178" y="84083"/>
            <a:ext cx="10927147" cy="6450067"/>
          </a:xfrm>
        </p:spPr>
        <p:txBody>
          <a:bodyPr/>
          <a:lstStyle/>
          <a:p>
            <a:pPr marL="0" indent="0">
              <a:buNone/>
            </a:pPr>
            <a:r>
              <a:rPr lang="fi-FI" sz="1500" dirty="0"/>
              <a:t>Lähteet:</a:t>
            </a:r>
          </a:p>
          <a:p>
            <a:pPr marL="0" indent="0">
              <a:buNone/>
            </a:pPr>
            <a:r>
              <a:rPr lang="fi-FI" sz="1500" b="1" dirty="0" err="1"/>
              <a:t>Aarskog</a:t>
            </a:r>
            <a:r>
              <a:rPr lang="fi-FI" sz="1500" dirty="0"/>
              <a:t>, E. 2021. ’No </a:t>
            </a:r>
            <a:r>
              <a:rPr lang="fi-FI" sz="1500" dirty="0" err="1"/>
              <a:t>assessmetn</a:t>
            </a:r>
            <a:r>
              <a:rPr lang="fi-FI" sz="1500" dirty="0"/>
              <a:t>, no </a:t>
            </a:r>
            <a:r>
              <a:rPr lang="fi-FI" sz="1500" dirty="0" err="1"/>
              <a:t>learning</a:t>
            </a:r>
            <a:r>
              <a:rPr lang="fi-FI" sz="1500" dirty="0"/>
              <a:t>’: </a:t>
            </a:r>
            <a:r>
              <a:rPr lang="fi-FI" sz="1500" dirty="0" err="1"/>
              <a:t>exploring</a:t>
            </a:r>
            <a:r>
              <a:rPr lang="fi-FI" sz="1500" dirty="0"/>
              <a:t> </a:t>
            </a:r>
            <a:r>
              <a:rPr lang="fi-FI" sz="1500" dirty="0" err="1"/>
              <a:t>student</a:t>
            </a:r>
            <a:r>
              <a:rPr lang="fi-FI" sz="1500" dirty="0"/>
              <a:t> </a:t>
            </a:r>
            <a:r>
              <a:rPr lang="fi-FI" sz="1500" dirty="0" err="1"/>
              <a:t>participation</a:t>
            </a:r>
            <a:r>
              <a:rPr lang="fi-FI" sz="1500" dirty="0"/>
              <a:t> in </a:t>
            </a:r>
            <a:r>
              <a:rPr lang="fi-FI" sz="1500" dirty="0" err="1"/>
              <a:t>assessment</a:t>
            </a:r>
            <a:r>
              <a:rPr lang="fi-FI" sz="1500" dirty="0"/>
              <a:t> in </a:t>
            </a:r>
            <a:r>
              <a:rPr lang="fi-FI" sz="1500" dirty="0" err="1"/>
              <a:t>Norwegian</a:t>
            </a:r>
            <a:r>
              <a:rPr lang="fi-FI" sz="1500" dirty="0"/>
              <a:t> </a:t>
            </a:r>
            <a:r>
              <a:rPr lang="fi-FI" sz="1500" dirty="0" err="1"/>
              <a:t>physical</a:t>
            </a:r>
            <a:r>
              <a:rPr lang="fi-FI" sz="1500" dirty="0"/>
              <a:t> </a:t>
            </a:r>
            <a:r>
              <a:rPr lang="fi-FI" sz="1500" dirty="0" err="1"/>
              <a:t>education</a:t>
            </a:r>
            <a:r>
              <a:rPr lang="fi-FI" sz="1500" dirty="0"/>
              <a:t> (PE). Sport, </a:t>
            </a:r>
            <a:r>
              <a:rPr lang="fi-FI" sz="1500" dirty="0" err="1"/>
              <a:t>education</a:t>
            </a:r>
            <a:r>
              <a:rPr lang="fi-FI" sz="1500" dirty="0"/>
              <a:t> and </a:t>
            </a:r>
            <a:r>
              <a:rPr lang="fi-FI" sz="1500" dirty="0" err="1"/>
              <a:t>society</a:t>
            </a:r>
            <a:r>
              <a:rPr lang="fi-FI" sz="1500" dirty="0"/>
              <a:t> 26(8), 875-888.</a:t>
            </a:r>
          </a:p>
          <a:p>
            <a:pPr marL="0" indent="0">
              <a:buNone/>
            </a:pPr>
            <a:r>
              <a:rPr lang="fi-FI" sz="1500" b="1" dirty="0"/>
              <a:t>Chen</a:t>
            </a:r>
            <a:r>
              <a:rPr lang="fi-FI" sz="1500" dirty="0"/>
              <a:t>, S., Chen, A. &amp; Zhu, X. 2012. </a:t>
            </a:r>
            <a:r>
              <a:rPr lang="fi-FI" sz="1500" dirty="0" err="1"/>
              <a:t>Are</a:t>
            </a:r>
            <a:r>
              <a:rPr lang="fi-FI" sz="1500" dirty="0"/>
              <a:t> K-12 </a:t>
            </a:r>
            <a:r>
              <a:rPr lang="fi-FI" sz="1500" dirty="0" err="1"/>
              <a:t>learners</a:t>
            </a:r>
            <a:r>
              <a:rPr lang="fi-FI" sz="1500" dirty="0"/>
              <a:t> </a:t>
            </a:r>
            <a:r>
              <a:rPr lang="fi-FI" sz="1500" dirty="0" err="1"/>
              <a:t>motivated</a:t>
            </a:r>
            <a:r>
              <a:rPr lang="fi-FI" sz="1500" dirty="0"/>
              <a:t> in </a:t>
            </a:r>
            <a:r>
              <a:rPr lang="fi-FI" sz="1500" dirty="0" err="1"/>
              <a:t>physical</a:t>
            </a:r>
            <a:r>
              <a:rPr lang="fi-FI" sz="1500" dirty="0"/>
              <a:t> </a:t>
            </a:r>
            <a:r>
              <a:rPr lang="fi-FI" sz="1500" dirty="0" err="1"/>
              <a:t>education</a:t>
            </a:r>
            <a:r>
              <a:rPr lang="fi-FI" sz="1500" dirty="0"/>
              <a:t>: A meta-</a:t>
            </a:r>
            <a:r>
              <a:rPr lang="fi-FI" sz="1500" dirty="0" err="1"/>
              <a:t>analysis</a:t>
            </a:r>
            <a:r>
              <a:rPr lang="fi-FI" sz="1500" dirty="0"/>
              <a:t>. </a:t>
            </a:r>
            <a:r>
              <a:rPr lang="fi-FI" sz="1500" dirty="0" err="1"/>
              <a:t>Research</a:t>
            </a:r>
            <a:r>
              <a:rPr lang="fi-FI" sz="1500" dirty="0"/>
              <a:t> </a:t>
            </a:r>
            <a:r>
              <a:rPr lang="fi-FI" sz="1500" dirty="0" err="1"/>
              <a:t>quarterly</a:t>
            </a:r>
            <a:r>
              <a:rPr lang="fi-FI" sz="1500" dirty="0"/>
              <a:t> for </a:t>
            </a:r>
            <a:r>
              <a:rPr lang="fi-FI" sz="1500" dirty="0" err="1"/>
              <a:t>exercise</a:t>
            </a:r>
            <a:r>
              <a:rPr lang="fi-FI" sz="1500" dirty="0"/>
              <a:t> and sport 83(1), 36-48.</a:t>
            </a:r>
          </a:p>
          <a:p>
            <a:pPr marL="0" indent="0">
              <a:buNone/>
            </a:pPr>
            <a:r>
              <a:rPr lang="fi-FI" sz="1500" b="1" dirty="0"/>
              <a:t>Huovinen</a:t>
            </a:r>
            <a:r>
              <a:rPr lang="fi-FI" sz="1500" dirty="0"/>
              <a:t>, T. 2020. Tuki aloitteellisuudelle lisää osallistumista ja liikettä. Liikunta ja tiede, 57, 43-45.</a:t>
            </a:r>
          </a:p>
          <a:p>
            <a:pPr marL="0" indent="0">
              <a:buNone/>
            </a:pPr>
            <a:r>
              <a:rPr lang="fi-FI" sz="1500" b="1" dirty="0"/>
              <a:t>Jaakkola, </a:t>
            </a:r>
            <a:r>
              <a:rPr lang="fi-FI" sz="1500" dirty="0"/>
              <a:t>T., Liukkonen, J. &amp; Sääkslahti, A. (toim.) 2017. Liikuntapedagogiikka. PS-Kustannus.</a:t>
            </a:r>
          </a:p>
          <a:p>
            <a:pPr marL="0" indent="0">
              <a:buNone/>
            </a:pPr>
            <a:r>
              <a:rPr lang="fi-FI" sz="1500" b="1" dirty="0" err="1"/>
              <a:t>Jyrhämä</a:t>
            </a:r>
            <a:r>
              <a:rPr lang="fi-FI" sz="1500" dirty="0"/>
              <a:t>, R., Hellström, M., Uusikylä, K. &amp; Kansanen, P. 2016. Opettajan didaktiikka. PS-Kustannus.</a:t>
            </a:r>
          </a:p>
          <a:p>
            <a:pPr marL="0" indent="0">
              <a:buNone/>
            </a:pPr>
            <a:r>
              <a:rPr lang="fi-FI" sz="1500" b="1" dirty="0"/>
              <a:t>Kokkonen</a:t>
            </a:r>
            <a:r>
              <a:rPr lang="fi-FI" sz="1500" dirty="0"/>
              <a:t>, M. 2015. Sukupuoli ja seksuaalinen suuntautuneisuus koululiikunnan kompastuskivinä: kuvaileva kirjallisuuskatsaus. Kasvatus 5, 460-472.</a:t>
            </a:r>
          </a:p>
          <a:p>
            <a:pPr marL="0" indent="0">
              <a:buNone/>
            </a:pPr>
            <a:r>
              <a:rPr lang="fi-FI" sz="1500" b="1" dirty="0"/>
              <a:t>Kujala</a:t>
            </a:r>
            <a:r>
              <a:rPr lang="fi-FI" sz="1500" dirty="0"/>
              <a:t>, T. 2013. Kertomuksia koululiikunnasta – suorittamisesta yhdenvertaisuuteen. Liikunta &amp; Tiede 50 (1), 45–51. </a:t>
            </a:r>
            <a:br>
              <a:rPr lang="fi-FI" sz="1500" dirty="0"/>
            </a:br>
            <a:r>
              <a:rPr lang="fi-FI" sz="1500" b="1" dirty="0"/>
              <a:t>Kari</a:t>
            </a:r>
            <a:r>
              <a:rPr lang="fi-FI" sz="1500" dirty="0"/>
              <a:t>, J. 2016. Liikunnallinen elämäntapa syntyy kokemuksellisesti oppien. </a:t>
            </a:r>
            <a:r>
              <a:rPr lang="fi-FI" sz="1500" i="1" dirty="0"/>
              <a:t>Liikunta ja tiede, 53</a:t>
            </a:r>
            <a:r>
              <a:rPr lang="fi-FI" sz="1500" dirty="0"/>
              <a:t>(5), 22-26.</a:t>
            </a:r>
          </a:p>
          <a:p>
            <a:pPr marL="0" indent="0">
              <a:buNone/>
            </a:pPr>
            <a:r>
              <a:rPr lang="fi-FI" sz="1500" b="1" dirty="0"/>
              <a:t>Mitchell</a:t>
            </a:r>
            <a:r>
              <a:rPr lang="fi-FI" sz="1500" dirty="0"/>
              <a:t>, D. &amp; Korhonen, J. 2018. 27 tutkitusti toimivaa tapaa opettaa. PS-Kustannus.</a:t>
            </a:r>
            <a:br>
              <a:rPr lang="fi-FI" sz="1500" dirty="0"/>
            </a:br>
            <a:r>
              <a:rPr lang="fi-FI" sz="1500" b="1" dirty="0" err="1"/>
              <a:t>Mosston</a:t>
            </a:r>
            <a:r>
              <a:rPr lang="fi-FI" sz="1500" dirty="0"/>
              <a:t>, M. &amp; </a:t>
            </a:r>
            <a:r>
              <a:rPr lang="fi-FI" sz="1500" dirty="0" err="1"/>
              <a:t>Ashworth</a:t>
            </a:r>
            <a:r>
              <a:rPr lang="fi-FI" sz="1500" dirty="0"/>
              <a:t>, S. 2008 (</a:t>
            </a:r>
            <a:r>
              <a:rPr lang="fi-FI" sz="1500" dirty="0" err="1"/>
              <a:t>first</a:t>
            </a:r>
            <a:r>
              <a:rPr lang="fi-FI" sz="1500" dirty="0"/>
              <a:t> </a:t>
            </a:r>
            <a:r>
              <a:rPr lang="fi-FI" sz="1500" dirty="0" err="1"/>
              <a:t>online</a:t>
            </a:r>
            <a:r>
              <a:rPr lang="fi-FI" sz="1500" dirty="0"/>
              <a:t> edition). </a:t>
            </a:r>
            <a:r>
              <a:rPr lang="fi-FI" sz="1500" dirty="0" err="1"/>
              <a:t>Teaching</a:t>
            </a:r>
            <a:r>
              <a:rPr lang="fi-FI" sz="1500" dirty="0"/>
              <a:t> </a:t>
            </a:r>
            <a:r>
              <a:rPr lang="fi-FI" sz="1500" dirty="0" err="1"/>
              <a:t>Physical</a:t>
            </a:r>
            <a:r>
              <a:rPr lang="fi-FI" sz="1500" dirty="0"/>
              <a:t> </a:t>
            </a:r>
            <a:r>
              <a:rPr lang="fi-FI" sz="1500" dirty="0" err="1"/>
              <a:t>Education</a:t>
            </a:r>
            <a:r>
              <a:rPr lang="fi-FI" sz="1500" dirty="0"/>
              <a:t>.</a:t>
            </a:r>
          </a:p>
          <a:p>
            <a:pPr marL="0" indent="0">
              <a:buNone/>
            </a:pPr>
            <a:r>
              <a:rPr lang="fi-FI" sz="1500" b="1" dirty="0"/>
              <a:t>Perusopetuksen opetussuunnitelman perusteet 2014.</a:t>
            </a:r>
          </a:p>
          <a:p>
            <a:pPr marL="0" indent="0">
              <a:buNone/>
            </a:pPr>
            <a:r>
              <a:rPr lang="en-US" sz="1500" b="1" dirty="0"/>
              <a:t>Shen, </a:t>
            </a:r>
            <a:r>
              <a:rPr lang="en-US" sz="1500" dirty="0"/>
              <a:t>B., </a:t>
            </a:r>
            <a:r>
              <a:rPr lang="en-US" sz="1500" dirty="0" err="1"/>
              <a:t>McCaughtry</a:t>
            </a:r>
            <a:r>
              <a:rPr lang="en-US" sz="1500" dirty="0"/>
              <a:t>, N., Martin, J., Fahlman, M., </a:t>
            </a:r>
            <a:r>
              <a:rPr lang="en-US" sz="1500" dirty="0" err="1"/>
              <a:t>Garn</a:t>
            </a:r>
            <a:r>
              <a:rPr lang="en-US" sz="1500" dirty="0"/>
              <a:t>, A. 2012. Urban High-School Girls’ Sense of Relatedness and Engagement in Physical Education. Journal of teaching in physical education 31(3), 231-245.</a:t>
            </a:r>
          </a:p>
          <a:p>
            <a:pPr marL="0" indent="0">
              <a:buNone/>
            </a:pPr>
            <a:r>
              <a:rPr lang="en-US" sz="1500" b="1" dirty="0"/>
              <a:t>Siljamäki</a:t>
            </a:r>
            <a:r>
              <a:rPr lang="en-US" sz="1500" dirty="0"/>
              <a:t>, M. &amp; Anttila, E. 2021. Developing Future Physical Education Teachers’ Intercultural Competence: The Potential of Intertwinement of Transformative, Embodied, and Critical Approaches. Front. Sports Act. Living 3:765513. </a:t>
            </a:r>
            <a:r>
              <a:rPr lang="en-US" sz="1500" dirty="0" err="1"/>
              <a:t>doi</a:t>
            </a:r>
            <a:r>
              <a:rPr lang="en-US" sz="1500" dirty="0"/>
              <a:t>: 10.3389/fspor.2021.765513</a:t>
            </a:r>
            <a:endParaRPr lang="fi-FI" sz="1500" dirty="0"/>
          </a:p>
          <a:p>
            <a:pPr marL="0" indent="0">
              <a:buNone/>
            </a:pPr>
            <a:r>
              <a:rPr lang="fi-FI" sz="1500" b="1" dirty="0"/>
              <a:t>Sääkslahti</a:t>
            </a:r>
            <a:r>
              <a:rPr lang="fi-FI" sz="1500" dirty="0"/>
              <a:t>, A., Koponen, J. &amp; Pietilä, M. 2021. Liikunnan päättöarvioinnin kriteerit. LIITO 4/21, 6-7.</a:t>
            </a:r>
          </a:p>
          <a:p>
            <a:endParaRPr lang="fi-FI" sz="1500" dirty="0"/>
          </a:p>
        </p:txBody>
      </p:sp>
    </p:spTree>
    <p:extLst>
      <p:ext uri="{BB962C8B-B14F-4D97-AF65-F5344CB8AC3E}">
        <p14:creationId xmlns:p14="http://schemas.microsoft.com/office/powerpoint/2010/main" val="1740185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A9A1FF-9388-4F74-9F51-EA2EC4106A09}"/>
              </a:ext>
            </a:extLst>
          </p:cNvPr>
          <p:cNvSpPr>
            <a:spLocks noGrp="1"/>
          </p:cNvSpPr>
          <p:nvPr>
            <p:ph type="title"/>
          </p:nvPr>
        </p:nvSpPr>
        <p:spPr/>
        <p:txBody>
          <a:bodyPr/>
          <a:lstStyle/>
          <a:p>
            <a:r>
              <a:rPr lang="fi-FI" dirty="0"/>
              <a:t>Toiminnanohjaus</a:t>
            </a:r>
          </a:p>
        </p:txBody>
      </p:sp>
      <p:sp>
        <p:nvSpPr>
          <p:cNvPr id="3" name="Sisällön paikkamerkki 2">
            <a:extLst>
              <a:ext uri="{FF2B5EF4-FFF2-40B4-BE49-F238E27FC236}">
                <a16:creationId xmlns:a16="http://schemas.microsoft.com/office/drawing/2014/main" id="{7DA62B28-505B-4382-80EC-794E719996E1}"/>
              </a:ext>
            </a:extLst>
          </p:cNvPr>
          <p:cNvSpPr>
            <a:spLocks noGrp="1"/>
          </p:cNvSpPr>
          <p:nvPr>
            <p:ph idx="1"/>
          </p:nvPr>
        </p:nvSpPr>
        <p:spPr/>
        <p:txBody>
          <a:bodyPr/>
          <a:lstStyle/>
          <a:p>
            <a:r>
              <a:rPr lang="fi-FI" sz="2400" dirty="0"/>
              <a:t>Havainto-, muisti- ja liiketoimintojen yhdistäminen tavoitteelliseksi toiminnaksi</a:t>
            </a:r>
          </a:p>
          <a:p>
            <a:pPr marL="0" indent="0">
              <a:buNone/>
            </a:pPr>
            <a:r>
              <a:rPr lang="fi-FI" sz="2400" dirty="0"/>
              <a:t>	- mahdollistaa henkilön tarkoituksenmukaisen, itsenäisen ja sosiaalisesti 	hyväksytyn käyttäytymisen</a:t>
            </a:r>
          </a:p>
          <a:p>
            <a:r>
              <a:rPr lang="fi-FI" sz="2400" dirty="0"/>
              <a:t>Toiminnanohjaukseen kuuluvat taidot </a:t>
            </a:r>
          </a:p>
          <a:p>
            <a:pPr marL="0" indent="0">
              <a:buNone/>
            </a:pPr>
            <a:r>
              <a:rPr lang="fi-FI" sz="2400" dirty="0"/>
              <a:t>	- Arjen tilanteiden jäsentäminen </a:t>
            </a:r>
          </a:p>
          <a:p>
            <a:pPr marL="0" indent="0">
              <a:buNone/>
            </a:pPr>
            <a:r>
              <a:rPr lang="fi-FI" sz="2400" dirty="0"/>
              <a:t>	- Toiminnan suunnittelu </a:t>
            </a:r>
          </a:p>
          <a:p>
            <a:pPr marL="0" indent="0">
              <a:buNone/>
            </a:pPr>
            <a:r>
              <a:rPr lang="fi-FI" sz="2400" dirty="0"/>
              <a:t>	- Suunnitelman mukaisesti toimiminen </a:t>
            </a:r>
          </a:p>
          <a:p>
            <a:pPr marL="0" indent="0">
              <a:buNone/>
            </a:pPr>
            <a:r>
              <a:rPr lang="fi-FI" sz="2400" dirty="0"/>
              <a:t>	- Suunnitelman joustava muuttaminen tarvittaessa </a:t>
            </a:r>
          </a:p>
          <a:p>
            <a:pPr marL="0" indent="0">
              <a:buNone/>
            </a:pPr>
            <a:r>
              <a:rPr lang="fi-FI" sz="2400" dirty="0"/>
              <a:t>	- Tehtävän suorittamista häiritseviä impulssien kontrollointi</a:t>
            </a:r>
          </a:p>
        </p:txBody>
      </p:sp>
    </p:spTree>
    <p:extLst>
      <p:ext uri="{BB962C8B-B14F-4D97-AF65-F5344CB8AC3E}">
        <p14:creationId xmlns:p14="http://schemas.microsoft.com/office/powerpoint/2010/main" val="15994468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7CD5C7-FD89-478C-BFF1-4017A46BA85F}"/>
              </a:ext>
            </a:extLst>
          </p:cNvPr>
          <p:cNvSpPr>
            <a:spLocks noGrp="1"/>
          </p:cNvSpPr>
          <p:nvPr>
            <p:ph type="title"/>
          </p:nvPr>
        </p:nvSpPr>
        <p:spPr>
          <a:xfrm>
            <a:off x="1197167" y="292609"/>
            <a:ext cx="10848529" cy="1080542"/>
          </a:xfrm>
        </p:spPr>
        <p:txBody>
          <a:bodyPr anchor="t">
            <a:normAutofit/>
          </a:bodyPr>
          <a:lstStyle/>
          <a:p>
            <a:r>
              <a:rPr lang="fi-FI" dirty="0"/>
              <a:t>Kolmiportainen tuki perusopetuksessa </a:t>
            </a:r>
            <a:r>
              <a:rPr lang="fi-FI" sz="2000" b="0" dirty="0"/>
              <a:t>(Huhtanen 2011, 105)</a:t>
            </a:r>
          </a:p>
        </p:txBody>
      </p:sp>
      <p:pic>
        <p:nvPicPr>
          <p:cNvPr id="7" name="Kuva 6">
            <a:extLst>
              <a:ext uri="{FF2B5EF4-FFF2-40B4-BE49-F238E27FC236}">
                <a16:creationId xmlns:a16="http://schemas.microsoft.com/office/drawing/2014/main" id="{07D290B9-3B2B-4771-912D-D2696216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4384" y="1373152"/>
            <a:ext cx="9440438" cy="5192240"/>
          </a:xfrm>
          <a:prstGeom prst="rect">
            <a:avLst/>
          </a:prstGeom>
          <a:noFill/>
        </p:spPr>
      </p:pic>
    </p:spTree>
    <p:extLst>
      <p:ext uri="{BB962C8B-B14F-4D97-AF65-F5344CB8AC3E}">
        <p14:creationId xmlns:p14="http://schemas.microsoft.com/office/powerpoint/2010/main" val="1856718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FC5C26-EC2E-4730-8D00-94E70B688F06}"/>
              </a:ext>
            </a:extLst>
          </p:cNvPr>
          <p:cNvSpPr>
            <a:spLocks noGrp="1"/>
          </p:cNvSpPr>
          <p:nvPr>
            <p:ph type="title"/>
          </p:nvPr>
        </p:nvSpPr>
        <p:spPr/>
        <p:txBody>
          <a:bodyPr/>
          <a:lstStyle/>
          <a:p>
            <a:r>
              <a:rPr lang="fi-FI" dirty="0"/>
              <a:t>Tuki aloitettava välittömästi tuen tarpeen ilmetessä</a:t>
            </a:r>
          </a:p>
        </p:txBody>
      </p:sp>
      <p:sp>
        <p:nvSpPr>
          <p:cNvPr id="3" name="Sisällön paikkamerkki 2">
            <a:extLst>
              <a:ext uri="{FF2B5EF4-FFF2-40B4-BE49-F238E27FC236}">
                <a16:creationId xmlns:a16="http://schemas.microsoft.com/office/drawing/2014/main" id="{31D8439B-B689-4FD4-8487-CEEC50B14E38}"/>
              </a:ext>
            </a:extLst>
          </p:cNvPr>
          <p:cNvSpPr>
            <a:spLocks noGrp="1"/>
          </p:cNvSpPr>
          <p:nvPr>
            <p:ph sz="half" idx="1"/>
          </p:nvPr>
        </p:nvSpPr>
        <p:spPr>
          <a:xfrm>
            <a:off x="474133" y="1773239"/>
            <a:ext cx="5477851" cy="4796894"/>
          </a:xfrm>
        </p:spPr>
        <p:txBody>
          <a:bodyPr/>
          <a:lstStyle/>
          <a:p>
            <a:pPr marL="0" indent="0">
              <a:buNone/>
            </a:pPr>
            <a:r>
              <a:rPr lang="fi-FI" sz="2000" b="1" dirty="0"/>
              <a:t>Yleinen tuki (PL 16§) </a:t>
            </a:r>
          </a:p>
          <a:p>
            <a:pPr marL="0" indent="0">
              <a:buNone/>
            </a:pPr>
            <a:r>
              <a:rPr lang="fi-FI" sz="2000" dirty="0"/>
              <a:t>– Opettaja tekee pedagogisia muutoksia opetukseen, tarjoaa tukiopetusta ja tekee yhteistyötä huoltajien, erityisopettajan sekä luokanohjaajan kanssa</a:t>
            </a:r>
          </a:p>
          <a:p>
            <a:pPr marL="0" indent="0">
              <a:buNone/>
            </a:pPr>
            <a:endParaRPr lang="fi-FI" sz="2000" dirty="0"/>
          </a:p>
          <a:p>
            <a:pPr marL="0" indent="0">
              <a:buNone/>
            </a:pPr>
            <a:r>
              <a:rPr lang="fi-FI" sz="2000" b="1" dirty="0"/>
              <a:t>Tehostettu tuki (PL 16a§) </a:t>
            </a:r>
          </a:p>
          <a:p>
            <a:pPr marL="0" indent="0">
              <a:buNone/>
            </a:pPr>
            <a:r>
              <a:rPr lang="fi-FI" sz="2000" dirty="0"/>
              <a:t>– Luokanohjaaja/erityisopettaja kutsuu tarvittavat henkilöt tekemään pedagogista arviota, liikunnanopettajan tuotava huoli ajoissa tiedoksi </a:t>
            </a:r>
          </a:p>
        </p:txBody>
      </p:sp>
      <p:sp>
        <p:nvSpPr>
          <p:cNvPr id="4" name="Sisällön paikkamerkki 3">
            <a:extLst>
              <a:ext uri="{FF2B5EF4-FFF2-40B4-BE49-F238E27FC236}">
                <a16:creationId xmlns:a16="http://schemas.microsoft.com/office/drawing/2014/main" id="{9631B5DF-E5C2-409F-83C3-A6D1D46E05DE}"/>
              </a:ext>
            </a:extLst>
          </p:cNvPr>
          <p:cNvSpPr>
            <a:spLocks noGrp="1"/>
          </p:cNvSpPr>
          <p:nvPr>
            <p:ph sz="half" idx="2"/>
          </p:nvPr>
        </p:nvSpPr>
        <p:spPr>
          <a:xfrm>
            <a:off x="6528022" y="1773239"/>
            <a:ext cx="5342383" cy="4392612"/>
          </a:xfrm>
        </p:spPr>
        <p:txBody>
          <a:bodyPr/>
          <a:lstStyle/>
          <a:p>
            <a:pPr marL="0" indent="0">
              <a:buNone/>
            </a:pPr>
            <a:r>
              <a:rPr lang="fi-FI" sz="2000" b="1" dirty="0"/>
              <a:t>Erityinen tuki (PL 17§) </a:t>
            </a:r>
          </a:p>
          <a:p>
            <a:pPr marL="0" indent="0">
              <a:buNone/>
            </a:pPr>
            <a:r>
              <a:rPr lang="fi-FI" sz="2000" dirty="0"/>
              <a:t>– Liikunnanopettajan tehtävänä tuoda huoli riittävän ajoissa tietoon </a:t>
            </a:r>
          </a:p>
          <a:p>
            <a:pPr marL="0" indent="0">
              <a:buNone/>
            </a:pPr>
            <a:r>
              <a:rPr lang="fi-FI" sz="2000" dirty="0"/>
              <a:t>– </a:t>
            </a:r>
            <a:r>
              <a:rPr lang="fi-FI" sz="2000" dirty="0" err="1"/>
              <a:t>Huom</a:t>
            </a:r>
            <a:r>
              <a:rPr lang="fi-FI" sz="2000" dirty="0"/>
              <a:t>! Tehostetun tuen toimet oltava kirjattuina! </a:t>
            </a:r>
          </a:p>
          <a:p>
            <a:pPr marL="0" indent="0">
              <a:buNone/>
            </a:pPr>
            <a:r>
              <a:rPr lang="fi-FI" sz="2000" dirty="0"/>
              <a:t>– Erityisen tuen päätös tärkeä asiakirja </a:t>
            </a:r>
          </a:p>
          <a:p>
            <a:pPr marL="0" indent="0">
              <a:buNone/>
            </a:pPr>
            <a:r>
              <a:rPr lang="fi-FI" sz="2000" dirty="0"/>
              <a:t>	• Päätös oppimäärästä </a:t>
            </a:r>
          </a:p>
          <a:p>
            <a:pPr marL="0" indent="0">
              <a:buNone/>
            </a:pPr>
            <a:r>
              <a:rPr lang="fi-FI" sz="2000" dirty="0"/>
              <a:t>	• Päätös opetusryhmästä </a:t>
            </a:r>
          </a:p>
          <a:p>
            <a:pPr marL="0" indent="0">
              <a:buNone/>
            </a:pPr>
            <a:r>
              <a:rPr lang="fi-FI" sz="2000" dirty="0"/>
              <a:t>	• Päätös tarvittavasta tuesta </a:t>
            </a:r>
          </a:p>
          <a:p>
            <a:pPr marL="0" indent="0">
              <a:buNone/>
            </a:pPr>
            <a:endParaRPr lang="fi-FI" sz="2000" dirty="0"/>
          </a:p>
          <a:p>
            <a:pPr marL="0" indent="0">
              <a:buNone/>
            </a:pPr>
            <a:r>
              <a:rPr lang="fi-FI" sz="2000" dirty="0"/>
              <a:t>– Ilman erityisen tuen päätöstä liikunnan oppimäärää ei voi yksilöllistää! </a:t>
            </a:r>
          </a:p>
        </p:txBody>
      </p:sp>
    </p:spTree>
    <p:extLst>
      <p:ext uri="{BB962C8B-B14F-4D97-AF65-F5344CB8AC3E}">
        <p14:creationId xmlns:p14="http://schemas.microsoft.com/office/powerpoint/2010/main" val="1798128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o" id="{F81D2DF1-862A-45CA-BF9A-2BE83EFD0923}" vid="{3A2E4FA6-D77B-4FF8-9815-6E5EF911CB31}"/>
    </a:ext>
  </a:extLst>
</a:theme>
</file>

<file path=docProps/app.xml><?xml version="1.0" encoding="utf-8"?>
<Properties xmlns="http://schemas.openxmlformats.org/officeDocument/2006/extended-properties" xmlns:vt="http://schemas.openxmlformats.org/officeDocument/2006/docPropsVTypes">
  <Template/>
  <TotalTime>9224</TotalTime>
  <Words>3459</Words>
  <Application>Microsoft Office PowerPoint</Application>
  <PresentationFormat>Widescreen</PresentationFormat>
  <Paragraphs>414</Paragraphs>
  <Slides>64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Aleo</vt:lpstr>
      <vt:lpstr>Arial</vt:lpstr>
      <vt:lpstr>Calibri</vt:lpstr>
      <vt:lpstr>Lato</vt:lpstr>
      <vt:lpstr>Lato Black</vt:lpstr>
      <vt:lpstr>Wingdings</vt:lpstr>
      <vt:lpstr>jyo</vt:lpstr>
      <vt:lpstr> Oppimisen tuki liikunnassa Terhi Huovista mukaellen POMMLI</vt:lpstr>
      <vt:lpstr>Perusopetuksen opetussuunnitelma</vt:lpstr>
      <vt:lpstr>Liikunnanopetuksen tavoite ja oppimisen tuen lähtökohdat</vt:lpstr>
      <vt:lpstr>Säädösperusta perusopetuksessa: miksi tukea tarjottava?</vt:lpstr>
      <vt:lpstr>Milloin oppilas tarvitsee tukea liikunnassa?</vt:lpstr>
      <vt:lpstr>PowerPoint Presentation</vt:lpstr>
      <vt:lpstr>Toiminnanohjaus</vt:lpstr>
      <vt:lpstr>Kolmiportainen tuki perusopetuksessa (Huhtanen 2011, 105)</vt:lpstr>
      <vt:lpstr>Tuki aloitettava välittömästi tuen tarpeen ilmetessä</vt:lpstr>
      <vt:lpstr>Erityiset opetusjärjestelyt</vt:lpstr>
      <vt:lpstr>PowerPoint Presentation</vt:lpstr>
      <vt:lpstr>PowerPoint Presentation</vt:lpstr>
      <vt:lpstr>PowerPoint Presentation</vt:lpstr>
      <vt:lpstr>Tuen tavoitteena OSALLISUUDEN vahvistaminen</vt:lpstr>
      <vt:lpstr>Miten saadaan parasta mahdollista osaamista esille?  Arviointi opetusryhmään, oppimisympäristöön sekä pedagogisiin ratkaisuihin liittyvien tuen tarpeiden tunnistamisessa</vt:lpstr>
      <vt:lpstr>Oppimisen esteiden tunnistaminen ja tukitoimet liikunnassa, esim.</vt:lpstr>
      <vt:lpstr>PowerPoint Presentation</vt:lpstr>
      <vt:lpstr>Oppimisvalmiudet</vt:lpstr>
      <vt:lpstr>Tuki osana liikunnan oppiaineen opsia</vt:lpstr>
      <vt:lpstr>Ryhmän hyväksyvä ja kannustava ilmapiiri  keskeisin tuen muoto</vt:lpstr>
      <vt:lpstr>Arvioinnin lähtökohdat </vt:lpstr>
      <vt:lpstr>Opettajan antama palaute oppilaalle  </vt:lpstr>
      <vt:lpstr>Tukea tarvitsevan oppilaan arviointi perusopetuksessa</vt:lpstr>
      <vt:lpstr>Arvioinnissa huomioitavaa… (PO)</vt:lpstr>
      <vt:lpstr>PowerPoint Presentation</vt:lpstr>
      <vt:lpstr>PowerPoint Presentation</vt:lpstr>
      <vt:lpstr>PowerPoint Presentation</vt:lpstr>
      <vt:lpstr>Poissaoleva peruskoululainen</vt:lpstr>
      <vt:lpstr>Miten oppilaan kulttuuri, uskonto yms. Henkilökohtaiset asiat huomioidaan arvioinnissa?</vt:lpstr>
      <vt:lpstr>Kuka päättää liikunnan arvioinnista?</vt:lpstr>
      <vt:lpstr>Tuen järjestäminen käytännössä</vt:lpstr>
      <vt:lpstr>Fyysisen toimintakyvyn tukeminen</vt:lpstr>
      <vt:lpstr>Tuen tarpeen tunnistaminen</vt:lpstr>
      <vt:lpstr>Fyysisen toimintakyvyn tukeminen perusopetuksen liikunnan opetuksessa</vt:lpstr>
      <vt:lpstr>Fyysisen toimintakyvyn tukemisen periaate</vt:lpstr>
      <vt:lpstr>Fyysisen toimintakyvyn tukeminen</vt:lpstr>
      <vt:lpstr>Inaktiivisuuden vähentäminen</vt:lpstr>
      <vt:lpstr>Fyysisen toimintakyvyn tukeminen</vt:lpstr>
      <vt:lpstr>Fyysisen toimintakyvyn tukeminen </vt:lpstr>
      <vt:lpstr>Fyysisen toimintakyvyn tukeminen</vt:lpstr>
      <vt:lpstr>Fyysisen toimintakyvyn tukeminen --&gt; Anna aikaa</vt:lpstr>
      <vt:lpstr>Eriyttäminen</vt:lpstr>
      <vt:lpstr>Kognitiivisen toimintakyvyn tukeminen</vt:lpstr>
      <vt:lpstr>Tuen tarpeen tunnistaminen</vt:lpstr>
      <vt:lpstr>Vaikeuksien kasaantuminen</vt:lpstr>
      <vt:lpstr>Hahmottamisen pulmien osa-alueet</vt:lpstr>
      <vt:lpstr>Kognitiivisen toimintakyvyn tukeminen 1. Opetusviestintä</vt:lpstr>
      <vt:lpstr>PowerPoint Presentation</vt:lpstr>
      <vt:lpstr>Kognitiivisen toimintakyvyn tukeminen: Monikanavaisuus ja visuaalisuus, esim.:</vt:lpstr>
      <vt:lpstr>Miten sanoisit selkokielellä?</vt:lpstr>
      <vt:lpstr>Kognitiivisen toimintakyvyn tukeminen: 2. Oppimisympäristön muokkaus</vt:lpstr>
      <vt:lpstr>Kognitiivisen toimintakyvyn tukeminen: 2. Oppimisympäristön muokkaus  Ajallinen oppimisympäristö</vt:lpstr>
      <vt:lpstr>Kognitiivisen toimintakyvyn tukeminen 3. Suorituksen ohjaus</vt:lpstr>
      <vt:lpstr>Psyykkisen ja sosiaalisen toimintakyvyn tukeminen</vt:lpstr>
      <vt:lpstr>Psyykkisen ja sosiaalisen toimintakyvyn haasteita voivat olla esim.</vt:lpstr>
      <vt:lpstr>POPS:n mukaan liikunnan avulla kasvaminen tarkoittaa</vt:lpstr>
      <vt:lpstr>Ilmapiirin merkitys</vt:lpstr>
      <vt:lpstr>Hyväksyvän ja kannustavan ilmapiirin luominen</vt:lpstr>
      <vt:lpstr>Hyväksyvän ja kannustavan ilmapiirin luominen</vt:lpstr>
      <vt:lpstr>Osallisuuden edistäminen</vt:lpstr>
      <vt:lpstr>Opettajan ammattietiikka:</vt:lpstr>
      <vt:lpstr>Yhdenvertaisuus</vt:lpstr>
      <vt:lpstr>Yhdenvertaisuus ja liikunta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Oppimisen tuki liikunnassa Terhi Huovista mukaellen POMM</dc:title>
  <dc:creator>Kääpä, Mari</dc:creator>
  <cp:lastModifiedBy>Kääpä, Mari</cp:lastModifiedBy>
  <cp:revision>46</cp:revision>
  <dcterms:created xsi:type="dcterms:W3CDTF">2021-11-15T06:53:25Z</dcterms:created>
  <dcterms:modified xsi:type="dcterms:W3CDTF">2022-04-25T06:16:04Z</dcterms:modified>
</cp:coreProperties>
</file>