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82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83" r:id="rId20"/>
    <p:sldId id="273" r:id="rId21"/>
    <p:sldId id="274" r:id="rId22"/>
    <p:sldId id="275" r:id="rId23"/>
    <p:sldId id="276" r:id="rId24"/>
    <p:sldId id="277" r:id="rId25"/>
    <p:sldId id="278" r:id="rId26"/>
    <p:sldId id="280" r:id="rId27"/>
    <p:sldId id="284" r:id="rId2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1321D7B-59C3-49CA-B448-ACB1063769A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62535A-FE6A-4C00-A5A7-FA71C5AE3DC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E579E-DCAB-4FA7-BDAC-A03FC984C259}" type="datetimeFigureOut">
              <a:rPr lang="fi-FI" smtClean="0"/>
              <a:t>17.9.2021</a:t>
            </a:fld>
            <a:endParaRPr lang="fi-FI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BED7E05-44EB-475F-8FCE-B98BF07776C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28A43C0-BBEE-427F-989D-03A66C1E0A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A9CE88-28F3-426A-BCD0-2F63E1C3A58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2F6241-0470-4F51-BD75-E72AD6450F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62F4AD-5457-4F19-AAB5-4402B55CCA78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9D01A38-0AD6-457E-B66E-6DDEBF52ADFC}" type="datetimeFigureOut">
              <a:rPr lang="fi-FI" smtClean="0"/>
              <a:t>17.9.2021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21" name="Group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22" name="Rectangle 21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86113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Pictur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D01A38-0AD6-457E-B66E-6DDEBF52ADFC}" type="datetimeFigureOut">
              <a:rPr lang="fi-FI" smtClean="0"/>
              <a:t>17.9.2021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accent2"/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8742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Picture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D01A38-0AD6-457E-B66E-6DDEBF52ADFC}" type="datetimeFigureOut">
              <a:rPr lang="fi-FI" smtClean="0"/>
              <a:t>17.9.2021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7693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Picture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D01A38-0AD6-457E-B66E-6DDEBF52ADFC}" type="datetimeFigureOut">
              <a:rPr lang="fi-FI" smtClean="0"/>
              <a:t>17.9.2021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6229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1773239"/>
            <a:ext cx="4896296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B0243-5A40-466C-827C-48D578625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16" y="1773238"/>
            <a:ext cx="4896544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1A38-0AD6-457E-B66E-6DDEBF52ADFC}" type="datetimeFigureOut">
              <a:rPr lang="fi-FI" smtClean="0"/>
              <a:t>17.9.2021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8257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3024" y="1773238"/>
            <a:ext cx="4608959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5688" y="2420888"/>
            <a:ext cx="4896296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8048" y="1773238"/>
            <a:ext cx="4608265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015" y="2420888"/>
            <a:ext cx="4896297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1A38-0AD6-457E-B66E-6DDEBF52ADFC}" type="datetimeFigureOut">
              <a:rPr lang="fi-FI" smtClean="0"/>
              <a:t>17.9.2021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178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3025" y="1773238"/>
            <a:ext cx="10369549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5688" y="2420888"/>
            <a:ext cx="10656886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1A38-0AD6-457E-B66E-6DDEBF52ADFC}" type="datetimeFigureOut">
              <a:rPr lang="fi-FI" smtClean="0"/>
              <a:t>17.9.2021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128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773239"/>
            <a:ext cx="6769348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1A38-0AD6-457E-B66E-6DDEBF52ADFC}" type="datetimeFigureOut">
              <a:rPr lang="fi-FI" smtClean="0"/>
              <a:t>17.9.2021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688288" y="1773238"/>
            <a:ext cx="3024287" cy="439261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FontTx/>
              <a:buNone/>
              <a:defRPr b="1">
                <a:solidFill>
                  <a:schemeClr val="accent2"/>
                </a:solidFill>
                <a:latin typeface="Lato Black" panose="020F0A02020204030203" pitchFamily="34" charset="0"/>
              </a:defRPr>
            </a:lvl2pPr>
            <a:lvl3pPr marL="0" indent="0">
              <a:buFontTx/>
              <a:buNone/>
              <a:defRPr b="1">
                <a:solidFill>
                  <a:schemeClr val="accent2"/>
                </a:solidFill>
              </a:defRPr>
            </a:lvl3pPr>
            <a:lvl4pPr marL="0" indent="0">
              <a:buFontTx/>
              <a:buNone/>
              <a:defRPr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8720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ighl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213" y="1773239"/>
            <a:ext cx="7345362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1A38-0AD6-457E-B66E-6DDEBF52ADFC}" type="datetimeFigureOut">
              <a:rPr lang="fi-FI" smtClean="0"/>
              <a:t>17.9.2021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79427" y="1773238"/>
            <a:ext cx="3024286" cy="439261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FontTx/>
              <a:buNone/>
              <a:defRPr>
                <a:solidFill>
                  <a:schemeClr val="accent2"/>
                </a:solidFill>
                <a:latin typeface="Lato Black" panose="020F0A02020204030203" pitchFamily="34" charset="0"/>
              </a:defRPr>
            </a:lvl2pPr>
            <a:lvl3pPr marL="0" indent="0">
              <a:buFontTx/>
              <a:buNone/>
              <a:defRPr b="1">
                <a:solidFill>
                  <a:schemeClr val="accent2"/>
                </a:solidFill>
              </a:defRPr>
            </a:lvl3pPr>
            <a:lvl4pPr marL="0" indent="0">
              <a:buFontTx/>
              <a:buNone/>
              <a:defRPr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7733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4608513" cy="10805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773239"/>
            <a:ext cx="4896544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9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03482" y="0"/>
            <a:ext cx="6188518" cy="6669360"/>
          </a:xfrm>
          <a:custGeom>
            <a:avLst/>
            <a:gdLst/>
            <a:ahLst/>
            <a:cxnLst/>
            <a:rect l="l" t="t" r="r" b="b"/>
            <a:pathLst>
              <a:path w="6188518" h="6669360">
                <a:moveTo>
                  <a:pt x="1820710" y="0"/>
                </a:moveTo>
                <a:lnTo>
                  <a:pt x="6188518" y="0"/>
                </a:lnTo>
                <a:lnTo>
                  <a:pt x="6188518" y="6669360"/>
                </a:lnTo>
                <a:lnTo>
                  <a:pt x="0" y="6669360"/>
                </a:lnTo>
                <a:close/>
              </a:path>
            </a:pathLst>
          </a:custGeom>
          <a:solidFill>
            <a:schemeClr val="accent5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D01A38-0AD6-457E-B66E-6DDEBF52ADFC}" type="datetimeFigureOut">
              <a:rPr lang="fi-FI" smtClean="0"/>
              <a:t>17.9.2021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925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6481317" cy="10805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773239"/>
            <a:ext cx="6769348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9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31674" y="0"/>
            <a:ext cx="4460326" cy="6669360"/>
          </a:xfrm>
          <a:custGeom>
            <a:avLst/>
            <a:gdLst/>
            <a:ahLst/>
            <a:cxnLst/>
            <a:rect l="l" t="t" r="r" b="b"/>
            <a:pathLst>
              <a:path w="4460326" h="6669360">
                <a:moveTo>
                  <a:pt x="1820710" y="0"/>
                </a:moveTo>
                <a:lnTo>
                  <a:pt x="4460326" y="0"/>
                </a:lnTo>
                <a:lnTo>
                  <a:pt x="4460326" y="6669360"/>
                </a:lnTo>
                <a:lnTo>
                  <a:pt x="0" y="6669360"/>
                </a:lnTo>
                <a:close/>
              </a:path>
            </a:pathLst>
          </a:custGeom>
          <a:solidFill>
            <a:schemeClr val="accent5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1424" y="6381328"/>
            <a:ext cx="798984" cy="216471"/>
          </a:xfrm>
        </p:spPr>
        <p:txBody>
          <a:bodyPr/>
          <a:lstStyle>
            <a:lvl1pPr algn="l">
              <a:defRPr/>
            </a:lvl1pPr>
          </a:lstStyle>
          <a:p>
            <a:fld id="{19D01A38-0AD6-457E-B66E-6DDEBF52ADFC}" type="datetimeFigureOut">
              <a:rPr lang="fi-FI" smtClean="0"/>
              <a:t>17.9.2021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3512" y="6381328"/>
            <a:ext cx="4392488" cy="216471"/>
          </a:xfrm>
        </p:spPr>
        <p:txBody>
          <a:bodyPr/>
          <a:lstStyle>
            <a:lvl1pPr algn="l">
              <a:defRPr/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425" y="6381551"/>
            <a:ext cx="431999" cy="215801"/>
          </a:xfrm>
        </p:spPr>
        <p:txBody>
          <a:bodyPr/>
          <a:lstStyle>
            <a:lvl1pPr algn="l">
              <a:defRPr/>
            </a:lvl1pPr>
          </a:lstStyle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251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9D01A38-0AD6-457E-B66E-6DDEBF52ADFC}" type="datetimeFigureOut">
              <a:rPr lang="fi-FI" smtClean="0"/>
              <a:t>17.9.2021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accent2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4" name="Group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7" name="Rectangle 16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1308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6" y="1773238"/>
            <a:ext cx="3456334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9426" y="2420888"/>
            <a:ext cx="3456334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67809" y="1773238"/>
            <a:ext cx="3456384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67809" y="2420888"/>
            <a:ext cx="3456384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1A38-0AD6-457E-B66E-6DDEBF52ADFC}" type="datetimeFigureOut">
              <a:rPr lang="fi-FI" smtClean="0"/>
              <a:t>17.9.2021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56240" y="1773238"/>
            <a:ext cx="3456335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56240" y="2420888"/>
            <a:ext cx="3456335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7119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Basic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1773239"/>
            <a:ext cx="6769100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1A38-0AD6-457E-B66E-6DDEBF52ADFC}" type="datetimeFigureOut">
              <a:rPr lang="fi-FI" smtClean="0"/>
              <a:t>17.9.2021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56588" y="1773237"/>
            <a:ext cx="3455987" cy="439206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891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Basic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7808" y="1773239"/>
            <a:ext cx="7344767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1A38-0AD6-457E-B66E-6DDEBF52ADFC}" type="datetimeFigureOut">
              <a:rPr lang="fi-FI" smtClean="0"/>
              <a:t>17.9.2021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9425" y="1773237"/>
            <a:ext cx="3456335" cy="439206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093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asic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1A38-0AD6-457E-B66E-6DDEBF52ADFC}" type="datetimeFigureOut">
              <a:rPr lang="fi-FI" smtClean="0"/>
              <a:t>17.9.2021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9425" y="1773237"/>
            <a:ext cx="3456335" cy="345598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79425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61542" y="1773237"/>
            <a:ext cx="3456335" cy="345598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361542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256240" y="1773237"/>
            <a:ext cx="3456335" cy="345598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8256240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48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Half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3789039"/>
            <a:ext cx="10656886" cy="8640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D01A38-0AD6-457E-B66E-6DDEBF52ADFC}" type="datetimeFigureOut">
              <a:rPr lang="fi-FI" smtClean="0"/>
              <a:t>17.9.2021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4797152"/>
            <a:ext cx="10657135" cy="13686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3357563"/>
          </a:xfrm>
          <a:custGeom>
            <a:avLst/>
            <a:gdLst/>
            <a:ahLst/>
            <a:cxnLst/>
            <a:rect l="l" t="t" r="r" b="b"/>
            <a:pathLst>
              <a:path w="12192000" h="3357563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3357563"/>
                </a:lnTo>
                <a:lnTo>
                  <a:pt x="0" y="33575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11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2682" y="476672"/>
            <a:ext cx="269351" cy="612000"/>
          </a:xfrm>
          <a:custGeom>
            <a:avLst/>
            <a:gdLst>
              <a:gd name="T0" fmla="*/ 2014 w 3164"/>
              <a:gd name="T1" fmla="*/ 541 h 7179"/>
              <a:gd name="T2" fmla="*/ 2075 w 3164"/>
              <a:gd name="T3" fmla="*/ 842 h 7179"/>
              <a:gd name="T4" fmla="*/ 2013 w 3164"/>
              <a:gd name="T5" fmla="*/ 1104 h 7179"/>
              <a:gd name="T6" fmla="*/ 1698 w 3164"/>
              <a:gd name="T7" fmla="*/ 1547 h 7179"/>
              <a:gd name="T8" fmla="*/ 1150 w 3164"/>
              <a:gd name="T9" fmla="*/ 2192 h 7179"/>
              <a:gd name="T10" fmla="*/ 1032 w 3164"/>
              <a:gd name="T11" fmla="*/ 2455 h 7179"/>
              <a:gd name="T12" fmla="*/ 1071 w 3164"/>
              <a:gd name="T13" fmla="*/ 2857 h 7179"/>
              <a:gd name="T14" fmla="*/ 758 w 3164"/>
              <a:gd name="T15" fmla="*/ 2524 h 7179"/>
              <a:gd name="T16" fmla="*/ 762 w 3164"/>
              <a:gd name="T17" fmla="*/ 2178 h 7179"/>
              <a:gd name="T18" fmla="*/ 878 w 3164"/>
              <a:gd name="T19" fmla="*/ 1919 h 7179"/>
              <a:gd name="T20" fmla="*/ 1196 w 3164"/>
              <a:gd name="T21" fmla="*/ 1511 h 7179"/>
              <a:gd name="T22" fmla="*/ 1734 w 3164"/>
              <a:gd name="T23" fmla="*/ 844 h 7179"/>
              <a:gd name="T24" fmla="*/ 1792 w 3164"/>
              <a:gd name="T25" fmla="*/ 666 h 7179"/>
              <a:gd name="T26" fmla="*/ 1725 w 3164"/>
              <a:gd name="T27" fmla="*/ 476 h 7179"/>
              <a:gd name="T28" fmla="*/ 1173 w 3164"/>
              <a:gd name="T29" fmla="*/ 2909 h 7179"/>
              <a:gd name="T30" fmla="*/ 1139 w 3164"/>
              <a:gd name="T31" fmla="*/ 2584 h 7179"/>
              <a:gd name="T32" fmla="*/ 1266 w 3164"/>
              <a:gd name="T33" fmla="*/ 2264 h 7179"/>
              <a:gd name="T34" fmla="*/ 1911 w 3164"/>
              <a:gd name="T35" fmla="*/ 1593 h 7179"/>
              <a:gd name="T36" fmla="*/ 2169 w 3164"/>
              <a:gd name="T37" fmla="*/ 1249 h 7179"/>
              <a:gd name="T38" fmla="*/ 2177 w 3164"/>
              <a:gd name="T39" fmla="*/ 1064 h 7179"/>
              <a:gd name="T40" fmla="*/ 2394 w 3164"/>
              <a:gd name="T41" fmla="*/ 984 h 7179"/>
              <a:gd name="T42" fmla="*/ 2487 w 3164"/>
              <a:gd name="T43" fmla="*/ 1278 h 7179"/>
              <a:gd name="T44" fmla="*/ 2430 w 3164"/>
              <a:gd name="T45" fmla="*/ 1557 h 7179"/>
              <a:gd name="T46" fmla="*/ 1934 w 3164"/>
              <a:gd name="T47" fmla="*/ 2124 h 7179"/>
              <a:gd name="T48" fmla="*/ 1530 w 3164"/>
              <a:gd name="T49" fmla="*/ 2581 h 7179"/>
              <a:gd name="T50" fmla="*/ 1523 w 3164"/>
              <a:gd name="T51" fmla="*/ 2799 h 7179"/>
              <a:gd name="T52" fmla="*/ 1749 w 3164"/>
              <a:gd name="T53" fmla="*/ 3171 h 7179"/>
              <a:gd name="T54" fmla="*/ 1647 w 3164"/>
              <a:gd name="T55" fmla="*/ 2738 h 7179"/>
              <a:gd name="T56" fmla="*/ 1728 w 3164"/>
              <a:gd name="T57" fmla="*/ 2523 h 7179"/>
              <a:gd name="T58" fmla="*/ 2273 w 3164"/>
              <a:gd name="T59" fmla="*/ 2071 h 7179"/>
              <a:gd name="T60" fmla="*/ 2387 w 3164"/>
              <a:gd name="T61" fmla="*/ 1910 h 7179"/>
              <a:gd name="T62" fmla="*/ 2546 w 3164"/>
              <a:gd name="T63" fmla="*/ 1669 h 7179"/>
              <a:gd name="T64" fmla="*/ 2645 w 3164"/>
              <a:gd name="T65" fmla="*/ 1917 h 7179"/>
              <a:gd name="T66" fmla="*/ 2601 w 3164"/>
              <a:gd name="T67" fmla="*/ 2194 h 7179"/>
              <a:gd name="T68" fmla="*/ 2181 w 3164"/>
              <a:gd name="T69" fmla="*/ 2594 h 7179"/>
              <a:gd name="T70" fmla="*/ 1994 w 3164"/>
              <a:gd name="T71" fmla="*/ 2803 h 7179"/>
              <a:gd name="T72" fmla="*/ 626 w 3164"/>
              <a:gd name="T73" fmla="*/ 2259 h 7179"/>
              <a:gd name="T74" fmla="*/ 521 w 3164"/>
              <a:gd name="T75" fmla="*/ 1956 h 7179"/>
              <a:gd name="T76" fmla="*/ 548 w 3164"/>
              <a:gd name="T77" fmla="*/ 1637 h 7179"/>
              <a:gd name="T78" fmla="*/ 766 w 3164"/>
              <a:gd name="T79" fmla="*/ 1219 h 7179"/>
              <a:gd name="T80" fmla="*/ 1325 w 3164"/>
              <a:gd name="T81" fmla="*/ 408 h 7179"/>
              <a:gd name="T82" fmla="*/ 1347 w 3164"/>
              <a:gd name="T83" fmla="*/ 223 h 7179"/>
              <a:gd name="T84" fmla="*/ 1533 w 3164"/>
              <a:gd name="T85" fmla="*/ 73 h 7179"/>
              <a:gd name="T86" fmla="*/ 1635 w 3164"/>
              <a:gd name="T87" fmla="*/ 329 h 7179"/>
              <a:gd name="T88" fmla="*/ 1602 w 3164"/>
              <a:gd name="T89" fmla="*/ 617 h 7179"/>
              <a:gd name="T90" fmla="*/ 1366 w 3164"/>
              <a:gd name="T91" fmla="*/ 1012 h 7179"/>
              <a:gd name="T92" fmla="*/ 795 w 3164"/>
              <a:gd name="T93" fmla="*/ 1791 h 7179"/>
              <a:gd name="T94" fmla="*/ 663 w 3164"/>
              <a:gd name="T95" fmla="*/ 2130 h 7179"/>
              <a:gd name="T96" fmla="*/ 1308 w 3164"/>
              <a:gd name="T97" fmla="*/ 4296 h 7179"/>
              <a:gd name="T98" fmla="*/ 1674 w 3164"/>
              <a:gd name="T99" fmla="*/ 4340 h 7179"/>
              <a:gd name="T100" fmla="*/ 1548 w 3164"/>
              <a:gd name="T101" fmla="*/ 4163 h 7179"/>
              <a:gd name="T102" fmla="*/ 1133 w 3164"/>
              <a:gd name="T103" fmla="*/ 4107 h 7179"/>
              <a:gd name="T104" fmla="*/ 683 w 3164"/>
              <a:gd name="T105" fmla="*/ 3926 h 7179"/>
              <a:gd name="T106" fmla="*/ 292 w 3164"/>
              <a:gd name="T107" fmla="*/ 3639 h 7179"/>
              <a:gd name="T108" fmla="*/ 0 w 3164"/>
              <a:gd name="T109" fmla="*/ 3291 h 7179"/>
              <a:gd name="T110" fmla="*/ 2943 w 3164"/>
              <a:gd name="T111" fmla="*/ 3581 h 7179"/>
              <a:gd name="T112" fmla="*/ 2588 w 3164"/>
              <a:gd name="T113" fmla="*/ 3876 h 7179"/>
              <a:gd name="T114" fmla="*/ 2199 w 3164"/>
              <a:gd name="T115" fmla="*/ 4064 h 7179"/>
              <a:gd name="T116" fmla="*/ 1643 w 3164"/>
              <a:gd name="T117" fmla="*/ 4163 h 7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164" h="7179">
                <a:moveTo>
                  <a:pt x="1875" y="352"/>
                </a:moveTo>
                <a:lnTo>
                  <a:pt x="1888" y="364"/>
                </a:lnTo>
                <a:lnTo>
                  <a:pt x="1899" y="376"/>
                </a:lnTo>
                <a:lnTo>
                  <a:pt x="1911" y="388"/>
                </a:lnTo>
                <a:lnTo>
                  <a:pt x="1922" y="400"/>
                </a:lnTo>
                <a:lnTo>
                  <a:pt x="1932" y="413"/>
                </a:lnTo>
                <a:lnTo>
                  <a:pt x="1942" y="425"/>
                </a:lnTo>
                <a:lnTo>
                  <a:pt x="1961" y="450"/>
                </a:lnTo>
                <a:lnTo>
                  <a:pt x="1970" y="463"/>
                </a:lnTo>
                <a:lnTo>
                  <a:pt x="1978" y="476"/>
                </a:lnTo>
                <a:lnTo>
                  <a:pt x="1994" y="502"/>
                </a:lnTo>
                <a:lnTo>
                  <a:pt x="2007" y="528"/>
                </a:lnTo>
                <a:lnTo>
                  <a:pt x="2014" y="541"/>
                </a:lnTo>
                <a:lnTo>
                  <a:pt x="2020" y="554"/>
                </a:lnTo>
                <a:lnTo>
                  <a:pt x="2031" y="582"/>
                </a:lnTo>
                <a:lnTo>
                  <a:pt x="2040" y="608"/>
                </a:lnTo>
                <a:lnTo>
                  <a:pt x="2049" y="636"/>
                </a:lnTo>
                <a:lnTo>
                  <a:pt x="2056" y="662"/>
                </a:lnTo>
                <a:lnTo>
                  <a:pt x="2058" y="676"/>
                </a:lnTo>
                <a:lnTo>
                  <a:pt x="2062" y="689"/>
                </a:lnTo>
                <a:lnTo>
                  <a:pt x="2066" y="715"/>
                </a:lnTo>
                <a:lnTo>
                  <a:pt x="2069" y="742"/>
                </a:lnTo>
                <a:lnTo>
                  <a:pt x="2073" y="768"/>
                </a:lnTo>
                <a:lnTo>
                  <a:pt x="2074" y="793"/>
                </a:lnTo>
                <a:lnTo>
                  <a:pt x="2075" y="818"/>
                </a:lnTo>
                <a:lnTo>
                  <a:pt x="2075" y="842"/>
                </a:lnTo>
                <a:lnTo>
                  <a:pt x="2074" y="856"/>
                </a:lnTo>
                <a:lnTo>
                  <a:pt x="2074" y="866"/>
                </a:lnTo>
                <a:lnTo>
                  <a:pt x="2073" y="890"/>
                </a:lnTo>
                <a:lnTo>
                  <a:pt x="2070" y="913"/>
                </a:lnTo>
                <a:lnTo>
                  <a:pt x="2064" y="955"/>
                </a:lnTo>
                <a:lnTo>
                  <a:pt x="2060" y="976"/>
                </a:lnTo>
                <a:lnTo>
                  <a:pt x="2056" y="994"/>
                </a:lnTo>
                <a:lnTo>
                  <a:pt x="2051" y="1012"/>
                </a:lnTo>
                <a:lnTo>
                  <a:pt x="2046" y="1028"/>
                </a:lnTo>
                <a:lnTo>
                  <a:pt x="2036" y="1057"/>
                </a:lnTo>
                <a:lnTo>
                  <a:pt x="2031" y="1070"/>
                </a:lnTo>
                <a:lnTo>
                  <a:pt x="2025" y="1081"/>
                </a:lnTo>
                <a:lnTo>
                  <a:pt x="2013" y="1104"/>
                </a:lnTo>
                <a:lnTo>
                  <a:pt x="2000" y="1128"/>
                </a:lnTo>
                <a:lnTo>
                  <a:pt x="1986" y="1152"/>
                </a:lnTo>
                <a:lnTo>
                  <a:pt x="1972" y="1175"/>
                </a:lnTo>
                <a:lnTo>
                  <a:pt x="1964" y="1188"/>
                </a:lnTo>
                <a:lnTo>
                  <a:pt x="1956" y="1200"/>
                </a:lnTo>
                <a:lnTo>
                  <a:pt x="1941" y="1224"/>
                </a:lnTo>
                <a:lnTo>
                  <a:pt x="1908" y="1272"/>
                </a:lnTo>
                <a:lnTo>
                  <a:pt x="1874" y="1321"/>
                </a:lnTo>
                <a:lnTo>
                  <a:pt x="1838" y="1369"/>
                </a:lnTo>
                <a:lnTo>
                  <a:pt x="1803" y="1416"/>
                </a:lnTo>
                <a:lnTo>
                  <a:pt x="1767" y="1461"/>
                </a:lnTo>
                <a:lnTo>
                  <a:pt x="1732" y="1506"/>
                </a:lnTo>
                <a:lnTo>
                  <a:pt x="1698" y="1547"/>
                </a:lnTo>
                <a:lnTo>
                  <a:pt x="1636" y="1621"/>
                </a:lnTo>
                <a:lnTo>
                  <a:pt x="1584" y="1681"/>
                </a:lnTo>
                <a:lnTo>
                  <a:pt x="1550" y="1724"/>
                </a:lnTo>
                <a:lnTo>
                  <a:pt x="1524" y="1753"/>
                </a:lnTo>
                <a:lnTo>
                  <a:pt x="1496" y="1787"/>
                </a:lnTo>
                <a:lnTo>
                  <a:pt x="1425" y="1863"/>
                </a:lnTo>
                <a:lnTo>
                  <a:pt x="1346" y="1952"/>
                </a:lnTo>
                <a:lnTo>
                  <a:pt x="1305" y="1999"/>
                </a:lnTo>
                <a:lnTo>
                  <a:pt x="1264" y="2047"/>
                </a:lnTo>
                <a:lnTo>
                  <a:pt x="1224" y="2096"/>
                </a:lnTo>
                <a:lnTo>
                  <a:pt x="1205" y="2120"/>
                </a:lnTo>
                <a:lnTo>
                  <a:pt x="1186" y="2144"/>
                </a:lnTo>
                <a:lnTo>
                  <a:pt x="1150" y="2192"/>
                </a:lnTo>
                <a:lnTo>
                  <a:pt x="1134" y="2216"/>
                </a:lnTo>
                <a:lnTo>
                  <a:pt x="1119" y="2240"/>
                </a:lnTo>
                <a:lnTo>
                  <a:pt x="1103" y="2263"/>
                </a:lnTo>
                <a:lnTo>
                  <a:pt x="1090" y="2286"/>
                </a:lnTo>
                <a:lnTo>
                  <a:pt x="1078" y="2307"/>
                </a:lnTo>
                <a:lnTo>
                  <a:pt x="1067" y="2329"/>
                </a:lnTo>
                <a:lnTo>
                  <a:pt x="1058" y="2349"/>
                </a:lnTo>
                <a:lnTo>
                  <a:pt x="1049" y="2370"/>
                </a:lnTo>
                <a:lnTo>
                  <a:pt x="1043" y="2389"/>
                </a:lnTo>
                <a:lnTo>
                  <a:pt x="1038" y="2408"/>
                </a:lnTo>
                <a:lnTo>
                  <a:pt x="1036" y="2424"/>
                </a:lnTo>
                <a:lnTo>
                  <a:pt x="1034" y="2439"/>
                </a:lnTo>
                <a:lnTo>
                  <a:pt x="1032" y="2455"/>
                </a:lnTo>
                <a:lnTo>
                  <a:pt x="1030" y="2472"/>
                </a:lnTo>
                <a:lnTo>
                  <a:pt x="1030" y="2488"/>
                </a:lnTo>
                <a:lnTo>
                  <a:pt x="1029" y="2505"/>
                </a:lnTo>
                <a:lnTo>
                  <a:pt x="1029" y="2540"/>
                </a:lnTo>
                <a:lnTo>
                  <a:pt x="1029" y="2558"/>
                </a:lnTo>
                <a:lnTo>
                  <a:pt x="1030" y="2575"/>
                </a:lnTo>
                <a:lnTo>
                  <a:pt x="1032" y="2611"/>
                </a:lnTo>
                <a:lnTo>
                  <a:pt x="1035" y="2646"/>
                </a:lnTo>
                <a:lnTo>
                  <a:pt x="1040" y="2680"/>
                </a:lnTo>
                <a:lnTo>
                  <a:pt x="1049" y="2745"/>
                </a:lnTo>
                <a:lnTo>
                  <a:pt x="1060" y="2805"/>
                </a:lnTo>
                <a:lnTo>
                  <a:pt x="1065" y="2833"/>
                </a:lnTo>
                <a:lnTo>
                  <a:pt x="1071" y="2857"/>
                </a:lnTo>
                <a:lnTo>
                  <a:pt x="1079" y="2896"/>
                </a:lnTo>
                <a:lnTo>
                  <a:pt x="857" y="2896"/>
                </a:lnTo>
                <a:lnTo>
                  <a:pt x="846" y="2868"/>
                </a:lnTo>
                <a:lnTo>
                  <a:pt x="834" y="2836"/>
                </a:lnTo>
                <a:lnTo>
                  <a:pt x="824" y="2802"/>
                </a:lnTo>
                <a:lnTo>
                  <a:pt x="812" y="2764"/>
                </a:lnTo>
                <a:lnTo>
                  <a:pt x="800" y="2726"/>
                </a:lnTo>
                <a:lnTo>
                  <a:pt x="789" y="2685"/>
                </a:lnTo>
                <a:lnTo>
                  <a:pt x="778" y="2641"/>
                </a:lnTo>
                <a:lnTo>
                  <a:pt x="768" y="2596"/>
                </a:lnTo>
                <a:lnTo>
                  <a:pt x="765" y="2572"/>
                </a:lnTo>
                <a:lnTo>
                  <a:pt x="760" y="2548"/>
                </a:lnTo>
                <a:lnTo>
                  <a:pt x="758" y="2524"/>
                </a:lnTo>
                <a:lnTo>
                  <a:pt x="754" y="2500"/>
                </a:lnTo>
                <a:lnTo>
                  <a:pt x="752" y="2475"/>
                </a:lnTo>
                <a:lnTo>
                  <a:pt x="749" y="2449"/>
                </a:lnTo>
                <a:lnTo>
                  <a:pt x="748" y="2424"/>
                </a:lnTo>
                <a:lnTo>
                  <a:pt x="747" y="2397"/>
                </a:lnTo>
                <a:lnTo>
                  <a:pt x="746" y="2371"/>
                </a:lnTo>
                <a:lnTo>
                  <a:pt x="747" y="2344"/>
                </a:lnTo>
                <a:lnTo>
                  <a:pt x="747" y="2317"/>
                </a:lnTo>
                <a:lnTo>
                  <a:pt x="748" y="2289"/>
                </a:lnTo>
                <a:lnTo>
                  <a:pt x="750" y="2262"/>
                </a:lnTo>
                <a:lnTo>
                  <a:pt x="754" y="2234"/>
                </a:lnTo>
                <a:lnTo>
                  <a:pt x="758" y="2206"/>
                </a:lnTo>
                <a:lnTo>
                  <a:pt x="762" y="2178"/>
                </a:lnTo>
                <a:lnTo>
                  <a:pt x="766" y="2156"/>
                </a:lnTo>
                <a:lnTo>
                  <a:pt x="770" y="2145"/>
                </a:lnTo>
                <a:lnTo>
                  <a:pt x="772" y="2134"/>
                </a:lnTo>
                <a:lnTo>
                  <a:pt x="776" y="2124"/>
                </a:lnTo>
                <a:lnTo>
                  <a:pt x="779" y="2112"/>
                </a:lnTo>
                <a:lnTo>
                  <a:pt x="789" y="2089"/>
                </a:lnTo>
                <a:lnTo>
                  <a:pt x="798" y="2065"/>
                </a:lnTo>
                <a:lnTo>
                  <a:pt x="809" y="2041"/>
                </a:lnTo>
                <a:lnTo>
                  <a:pt x="821" y="2017"/>
                </a:lnTo>
                <a:lnTo>
                  <a:pt x="834" y="1993"/>
                </a:lnTo>
                <a:lnTo>
                  <a:pt x="849" y="1968"/>
                </a:lnTo>
                <a:lnTo>
                  <a:pt x="863" y="1944"/>
                </a:lnTo>
                <a:lnTo>
                  <a:pt x="878" y="1919"/>
                </a:lnTo>
                <a:lnTo>
                  <a:pt x="894" y="1895"/>
                </a:lnTo>
                <a:lnTo>
                  <a:pt x="910" y="1869"/>
                </a:lnTo>
                <a:lnTo>
                  <a:pt x="927" y="1845"/>
                </a:lnTo>
                <a:lnTo>
                  <a:pt x="944" y="1821"/>
                </a:lnTo>
                <a:lnTo>
                  <a:pt x="960" y="1797"/>
                </a:lnTo>
                <a:lnTo>
                  <a:pt x="995" y="1752"/>
                </a:lnTo>
                <a:lnTo>
                  <a:pt x="1029" y="1709"/>
                </a:lnTo>
                <a:lnTo>
                  <a:pt x="1061" y="1669"/>
                </a:lnTo>
                <a:lnTo>
                  <a:pt x="1091" y="1633"/>
                </a:lnTo>
                <a:lnTo>
                  <a:pt x="1118" y="1601"/>
                </a:lnTo>
                <a:lnTo>
                  <a:pt x="1142" y="1573"/>
                </a:lnTo>
                <a:lnTo>
                  <a:pt x="1174" y="1536"/>
                </a:lnTo>
                <a:lnTo>
                  <a:pt x="1196" y="1511"/>
                </a:lnTo>
                <a:lnTo>
                  <a:pt x="1222" y="1481"/>
                </a:lnTo>
                <a:lnTo>
                  <a:pt x="1282" y="1409"/>
                </a:lnTo>
                <a:lnTo>
                  <a:pt x="1352" y="1325"/>
                </a:lnTo>
                <a:lnTo>
                  <a:pt x="1427" y="1235"/>
                </a:lnTo>
                <a:lnTo>
                  <a:pt x="1503" y="1142"/>
                </a:lnTo>
                <a:lnTo>
                  <a:pt x="1574" y="1054"/>
                </a:lnTo>
                <a:lnTo>
                  <a:pt x="1638" y="973"/>
                </a:lnTo>
                <a:lnTo>
                  <a:pt x="1666" y="938"/>
                </a:lnTo>
                <a:lnTo>
                  <a:pt x="1690" y="907"/>
                </a:lnTo>
                <a:lnTo>
                  <a:pt x="1702" y="890"/>
                </a:lnTo>
                <a:lnTo>
                  <a:pt x="1714" y="875"/>
                </a:lnTo>
                <a:lnTo>
                  <a:pt x="1725" y="859"/>
                </a:lnTo>
                <a:lnTo>
                  <a:pt x="1734" y="844"/>
                </a:lnTo>
                <a:lnTo>
                  <a:pt x="1743" y="828"/>
                </a:lnTo>
                <a:lnTo>
                  <a:pt x="1751" y="814"/>
                </a:lnTo>
                <a:lnTo>
                  <a:pt x="1758" y="799"/>
                </a:lnTo>
                <a:lnTo>
                  <a:pt x="1766" y="785"/>
                </a:lnTo>
                <a:lnTo>
                  <a:pt x="1772" y="772"/>
                </a:lnTo>
                <a:lnTo>
                  <a:pt x="1776" y="757"/>
                </a:lnTo>
                <a:lnTo>
                  <a:pt x="1781" y="744"/>
                </a:lnTo>
                <a:lnTo>
                  <a:pt x="1785" y="731"/>
                </a:lnTo>
                <a:lnTo>
                  <a:pt x="1787" y="718"/>
                </a:lnTo>
                <a:lnTo>
                  <a:pt x="1790" y="704"/>
                </a:lnTo>
                <a:lnTo>
                  <a:pt x="1791" y="691"/>
                </a:lnTo>
                <a:lnTo>
                  <a:pt x="1792" y="679"/>
                </a:lnTo>
                <a:lnTo>
                  <a:pt x="1792" y="666"/>
                </a:lnTo>
                <a:lnTo>
                  <a:pt x="1792" y="654"/>
                </a:lnTo>
                <a:lnTo>
                  <a:pt x="1791" y="641"/>
                </a:lnTo>
                <a:lnTo>
                  <a:pt x="1790" y="629"/>
                </a:lnTo>
                <a:lnTo>
                  <a:pt x="1787" y="616"/>
                </a:lnTo>
                <a:lnTo>
                  <a:pt x="1784" y="604"/>
                </a:lnTo>
                <a:lnTo>
                  <a:pt x="1782" y="598"/>
                </a:lnTo>
                <a:lnTo>
                  <a:pt x="1780" y="592"/>
                </a:lnTo>
                <a:lnTo>
                  <a:pt x="1776" y="578"/>
                </a:lnTo>
                <a:lnTo>
                  <a:pt x="1767" y="554"/>
                </a:lnTo>
                <a:lnTo>
                  <a:pt x="1761" y="541"/>
                </a:lnTo>
                <a:lnTo>
                  <a:pt x="1755" y="529"/>
                </a:lnTo>
                <a:lnTo>
                  <a:pt x="1740" y="503"/>
                </a:lnTo>
                <a:lnTo>
                  <a:pt x="1725" y="476"/>
                </a:lnTo>
                <a:lnTo>
                  <a:pt x="1726" y="475"/>
                </a:lnTo>
                <a:lnTo>
                  <a:pt x="1731" y="472"/>
                </a:lnTo>
                <a:lnTo>
                  <a:pt x="1749" y="458"/>
                </a:lnTo>
                <a:lnTo>
                  <a:pt x="1800" y="415"/>
                </a:lnTo>
                <a:lnTo>
                  <a:pt x="1875" y="352"/>
                </a:lnTo>
                <a:close/>
                <a:moveTo>
                  <a:pt x="1641" y="3193"/>
                </a:moveTo>
                <a:lnTo>
                  <a:pt x="1258" y="3193"/>
                </a:lnTo>
                <a:lnTo>
                  <a:pt x="1228" y="3103"/>
                </a:lnTo>
                <a:lnTo>
                  <a:pt x="1214" y="3056"/>
                </a:lnTo>
                <a:lnTo>
                  <a:pt x="1206" y="3032"/>
                </a:lnTo>
                <a:lnTo>
                  <a:pt x="1199" y="3008"/>
                </a:lnTo>
                <a:lnTo>
                  <a:pt x="1186" y="2959"/>
                </a:lnTo>
                <a:lnTo>
                  <a:pt x="1173" y="2909"/>
                </a:lnTo>
                <a:lnTo>
                  <a:pt x="1167" y="2884"/>
                </a:lnTo>
                <a:lnTo>
                  <a:pt x="1162" y="2859"/>
                </a:lnTo>
                <a:lnTo>
                  <a:pt x="1156" y="2834"/>
                </a:lnTo>
                <a:lnTo>
                  <a:pt x="1152" y="2809"/>
                </a:lnTo>
                <a:lnTo>
                  <a:pt x="1148" y="2784"/>
                </a:lnTo>
                <a:lnTo>
                  <a:pt x="1144" y="2758"/>
                </a:lnTo>
                <a:lnTo>
                  <a:pt x="1142" y="2733"/>
                </a:lnTo>
                <a:lnTo>
                  <a:pt x="1139" y="2708"/>
                </a:lnTo>
                <a:lnTo>
                  <a:pt x="1138" y="2683"/>
                </a:lnTo>
                <a:lnTo>
                  <a:pt x="1137" y="2658"/>
                </a:lnTo>
                <a:lnTo>
                  <a:pt x="1137" y="2634"/>
                </a:lnTo>
                <a:lnTo>
                  <a:pt x="1137" y="2608"/>
                </a:lnTo>
                <a:lnTo>
                  <a:pt x="1139" y="2584"/>
                </a:lnTo>
                <a:lnTo>
                  <a:pt x="1142" y="2559"/>
                </a:lnTo>
                <a:lnTo>
                  <a:pt x="1144" y="2535"/>
                </a:lnTo>
                <a:lnTo>
                  <a:pt x="1149" y="2511"/>
                </a:lnTo>
                <a:lnTo>
                  <a:pt x="1154" y="2488"/>
                </a:lnTo>
                <a:lnTo>
                  <a:pt x="1160" y="2464"/>
                </a:lnTo>
                <a:lnTo>
                  <a:pt x="1167" y="2442"/>
                </a:lnTo>
                <a:lnTo>
                  <a:pt x="1175" y="2419"/>
                </a:lnTo>
                <a:lnTo>
                  <a:pt x="1186" y="2395"/>
                </a:lnTo>
                <a:lnTo>
                  <a:pt x="1198" y="2370"/>
                </a:lnTo>
                <a:lnTo>
                  <a:pt x="1212" y="2343"/>
                </a:lnTo>
                <a:lnTo>
                  <a:pt x="1229" y="2318"/>
                </a:lnTo>
                <a:lnTo>
                  <a:pt x="1247" y="2290"/>
                </a:lnTo>
                <a:lnTo>
                  <a:pt x="1266" y="2264"/>
                </a:lnTo>
                <a:lnTo>
                  <a:pt x="1288" y="2235"/>
                </a:lnTo>
                <a:lnTo>
                  <a:pt x="1311" y="2208"/>
                </a:lnTo>
                <a:lnTo>
                  <a:pt x="1335" y="2179"/>
                </a:lnTo>
                <a:lnTo>
                  <a:pt x="1360" y="2150"/>
                </a:lnTo>
                <a:lnTo>
                  <a:pt x="1386" y="2120"/>
                </a:lnTo>
                <a:lnTo>
                  <a:pt x="1414" y="2090"/>
                </a:lnTo>
                <a:lnTo>
                  <a:pt x="1470" y="2030"/>
                </a:lnTo>
                <a:lnTo>
                  <a:pt x="1532" y="1969"/>
                </a:lnTo>
                <a:lnTo>
                  <a:pt x="1594" y="1907"/>
                </a:lnTo>
                <a:lnTo>
                  <a:pt x="1658" y="1844"/>
                </a:lnTo>
                <a:lnTo>
                  <a:pt x="1786" y="1718"/>
                </a:lnTo>
                <a:lnTo>
                  <a:pt x="1850" y="1656"/>
                </a:lnTo>
                <a:lnTo>
                  <a:pt x="1911" y="1593"/>
                </a:lnTo>
                <a:lnTo>
                  <a:pt x="1941" y="1562"/>
                </a:lnTo>
                <a:lnTo>
                  <a:pt x="1970" y="1532"/>
                </a:lnTo>
                <a:lnTo>
                  <a:pt x="1998" y="1501"/>
                </a:lnTo>
                <a:lnTo>
                  <a:pt x="2026" y="1471"/>
                </a:lnTo>
                <a:lnTo>
                  <a:pt x="2054" y="1436"/>
                </a:lnTo>
                <a:lnTo>
                  <a:pt x="2079" y="1401"/>
                </a:lnTo>
                <a:lnTo>
                  <a:pt x="2091" y="1386"/>
                </a:lnTo>
                <a:lnTo>
                  <a:pt x="2102" y="1369"/>
                </a:lnTo>
                <a:lnTo>
                  <a:pt x="2112" y="1353"/>
                </a:lnTo>
                <a:lnTo>
                  <a:pt x="2123" y="1338"/>
                </a:lnTo>
                <a:lnTo>
                  <a:pt x="2141" y="1308"/>
                </a:lnTo>
                <a:lnTo>
                  <a:pt x="2156" y="1278"/>
                </a:lnTo>
                <a:lnTo>
                  <a:pt x="2169" y="1249"/>
                </a:lnTo>
                <a:lnTo>
                  <a:pt x="2174" y="1235"/>
                </a:lnTo>
                <a:lnTo>
                  <a:pt x="2178" y="1220"/>
                </a:lnTo>
                <a:lnTo>
                  <a:pt x="2182" y="1206"/>
                </a:lnTo>
                <a:lnTo>
                  <a:pt x="2186" y="1193"/>
                </a:lnTo>
                <a:lnTo>
                  <a:pt x="2187" y="1178"/>
                </a:lnTo>
                <a:lnTo>
                  <a:pt x="2189" y="1164"/>
                </a:lnTo>
                <a:lnTo>
                  <a:pt x="2189" y="1151"/>
                </a:lnTo>
                <a:lnTo>
                  <a:pt x="2189" y="1136"/>
                </a:lnTo>
                <a:lnTo>
                  <a:pt x="2189" y="1122"/>
                </a:lnTo>
                <a:lnTo>
                  <a:pt x="2187" y="1108"/>
                </a:lnTo>
                <a:lnTo>
                  <a:pt x="2184" y="1093"/>
                </a:lnTo>
                <a:lnTo>
                  <a:pt x="2182" y="1079"/>
                </a:lnTo>
                <a:lnTo>
                  <a:pt x="2177" y="1064"/>
                </a:lnTo>
                <a:lnTo>
                  <a:pt x="2172" y="1050"/>
                </a:lnTo>
                <a:lnTo>
                  <a:pt x="2168" y="1036"/>
                </a:lnTo>
                <a:lnTo>
                  <a:pt x="2160" y="1020"/>
                </a:lnTo>
                <a:lnTo>
                  <a:pt x="2153" y="1006"/>
                </a:lnTo>
                <a:lnTo>
                  <a:pt x="2145" y="990"/>
                </a:lnTo>
                <a:lnTo>
                  <a:pt x="2297" y="864"/>
                </a:lnTo>
                <a:lnTo>
                  <a:pt x="2312" y="877"/>
                </a:lnTo>
                <a:lnTo>
                  <a:pt x="2327" y="893"/>
                </a:lnTo>
                <a:lnTo>
                  <a:pt x="2342" y="908"/>
                </a:lnTo>
                <a:lnTo>
                  <a:pt x="2355" y="926"/>
                </a:lnTo>
                <a:lnTo>
                  <a:pt x="2369" y="944"/>
                </a:lnTo>
                <a:lnTo>
                  <a:pt x="2382" y="964"/>
                </a:lnTo>
                <a:lnTo>
                  <a:pt x="2394" y="984"/>
                </a:lnTo>
                <a:lnTo>
                  <a:pt x="2406" y="1006"/>
                </a:lnTo>
                <a:lnTo>
                  <a:pt x="2417" y="1028"/>
                </a:lnTo>
                <a:lnTo>
                  <a:pt x="2428" y="1051"/>
                </a:lnTo>
                <a:lnTo>
                  <a:pt x="2439" y="1074"/>
                </a:lnTo>
                <a:lnTo>
                  <a:pt x="2447" y="1098"/>
                </a:lnTo>
                <a:lnTo>
                  <a:pt x="2456" y="1123"/>
                </a:lnTo>
                <a:lnTo>
                  <a:pt x="2464" y="1148"/>
                </a:lnTo>
                <a:lnTo>
                  <a:pt x="2470" y="1174"/>
                </a:lnTo>
                <a:lnTo>
                  <a:pt x="2476" y="1200"/>
                </a:lnTo>
                <a:lnTo>
                  <a:pt x="2481" y="1225"/>
                </a:lnTo>
                <a:lnTo>
                  <a:pt x="2482" y="1238"/>
                </a:lnTo>
                <a:lnTo>
                  <a:pt x="2484" y="1251"/>
                </a:lnTo>
                <a:lnTo>
                  <a:pt x="2487" y="1278"/>
                </a:lnTo>
                <a:lnTo>
                  <a:pt x="2488" y="1304"/>
                </a:lnTo>
                <a:lnTo>
                  <a:pt x="2488" y="1331"/>
                </a:lnTo>
                <a:lnTo>
                  <a:pt x="2488" y="1357"/>
                </a:lnTo>
                <a:lnTo>
                  <a:pt x="2486" y="1383"/>
                </a:lnTo>
                <a:lnTo>
                  <a:pt x="2482" y="1410"/>
                </a:lnTo>
                <a:lnTo>
                  <a:pt x="2477" y="1435"/>
                </a:lnTo>
                <a:lnTo>
                  <a:pt x="2471" y="1461"/>
                </a:lnTo>
                <a:lnTo>
                  <a:pt x="2466" y="1473"/>
                </a:lnTo>
                <a:lnTo>
                  <a:pt x="2463" y="1485"/>
                </a:lnTo>
                <a:lnTo>
                  <a:pt x="2458" y="1499"/>
                </a:lnTo>
                <a:lnTo>
                  <a:pt x="2453" y="1511"/>
                </a:lnTo>
                <a:lnTo>
                  <a:pt x="2442" y="1535"/>
                </a:lnTo>
                <a:lnTo>
                  <a:pt x="2430" y="1557"/>
                </a:lnTo>
                <a:lnTo>
                  <a:pt x="2423" y="1569"/>
                </a:lnTo>
                <a:lnTo>
                  <a:pt x="2416" y="1580"/>
                </a:lnTo>
                <a:lnTo>
                  <a:pt x="2400" y="1602"/>
                </a:lnTo>
                <a:lnTo>
                  <a:pt x="2361" y="1653"/>
                </a:lnTo>
                <a:lnTo>
                  <a:pt x="2320" y="1703"/>
                </a:lnTo>
                <a:lnTo>
                  <a:pt x="2277" y="1752"/>
                </a:lnTo>
                <a:lnTo>
                  <a:pt x="2256" y="1777"/>
                </a:lnTo>
                <a:lnTo>
                  <a:pt x="2234" y="1801"/>
                </a:lnTo>
                <a:lnTo>
                  <a:pt x="2189" y="1851"/>
                </a:lnTo>
                <a:lnTo>
                  <a:pt x="2141" y="1903"/>
                </a:lnTo>
                <a:lnTo>
                  <a:pt x="2039" y="2013"/>
                </a:lnTo>
                <a:lnTo>
                  <a:pt x="1988" y="2069"/>
                </a:lnTo>
                <a:lnTo>
                  <a:pt x="1934" y="2124"/>
                </a:lnTo>
                <a:lnTo>
                  <a:pt x="1824" y="2236"/>
                </a:lnTo>
                <a:lnTo>
                  <a:pt x="1766" y="2298"/>
                </a:lnTo>
                <a:lnTo>
                  <a:pt x="1704" y="2362"/>
                </a:lnTo>
                <a:lnTo>
                  <a:pt x="1673" y="2397"/>
                </a:lnTo>
                <a:lnTo>
                  <a:pt x="1641" y="2433"/>
                </a:lnTo>
                <a:lnTo>
                  <a:pt x="1607" y="2472"/>
                </a:lnTo>
                <a:lnTo>
                  <a:pt x="1571" y="2511"/>
                </a:lnTo>
                <a:lnTo>
                  <a:pt x="1565" y="2520"/>
                </a:lnTo>
                <a:lnTo>
                  <a:pt x="1559" y="2527"/>
                </a:lnTo>
                <a:lnTo>
                  <a:pt x="1548" y="2545"/>
                </a:lnTo>
                <a:lnTo>
                  <a:pt x="1544" y="2553"/>
                </a:lnTo>
                <a:lnTo>
                  <a:pt x="1539" y="2562"/>
                </a:lnTo>
                <a:lnTo>
                  <a:pt x="1530" y="2581"/>
                </a:lnTo>
                <a:lnTo>
                  <a:pt x="1528" y="2590"/>
                </a:lnTo>
                <a:lnTo>
                  <a:pt x="1524" y="2600"/>
                </a:lnTo>
                <a:lnTo>
                  <a:pt x="1522" y="2610"/>
                </a:lnTo>
                <a:lnTo>
                  <a:pt x="1520" y="2620"/>
                </a:lnTo>
                <a:lnTo>
                  <a:pt x="1516" y="2641"/>
                </a:lnTo>
                <a:lnTo>
                  <a:pt x="1515" y="2652"/>
                </a:lnTo>
                <a:lnTo>
                  <a:pt x="1514" y="2662"/>
                </a:lnTo>
                <a:lnTo>
                  <a:pt x="1514" y="2684"/>
                </a:lnTo>
                <a:lnTo>
                  <a:pt x="1514" y="2707"/>
                </a:lnTo>
                <a:lnTo>
                  <a:pt x="1514" y="2730"/>
                </a:lnTo>
                <a:lnTo>
                  <a:pt x="1516" y="2752"/>
                </a:lnTo>
                <a:lnTo>
                  <a:pt x="1520" y="2775"/>
                </a:lnTo>
                <a:lnTo>
                  <a:pt x="1523" y="2799"/>
                </a:lnTo>
                <a:lnTo>
                  <a:pt x="1527" y="2822"/>
                </a:lnTo>
                <a:lnTo>
                  <a:pt x="1533" y="2846"/>
                </a:lnTo>
                <a:lnTo>
                  <a:pt x="1538" y="2870"/>
                </a:lnTo>
                <a:lnTo>
                  <a:pt x="1545" y="2894"/>
                </a:lnTo>
                <a:lnTo>
                  <a:pt x="1558" y="2941"/>
                </a:lnTo>
                <a:lnTo>
                  <a:pt x="1572" y="2987"/>
                </a:lnTo>
                <a:lnTo>
                  <a:pt x="1588" y="3033"/>
                </a:lnTo>
                <a:lnTo>
                  <a:pt x="1617" y="3118"/>
                </a:lnTo>
                <a:lnTo>
                  <a:pt x="1630" y="3157"/>
                </a:lnTo>
                <a:lnTo>
                  <a:pt x="1641" y="3193"/>
                </a:lnTo>
                <a:close/>
                <a:moveTo>
                  <a:pt x="2080" y="3193"/>
                </a:moveTo>
                <a:lnTo>
                  <a:pt x="1755" y="3193"/>
                </a:lnTo>
                <a:lnTo>
                  <a:pt x="1749" y="3171"/>
                </a:lnTo>
                <a:lnTo>
                  <a:pt x="1743" y="3148"/>
                </a:lnTo>
                <a:lnTo>
                  <a:pt x="1730" y="3104"/>
                </a:lnTo>
                <a:lnTo>
                  <a:pt x="1702" y="3015"/>
                </a:lnTo>
                <a:lnTo>
                  <a:pt x="1688" y="2971"/>
                </a:lnTo>
                <a:lnTo>
                  <a:pt x="1676" y="2926"/>
                </a:lnTo>
                <a:lnTo>
                  <a:pt x="1670" y="2904"/>
                </a:lnTo>
                <a:lnTo>
                  <a:pt x="1665" y="2881"/>
                </a:lnTo>
                <a:lnTo>
                  <a:pt x="1660" y="2859"/>
                </a:lnTo>
                <a:lnTo>
                  <a:pt x="1656" y="2836"/>
                </a:lnTo>
                <a:lnTo>
                  <a:pt x="1653" y="2810"/>
                </a:lnTo>
                <a:lnTo>
                  <a:pt x="1649" y="2785"/>
                </a:lnTo>
                <a:lnTo>
                  <a:pt x="1648" y="2761"/>
                </a:lnTo>
                <a:lnTo>
                  <a:pt x="1647" y="2738"/>
                </a:lnTo>
                <a:lnTo>
                  <a:pt x="1647" y="2716"/>
                </a:lnTo>
                <a:lnTo>
                  <a:pt x="1648" y="2696"/>
                </a:lnTo>
                <a:lnTo>
                  <a:pt x="1650" y="2676"/>
                </a:lnTo>
                <a:lnTo>
                  <a:pt x="1654" y="2655"/>
                </a:lnTo>
                <a:lnTo>
                  <a:pt x="1656" y="2646"/>
                </a:lnTo>
                <a:lnTo>
                  <a:pt x="1660" y="2636"/>
                </a:lnTo>
                <a:lnTo>
                  <a:pt x="1667" y="2618"/>
                </a:lnTo>
                <a:lnTo>
                  <a:pt x="1671" y="2608"/>
                </a:lnTo>
                <a:lnTo>
                  <a:pt x="1676" y="2599"/>
                </a:lnTo>
                <a:lnTo>
                  <a:pt x="1686" y="2581"/>
                </a:lnTo>
                <a:lnTo>
                  <a:pt x="1698" y="2562"/>
                </a:lnTo>
                <a:lnTo>
                  <a:pt x="1713" y="2542"/>
                </a:lnTo>
                <a:lnTo>
                  <a:pt x="1728" y="2523"/>
                </a:lnTo>
                <a:lnTo>
                  <a:pt x="1748" y="2504"/>
                </a:lnTo>
                <a:lnTo>
                  <a:pt x="1762" y="2490"/>
                </a:lnTo>
                <a:lnTo>
                  <a:pt x="1778" y="2474"/>
                </a:lnTo>
                <a:lnTo>
                  <a:pt x="1812" y="2443"/>
                </a:lnTo>
                <a:lnTo>
                  <a:pt x="1850" y="2410"/>
                </a:lnTo>
                <a:lnTo>
                  <a:pt x="1892" y="2377"/>
                </a:lnTo>
                <a:lnTo>
                  <a:pt x="1935" y="2342"/>
                </a:lnTo>
                <a:lnTo>
                  <a:pt x="1979" y="2306"/>
                </a:lnTo>
                <a:lnTo>
                  <a:pt x="2070" y="2235"/>
                </a:lnTo>
                <a:lnTo>
                  <a:pt x="2159" y="2166"/>
                </a:lnTo>
                <a:lnTo>
                  <a:pt x="2200" y="2132"/>
                </a:lnTo>
                <a:lnTo>
                  <a:pt x="2238" y="2101"/>
                </a:lnTo>
                <a:lnTo>
                  <a:pt x="2273" y="2071"/>
                </a:lnTo>
                <a:lnTo>
                  <a:pt x="2303" y="2043"/>
                </a:lnTo>
                <a:lnTo>
                  <a:pt x="2330" y="2018"/>
                </a:lnTo>
                <a:lnTo>
                  <a:pt x="2339" y="2006"/>
                </a:lnTo>
                <a:lnTo>
                  <a:pt x="2349" y="1995"/>
                </a:lnTo>
                <a:lnTo>
                  <a:pt x="2355" y="1986"/>
                </a:lnTo>
                <a:lnTo>
                  <a:pt x="2362" y="1976"/>
                </a:lnTo>
                <a:lnTo>
                  <a:pt x="2367" y="1968"/>
                </a:lnTo>
                <a:lnTo>
                  <a:pt x="2372" y="1958"/>
                </a:lnTo>
                <a:lnTo>
                  <a:pt x="2376" y="1949"/>
                </a:lnTo>
                <a:lnTo>
                  <a:pt x="2380" y="1939"/>
                </a:lnTo>
                <a:lnTo>
                  <a:pt x="2382" y="1929"/>
                </a:lnTo>
                <a:lnTo>
                  <a:pt x="2385" y="1920"/>
                </a:lnTo>
                <a:lnTo>
                  <a:pt x="2387" y="1910"/>
                </a:lnTo>
                <a:lnTo>
                  <a:pt x="2390" y="1901"/>
                </a:lnTo>
                <a:lnTo>
                  <a:pt x="2392" y="1883"/>
                </a:lnTo>
                <a:lnTo>
                  <a:pt x="2392" y="1865"/>
                </a:lnTo>
                <a:lnTo>
                  <a:pt x="2392" y="1848"/>
                </a:lnTo>
                <a:lnTo>
                  <a:pt x="2391" y="1832"/>
                </a:lnTo>
                <a:lnTo>
                  <a:pt x="2390" y="1818"/>
                </a:lnTo>
                <a:lnTo>
                  <a:pt x="2387" y="1805"/>
                </a:lnTo>
                <a:lnTo>
                  <a:pt x="2385" y="1794"/>
                </a:lnTo>
                <a:lnTo>
                  <a:pt x="2381" y="1778"/>
                </a:lnTo>
                <a:lnTo>
                  <a:pt x="2379" y="1773"/>
                </a:lnTo>
                <a:lnTo>
                  <a:pt x="2454" y="1711"/>
                </a:lnTo>
                <a:lnTo>
                  <a:pt x="2529" y="1649"/>
                </a:lnTo>
                <a:lnTo>
                  <a:pt x="2546" y="1669"/>
                </a:lnTo>
                <a:lnTo>
                  <a:pt x="2553" y="1679"/>
                </a:lnTo>
                <a:lnTo>
                  <a:pt x="2561" y="1689"/>
                </a:lnTo>
                <a:lnTo>
                  <a:pt x="2574" y="1711"/>
                </a:lnTo>
                <a:lnTo>
                  <a:pt x="2582" y="1722"/>
                </a:lnTo>
                <a:lnTo>
                  <a:pt x="2588" y="1733"/>
                </a:lnTo>
                <a:lnTo>
                  <a:pt x="2600" y="1755"/>
                </a:lnTo>
                <a:lnTo>
                  <a:pt x="2609" y="1778"/>
                </a:lnTo>
                <a:lnTo>
                  <a:pt x="2619" y="1801"/>
                </a:lnTo>
                <a:lnTo>
                  <a:pt x="2626" y="1824"/>
                </a:lnTo>
                <a:lnTo>
                  <a:pt x="2633" y="1847"/>
                </a:lnTo>
                <a:lnTo>
                  <a:pt x="2638" y="1871"/>
                </a:lnTo>
                <a:lnTo>
                  <a:pt x="2643" y="1893"/>
                </a:lnTo>
                <a:lnTo>
                  <a:pt x="2645" y="1917"/>
                </a:lnTo>
                <a:lnTo>
                  <a:pt x="2648" y="1940"/>
                </a:lnTo>
                <a:lnTo>
                  <a:pt x="2649" y="1963"/>
                </a:lnTo>
                <a:lnTo>
                  <a:pt x="2649" y="1986"/>
                </a:lnTo>
                <a:lnTo>
                  <a:pt x="2649" y="2009"/>
                </a:lnTo>
                <a:lnTo>
                  <a:pt x="2646" y="2031"/>
                </a:lnTo>
                <a:lnTo>
                  <a:pt x="2644" y="2053"/>
                </a:lnTo>
                <a:lnTo>
                  <a:pt x="2640" y="2075"/>
                </a:lnTo>
                <a:lnTo>
                  <a:pt x="2636" y="2096"/>
                </a:lnTo>
                <a:lnTo>
                  <a:pt x="2631" y="2116"/>
                </a:lnTo>
                <a:lnTo>
                  <a:pt x="2625" y="2137"/>
                </a:lnTo>
                <a:lnTo>
                  <a:pt x="2618" y="2157"/>
                </a:lnTo>
                <a:lnTo>
                  <a:pt x="2609" y="2175"/>
                </a:lnTo>
                <a:lnTo>
                  <a:pt x="2601" y="2194"/>
                </a:lnTo>
                <a:lnTo>
                  <a:pt x="2592" y="2211"/>
                </a:lnTo>
                <a:lnTo>
                  <a:pt x="2583" y="2228"/>
                </a:lnTo>
                <a:lnTo>
                  <a:pt x="2572" y="2244"/>
                </a:lnTo>
                <a:lnTo>
                  <a:pt x="2561" y="2258"/>
                </a:lnTo>
                <a:lnTo>
                  <a:pt x="2549" y="2272"/>
                </a:lnTo>
                <a:lnTo>
                  <a:pt x="2537" y="2284"/>
                </a:lnTo>
                <a:lnTo>
                  <a:pt x="2530" y="2290"/>
                </a:lnTo>
                <a:lnTo>
                  <a:pt x="2524" y="2296"/>
                </a:lnTo>
                <a:lnTo>
                  <a:pt x="2429" y="2377"/>
                </a:lnTo>
                <a:lnTo>
                  <a:pt x="2309" y="2480"/>
                </a:lnTo>
                <a:lnTo>
                  <a:pt x="2277" y="2508"/>
                </a:lnTo>
                <a:lnTo>
                  <a:pt x="2244" y="2536"/>
                </a:lnTo>
                <a:lnTo>
                  <a:pt x="2181" y="2594"/>
                </a:lnTo>
                <a:lnTo>
                  <a:pt x="2150" y="2623"/>
                </a:lnTo>
                <a:lnTo>
                  <a:pt x="2120" y="2650"/>
                </a:lnTo>
                <a:lnTo>
                  <a:pt x="2090" y="2679"/>
                </a:lnTo>
                <a:lnTo>
                  <a:pt x="2062" y="2706"/>
                </a:lnTo>
                <a:lnTo>
                  <a:pt x="2037" y="2732"/>
                </a:lnTo>
                <a:lnTo>
                  <a:pt x="2026" y="2744"/>
                </a:lnTo>
                <a:lnTo>
                  <a:pt x="2018" y="2755"/>
                </a:lnTo>
                <a:lnTo>
                  <a:pt x="2009" y="2764"/>
                </a:lnTo>
                <a:lnTo>
                  <a:pt x="2003" y="2774"/>
                </a:lnTo>
                <a:lnTo>
                  <a:pt x="1998" y="2784"/>
                </a:lnTo>
                <a:lnTo>
                  <a:pt x="1995" y="2793"/>
                </a:lnTo>
                <a:lnTo>
                  <a:pt x="1994" y="2798"/>
                </a:lnTo>
                <a:lnTo>
                  <a:pt x="1994" y="2803"/>
                </a:lnTo>
                <a:lnTo>
                  <a:pt x="1992" y="2814"/>
                </a:lnTo>
                <a:lnTo>
                  <a:pt x="1992" y="2827"/>
                </a:lnTo>
                <a:lnTo>
                  <a:pt x="1994" y="2840"/>
                </a:lnTo>
                <a:lnTo>
                  <a:pt x="1995" y="2854"/>
                </a:lnTo>
                <a:lnTo>
                  <a:pt x="1998" y="2872"/>
                </a:lnTo>
                <a:lnTo>
                  <a:pt x="2007" y="2912"/>
                </a:lnTo>
                <a:lnTo>
                  <a:pt x="2025" y="2986"/>
                </a:lnTo>
                <a:lnTo>
                  <a:pt x="2044" y="3063"/>
                </a:lnTo>
                <a:lnTo>
                  <a:pt x="2063" y="3134"/>
                </a:lnTo>
                <a:lnTo>
                  <a:pt x="2080" y="3193"/>
                </a:lnTo>
                <a:close/>
                <a:moveTo>
                  <a:pt x="657" y="2306"/>
                </a:moveTo>
                <a:lnTo>
                  <a:pt x="641" y="2282"/>
                </a:lnTo>
                <a:lnTo>
                  <a:pt x="626" y="2259"/>
                </a:lnTo>
                <a:lnTo>
                  <a:pt x="612" y="2235"/>
                </a:lnTo>
                <a:lnTo>
                  <a:pt x="599" y="2211"/>
                </a:lnTo>
                <a:lnTo>
                  <a:pt x="587" y="2187"/>
                </a:lnTo>
                <a:lnTo>
                  <a:pt x="576" y="2163"/>
                </a:lnTo>
                <a:lnTo>
                  <a:pt x="567" y="2138"/>
                </a:lnTo>
                <a:lnTo>
                  <a:pt x="557" y="2114"/>
                </a:lnTo>
                <a:lnTo>
                  <a:pt x="549" y="2089"/>
                </a:lnTo>
                <a:lnTo>
                  <a:pt x="542" y="2064"/>
                </a:lnTo>
                <a:lnTo>
                  <a:pt x="536" y="2037"/>
                </a:lnTo>
                <a:lnTo>
                  <a:pt x="533" y="2024"/>
                </a:lnTo>
                <a:lnTo>
                  <a:pt x="531" y="2011"/>
                </a:lnTo>
                <a:lnTo>
                  <a:pt x="526" y="1983"/>
                </a:lnTo>
                <a:lnTo>
                  <a:pt x="521" y="1956"/>
                </a:lnTo>
                <a:lnTo>
                  <a:pt x="519" y="1926"/>
                </a:lnTo>
                <a:lnTo>
                  <a:pt x="516" y="1897"/>
                </a:lnTo>
                <a:lnTo>
                  <a:pt x="515" y="1880"/>
                </a:lnTo>
                <a:lnTo>
                  <a:pt x="515" y="1863"/>
                </a:lnTo>
                <a:lnTo>
                  <a:pt x="515" y="1847"/>
                </a:lnTo>
                <a:lnTo>
                  <a:pt x="515" y="1830"/>
                </a:lnTo>
                <a:lnTo>
                  <a:pt x="516" y="1813"/>
                </a:lnTo>
                <a:lnTo>
                  <a:pt x="518" y="1796"/>
                </a:lnTo>
                <a:lnTo>
                  <a:pt x="521" y="1764"/>
                </a:lnTo>
                <a:lnTo>
                  <a:pt x="526" y="1731"/>
                </a:lnTo>
                <a:lnTo>
                  <a:pt x="532" y="1699"/>
                </a:lnTo>
                <a:lnTo>
                  <a:pt x="539" y="1668"/>
                </a:lnTo>
                <a:lnTo>
                  <a:pt x="548" y="1637"/>
                </a:lnTo>
                <a:lnTo>
                  <a:pt x="557" y="1605"/>
                </a:lnTo>
                <a:lnTo>
                  <a:pt x="568" y="1574"/>
                </a:lnTo>
                <a:lnTo>
                  <a:pt x="580" y="1543"/>
                </a:lnTo>
                <a:lnTo>
                  <a:pt x="593" y="1513"/>
                </a:lnTo>
                <a:lnTo>
                  <a:pt x="608" y="1483"/>
                </a:lnTo>
                <a:lnTo>
                  <a:pt x="622" y="1453"/>
                </a:lnTo>
                <a:lnTo>
                  <a:pt x="638" y="1423"/>
                </a:lnTo>
                <a:lnTo>
                  <a:pt x="654" y="1394"/>
                </a:lnTo>
                <a:lnTo>
                  <a:pt x="671" y="1364"/>
                </a:lnTo>
                <a:lnTo>
                  <a:pt x="689" y="1335"/>
                </a:lnTo>
                <a:lnTo>
                  <a:pt x="707" y="1305"/>
                </a:lnTo>
                <a:lnTo>
                  <a:pt x="726" y="1277"/>
                </a:lnTo>
                <a:lnTo>
                  <a:pt x="766" y="1219"/>
                </a:lnTo>
                <a:lnTo>
                  <a:pt x="806" y="1163"/>
                </a:lnTo>
                <a:lnTo>
                  <a:pt x="848" y="1105"/>
                </a:lnTo>
                <a:lnTo>
                  <a:pt x="888" y="1049"/>
                </a:lnTo>
                <a:lnTo>
                  <a:pt x="930" y="991"/>
                </a:lnTo>
                <a:lnTo>
                  <a:pt x="971" y="935"/>
                </a:lnTo>
                <a:lnTo>
                  <a:pt x="1107" y="745"/>
                </a:lnTo>
                <a:lnTo>
                  <a:pt x="1168" y="658"/>
                </a:lnTo>
                <a:lnTo>
                  <a:pt x="1223" y="576"/>
                </a:lnTo>
                <a:lnTo>
                  <a:pt x="1248" y="538"/>
                </a:lnTo>
                <a:lnTo>
                  <a:pt x="1271" y="502"/>
                </a:lnTo>
                <a:lnTo>
                  <a:pt x="1292" y="468"/>
                </a:lnTo>
                <a:lnTo>
                  <a:pt x="1310" y="437"/>
                </a:lnTo>
                <a:lnTo>
                  <a:pt x="1325" y="408"/>
                </a:lnTo>
                <a:lnTo>
                  <a:pt x="1337" y="382"/>
                </a:lnTo>
                <a:lnTo>
                  <a:pt x="1342" y="370"/>
                </a:lnTo>
                <a:lnTo>
                  <a:pt x="1347" y="358"/>
                </a:lnTo>
                <a:lnTo>
                  <a:pt x="1350" y="347"/>
                </a:lnTo>
                <a:lnTo>
                  <a:pt x="1353" y="337"/>
                </a:lnTo>
                <a:lnTo>
                  <a:pt x="1355" y="323"/>
                </a:lnTo>
                <a:lnTo>
                  <a:pt x="1356" y="309"/>
                </a:lnTo>
                <a:lnTo>
                  <a:pt x="1356" y="294"/>
                </a:lnTo>
                <a:lnTo>
                  <a:pt x="1356" y="280"/>
                </a:lnTo>
                <a:lnTo>
                  <a:pt x="1355" y="265"/>
                </a:lnTo>
                <a:lnTo>
                  <a:pt x="1353" y="252"/>
                </a:lnTo>
                <a:lnTo>
                  <a:pt x="1350" y="238"/>
                </a:lnTo>
                <a:lnTo>
                  <a:pt x="1347" y="223"/>
                </a:lnTo>
                <a:lnTo>
                  <a:pt x="1344" y="210"/>
                </a:lnTo>
                <a:lnTo>
                  <a:pt x="1340" y="197"/>
                </a:lnTo>
                <a:lnTo>
                  <a:pt x="1331" y="172"/>
                </a:lnTo>
                <a:lnTo>
                  <a:pt x="1322" y="149"/>
                </a:lnTo>
                <a:lnTo>
                  <a:pt x="1313" y="129"/>
                </a:lnTo>
                <a:lnTo>
                  <a:pt x="1384" y="69"/>
                </a:lnTo>
                <a:lnTo>
                  <a:pt x="1436" y="25"/>
                </a:lnTo>
                <a:lnTo>
                  <a:pt x="1455" y="10"/>
                </a:lnTo>
                <a:lnTo>
                  <a:pt x="1467" y="0"/>
                </a:lnTo>
                <a:lnTo>
                  <a:pt x="1485" y="18"/>
                </a:lnTo>
                <a:lnTo>
                  <a:pt x="1502" y="36"/>
                </a:lnTo>
                <a:lnTo>
                  <a:pt x="1517" y="54"/>
                </a:lnTo>
                <a:lnTo>
                  <a:pt x="1533" y="73"/>
                </a:lnTo>
                <a:lnTo>
                  <a:pt x="1540" y="83"/>
                </a:lnTo>
                <a:lnTo>
                  <a:pt x="1546" y="93"/>
                </a:lnTo>
                <a:lnTo>
                  <a:pt x="1559" y="113"/>
                </a:lnTo>
                <a:lnTo>
                  <a:pt x="1571" y="133"/>
                </a:lnTo>
                <a:lnTo>
                  <a:pt x="1582" y="154"/>
                </a:lnTo>
                <a:lnTo>
                  <a:pt x="1592" y="174"/>
                </a:lnTo>
                <a:lnTo>
                  <a:pt x="1601" y="196"/>
                </a:lnTo>
                <a:lnTo>
                  <a:pt x="1608" y="217"/>
                </a:lnTo>
                <a:lnTo>
                  <a:pt x="1616" y="239"/>
                </a:lnTo>
                <a:lnTo>
                  <a:pt x="1622" y="262"/>
                </a:lnTo>
                <a:lnTo>
                  <a:pt x="1628" y="283"/>
                </a:lnTo>
                <a:lnTo>
                  <a:pt x="1631" y="306"/>
                </a:lnTo>
                <a:lnTo>
                  <a:pt x="1635" y="329"/>
                </a:lnTo>
                <a:lnTo>
                  <a:pt x="1637" y="351"/>
                </a:lnTo>
                <a:lnTo>
                  <a:pt x="1638" y="373"/>
                </a:lnTo>
                <a:lnTo>
                  <a:pt x="1640" y="396"/>
                </a:lnTo>
                <a:lnTo>
                  <a:pt x="1640" y="419"/>
                </a:lnTo>
                <a:lnTo>
                  <a:pt x="1638" y="442"/>
                </a:lnTo>
                <a:lnTo>
                  <a:pt x="1636" y="464"/>
                </a:lnTo>
                <a:lnTo>
                  <a:pt x="1634" y="486"/>
                </a:lnTo>
                <a:lnTo>
                  <a:pt x="1630" y="509"/>
                </a:lnTo>
                <a:lnTo>
                  <a:pt x="1626" y="530"/>
                </a:lnTo>
                <a:lnTo>
                  <a:pt x="1622" y="553"/>
                </a:lnTo>
                <a:lnTo>
                  <a:pt x="1616" y="575"/>
                </a:lnTo>
                <a:lnTo>
                  <a:pt x="1610" y="596"/>
                </a:lnTo>
                <a:lnTo>
                  <a:pt x="1602" y="617"/>
                </a:lnTo>
                <a:lnTo>
                  <a:pt x="1594" y="638"/>
                </a:lnTo>
                <a:lnTo>
                  <a:pt x="1586" y="659"/>
                </a:lnTo>
                <a:lnTo>
                  <a:pt x="1577" y="679"/>
                </a:lnTo>
                <a:lnTo>
                  <a:pt x="1566" y="702"/>
                </a:lnTo>
                <a:lnTo>
                  <a:pt x="1554" y="725"/>
                </a:lnTo>
                <a:lnTo>
                  <a:pt x="1541" y="748"/>
                </a:lnTo>
                <a:lnTo>
                  <a:pt x="1528" y="770"/>
                </a:lnTo>
                <a:lnTo>
                  <a:pt x="1515" y="793"/>
                </a:lnTo>
                <a:lnTo>
                  <a:pt x="1500" y="817"/>
                </a:lnTo>
                <a:lnTo>
                  <a:pt x="1469" y="865"/>
                </a:lnTo>
                <a:lnTo>
                  <a:pt x="1437" y="913"/>
                </a:lnTo>
                <a:lnTo>
                  <a:pt x="1402" y="962"/>
                </a:lnTo>
                <a:lnTo>
                  <a:pt x="1366" y="1012"/>
                </a:lnTo>
                <a:lnTo>
                  <a:pt x="1328" y="1061"/>
                </a:lnTo>
                <a:lnTo>
                  <a:pt x="1250" y="1163"/>
                </a:lnTo>
                <a:lnTo>
                  <a:pt x="1168" y="1265"/>
                </a:lnTo>
                <a:lnTo>
                  <a:pt x="1086" y="1369"/>
                </a:lnTo>
                <a:lnTo>
                  <a:pt x="1047" y="1422"/>
                </a:lnTo>
                <a:lnTo>
                  <a:pt x="1007" y="1475"/>
                </a:lnTo>
                <a:lnTo>
                  <a:pt x="968" y="1527"/>
                </a:lnTo>
                <a:lnTo>
                  <a:pt x="930" y="1580"/>
                </a:lnTo>
                <a:lnTo>
                  <a:pt x="893" y="1633"/>
                </a:lnTo>
                <a:lnTo>
                  <a:pt x="858" y="1686"/>
                </a:lnTo>
                <a:lnTo>
                  <a:pt x="826" y="1739"/>
                </a:lnTo>
                <a:lnTo>
                  <a:pt x="810" y="1765"/>
                </a:lnTo>
                <a:lnTo>
                  <a:pt x="795" y="1791"/>
                </a:lnTo>
                <a:lnTo>
                  <a:pt x="780" y="1818"/>
                </a:lnTo>
                <a:lnTo>
                  <a:pt x="766" y="1844"/>
                </a:lnTo>
                <a:lnTo>
                  <a:pt x="753" y="1871"/>
                </a:lnTo>
                <a:lnTo>
                  <a:pt x="741" y="1897"/>
                </a:lnTo>
                <a:lnTo>
                  <a:pt x="729" y="1923"/>
                </a:lnTo>
                <a:lnTo>
                  <a:pt x="718" y="1950"/>
                </a:lnTo>
                <a:lnTo>
                  <a:pt x="707" y="1975"/>
                </a:lnTo>
                <a:lnTo>
                  <a:pt x="698" y="2001"/>
                </a:lnTo>
                <a:lnTo>
                  <a:pt x="689" y="2028"/>
                </a:lnTo>
                <a:lnTo>
                  <a:pt x="681" y="2053"/>
                </a:lnTo>
                <a:lnTo>
                  <a:pt x="674" y="2079"/>
                </a:lnTo>
                <a:lnTo>
                  <a:pt x="668" y="2104"/>
                </a:lnTo>
                <a:lnTo>
                  <a:pt x="663" y="2130"/>
                </a:lnTo>
                <a:lnTo>
                  <a:pt x="659" y="2156"/>
                </a:lnTo>
                <a:lnTo>
                  <a:pt x="656" y="2181"/>
                </a:lnTo>
                <a:lnTo>
                  <a:pt x="653" y="2206"/>
                </a:lnTo>
                <a:lnTo>
                  <a:pt x="653" y="2232"/>
                </a:lnTo>
                <a:lnTo>
                  <a:pt x="653" y="2257"/>
                </a:lnTo>
                <a:lnTo>
                  <a:pt x="654" y="2282"/>
                </a:lnTo>
                <a:lnTo>
                  <a:pt x="657" y="2306"/>
                </a:lnTo>
                <a:close/>
                <a:moveTo>
                  <a:pt x="1857" y="7179"/>
                </a:moveTo>
                <a:lnTo>
                  <a:pt x="1308" y="7179"/>
                </a:lnTo>
                <a:lnTo>
                  <a:pt x="1308" y="6458"/>
                </a:lnTo>
                <a:lnTo>
                  <a:pt x="1308" y="5737"/>
                </a:lnTo>
                <a:lnTo>
                  <a:pt x="1308" y="5016"/>
                </a:lnTo>
                <a:lnTo>
                  <a:pt x="1308" y="4296"/>
                </a:lnTo>
                <a:lnTo>
                  <a:pt x="1316" y="4299"/>
                </a:lnTo>
                <a:lnTo>
                  <a:pt x="1354" y="4308"/>
                </a:lnTo>
                <a:lnTo>
                  <a:pt x="1390" y="4318"/>
                </a:lnTo>
                <a:lnTo>
                  <a:pt x="1425" y="4326"/>
                </a:lnTo>
                <a:lnTo>
                  <a:pt x="1458" y="4332"/>
                </a:lnTo>
                <a:lnTo>
                  <a:pt x="1491" y="4337"/>
                </a:lnTo>
                <a:lnTo>
                  <a:pt x="1506" y="4340"/>
                </a:lnTo>
                <a:lnTo>
                  <a:pt x="1522" y="4342"/>
                </a:lnTo>
                <a:lnTo>
                  <a:pt x="1552" y="4344"/>
                </a:lnTo>
                <a:lnTo>
                  <a:pt x="1582" y="4346"/>
                </a:lnTo>
                <a:lnTo>
                  <a:pt x="1613" y="4346"/>
                </a:lnTo>
                <a:lnTo>
                  <a:pt x="1643" y="4343"/>
                </a:lnTo>
                <a:lnTo>
                  <a:pt x="1674" y="4340"/>
                </a:lnTo>
                <a:lnTo>
                  <a:pt x="1707" y="4335"/>
                </a:lnTo>
                <a:lnTo>
                  <a:pt x="1722" y="4332"/>
                </a:lnTo>
                <a:lnTo>
                  <a:pt x="1739" y="4329"/>
                </a:lnTo>
                <a:lnTo>
                  <a:pt x="1774" y="4320"/>
                </a:lnTo>
                <a:lnTo>
                  <a:pt x="1811" y="4311"/>
                </a:lnTo>
                <a:lnTo>
                  <a:pt x="1850" y="4299"/>
                </a:lnTo>
                <a:lnTo>
                  <a:pt x="1857" y="4296"/>
                </a:lnTo>
                <a:lnTo>
                  <a:pt x="1857" y="5016"/>
                </a:lnTo>
                <a:lnTo>
                  <a:pt x="1857" y="5737"/>
                </a:lnTo>
                <a:lnTo>
                  <a:pt x="1857" y="6458"/>
                </a:lnTo>
                <a:lnTo>
                  <a:pt x="1857" y="7179"/>
                </a:lnTo>
                <a:close/>
                <a:moveTo>
                  <a:pt x="1582" y="4163"/>
                </a:moveTo>
                <a:lnTo>
                  <a:pt x="1548" y="4163"/>
                </a:lnTo>
                <a:lnTo>
                  <a:pt x="1515" y="4162"/>
                </a:lnTo>
                <a:lnTo>
                  <a:pt x="1482" y="4161"/>
                </a:lnTo>
                <a:lnTo>
                  <a:pt x="1449" y="4158"/>
                </a:lnTo>
                <a:lnTo>
                  <a:pt x="1416" y="4156"/>
                </a:lnTo>
                <a:lnTo>
                  <a:pt x="1384" y="4152"/>
                </a:lnTo>
                <a:lnTo>
                  <a:pt x="1352" y="4149"/>
                </a:lnTo>
                <a:lnTo>
                  <a:pt x="1320" y="4144"/>
                </a:lnTo>
                <a:lnTo>
                  <a:pt x="1288" y="4139"/>
                </a:lnTo>
                <a:lnTo>
                  <a:pt x="1257" y="4134"/>
                </a:lnTo>
                <a:lnTo>
                  <a:pt x="1226" y="4128"/>
                </a:lnTo>
                <a:lnTo>
                  <a:pt x="1194" y="4121"/>
                </a:lnTo>
                <a:lnTo>
                  <a:pt x="1163" y="4114"/>
                </a:lnTo>
                <a:lnTo>
                  <a:pt x="1133" y="4107"/>
                </a:lnTo>
                <a:lnTo>
                  <a:pt x="1103" y="4098"/>
                </a:lnTo>
                <a:lnTo>
                  <a:pt x="1073" y="4090"/>
                </a:lnTo>
                <a:lnTo>
                  <a:pt x="1043" y="4082"/>
                </a:lnTo>
                <a:lnTo>
                  <a:pt x="1014" y="4072"/>
                </a:lnTo>
                <a:lnTo>
                  <a:pt x="984" y="4062"/>
                </a:lnTo>
                <a:lnTo>
                  <a:pt x="956" y="4052"/>
                </a:lnTo>
                <a:lnTo>
                  <a:pt x="899" y="4030"/>
                </a:lnTo>
                <a:lnTo>
                  <a:pt x="870" y="4018"/>
                </a:lnTo>
                <a:lnTo>
                  <a:pt x="843" y="4006"/>
                </a:lnTo>
                <a:lnTo>
                  <a:pt x="815" y="3993"/>
                </a:lnTo>
                <a:lnTo>
                  <a:pt x="789" y="3981"/>
                </a:lnTo>
                <a:lnTo>
                  <a:pt x="735" y="3953"/>
                </a:lnTo>
                <a:lnTo>
                  <a:pt x="683" y="3926"/>
                </a:lnTo>
                <a:lnTo>
                  <a:pt x="657" y="3911"/>
                </a:lnTo>
                <a:lnTo>
                  <a:pt x="632" y="3896"/>
                </a:lnTo>
                <a:lnTo>
                  <a:pt x="582" y="3866"/>
                </a:lnTo>
                <a:lnTo>
                  <a:pt x="557" y="3849"/>
                </a:lnTo>
                <a:lnTo>
                  <a:pt x="533" y="3833"/>
                </a:lnTo>
                <a:lnTo>
                  <a:pt x="510" y="3816"/>
                </a:lnTo>
                <a:lnTo>
                  <a:pt x="486" y="3800"/>
                </a:lnTo>
                <a:lnTo>
                  <a:pt x="464" y="3783"/>
                </a:lnTo>
                <a:lnTo>
                  <a:pt x="441" y="3766"/>
                </a:lnTo>
                <a:lnTo>
                  <a:pt x="396" y="3730"/>
                </a:lnTo>
                <a:lnTo>
                  <a:pt x="353" y="3694"/>
                </a:lnTo>
                <a:lnTo>
                  <a:pt x="312" y="3657"/>
                </a:lnTo>
                <a:lnTo>
                  <a:pt x="292" y="3639"/>
                </a:lnTo>
                <a:lnTo>
                  <a:pt x="272" y="3620"/>
                </a:lnTo>
                <a:lnTo>
                  <a:pt x="252" y="3601"/>
                </a:lnTo>
                <a:lnTo>
                  <a:pt x="233" y="3581"/>
                </a:lnTo>
                <a:lnTo>
                  <a:pt x="196" y="3542"/>
                </a:lnTo>
                <a:lnTo>
                  <a:pt x="161" y="3503"/>
                </a:lnTo>
                <a:lnTo>
                  <a:pt x="143" y="3483"/>
                </a:lnTo>
                <a:lnTo>
                  <a:pt x="126" y="3463"/>
                </a:lnTo>
                <a:lnTo>
                  <a:pt x="94" y="3423"/>
                </a:lnTo>
                <a:lnTo>
                  <a:pt x="63" y="3382"/>
                </a:lnTo>
                <a:lnTo>
                  <a:pt x="34" y="3341"/>
                </a:lnTo>
                <a:lnTo>
                  <a:pt x="20" y="3321"/>
                </a:lnTo>
                <a:lnTo>
                  <a:pt x="6" y="3301"/>
                </a:lnTo>
                <a:lnTo>
                  <a:pt x="0" y="3291"/>
                </a:lnTo>
                <a:lnTo>
                  <a:pt x="791" y="3291"/>
                </a:lnTo>
                <a:lnTo>
                  <a:pt x="1582" y="3291"/>
                </a:lnTo>
                <a:lnTo>
                  <a:pt x="2373" y="3291"/>
                </a:lnTo>
                <a:lnTo>
                  <a:pt x="3164" y="3291"/>
                </a:lnTo>
                <a:lnTo>
                  <a:pt x="3158" y="3299"/>
                </a:lnTo>
                <a:lnTo>
                  <a:pt x="3125" y="3350"/>
                </a:lnTo>
                <a:lnTo>
                  <a:pt x="3092" y="3399"/>
                </a:lnTo>
                <a:lnTo>
                  <a:pt x="3074" y="3423"/>
                </a:lnTo>
                <a:lnTo>
                  <a:pt x="3056" y="3447"/>
                </a:lnTo>
                <a:lnTo>
                  <a:pt x="3020" y="3493"/>
                </a:lnTo>
                <a:lnTo>
                  <a:pt x="3000" y="3515"/>
                </a:lnTo>
                <a:lnTo>
                  <a:pt x="2981" y="3538"/>
                </a:lnTo>
                <a:lnTo>
                  <a:pt x="2943" y="3581"/>
                </a:lnTo>
                <a:lnTo>
                  <a:pt x="2922" y="3603"/>
                </a:lnTo>
                <a:lnTo>
                  <a:pt x="2902" y="3623"/>
                </a:lnTo>
                <a:lnTo>
                  <a:pt x="2882" y="3644"/>
                </a:lnTo>
                <a:lnTo>
                  <a:pt x="2861" y="3664"/>
                </a:lnTo>
                <a:lnTo>
                  <a:pt x="2818" y="3704"/>
                </a:lnTo>
                <a:lnTo>
                  <a:pt x="2796" y="3722"/>
                </a:lnTo>
                <a:lnTo>
                  <a:pt x="2774" y="3741"/>
                </a:lnTo>
                <a:lnTo>
                  <a:pt x="2752" y="3759"/>
                </a:lnTo>
                <a:lnTo>
                  <a:pt x="2729" y="3777"/>
                </a:lnTo>
                <a:lnTo>
                  <a:pt x="2684" y="3812"/>
                </a:lnTo>
                <a:lnTo>
                  <a:pt x="2660" y="3828"/>
                </a:lnTo>
                <a:lnTo>
                  <a:pt x="2637" y="3845"/>
                </a:lnTo>
                <a:lnTo>
                  <a:pt x="2588" y="3876"/>
                </a:lnTo>
                <a:lnTo>
                  <a:pt x="2564" y="3892"/>
                </a:lnTo>
                <a:lnTo>
                  <a:pt x="2540" y="3906"/>
                </a:lnTo>
                <a:lnTo>
                  <a:pt x="2514" y="3921"/>
                </a:lnTo>
                <a:lnTo>
                  <a:pt x="2489" y="3935"/>
                </a:lnTo>
                <a:lnTo>
                  <a:pt x="2464" y="3950"/>
                </a:lnTo>
                <a:lnTo>
                  <a:pt x="2439" y="3963"/>
                </a:lnTo>
                <a:lnTo>
                  <a:pt x="2386" y="3988"/>
                </a:lnTo>
                <a:lnTo>
                  <a:pt x="2361" y="4000"/>
                </a:lnTo>
                <a:lnTo>
                  <a:pt x="2333" y="4012"/>
                </a:lnTo>
                <a:lnTo>
                  <a:pt x="2280" y="4034"/>
                </a:lnTo>
                <a:lnTo>
                  <a:pt x="2253" y="4044"/>
                </a:lnTo>
                <a:lnTo>
                  <a:pt x="2226" y="4054"/>
                </a:lnTo>
                <a:lnTo>
                  <a:pt x="2199" y="4064"/>
                </a:lnTo>
                <a:lnTo>
                  <a:pt x="2171" y="4073"/>
                </a:lnTo>
                <a:lnTo>
                  <a:pt x="2115" y="4090"/>
                </a:lnTo>
                <a:lnTo>
                  <a:pt x="2087" y="4097"/>
                </a:lnTo>
                <a:lnTo>
                  <a:pt x="2058" y="4106"/>
                </a:lnTo>
                <a:lnTo>
                  <a:pt x="2030" y="4112"/>
                </a:lnTo>
                <a:lnTo>
                  <a:pt x="2001" y="4119"/>
                </a:lnTo>
                <a:lnTo>
                  <a:pt x="1943" y="4131"/>
                </a:lnTo>
                <a:lnTo>
                  <a:pt x="1884" y="4140"/>
                </a:lnTo>
                <a:lnTo>
                  <a:pt x="1824" y="4149"/>
                </a:lnTo>
                <a:lnTo>
                  <a:pt x="1766" y="4155"/>
                </a:lnTo>
                <a:lnTo>
                  <a:pt x="1704" y="4160"/>
                </a:lnTo>
                <a:lnTo>
                  <a:pt x="1674" y="4162"/>
                </a:lnTo>
                <a:lnTo>
                  <a:pt x="1643" y="4163"/>
                </a:lnTo>
                <a:lnTo>
                  <a:pt x="1582" y="41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694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Half Picture 2 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0" name="Rectangle 9"/>
            <p:cNvSpPr/>
            <p:nvPr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1" name="Freeform 6"/>
            <p:cNvSpPr>
              <a:spLocks noChangeAspect="1" noEditPoints="1"/>
            </p:cNvSpPr>
            <p:nvPr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3789039"/>
            <a:ext cx="10656886" cy="8640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1A38-0AD6-457E-B66E-6DDEBF52ADFC}" type="datetimeFigureOut">
              <a:rPr lang="fi-FI" smtClean="0"/>
              <a:t>17.9.2021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4797152"/>
            <a:ext cx="10657135" cy="1368698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3357563"/>
          </a:xfrm>
          <a:custGeom>
            <a:avLst/>
            <a:gdLst/>
            <a:ahLst/>
            <a:cxnLst/>
            <a:rect l="l" t="t" r="r" b="b"/>
            <a:pathLst>
              <a:path w="12192000" h="3357563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3357563"/>
                </a:lnTo>
                <a:lnTo>
                  <a:pt x="0" y="33575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9339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Half Pictur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3789039"/>
            <a:ext cx="10656886" cy="8640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D01A38-0AD6-457E-B66E-6DDEBF52ADFC}" type="datetimeFigureOut">
              <a:rPr lang="fi-FI" smtClean="0"/>
              <a:t>17.9.2021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4797152"/>
            <a:ext cx="10657135" cy="1368698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accent2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accent2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accent2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accent2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3357563"/>
          </a:xfrm>
          <a:custGeom>
            <a:avLst/>
            <a:gdLst/>
            <a:ahLst/>
            <a:cxnLst/>
            <a:rect l="l" t="t" r="r" b="b"/>
            <a:pathLst>
              <a:path w="12192000" h="3357563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3357563"/>
                </a:lnTo>
                <a:lnTo>
                  <a:pt x="0" y="33575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grpSp>
        <p:nvGrpSpPr>
          <p:cNvPr id="9" name="Group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0" name="Rectangle 9"/>
            <p:cNvSpPr/>
            <p:nvPr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1" name="Freeform 6"/>
            <p:cNvSpPr>
              <a:spLocks noChangeAspect="1" noEditPoints="1"/>
            </p:cNvSpPr>
            <p:nvPr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59836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Half Picture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309320"/>
                </a:lnTo>
                <a:lnTo>
                  <a:pt x="12192000" y="6669088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6669088"/>
                </a:lnTo>
                <a:lnTo>
                  <a:pt x="0" y="630932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096000" y="0"/>
            <a:ext cx="6096000" cy="6858000"/>
          </a:xfrm>
          <a:solidFill>
            <a:schemeClr val="accent2">
              <a:alpha val="70000"/>
            </a:schemeClr>
          </a:solidFill>
        </p:spPr>
        <p:txBody>
          <a:bodyPr lIns="576000" tIns="2422800" rIns="1080000" bIns="108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2682" y="476672"/>
            <a:ext cx="269351" cy="612000"/>
          </a:xfrm>
          <a:custGeom>
            <a:avLst/>
            <a:gdLst>
              <a:gd name="T0" fmla="*/ 2014 w 3164"/>
              <a:gd name="T1" fmla="*/ 541 h 7179"/>
              <a:gd name="T2" fmla="*/ 2075 w 3164"/>
              <a:gd name="T3" fmla="*/ 842 h 7179"/>
              <a:gd name="T4" fmla="*/ 2013 w 3164"/>
              <a:gd name="T5" fmla="*/ 1104 h 7179"/>
              <a:gd name="T6" fmla="*/ 1698 w 3164"/>
              <a:gd name="T7" fmla="*/ 1547 h 7179"/>
              <a:gd name="T8" fmla="*/ 1150 w 3164"/>
              <a:gd name="T9" fmla="*/ 2192 h 7179"/>
              <a:gd name="T10" fmla="*/ 1032 w 3164"/>
              <a:gd name="T11" fmla="*/ 2455 h 7179"/>
              <a:gd name="T12" fmla="*/ 1071 w 3164"/>
              <a:gd name="T13" fmla="*/ 2857 h 7179"/>
              <a:gd name="T14" fmla="*/ 758 w 3164"/>
              <a:gd name="T15" fmla="*/ 2524 h 7179"/>
              <a:gd name="T16" fmla="*/ 762 w 3164"/>
              <a:gd name="T17" fmla="*/ 2178 h 7179"/>
              <a:gd name="T18" fmla="*/ 878 w 3164"/>
              <a:gd name="T19" fmla="*/ 1919 h 7179"/>
              <a:gd name="T20" fmla="*/ 1196 w 3164"/>
              <a:gd name="T21" fmla="*/ 1511 h 7179"/>
              <a:gd name="T22" fmla="*/ 1734 w 3164"/>
              <a:gd name="T23" fmla="*/ 844 h 7179"/>
              <a:gd name="T24" fmla="*/ 1792 w 3164"/>
              <a:gd name="T25" fmla="*/ 666 h 7179"/>
              <a:gd name="T26" fmla="*/ 1725 w 3164"/>
              <a:gd name="T27" fmla="*/ 476 h 7179"/>
              <a:gd name="T28" fmla="*/ 1173 w 3164"/>
              <a:gd name="T29" fmla="*/ 2909 h 7179"/>
              <a:gd name="T30" fmla="*/ 1139 w 3164"/>
              <a:gd name="T31" fmla="*/ 2584 h 7179"/>
              <a:gd name="T32" fmla="*/ 1266 w 3164"/>
              <a:gd name="T33" fmla="*/ 2264 h 7179"/>
              <a:gd name="T34" fmla="*/ 1911 w 3164"/>
              <a:gd name="T35" fmla="*/ 1593 h 7179"/>
              <a:gd name="T36" fmla="*/ 2169 w 3164"/>
              <a:gd name="T37" fmla="*/ 1249 h 7179"/>
              <a:gd name="T38" fmla="*/ 2177 w 3164"/>
              <a:gd name="T39" fmla="*/ 1064 h 7179"/>
              <a:gd name="T40" fmla="*/ 2394 w 3164"/>
              <a:gd name="T41" fmla="*/ 984 h 7179"/>
              <a:gd name="T42" fmla="*/ 2487 w 3164"/>
              <a:gd name="T43" fmla="*/ 1278 h 7179"/>
              <a:gd name="T44" fmla="*/ 2430 w 3164"/>
              <a:gd name="T45" fmla="*/ 1557 h 7179"/>
              <a:gd name="T46" fmla="*/ 1934 w 3164"/>
              <a:gd name="T47" fmla="*/ 2124 h 7179"/>
              <a:gd name="T48" fmla="*/ 1530 w 3164"/>
              <a:gd name="T49" fmla="*/ 2581 h 7179"/>
              <a:gd name="T50" fmla="*/ 1523 w 3164"/>
              <a:gd name="T51" fmla="*/ 2799 h 7179"/>
              <a:gd name="T52" fmla="*/ 1749 w 3164"/>
              <a:gd name="T53" fmla="*/ 3171 h 7179"/>
              <a:gd name="T54" fmla="*/ 1647 w 3164"/>
              <a:gd name="T55" fmla="*/ 2738 h 7179"/>
              <a:gd name="T56" fmla="*/ 1728 w 3164"/>
              <a:gd name="T57" fmla="*/ 2523 h 7179"/>
              <a:gd name="T58" fmla="*/ 2273 w 3164"/>
              <a:gd name="T59" fmla="*/ 2071 h 7179"/>
              <a:gd name="T60" fmla="*/ 2387 w 3164"/>
              <a:gd name="T61" fmla="*/ 1910 h 7179"/>
              <a:gd name="T62" fmla="*/ 2546 w 3164"/>
              <a:gd name="T63" fmla="*/ 1669 h 7179"/>
              <a:gd name="T64" fmla="*/ 2645 w 3164"/>
              <a:gd name="T65" fmla="*/ 1917 h 7179"/>
              <a:gd name="T66" fmla="*/ 2601 w 3164"/>
              <a:gd name="T67" fmla="*/ 2194 h 7179"/>
              <a:gd name="T68" fmla="*/ 2181 w 3164"/>
              <a:gd name="T69" fmla="*/ 2594 h 7179"/>
              <a:gd name="T70" fmla="*/ 1994 w 3164"/>
              <a:gd name="T71" fmla="*/ 2803 h 7179"/>
              <a:gd name="T72" fmla="*/ 626 w 3164"/>
              <a:gd name="T73" fmla="*/ 2259 h 7179"/>
              <a:gd name="T74" fmla="*/ 521 w 3164"/>
              <a:gd name="T75" fmla="*/ 1956 h 7179"/>
              <a:gd name="T76" fmla="*/ 548 w 3164"/>
              <a:gd name="T77" fmla="*/ 1637 h 7179"/>
              <a:gd name="T78" fmla="*/ 766 w 3164"/>
              <a:gd name="T79" fmla="*/ 1219 h 7179"/>
              <a:gd name="T80" fmla="*/ 1325 w 3164"/>
              <a:gd name="T81" fmla="*/ 408 h 7179"/>
              <a:gd name="T82" fmla="*/ 1347 w 3164"/>
              <a:gd name="T83" fmla="*/ 223 h 7179"/>
              <a:gd name="T84" fmla="*/ 1533 w 3164"/>
              <a:gd name="T85" fmla="*/ 73 h 7179"/>
              <a:gd name="T86" fmla="*/ 1635 w 3164"/>
              <a:gd name="T87" fmla="*/ 329 h 7179"/>
              <a:gd name="T88" fmla="*/ 1602 w 3164"/>
              <a:gd name="T89" fmla="*/ 617 h 7179"/>
              <a:gd name="T90" fmla="*/ 1366 w 3164"/>
              <a:gd name="T91" fmla="*/ 1012 h 7179"/>
              <a:gd name="T92" fmla="*/ 795 w 3164"/>
              <a:gd name="T93" fmla="*/ 1791 h 7179"/>
              <a:gd name="T94" fmla="*/ 663 w 3164"/>
              <a:gd name="T95" fmla="*/ 2130 h 7179"/>
              <a:gd name="T96" fmla="*/ 1308 w 3164"/>
              <a:gd name="T97" fmla="*/ 4296 h 7179"/>
              <a:gd name="T98" fmla="*/ 1674 w 3164"/>
              <a:gd name="T99" fmla="*/ 4340 h 7179"/>
              <a:gd name="T100" fmla="*/ 1548 w 3164"/>
              <a:gd name="T101" fmla="*/ 4163 h 7179"/>
              <a:gd name="T102" fmla="*/ 1133 w 3164"/>
              <a:gd name="T103" fmla="*/ 4107 h 7179"/>
              <a:gd name="T104" fmla="*/ 683 w 3164"/>
              <a:gd name="T105" fmla="*/ 3926 h 7179"/>
              <a:gd name="T106" fmla="*/ 292 w 3164"/>
              <a:gd name="T107" fmla="*/ 3639 h 7179"/>
              <a:gd name="T108" fmla="*/ 0 w 3164"/>
              <a:gd name="T109" fmla="*/ 3291 h 7179"/>
              <a:gd name="T110" fmla="*/ 2943 w 3164"/>
              <a:gd name="T111" fmla="*/ 3581 h 7179"/>
              <a:gd name="T112" fmla="*/ 2588 w 3164"/>
              <a:gd name="T113" fmla="*/ 3876 h 7179"/>
              <a:gd name="T114" fmla="*/ 2199 w 3164"/>
              <a:gd name="T115" fmla="*/ 4064 h 7179"/>
              <a:gd name="T116" fmla="*/ 1643 w 3164"/>
              <a:gd name="T117" fmla="*/ 4163 h 7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164" h="7179">
                <a:moveTo>
                  <a:pt x="1875" y="352"/>
                </a:moveTo>
                <a:lnTo>
                  <a:pt x="1888" y="364"/>
                </a:lnTo>
                <a:lnTo>
                  <a:pt x="1899" y="376"/>
                </a:lnTo>
                <a:lnTo>
                  <a:pt x="1911" y="388"/>
                </a:lnTo>
                <a:lnTo>
                  <a:pt x="1922" y="400"/>
                </a:lnTo>
                <a:lnTo>
                  <a:pt x="1932" y="413"/>
                </a:lnTo>
                <a:lnTo>
                  <a:pt x="1942" y="425"/>
                </a:lnTo>
                <a:lnTo>
                  <a:pt x="1961" y="450"/>
                </a:lnTo>
                <a:lnTo>
                  <a:pt x="1970" y="463"/>
                </a:lnTo>
                <a:lnTo>
                  <a:pt x="1978" y="476"/>
                </a:lnTo>
                <a:lnTo>
                  <a:pt x="1994" y="502"/>
                </a:lnTo>
                <a:lnTo>
                  <a:pt x="2007" y="528"/>
                </a:lnTo>
                <a:lnTo>
                  <a:pt x="2014" y="541"/>
                </a:lnTo>
                <a:lnTo>
                  <a:pt x="2020" y="554"/>
                </a:lnTo>
                <a:lnTo>
                  <a:pt x="2031" y="582"/>
                </a:lnTo>
                <a:lnTo>
                  <a:pt x="2040" y="608"/>
                </a:lnTo>
                <a:lnTo>
                  <a:pt x="2049" y="636"/>
                </a:lnTo>
                <a:lnTo>
                  <a:pt x="2056" y="662"/>
                </a:lnTo>
                <a:lnTo>
                  <a:pt x="2058" y="676"/>
                </a:lnTo>
                <a:lnTo>
                  <a:pt x="2062" y="689"/>
                </a:lnTo>
                <a:lnTo>
                  <a:pt x="2066" y="715"/>
                </a:lnTo>
                <a:lnTo>
                  <a:pt x="2069" y="742"/>
                </a:lnTo>
                <a:lnTo>
                  <a:pt x="2073" y="768"/>
                </a:lnTo>
                <a:lnTo>
                  <a:pt x="2074" y="793"/>
                </a:lnTo>
                <a:lnTo>
                  <a:pt x="2075" y="818"/>
                </a:lnTo>
                <a:lnTo>
                  <a:pt x="2075" y="842"/>
                </a:lnTo>
                <a:lnTo>
                  <a:pt x="2074" y="856"/>
                </a:lnTo>
                <a:lnTo>
                  <a:pt x="2074" y="866"/>
                </a:lnTo>
                <a:lnTo>
                  <a:pt x="2073" y="890"/>
                </a:lnTo>
                <a:lnTo>
                  <a:pt x="2070" y="913"/>
                </a:lnTo>
                <a:lnTo>
                  <a:pt x="2064" y="955"/>
                </a:lnTo>
                <a:lnTo>
                  <a:pt x="2060" y="976"/>
                </a:lnTo>
                <a:lnTo>
                  <a:pt x="2056" y="994"/>
                </a:lnTo>
                <a:lnTo>
                  <a:pt x="2051" y="1012"/>
                </a:lnTo>
                <a:lnTo>
                  <a:pt x="2046" y="1028"/>
                </a:lnTo>
                <a:lnTo>
                  <a:pt x="2036" y="1057"/>
                </a:lnTo>
                <a:lnTo>
                  <a:pt x="2031" y="1070"/>
                </a:lnTo>
                <a:lnTo>
                  <a:pt x="2025" y="1081"/>
                </a:lnTo>
                <a:lnTo>
                  <a:pt x="2013" y="1104"/>
                </a:lnTo>
                <a:lnTo>
                  <a:pt x="2000" y="1128"/>
                </a:lnTo>
                <a:lnTo>
                  <a:pt x="1986" y="1152"/>
                </a:lnTo>
                <a:lnTo>
                  <a:pt x="1972" y="1175"/>
                </a:lnTo>
                <a:lnTo>
                  <a:pt x="1964" y="1188"/>
                </a:lnTo>
                <a:lnTo>
                  <a:pt x="1956" y="1200"/>
                </a:lnTo>
                <a:lnTo>
                  <a:pt x="1941" y="1224"/>
                </a:lnTo>
                <a:lnTo>
                  <a:pt x="1908" y="1272"/>
                </a:lnTo>
                <a:lnTo>
                  <a:pt x="1874" y="1321"/>
                </a:lnTo>
                <a:lnTo>
                  <a:pt x="1838" y="1369"/>
                </a:lnTo>
                <a:lnTo>
                  <a:pt x="1803" y="1416"/>
                </a:lnTo>
                <a:lnTo>
                  <a:pt x="1767" y="1461"/>
                </a:lnTo>
                <a:lnTo>
                  <a:pt x="1732" y="1506"/>
                </a:lnTo>
                <a:lnTo>
                  <a:pt x="1698" y="1547"/>
                </a:lnTo>
                <a:lnTo>
                  <a:pt x="1636" y="1621"/>
                </a:lnTo>
                <a:lnTo>
                  <a:pt x="1584" y="1681"/>
                </a:lnTo>
                <a:lnTo>
                  <a:pt x="1550" y="1724"/>
                </a:lnTo>
                <a:lnTo>
                  <a:pt x="1524" y="1753"/>
                </a:lnTo>
                <a:lnTo>
                  <a:pt x="1496" y="1787"/>
                </a:lnTo>
                <a:lnTo>
                  <a:pt x="1425" y="1863"/>
                </a:lnTo>
                <a:lnTo>
                  <a:pt x="1346" y="1952"/>
                </a:lnTo>
                <a:lnTo>
                  <a:pt x="1305" y="1999"/>
                </a:lnTo>
                <a:lnTo>
                  <a:pt x="1264" y="2047"/>
                </a:lnTo>
                <a:lnTo>
                  <a:pt x="1224" y="2096"/>
                </a:lnTo>
                <a:lnTo>
                  <a:pt x="1205" y="2120"/>
                </a:lnTo>
                <a:lnTo>
                  <a:pt x="1186" y="2144"/>
                </a:lnTo>
                <a:lnTo>
                  <a:pt x="1150" y="2192"/>
                </a:lnTo>
                <a:lnTo>
                  <a:pt x="1134" y="2216"/>
                </a:lnTo>
                <a:lnTo>
                  <a:pt x="1119" y="2240"/>
                </a:lnTo>
                <a:lnTo>
                  <a:pt x="1103" y="2263"/>
                </a:lnTo>
                <a:lnTo>
                  <a:pt x="1090" y="2286"/>
                </a:lnTo>
                <a:lnTo>
                  <a:pt x="1078" y="2307"/>
                </a:lnTo>
                <a:lnTo>
                  <a:pt x="1067" y="2329"/>
                </a:lnTo>
                <a:lnTo>
                  <a:pt x="1058" y="2349"/>
                </a:lnTo>
                <a:lnTo>
                  <a:pt x="1049" y="2370"/>
                </a:lnTo>
                <a:lnTo>
                  <a:pt x="1043" y="2389"/>
                </a:lnTo>
                <a:lnTo>
                  <a:pt x="1038" y="2408"/>
                </a:lnTo>
                <a:lnTo>
                  <a:pt x="1036" y="2424"/>
                </a:lnTo>
                <a:lnTo>
                  <a:pt x="1034" y="2439"/>
                </a:lnTo>
                <a:lnTo>
                  <a:pt x="1032" y="2455"/>
                </a:lnTo>
                <a:lnTo>
                  <a:pt x="1030" y="2472"/>
                </a:lnTo>
                <a:lnTo>
                  <a:pt x="1030" y="2488"/>
                </a:lnTo>
                <a:lnTo>
                  <a:pt x="1029" y="2505"/>
                </a:lnTo>
                <a:lnTo>
                  <a:pt x="1029" y="2540"/>
                </a:lnTo>
                <a:lnTo>
                  <a:pt x="1029" y="2558"/>
                </a:lnTo>
                <a:lnTo>
                  <a:pt x="1030" y="2575"/>
                </a:lnTo>
                <a:lnTo>
                  <a:pt x="1032" y="2611"/>
                </a:lnTo>
                <a:lnTo>
                  <a:pt x="1035" y="2646"/>
                </a:lnTo>
                <a:lnTo>
                  <a:pt x="1040" y="2680"/>
                </a:lnTo>
                <a:lnTo>
                  <a:pt x="1049" y="2745"/>
                </a:lnTo>
                <a:lnTo>
                  <a:pt x="1060" y="2805"/>
                </a:lnTo>
                <a:lnTo>
                  <a:pt x="1065" y="2833"/>
                </a:lnTo>
                <a:lnTo>
                  <a:pt x="1071" y="2857"/>
                </a:lnTo>
                <a:lnTo>
                  <a:pt x="1079" y="2896"/>
                </a:lnTo>
                <a:lnTo>
                  <a:pt x="857" y="2896"/>
                </a:lnTo>
                <a:lnTo>
                  <a:pt x="846" y="2868"/>
                </a:lnTo>
                <a:lnTo>
                  <a:pt x="834" y="2836"/>
                </a:lnTo>
                <a:lnTo>
                  <a:pt x="824" y="2802"/>
                </a:lnTo>
                <a:lnTo>
                  <a:pt x="812" y="2764"/>
                </a:lnTo>
                <a:lnTo>
                  <a:pt x="800" y="2726"/>
                </a:lnTo>
                <a:lnTo>
                  <a:pt x="789" y="2685"/>
                </a:lnTo>
                <a:lnTo>
                  <a:pt x="778" y="2641"/>
                </a:lnTo>
                <a:lnTo>
                  <a:pt x="768" y="2596"/>
                </a:lnTo>
                <a:lnTo>
                  <a:pt x="765" y="2572"/>
                </a:lnTo>
                <a:lnTo>
                  <a:pt x="760" y="2548"/>
                </a:lnTo>
                <a:lnTo>
                  <a:pt x="758" y="2524"/>
                </a:lnTo>
                <a:lnTo>
                  <a:pt x="754" y="2500"/>
                </a:lnTo>
                <a:lnTo>
                  <a:pt x="752" y="2475"/>
                </a:lnTo>
                <a:lnTo>
                  <a:pt x="749" y="2449"/>
                </a:lnTo>
                <a:lnTo>
                  <a:pt x="748" y="2424"/>
                </a:lnTo>
                <a:lnTo>
                  <a:pt x="747" y="2397"/>
                </a:lnTo>
                <a:lnTo>
                  <a:pt x="746" y="2371"/>
                </a:lnTo>
                <a:lnTo>
                  <a:pt x="747" y="2344"/>
                </a:lnTo>
                <a:lnTo>
                  <a:pt x="747" y="2317"/>
                </a:lnTo>
                <a:lnTo>
                  <a:pt x="748" y="2289"/>
                </a:lnTo>
                <a:lnTo>
                  <a:pt x="750" y="2262"/>
                </a:lnTo>
                <a:lnTo>
                  <a:pt x="754" y="2234"/>
                </a:lnTo>
                <a:lnTo>
                  <a:pt x="758" y="2206"/>
                </a:lnTo>
                <a:lnTo>
                  <a:pt x="762" y="2178"/>
                </a:lnTo>
                <a:lnTo>
                  <a:pt x="766" y="2156"/>
                </a:lnTo>
                <a:lnTo>
                  <a:pt x="770" y="2145"/>
                </a:lnTo>
                <a:lnTo>
                  <a:pt x="772" y="2134"/>
                </a:lnTo>
                <a:lnTo>
                  <a:pt x="776" y="2124"/>
                </a:lnTo>
                <a:lnTo>
                  <a:pt x="779" y="2112"/>
                </a:lnTo>
                <a:lnTo>
                  <a:pt x="789" y="2089"/>
                </a:lnTo>
                <a:lnTo>
                  <a:pt x="798" y="2065"/>
                </a:lnTo>
                <a:lnTo>
                  <a:pt x="809" y="2041"/>
                </a:lnTo>
                <a:lnTo>
                  <a:pt x="821" y="2017"/>
                </a:lnTo>
                <a:lnTo>
                  <a:pt x="834" y="1993"/>
                </a:lnTo>
                <a:lnTo>
                  <a:pt x="849" y="1968"/>
                </a:lnTo>
                <a:lnTo>
                  <a:pt x="863" y="1944"/>
                </a:lnTo>
                <a:lnTo>
                  <a:pt x="878" y="1919"/>
                </a:lnTo>
                <a:lnTo>
                  <a:pt x="894" y="1895"/>
                </a:lnTo>
                <a:lnTo>
                  <a:pt x="910" y="1869"/>
                </a:lnTo>
                <a:lnTo>
                  <a:pt x="927" y="1845"/>
                </a:lnTo>
                <a:lnTo>
                  <a:pt x="944" y="1821"/>
                </a:lnTo>
                <a:lnTo>
                  <a:pt x="960" y="1797"/>
                </a:lnTo>
                <a:lnTo>
                  <a:pt x="995" y="1752"/>
                </a:lnTo>
                <a:lnTo>
                  <a:pt x="1029" y="1709"/>
                </a:lnTo>
                <a:lnTo>
                  <a:pt x="1061" y="1669"/>
                </a:lnTo>
                <a:lnTo>
                  <a:pt x="1091" y="1633"/>
                </a:lnTo>
                <a:lnTo>
                  <a:pt x="1118" y="1601"/>
                </a:lnTo>
                <a:lnTo>
                  <a:pt x="1142" y="1573"/>
                </a:lnTo>
                <a:lnTo>
                  <a:pt x="1174" y="1536"/>
                </a:lnTo>
                <a:lnTo>
                  <a:pt x="1196" y="1511"/>
                </a:lnTo>
                <a:lnTo>
                  <a:pt x="1222" y="1481"/>
                </a:lnTo>
                <a:lnTo>
                  <a:pt x="1282" y="1409"/>
                </a:lnTo>
                <a:lnTo>
                  <a:pt x="1352" y="1325"/>
                </a:lnTo>
                <a:lnTo>
                  <a:pt x="1427" y="1235"/>
                </a:lnTo>
                <a:lnTo>
                  <a:pt x="1503" y="1142"/>
                </a:lnTo>
                <a:lnTo>
                  <a:pt x="1574" y="1054"/>
                </a:lnTo>
                <a:lnTo>
                  <a:pt x="1638" y="973"/>
                </a:lnTo>
                <a:lnTo>
                  <a:pt x="1666" y="938"/>
                </a:lnTo>
                <a:lnTo>
                  <a:pt x="1690" y="907"/>
                </a:lnTo>
                <a:lnTo>
                  <a:pt x="1702" y="890"/>
                </a:lnTo>
                <a:lnTo>
                  <a:pt x="1714" y="875"/>
                </a:lnTo>
                <a:lnTo>
                  <a:pt x="1725" y="859"/>
                </a:lnTo>
                <a:lnTo>
                  <a:pt x="1734" y="844"/>
                </a:lnTo>
                <a:lnTo>
                  <a:pt x="1743" y="828"/>
                </a:lnTo>
                <a:lnTo>
                  <a:pt x="1751" y="814"/>
                </a:lnTo>
                <a:lnTo>
                  <a:pt x="1758" y="799"/>
                </a:lnTo>
                <a:lnTo>
                  <a:pt x="1766" y="785"/>
                </a:lnTo>
                <a:lnTo>
                  <a:pt x="1772" y="772"/>
                </a:lnTo>
                <a:lnTo>
                  <a:pt x="1776" y="757"/>
                </a:lnTo>
                <a:lnTo>
                  <a:pt x="1781" y="744"/>
                </a:lnTo>
                <a:lnTo>
                  <a:pt x="1785" y="731"/>
                </a:lnTo>
                <a:lnTo>
                  <a:pt x="1787" y="718"/>
                </a:lnTo>
                <a:lnTo>
                  <a:pt x="1790" y="704"/>
                </a:lnTo>
                <a:lnTo>
                  <a:pt x="1791" y="691"/>
                </a:lnTo>
                <a:lnTo>
                  <a:pt x="1792" y="679"/>
                </a:lnTo>
                <a:lnTo>
                  <a:pt x="1792" y="666"/>
                </a:lnTo>
                <a:lnTo>
                  <a:pt x="1792" y="654"/>
                </a:lnTo>
                <a:lnTo>
                  <a:pt x="1791" y="641"/>
                </a:lnTo>
                <a:lnTo>
                  <a:pt x="1790" y="629"/>
                </a:lnTo>
                <a:lnTo>
                  <a:pt x="1787" y="616"/>
                </a:lnTo>
                <a:lnTo>
                  <a:pt x="1784" y="604"/>
                </a:lnTo>
                <a:lnTo>
                  <a:pt x="1782" y="598"/>
                </a:lnTo>
                <a:lnTo>
                  <a:pt x="1780" y="592"/>
                </a:lnTo>
                <a:lnTo>
                  <a:pt x="1776" y="578"/>
                </a:lnTo>
                <a:lnTo>
                  <a:pt x="1767" y="554"/>
                </a:lnTo>
                <a:lnTo>
                  <a:pt x="1761" y="541"/>
                </a:lnTo>
                <a:lnTo>
                  <a:pt x="1755" y="529"/>
                </a:lnTo>
                <a:lnTo>
                  <a:pt x="1740" y="503"/>
                </a:lnTo>
                <a:lnTo>
                  <a:pt x="1725" y="476"/>
                </a:lnTo>
                <a:lnTo>
                  <a:pt x="1726" y="475"/>
                </a:lnTo>
                <a:lnTo>
                  <a:pt x="1731" y="472"/>
                </a:lnTo>
                <a:lnTo>
                  <a:pt x="1749" y="458"/>
                </a:lnTo>
                <a:lnTo>
                  <a:pt x="1800" y="415"/>
                </a:lnTo>
                <a:lnTo>
                  <a:pt x="1875" y="352"/>
                </a:lnTo>
                <a:close/>
                <a:moveTo>
                  <a:pt x="1641" y="3193"/>
                </a:moveTo>
                <a:lnTo>
                  <a:pt x="1258" y="3193"/>
                </a:lnTo>
                <a:lnTo>
                  <a:pt x="1228" y="3103"/>
                </a:lnTo>
                <a:lnTo>
                  <a:pt x="1214" y="3056"/>
                </a:lnTo>
                <a:lnTo>
                  <a:pt x="1206" y="3032"/>
                </a:lnTo>
                <a:lnTo>
                  <a:pt x="1199" y="3008"/>
                </a:lnTo>
                <a:lnTo>
                  <a:pt x="1186" y="2959"/>
                </a:lnTo>
                <a:lnTo>
                  <a:pt x="1173" y="2909"/>
                </a:lnTo>
                <a:lnTo>
                  <a:pt x="1167" y="2884"/>
                </a:lnTo>
                <a:lnTo>
                  <a:pt x="1162" y="2859"/>
                </a:lnTo>
                <a:lnTo>
                  <a:pt x="1156" y="2834"/>
                </a:lnTo>
                <a:lnTo>
                  <a:pt x="1152" y="2809"/>
                </a:lnTo>
                <a:lnTo>
                  <a:pt x="1148" y="2784"/>
                </a:lnTo>
                <a:lnTo>
                  <a:pt x="1144" y="2758"/>
                </a:lnTo>
                <a:lnTo>
                  <a:pt x="1142" y="2733"/>
                </a:lnTo>
                <a:lnTo>
                  <a:pt x="1139" y="2708"/>
                </a:lnTo>
                <a:lnTo>
                  <a:pt x="1138" y="2683"/>
                </a:lnTo>
                <a:lnTo>
                  <a:pt x="1137" y="2658"/>
                </a:lnTo>
                <a:lnTo>
                  <a:pt x="1137" y="2634"/>
                </a:lnTo>
                <a:lnTo>
                  <a:pt x="1137" y="2608"/>
                </a:lnTo>
                <a:lnTo>
                  <a:pt x="1139" y="2584"/>
                </a:lnTo>
                <a:lnTo>
                  <a:pt x="1142" y="2559"/>
                </a:lnTo>
                <a:lnTo>
                  <a:pt x="1144" y="2535"/>
                </a:lnTo>
                <a:lnTo>
                  <a:pt x="1149" y="2511"/>
                </a:lnTo>
                <a:lnTo>
                  <a:pt x="1154" y="2488"/>
                </a:lnTo>
                <a:lnTo>
                  <a:pt x="1160" y="2464"/>
                </a:lnTo>
                <a:lnTo>
                  <a:pt x="1167" y="2442"/>
                </a:lnTo>
                <a:lnTo>
                  <a:pt x="1175" y="2419"/>
                </a:lnTo>
                <a:lnTo>
                  <a:pt x="1186" y="2395"/>
                </a:lnTo>
                <a:lnTo>
                  <a:pt x="1198" y="2370"/>
                </a:lnTo>
                <a:lnTo>
                  <a:pt x="1212" y="2343"/>
                </a:lnTo>
                <a:lnTo>
                  <a:pt x="1229" y="2318"/>
                </a:lnTo>
                <a:lnTo>
                  <a:pt x="1247" y="2290"/>
                </a:lnTo>
                <a:lnTo>
                  <a:pt x="1266" y="2264"/>
                </a:lnTo>
                <a:lnTo>
                  <a:pt x="1288" y="2235"/>
                </a:lnTo>
                <a:lnTo>
                  <a:pt x="1311" y="2208"/>
                </a:lnTo>
                <a:lnTo>
                  <a:pt x="1335" y="2179"/>
                </a:lnTo>
                <a:lnTo>
                  <a:pt x="1360" y="2150"/>
                </a:lnTo>
                <a:lnTo>
                  <a:pt x="1386" y="2120"/>
                </a:lnTo>
                <a:lnTo>
                  <a:pt x="1414" y="2090"/>
                </a:lnTo>
                <a:lnTo>
                  <a:pt x="1470" y="2030"/>
                </a:lnTo>
                <a:lnTo>
                  <a:pt x="1532" y="1969"/>
                </a:lnTo>
                <a:lnTo>
                  <a:pt x="1594" y="1907"/>
                </a:lnTo>
                <a:lnTo>
                  <a:pt x="1658" y="1844"/>
                </a:lnTo>
                <a:lnTo>
                  <a:pt x="1786" y="1718"/>
                </a:lnTo>
                <a:lnTo>
                  <a:pt x="1850" y="1656"/>
                </a:lnTo>
                <a:lnTo>
                  <a:pt x="1911" y="1593"/>
                </a:lnTo>
                <a:lnTo>
                  <a:pt x="1941" y="1562"/>
                </a:lnTo>
                <a:lnTo>
                  <a:pt x="1970" y="1532"/>
                </a:lnTo>
                <a:lnTo>
                  <a:pt x="1998" y="1501"/>
                </a:lnTo>
                <a:lnTo>
                  <a:pt x="2026" y="1471"/>
                </a:lnTo>
                <a:lnTo>
                  <a:pt x="2054" y="1436"/>
                </a:lnTo>
                <a:lnTo>
                  <a:pt x="2079" y="1401"/>
                </a:lnTo>
                <a:lnTo>
                  <a:pt x="2091" y="1386"/>
                </a:lnTo>
                <a:lnTo>
                  <a:pt x="2102" y="1369"/>
                </a:lnTo>
                <a:lnTo>
                  <a:pt x="2112" y="1353"/>
                </a:lnTo>
                <a:lnTo>
                  <a:pt x="2123" y="1338"/>
                </a:lnTo>
                <a:lnTo>
                  <a:pt x="2141" y="1308"/>
                </a:lnTo>
                <a:lnTo>
                  <a:pt x="2156" y="1278"/>
                </a:lnTo>
                <a:lnTo>
                  <a:pt x="2169" y="1249"/>
                </a:lnTo>
                <a:lnTo>
                  <a:pt x="2174" y="1235"/>
                </a:lnTo>
                <a:lnTo>
                  <a:pt x="2178" y="1220"/>
                </a:lnTo>
                <a:lnTo>
                  <a:pt x="2182" y="1206"/>
                </a:lnTo>
                <a:lnTo>
                  <a:pt x="2186" y="1193"/>
                </a:lnTo>
                <a:lnTo>
                  <a:pt x="2187" y="1178"/>
                </a:lnTo>
                <a:lnTo>
                  <a:pt x="2189" y="1164"/>
                </a:lnTo>
                <a:lnTo>
                  <a:pt x="2189" y="1151"/>
                </a:lnTo>
                <a:lnTo>
                  <a:pt x="2189" y="1136"/>
                </a:lnTo>
                <a:lnTo>
                  <a:pt x="2189" y="1122"/>
                </a:lnTo>
                <a:lnTo>
                  <a:pt x="2187" y="1108"/>
                </a:lnTo>
                <a:lnTo>
                  <a:pt x="2184" y="1093"/>
                </a:lnTo>
                <a:lnTo>
                  <a:pt x="2182" y="1079"/>
                </a:lnTo>
                <a:lnTo>
                  <a:pt x="2177" y="1064"/>
                </a:lnTo>
                <a:lnTo>
                  <a:pt x="2172" y="1050"/>
                </a:lnTo>
                <a:lnTo>
                  <a:pt x="2168" y="1036"/>
                </a:lnTo>
                <a:lnTo>
                  <a:pt x="2160" y="1020"/>
                </a:lnTo>
                <a:lnTo>
                  <a:pt x="2153" y="1006"/>
                </a:lnTo>
                <a:lnTo>
                  <a:pt x="2145" y="990"/>
                </a:lnTo>
                <a:lnTo>
                  <a:pt x="2297" y="864"/>
                </a:lnTo>
                <a:lnTo>
                  <a:pt x="2312" y="877"/>
                </a:lnTo>
                <a:lnTo>
                  <a:pt x="2327" y="893"/>
                </a:lnTo>
                <a:lnTo>
                  <a:pt x="2342" y="908"/>
                </a:lnTo>
                <a:lnTo>
                  <a:pt x="2355" y="926"/>
                </a:lnTo>
                <a:lnTo>
                  <a:pt x="2369" y="944"/>
                </a:lnTo>
                <a:lnTo>
                  <a:pt x="2382" y="964"/>
                </a:lnTo>
                <a:lnTo>
                  <a:pt x="2394" y="984"/>
                </a:lnTo>
                <a:lnTo>
                  <a:pt x="2406" y="1006"/>
                </a:lnTo>
                <a:lnTo>
                  <a:pt x="2417" y="1028"/>
                </a:lnTo>
                <a:lnTo>
                  <a:pt x="2428" y="1051"/>
                </a:lnTo>
                <a:lnTo>
                  <a:pt x="2439" y="1074"/>
                </a:lnTo>
                <a:lnTo>
                  <a:pt x="2447" y="1098"/>
                </a:lnTo>
                <a:lnTo>
                  <a:pt x="2456" y="1123"/>
                </a:lnTo>
                <a:lnTo>
                  <a:pt x="2464" y="1148"/>
                </a:lnTo>
                <a:lnTo>
                  <a:pt x="2470" y="1174"/>
                </a:lnTo>
                <a:lnTo>
                  <a:pt x="2476" y="1200"/>
                </a:lnTo>
                <a:lnTo>
                  <a:pt x="2481" y="1225"/>
                </a:lnTo>
                <a:lnTo>
                  <a:pt x="2482" y="1238"/>
                </a:lnTo>
                <a:lnTo>
                  <a:pt x="2484" y="1251"/>
                </a:lnTo>
                <a:lnTo>
                  <a:pt x="2487" y="1278"/>
                </a:lnTo>
                <a:lnTo>
                  <a:pt x="2488" y="1304"/>
                </a:lnTo>
                <a:lnTo>
                  <a:pt x="2488" y="1331"/>
                </a:lnTo>
                <a:lnTo>
                  <a:pt x="2488" y="1357"/>
                </a:lnTo>
                <a:lnTo>
                  <a:pt x="2486" y="1383"/>
                </a:lnTo>
                <a:lnTo>
                  <a:pt x="2482" y="1410"/>
                </a:lnTo>
                <a:lnTo>
                  <a:pt x="2477" y="1435"/>
                </a:lnTo>
                <a:lnTo>
                  <a:pt x="2471" y="1461"/>
                </a:lnTo>
                <a:lnTo>
                  <a:pt x="2466" y="1473"/>
                </a:lnTo>
                <a:lnTo>
                  <a:pt x="2463" y="1485"/>
                </a:lnTo>
                <a:lnTo>
                  <a:pt x="2458" y="1499"/>
                </a:lnTo>
                <a:lnTo>
                  <a:pt x="2453" y="1511"/>
                </a:lnTo>
                <a:lnTo>
                  <a:pt x="2442" y="1535"/>
                </a:lnTo>
                <a:lnTo>
                  <a:pt x="2430" y="1557"/>
                </a:lnTo>
                <a:lnTo>
                  <a:pt x="2423" y="1569"/>
                </a:lnTo>
                <a:lnTo>
                  <a:pt x="2416" y="1580"/>
                </a:lnTo>
                <a:lnTo>
                  <a:pt x="2400" y="1602"/>
                </a:lnTo>
                <a:lnTo>
                  <a:pt x="2361" y="1653"/>
                </a:lnTo>
                <a:lnTo>
                  <a:pt x="2320" y="1703"/>
                </a:lnTo>
                <a:lnTo>
                  <a:pt x="2277" y="1752"/>
                </a:lnTo>
                <a:lnTo>
                  <a:pt x="2256" y="1777"/>
                </a:lnTo>
                <a:lnTo>
                  <a:pt x="2234" y="1801"/>
                </a:lnTo>
                <a:lnTo>
                  <a:pt x="2189" y="1851"/>
                </a:lnTo>
                <a:lnTo>
                  <a:pt x="2141" y="1903"/>
                </a:lnTo>
                <a:lnTo>
                  <a:pt x="2039" y="2013"/>
                </a:lnTo>
                <a:lnTo>
                  <a:pt x="1988" y="2069"/>
                </a:lnTo>
                <a:lnTo>
                  <a:pt x="1934" y="2124"/>
                </a:lnTo>
                <a:lnTo>
                  <a:pt x="1824" y="2236"/>
                </a:lnTo>
                <a:lnTo>
                  <a:pt x="1766" y="2298"/>
                </a:lnTo>
                <a:lnTo>
                  <a:pt x="1704" y="2362"/>
                </a:lnTo>
                <a:lnTo>
                  <a:pt x="1673" y="2397"/>
                </a:lnTo>
                <a:lnTo>
                  <a:pt x="1641" y="2433"/>
                </a:lnTo>
                <a:lnTo>
                  <a:pt x="1607" y="2472"/>
                </a:lnTo>
                <a:lnTo>
                  <a:pt x="1571" y="2511"/>
                </a:lnTo>
                <a:lnTo>
                  <a:pt x="1565" y="2520"/>
                </a:lnTo>
                <a:lnTo>
                  <a:pt x="1559" y="2527"/>
                </a:lnTo>
                <a:lnTo>
                  <a:pt x="1548" y="2545"/>
                </a:lnTo>
                <a:lnTo>
                  <a:pt x="1544" y="2553"/>
                </a:lnTo>
                <a:lnTo>
                  <a:pt x="1539" y="2562"/>
                </a:lnTo>
                <a:lnTo>
                  <a:pt x="1530" y="2581"/>
                </a:lnTo>
                <a:lnTo>
                  <a:pt x="1528" y="2590"/>
                </a:lnTo>
                <a:lnTo>
                  <a:pt x="1524" y="2600"/>
                </a:lnTo>
                <a:lnTo>
                  <a:pt x="1522" y="2610"/>
                </a:lnTo>
                <a:lnTo>
                  <a:pt x="1520" y="2620"/>
                </a:lnTo>
                <a:lnTo>
                  <a:pt x="1516" y="2641"/>
                </a:lnTo>
                <a:lnTo>
                  <a:pt x="1515" y="2652"/>
                </a:lnTo>
                <a:lnTo>
                  <a:pt x="1514" y="2662"/>
                </a:lnTo>
                <a:lnTo>
                  <a:pt x="1514" y="2684"/>
                </a:lnTo>
                <a:lnTo>
                  <a:pt x="1514" y="2707"/>
                </a:lnTo>
                <a:lnTo>
                  <a:pt x="1514" y="2730"/>
                </a:lnTo>
                <a:lnTo>
                  <a:pt x="1516" y="2752"/>
                </a:lnTo>
                <a:lnTo>
                  <a:pt x="1520" y="2775"/>
                </a:lnTo>
                <a:lnTo>
                  <a:pt x="1523" y="2799"/>
                </a:lnTo>
                <a:lnTo>
                  <a:pt x="1527" y="2822"/>
                </a:lnTo>
                <a:lnTo>
                  <a:pt x="1533" y="2846"/>
                </a:lnTo>
                <a:lnTo>
                  <a:pt x="1538" y="2870"/>
                </a:lnTo>
                <a:lnTo>
                  <a:pt x="1545" y="2894"/>
                </a:lnTo>
                <a:lnTo>
                  <a:pt x="1558" y="2941"/>
                </a:lnTo>
                <a:lnTo>
                  <a:pt x="1572" y="2987"/>
                </a:lnTo>
                <a:lnTo>
                  <a:pt x="1588" y="3033"/>
                </a:lnTo>
                <a:lnTo>
                  <a:pt x="1617" y="3118"/>
                </a:lnTo>
                <a:lnTo>
                  <a:pt x="1630" y="3157"/>
                </a:lnTo>
                <a:lnTo>
                  <a:pt x="1641" y="3193"/>
                </a:lnTo>
                <a:close/>
                <a:moveTo>
                  <a:pt x="2080" y="3193"/>
                </a:moveTo>
                <a:lnTo>
                  <a:pt x="1755" y="3193"/>
                </a:lnTo>
                <a:lnTo>
                  <a:pt x="1749" y="3171"/>
                </a:lnTo>
                <a:lnTo>
                  <a:pt x="1743" y="3148"/>
                </a:lnTo>
                <a:lnTo>
                  <a:pt x="1730" y="3104"/>
                </a:lnTo>
                <a:lnTo>
                  <a:pt x="1702" y="3015"/>
                </a:lnTo>
                <a:lnTo>
                  <a:pt x="1688" y="2971"/>
                </a:lnTo>
                <a:lnTo>
                  <a:pt x="1676" y="2926"/>
                </a:lnTo>
                <a:lnTo>
                  <a:pt x="1670" y="2904"/>
                </a:lnTo>
                <a:lnTo>
                  <a:pt x="1665" y="2881"/>
                </a:lnTo>
                <a:lnTo>
                  <a:pt x="1660" y="2859"/>
                </a:lnTo>
                <a:lnTo>
                  <a:pt x="1656" y="2836"/>
                </a:lnTo>
                <a:lnTo>
                  <a:pt x="1653" y="2810"/>
                </a:lnTo>
                <a:lnTo>
                  <a:pt x="1649" y="2785"/>
                </a:lnTo>
                <a:lnTo>
                  <a:pt x="1648" y="2761"/>
                </a:lnTo>
                <a:lnTo>
                  <a:pt x="1647" y="2738"/>
                </a:lnTo>
                <a:lnTo>
                  <a:pt x="1647" y="2716"/>
                </a:lnTo>
                <a:lnTo>
                  <a:pt x="1648" y="2696"/>
                </a:lnTo>
                <a:lnTo>
                  <a:pt x="1650" y="2676"/>
                </a:lnTo>
                <a:lnTo>
                  <a:pt x="1654" y="2655"/>
                </a:lnTo>
                <a:lnTo>
                  <a:pt x="1656" y="2646"/>
                </a:lnTo>
                <a:lnTo>
                  <a:pt x="1660" y="2636"/>
                </a:lnTo>
                <a:lnTo>
                  <a:pt x="1667" y="2618"/>
                </a:lnTo>
                <a:lnTo>
                  <a:pt x="1671" y="2608"/>
                </a:lnTo>
                <a:lnTo>
                  <a:pt x="1676" y="2599"/>
                </a:lnTo>
                <a:lnTo>
                  <a:pt x="1686" y="2581"/>
                </a:lnTo>
                <a:lnTo>
                  <a:pt x="1698" y="2562"/>
                </a:lnTo>
                <a:lnTo>
                  <a:pt x="1713" y="2542"/>
                </a:lnTo>
                <a:lnTo>
                  <a:pt x="1728" y="2523"/>
                </a:lnTo>
                <a:lnTo>
                  <a:pt x="1748" y="2504"/>
                </a:lnTo>
                <a:lnTo>
                  <a:pt x="1762" y="2490"/>
                </a:lnTo>
                <a:lnTo>
                  <a:pt x="1778" y="2474"/>
                </a:lnTo>
                <a:lnTo>
                  <a:pt x="1812" y="2443"/>
                </a:lnTo>
                <a:lnTo>
                  <a:pt x="1850" y="2410"/>
                </a:lnTo>
                <a:lnTo>
                  <a:pt x="1892" y="2377"/>
                </a:lnTo>
                <a:lnTo>
                  <a:pt x="1935" y="2342"/>
                </a:lnTo>
                <a:lnTo>
                  <a:pt x="1979" y="2306"/>
                </a:lnTo>
                <a:lnTo>
                  <a:pt x="2070" y="2235"/>
                </a:lnTo>
                <a:lnTo>
                  <a:pt x="2159" y="2166"/>
                </a:lnTo>
                <a:lnTo>
                  <a:pt x="2200" y="2132"/>
                </a:lnTo>
                <a:lnTo>
                  <a:pt x="2238" y="2101"/>
                </a:lnTo>
                <a:lnTo>
                  <a:pt x="2273" y="2071"/>
                </a:lnTo>
                <a:lnTo>
                  <a:pt x="2303" y="2043"/>
                </a:lnTo>
                <a:lnTo>
                  <a:pt x="2330" y="2018"/>
                </a:lnTo>
                <a:lnTo>
                  <a:pt x="2339" y="2006"/>
                </a:lnTo>
                <a:lnTo>
                  <a:pt x="2349" y="1995"/>
                </a:lnTo>
                <a:lnTo>
                  <a:pt x="2355" y="1986"/>
                </a:lnTo>
                <a:lnTo>
                  <a:pt x="2362" y="1976"/>
                </a:lnTo>
                <a:lnTo>
                  <a:pt x="2367" y="1968"/>
                </a:lnTo>
                <a:lnTo>
                  <a:pt x="2372" y="1958"/>
                </a:lnTo>
                <a:lnTo>
                  <a:pt x="2376" y="1949"/>
                </a:lnTo>
                <a:lnTo>
                  <a:pt x="2380" y="1939"/>
                </a:lnTo>
                <a:lnTo>
                  <a:pt x="2382" y="1929"/>
                </a:lnTo>
                <a:lnTo>
                  <a:pt x="2385" y="1920"/>
                </a:lnTo>
                <a:lnTo>
                  <a:pt x="2387" y="1910"/>
                </a:lnTo>
                <a:lnTo>
                  <a:pt x="2390" y="1901"/>
                </a:lnTo>
                <a:lnTo>
                  <a:pt x="2392" y="1883"/>
                </a:lnTo>
                <a:lnTo>
                  <a:pt x="2392" y="1865"/>
                </a:lnTo>
                <a:lnTo>
                  <a:pt x="2392" y="1848"/>
                </a:lnTo>
                <a:lnTo>
                  <a:pt x="2391" y="1832"/>
                </a:lnTo>
                <a:lnTo>
                  <a:pt x="2390" y="1818"/>
                </a:lnTo>
                <a:lnTo>
                  <a:pt x="2387" y="1805"/>
                </a:lnTo>
                <a:lnTo>
                  <a:pt x="2385" y="1794"/>
                </a:lnTo>
                <a:lnTo>
                  <a:pt x="2381" y="1778"/>
                </a:lnTo>
                <a:lnTo>
                  <a:pt x="2379" y="1773"/>
                </a:lnTo>
                <a:lnTo>
                  <a:pt x="2454" y="1711"/>
                </a:lnTo>
                <a:lnTo>
                  <a:pt x="2529" y="1649"/>
                </a:lnTo>
                <a:lnTo>
                  <a:pt x="2546" y="1669"/>
                </a:lnTo>
                <a:lnTo>
                  <a:pt x="2553" y="1679"/>
                </a:lnTo>
                <a:lnTo>
                  <a:pt x="2561" y="1689"/>
                </a:lnTo>
                <a:lnTo>
                  <a:pt x="2574" y="1711"/>
                </a:lnTo>
                <a:lnTo>
                  <a:pt x="2582" y="1722"/>
                </a:lnTo>
                <a:lnTo>
                  <a:pt x="2588" y="1733"/>
                </a:lnTo>
                <a:lnTo>
                  <a:pt x="2600" y="1755"/>
                </a:lnTo>
                <a:lnTo>
                  <a:pt x="2609" y="1778"/>
                </a:lnTo>
                <a:lnTo>
                  <a:pt x="2619" y="1801"/>
                </a:lnTo>
                <a:lnTo>
                  <a:pt x="2626" y="1824"/>
                </a:lnTo>
                <a:lnTo>
                  <a:pt x="2633" y="1847"/>
                </a:lnTo>
                <a:lnTo>
                  <a:pt x="2638" y="1871"/>
                </a:lnTo>
                <a:lnTo>
                  <a:pt x="2643" y="1893"/>
                </a:lnTo>
                <a:lnTo>
                  <a:pt x="2645" y="1917"/>
                </a:lnTo>
                <a:lnTo>
                  <a:pt x="2648" y="1940"/>
                </a:lnTo>
                <a:lnTo>
                  <a:pt x="2649" y="1963"/>
                </a:lnTo>
                <a:lnTo>
                  <a:pt x="2649" y="1986"/>
                </a:lnTo>
                <a:lnTo>
                  <a:pt x="2649" y="2009"/>
                </a:lnTo>
                <a:lnTo>
                  <a:pt x="2646" y="2031"/>
                </a:lnTo>
                <a:lnTo>
                  <a:pt x="2644" y="2053"/>
                </a:lnTo>
                <a:lnTo>
                  <a:pt x="2640" y="2075"/>
                </a:lnTo>
                <a:lnTo>
                  <a:pt x="2636" y="2096"/>
                </a:lnTo>
                <a:lnTo>
                  <a:pt x="2631" y="2116"/>
                </a:lnTo>
                <a:lnTo>
                  <a:pt x="2625" y="2137"/>
                </a:lnTo>
                <a:lnTo>
                  <a:pt x="2618" y="2157"/>
                </a:lnTo>
                <a:lnTo>
                  <a:pt x="2609" y="2175"/>
                </a:lnTo>
                <a:lnTo>
                  <a:pt x="2601" y="2194"/>
                </a:lnTo>
                <a:lnTo>
                  <a:pt x="2592" y="2211"/>
                </a:lnTo>
                <a:lnTo>
                  <a:pt x="2583" y="2228"/>
                </a:lnTo>
                <a:lnTo>
                  <a:pt x="2572" y="2244"/>
                </a:lnTo>
                <a:lnTo>
                  <a:pt x="2561" y="2258"/>
                </a:lnTo>
                <a:lnTo>
                  <a:pt x="2549" y="2272"/>
                </a:lnTo>
                <a:lnTo>
                  <a:pt x="2537" y="2284"/>
                </a:lnTo>
                <a:lnTo>
                  <a:pt x="2530" y="2290"/>
                </a:lnTo>
                <a:lnTo>
                  <a:pt x="2524" y="2296"/>
                </a:lnTo>
                <a:lnTo>
                  <a:pt x="2429" y="2377"/>
                </a:lnTo>
                <a:lnTo>
                  <a:pt x="2309" y="2480"/>
                </a:lnTo>
                <a:lnTo>
                  <a:pt x="2277" y="2508"/>
                </a:lnTo>
                <a:lnTo>
                  <a:pt x="2244" y="2536"/>
                </a:lnTo>
                <a:lnTo>
                  <a:pt x="2181" y="2594"/>
                </a:lnTo>
                <a:lnTo>
                  <a:pt x="2150" y="2623"/>
                </a:lnTo>
                <a:lnTo>
                  <a:pt x="2120" y="2650"/>
                </a:lnTo>
                <a:lnTo>
                  <a:pt x="2090" y="2679"/>
                </a:lnTo>
                <a:lnTo>
                  <a:pt x="2062" y="2706"/>
                </a:lnTo>
                <a:lnTo>
                  <a:pt x="2037" y="2732"/>
                </a:lnTo>
                <a:lnTo>
                  <a:pt x="2026" y="2744"/>
                </a:lnTo>
                <a:lnTo>
                  <a:pt x="2018" y="2755"/>
                </a:lnTo>
                <a:lnTo>
                  <a:pt x="2009" y="2764"/>
                </a:lnTo>
                <a:lnTo>
                  <a:pt x="2003" y="2774"/>
                </a:lnTo>
                <a:lnTo>
                  <a:pt x="1998" y="2784"/>
                </a:lnTo>
                <a:lnTo>
                  <a:pt x="1995" y="2793"/>
                </a:lnTo>
                <a:lnTo>
                  <a:pt x="1994" y="2798"/>
                </a:lnTo>
                <a:lnTo>
                  <a:pt x="1994" y="2803"/>
                </a:lnTo>
                <a:lnTo>
                  <a:pt x="1992" y="2814"/>
                </a:lnTo>
                <a:lnTo>
                  <a:pt x="1992" y="2827"/>
                </a:lnTo>
                <a:lnTo>
                  <a:pt x="1994" y="2840"/>
                </a:lnTo>
                <a:lnTo>
                  <a:pt x="1995" y="2854"/>
                </a:lnTo>
                <a:lnTo>
                  <a:pt x="1998" y="2872"/>
                </a:lnTo>
                <a:lnTo>
                  <a:pt x="2007" y="2912"/>
                </a:lnTo>
                <a:lnTo>
                  <a:pt x="2025" y="2986"/>
                </a:lnTo>
                <a:lnTo>
                  <a:pt x="2044" y="3063"/>
                </a:lnTo>
                <a:lnTo>
                  <a:pt x="2063" y="3134"/>
                </a:lnTo>
                <a:lnTo>
                  <a:pt x="2080" y="3193"/>
                </a:lnTo>
                <a:close/>
                <a:moveTo>
                  <a:pt x="657" y="2306"/>
                </a:moveTo>
                <a:lnTo>
                  <a:pt x="641" y="2282"/>
                </a:lnTo>
                <a:lnTo>
                  <a:pt x="626" y="2259"/>
                </a:lnTo>
                <a:lnTo>
                  <a:pt x="612" y="2235"/>
                </a:lnTo>
                <a:lnTo>
                  <a:pt x="599" y="2211"/>
                </a:lnTo>
                <a:lnTo>
                  <a:pt x="587" y="2187"/>
                </a:lnTo>
                <a:lnTo>
                  <a:pt x="576" y="2163"/>
                </a:lnTo>
                <a:lnTo>
                  <a:pt x="567" y="2138"/>
                </a:lnTo>
                <a:lnTo>
                  <a:pt x="557" y="2114"/>
                </a:lnTo>
                <a:lnTo>
                  <a:pt x="549" y="2089"/>
                </a:lnTo>
                <a:lnTo>
                  <a:pt x="542" y="2064"/>
                </a:lnTo>
                <a:lnTo>
                  <a:pt x="536" y="2037"/>
                </a:lnTo>
                <a:lnTo>
                  <a:pt x="533" y="2024"/>
                </a:lnTo>
                <a:lnTo>
                  <a:pt x="531" y="2011"/>
                </a:lnTo>
                <a:lnTo>
                  <a:pt x="526" y="1983"/>
                </a:lnTo>
                <a:lnTo>
                  <a:pt x="521" y="1956"/>
                </a:lnTo>
                <a:lnTo>
                  <a:pt x="519" y="1926"/>
                </a:lnTo>
                <a:lnTo>
                  <a:pt x="516" y="1897"/>
                </a:lnTo>
                <a:lnTo>
                  <a:pt x="515" y="1880"/>
                </a:lnTo>
                <a:lnTo>
                  <a:pt x="515" y="1863"/>
                </a:lnTo>
                <a:lnTo>
                  <a:pt x="515" y="1847"/>
                </a:lnTo>
                <a:lnTo>
                  <a:pt x="515" y="1830"/>
                </a:lnTo>
                <a:lnTo>
                  <a:pt x="516" y="1813"/>
                </a:lnTo>
                <a:lnTo>
                  <a:pt x="518" y="1796"/>
                </a:lnTo>
                <a:lnTo>
                  <a:pt x="521" y="1764"/>
                </a:lnTo>
                <a:lnTo>
                  <a:pt x="526" y="1731"/>
                </a:lnTo>
                <a:lnTo>
                  <a:pt x="532" y="1699"/>
                </a:lnTo>
                <a:lnTo>
                  <a:pt x="539" y="1668"/>
                </a:lnTo>
                <a:lnTo>
                  <a:pt x="548" y="1637"/>
                </a:lnTo>
                <a:lnTo>
                  <a:pt x="557" y="1605"/>
                </a:lnTo>
                <a:lnTo>
                  <a:pt x="568" y="1574"/>
                </a:lnTo>
                <a:lnTo>
                  <a:pt x="580" y="1543"/>
                </a:lnTo>
                <a:lnTo>
                  <a:pt x="593" y="1513"/>
                </a:lnTo>
                <a:lnTo>
                  <a:pt x="608" y="1483"/>
                </a:lnTo>
                <a:lnTo>
                  <a:pt x="622" y="1453"/>
                </a:lnTo>
                <a:lnTo>
                  <a:pt x="638" y="1423"/>
                </a:lnTo>
                <a:lnTo>
                  <a:pt x="654" y="1394"/>
                </a:lnTo>
                <a:lnTo>
                  <a:pt x="671" y="1364"/>
                </a:lnTo>
                <a:lnTo>
                  <a:pt x="689" y="1335"/>
                </a:lnTo>
                <a:lnTo>
                  <a:pt x="707" y="1305"/>
                </a:lnTo>
                <a:lnTo>
                  <a:pt x="726" y="1277"/>
                </a:lnTo>
                <a:lnTo>
                  <a:pt x="766" y="1219"/>
                </a:lnTo>
                <a:lnTo>
                  <a:pt x="806" y="1163"/>
                </a:lnTo>
                <a:lnTo>
                  <a:pt x="848" y="1105"/>
                </a:lnTo>
                <a:lnTo>
                  <a:pt x="888" y="1049"/>
                </a:lnTo>
                <a:lnTo>
                  <a:pt x="930" y="991"/>
                </a:lnTo>
                <a:lnTo>
                  <a:pt x="971" y="935"/>
                </a:lnTo>
                <a:lnTo>
                  <a:pt x="1107" y="745"/>
                </a:lnTo>
                <a:lnTo>
                  <a:pt x="1168" y="658"/>
                </a:lnTo>
                <a:lnTo>
                  <a:pt x="1223" y="576"/>
                </a:lnTo>
                <a:lnTo>
                  <a:pt x="1248" y="538"/>
                </a:lnTo>
                <a:lnTo>
                  <a:pt x="1271" y="502"/>
                </a:lnTo>
                <a:lnTo>
                  <a:pt x="1292" y="468"/>
                </a:lnTo>
                <a:lnTo>
                  <a:pt x="1310" y="437"/>
                </a:lnTo>
                <a:lnTo>
                  <a:pt x="1325" y="408"/>
                </a:lnTo>
                <a:lnTo>
                  <a:pt x="1337" y="382"/>
                </a:lnTo>
                <a:lnTo>
                  <a:pt x="1342" y="370"/>
                </a:lnTo>
                <a:lnTo>
                  <a:pt x="1347" y="358"/>
                </a:lnTo>
                <a:lnTo>
                  <a:pt x="1350" y="347"/>
                </a:lnTo>
                <a:lnTo>
                  <a:pt x="1353" y="337"/>
                </a:lnTo>
                <a:lnTo>
                  <a:pt x="1355" y="323"/>
                </a:lnTo>
                <a:lnTo>
                  <a:pt x="1356" y="309"/>
                </a:lnTo>
                <a:lnTo>
                  <a:pt x="1356" y="294"/>
                </a:lnTo>
                <a:lnTo>
                  <a:pt x="1356" y="280"/>
                </a:lnTo>
                <a:lnTo>
                  <a:pt x="1355" y="265"/>
                </a:lnTo>
                <a:lnTo>
                  <a:pt x="1353" y="252"/>
                </a:lnTo>
                <a:lnTo>
                  <a:pt x="1350" y="238"/>
                </a:lnTo>
                <a:lnTo>
                  <a:pt x="1347" y="223"/>
                </a:lnTo>
                <a:lnTo>
                  <a:pt x="1344" y="210"/>
                </a:lnTo>
                <a:lnTo>
                  <a:pt x="1340" y="197"/>
                </a:lnTo>
                <a:lnTo>
                  <a:pt x="1331" y="172"/>
                </a:lnTo>
                <a:lnTo>
                  <a:pt x="1322" y="149"/>
                </a:lnTo>
                <a:lnTo>
                  <a:pt x="1313" y="129"/>
                </a:lnTo>
                <a:lnTo>
                  <a:pt x="1384" y="69"/>
                </a:lnTo>
                <a:lnTo>
                  <a:pt x="1436" y="25"/>
                </a:lnTo>
                <a:lnTo>
                  <a:pt x="1455" y="10"/>
                </a:lnTo>
                <a:lnTo>
                  <a:pt x="1467" y="0"/>
                </a:lnTo>
                <a:lnTo>
                  <a:pt x="1485" y="18"/>
                </a:lnTo>
                <a:lnTo>
                  <a:pt x="1502" y="36"/>
                </a:lnTo>
                <a:lnTo>
                  <a:pt x="1517" y="54"/>
                </a:lnTo>
                <a:lnTo>
                  <a:pt x="1533" y="73"/>
                </a:lnTo>
                <a:lnTo>
                  <a:pt x="1540" y="83"/>
                </a:lnTo>
                <a:lnTo>
                  <a:pt x="1546" y="93"/>
                </a:lnTo>
                <a:lnTo>
                  <a:pt x="1559" y="113"/>
                </a:lnTo>
                <a:lnTo>
                  <a:pt x="1571" y="133"/>
                </a:lnTo>
                <a:lnTo>
                  <a:pt x="1582" y="154"/>
                </a:lnTo>
                <a:lnTo>
                  <a:pt x="1592" y="174"/>
                </a:lnTo>
                <a:lnTo>
                  <a:pt x="1601" y="196"/>
                </a:lnTo>
                <a:lnTo>
                  <a:pt x="1608" y="217"/>
                </a:lnTo>
                <a:lnTo>
                  <a:pt x="1616" y="239"/>
                </a:lnTo>
                <a:lnTo>
                  <a:pt x="1622" y="262"/>
                </a:lnTo>
                <a:lnTo>
                  <a:pt x="1628" y="283"/>
                </a:lnTo>
                <a:lnTo>
                  <a:pt x="1631" y="306"/>
                </a:lnTo>
                <a:lnTo>
                  <a:pt x="1635" y="329"/>
                </a:lnTo>
                <a:lnTo>
                  <a:pt x="1637" y="351"/>
                </a:lnTo>
                <a:lnTo>
                  <a:pt x="1638" y="373"/>
                </a:lnTo>
                <a:lnTo>
                  <a:pt x="1640" y="396"/>
                </a:lnTo>
                <a:lnTo>
                  <a:pt x="1640" y="419"/>
                </a:lnTo>
                <a:lnTo>
                  <a:pt x="1638" y="442"/>
                </a:lnTo>
                <a:lnTo>
                  <a:pt x="1636" y="464"/>
                </a:lnTo>
                <a:lnTo>
                  <a:pt x="1634" y="486"/>
                </a:lnTo>
                <a:lnTo>
                  <a:pt x="1630" y="509"/>
                </a:lnTo>
                <a:lnTo>
                  <a:pt x="1626" y="530"/>
                </a:lnTo>
                <a:lnTo>
                  <a:pt x="1622" y="553"/>
                </a:lnTo>
                <a:lnTo>
                  <a:pt x="1616" y="575"/>
                </a:lnTo>
                <a:lnTo>
                  <a:pt x="1610" y="596"/>
                </a:lnTo>
                <a:lnTo>
                  <a:pt x="1602" y="617"/>
                </a:lnTo>
                <a:lnTo>
                  <a:pt x="1594" y="638"/>
                </a:lnTo>
                <a:lnTo>
                  <a:pt x="1586" y="659"/>
                </a:lnTo>
                <a:lnTo>
                  <a:pt x="1577" y="679"/>
                </a:lnTo>
                <a:lnTo>
                  <a:pt x="1566" y="702"/>
                </a:lnTo>
                <a:lnTo>
                  <a:pt x="1554" y="725"/>
                </a:lnTo>
                <a:lnTo>
                  <a:pt x="1541" y="748"/>
                </a:lnTo>
                <a:lnTo>
                  <a:pt x="1528" y="770"/>
                </a:lnTo>
                <a:lnTo>
                  <a:pt x="1515" y="793"/>
                </a:lnTo>
                <a:lnTo>
                  <a:pt x="1500" y="817"/>
                </a:lnTo>
                <a:lnTo>
                  <a:pt x="1469" y="865"/>
                </a:lnTo>
                <a:lnTo>
                  <a:pt x="1437" y="913"/>
                </a:lnTo>
                <a:lnTo>
                  <a:pt x="1402" y="962"/>
                </a:lnTo>
                <a:lnTo>
                  <a:pt x="1366" y="1012"/>
                </a:lnTo>
                <a:lnTo>
                  <a:pt x="1328" y="1061"/>
                </a:lnTo>
                <a:lnTo>
                  <a:pt x="1250" y="1163"/>
                </a:lnTo>
                <a:lnTo>
                  <a:pt x="1168" y="1265"/>
                </a:lnTo>
                <a:lnTo>
                  <a:pt x="1086" y="1369"/>
                </a:lnTo>
                <a:lnTo>
                  <a:pt x="1047" y="1422"/>
                </a:lnTo>
                <a:lnTo>
                  <a:pt x="1007" y="1475"/>
                </a:lnTo>
                <a:lnTo>
                  <a:pt x="968" y="1527"/>
                </a:lnTo>
                <a:lnTo>
                  <a:pt x="930" y="1580"/>
                </a:lnTo>
                <a:lnTo>
                  <a:pt x="893" y="1633"/>
                </a:lnTo>
                <a:lnTo>
                  <a:pt x="858" y="1686"/>
                </a:lnTo>
                <a:lnTo>
                  <a:pt x="826" y="1739"/>
                </a:lnTo>
                <a:lnTo>
                  <a:pt x="810" y="1765"/>
                </a:lnTo>
                <a:lnTo>
                  <a:pt x="795" y="1791"/>
                </a:lnTo>
                <a:lnTo>
                  <a:pt x="780" y="1818"/>
                </a:lnTo>
                <a:lnTo>
                  <a:pt x="766" y="1844"/>
                </a:lnTo>
                <a:lnTo>
                  <a:pt x="753" y="1871"/>
                </a:lnTo>
                <a:lnTo>
                  <a:pt x="741" y="1897"/>
                </a:lnTo>
                <a:lnTo>
                  <a:pt x="729" y="1923"/>
                </a:lnTo>
                <a:lnTo>
                  <a:pt x="718" y="1950"/>
                </a:lnTo>
                <a:lnTo>
                  <a:pt x="707" y="1975"/>
                </a:lnTo>
                <a:lnTo>
                  <a:pt x="698" y="2001"/>
                </a:lnTo>
                <a:lnTo>
                  <a:pt x="689" y="2028"/>
                </a:lnTo>
                <a:lnTo>
                  <a:pt x="681" y="2053"/>
                </a:lnTo>
                <a:lnTo>
                  <a:pt x="674" y="2079"/>
                </a:lnTo>
                <a:lnTo>
                  <a:pt x="668" y="2104"/>
                </a:lnTo>
                <a:lnTo>
                  <a:pt x="663" y="2130"/>
                </a:lnTo>
                <a:lnTo>
                  <a:pt x="659" y="2156"/>
                </a:lnTo>
                <a:lnTo>
                  <a:pt x="656" y="2181"/>
                </a:lnTo>
                <a:lnTo>
                  <a:pt x="653" y="2206"/>
                </a:lnTo>
                <a:lnTo>
                  <a:pt x="653" y="2232"/>
                </a:lnTo>
                <a:lnTo>
                  <a:pt x="653" y="2257"/>
                </a:lnTo>
                <a:lnTo>
                  <a:pt x="654" y="2282"/>
                </a:lnTo>
                <a:lnTo>
                  <a:pt x="657" y="2306"/>
                </a:lnTo>
                <a:close/>
                <a:moveTo>
                  <a:pt x="1857" y="7179"/>
                </a:moveTo>
                <a:lnTo>
                  <a:pt x="1308" y="7179"/>
                </a:lnTo>
                <a:lnTo>
                  <a:pt x="1308" y="6458"/>
                </a:lnTo>
                <a:lnTo>
                  <a:pt x="1308" y="5737"/>
                </a:lnTo>
                <a:lnTo>
                  <a:pt x="1308" y="5016"/>
                </a:lnTo>
                <a:lnTo>
                  <a:pt x="1308" y="4296"/>
                </a:lnTo>
                <a:lnTo>
                  <a:pt x="1316" y="4299"/>
                </a:lnTo>
                <a:lnTo>
                  <a:pt x="1354" y="4308"/>
                </a:lnTo>
                <a:lnTo>
                  <a:pt x="1390" y="4318"/>
                </a:lnTo>
                <a:lnTo>
                  <a:pt x="1425" y="4326"/>
                </a:lnTo>
                <a:lnTo>
                  <a:pt x="1458" y="4332"/>
                </a:lnTo>
                <a:lnTo>
                  <a:pt x="1491" y="4337"/>
                </a:lnTo>
                <a:lnTo>
                  <a:pt x="1506" y="4340"/>
                </a:lnTo>
                <a:lnTo>
                  <a:pt x="1522" y="4342"/>
                </a:lnTo>
                <a:lnTo>
                  <a:pt x="1552" y="4344"/>
                </a:lnTo>
                <a:lnTo>
                  <a:pt x="1582" y="4346"/>
                </a:lnTo>
                <a:lnTo>
                  <a:pt x="1613" y="4346"/>
                </a:lnTo>
                <a:lnTo>
                  <a:pt x="1643" y="4343"/>
                </a:lnTo>
                <a:lnTo>
                  <a:pt x="1674" y="4340"/>
                </a:lnTo>
                <a:lnTo>
                  <a:pt x="1707" y="4335"/>
                </a:lnTo>
                <a:lnTo>
                  <a:pt x="1722" y="4332"/>
                </a:lnTo>
                <a:lnTo>
                  <a:pt x="1739" y="4329"/>
                </a:lnTo>
                <a:lnTo>
                  <a:pt x="1774" y="4320"/>
                </a:lnTo>
                <a:lnTo>
                  <a:pt x="1811" y="4311"/>
                </a:lnTo>
                <a:lnTo>
                  <a:pt x="1850" y="4299"/>
                </a:lnTo>
                <a:lnTo>
                  <a:pt x="1857" y="4296"/>
                </a:lnTo>
                <a:lnTo>
                  <a:pt x="1857" y="5016"/>
                </a:lnTo>
                <a:lnTo>
                  <a:pt x="1857" y="5737"/>
                </a:lnTo>
                <a:lnTo>
                  <a:pt x="1857" y="6458"/>
                </a:lnTo>
                <a:lnTo>
                  <a:pt x="1857" y="7179"/>
                </a:lnTo>
                <a:close/>
                <a:moveTo>
                  <a:pt x="1582" y="4163"/>
                </a:moveTo>
                <a:lnTo>
                  <a:pt x="1548" y="4163"/>
                </a:lnTo>
                <a:lnTo>
                  <a:pt x="1515" y="4162"/>
                </a:lnTo>
                <a:lnTo>
                  <a:pt x="1482" y="4161"/>
                </a:lnTo>
                <a:lnTo>
                  <a:pt x="1449" y="4158"/>
                </a:lnTo>
                <a:lnTo>
                  <a:pt x="1416" y="4156"/>
                </a:lnTo>
                <a:lnTo>
                  <a:pt x="1384" y="4152"/>
                </a:lnTo>
                <a:lnTo>
                  <a:pt x="1352" y="4149"/>
                </a:lnTo>
                <a:lnTo>
                  <a:pt x="1320" y="4144"/>
                </a:lnTo>
                <a:lnTo>
                  <a:pt x="1288" y="4139"/>
                </a:lnTo>
                <a:lnTo>
                  <a:pt x="1257" y="4134"/>
                </a:lnTo>
                <a:lnTo>
                  <a:pt x="1226" y="4128"/>
                </a:lnTo>
                <a:lnTo>
                  <a:pt x="1194" y="4121"/>
                </a:lnTo>
                <a:lnTo>
                  <a:pt x="1163" y="4114"/>
                </a:lnTo>
                <a:lnTo>
                  <a:pt x="1133" y="4107"/>
                </a:lnTo>
                <a:lnTo>
                  <a:pt x="1103" y="4098"/>
                </a:lnTo>
                <a:lnTo>
                  <a:pt x="1073" y="4090"/>
                </a:lnTo>
                <a:lnTo>
                  <a:pt x="1043" y="4082"/>
                </a:lnTo>
                <a:lnTo>
                  <a:pt x="1014" y="4072"/>
                </a:lnTo>
                <a:lnTo>
                  <a:pt x="984" y="4062"/>
                </a:lnTo>
                <a:lnTo>
                  <a:pt x="956" y="4052"/>
                </a:lnTo>
                <a:lnTo>
                  <a:pt x="899" y="4030"/>
                </a:lnTo>
                <a:lnTo>
                  <a:pt x="870" y="4018"/>
                </a:lnTo>
                <a:lnTo>
                  <a:pt x="843" y="4006"/>
                </a:lnTo>
                <a:lnTo>
                  <a:pt x="815" y="3993"/>
                </a:lnTo>
                <a:lnTo>
                  <a:pt x="789" y="3981"/>
                </a:lnTo>
                <a:lnTo>
                  <a:pt x="735" y="3953"/>
                </a:lnTo>
                <a:lnTo>
                  <a:pt x="683" y="3926"/>
                </a:lnTo>
                <a:lnTo>
                  <a:pt x="657" y="3911"/>
                </a:lnTo>
                <a:lnTo>
                  <a:pt x="632" y="3896"/>
                </a:lnTo>
                <a:lnTo>
                  <a:pt x="582" y="3866"/>
                </a:lnTo>
                <a:lnTo>
                  <a:pt x="557" y="3849"/>
                </a:lnTo>
                <a:lnTo>
                  <a:pt x="533" y="3833"/>
                </a:lnTo>
                <a:lnTo>
                  <a:pt x="510" y="3816"/>
                </a:lnTo>
                <a:lnTo>
                  <a:pt x="486" y="3800"/>
                </a:lnTo>
                <a:lnTo>
                  <a:pt x="464" y="3783"/>
                </a:lnTo>
                <a:lnTo>
                  <a:pt x="441" y="3766"/>
                </a:lnTo>
                <a:lnTo>
                  <a:pt x="396" y="3730"/>
                </a:lnTo>
                <a:lnTo>
                  <a:pt x="353" y="3694"/>
                </a:lnTo>
                <a:lnTo>
                  <a:pt x="312" y="3657"/>
                </a:lnTo>
                <a:lnTo>
                  <a:pt x="292" y="3639"/>
                </a:lnTo>
                <a:lnTo>
                  <a:pt x="272" y="3620"/>
                </a:lnTo>
                <a:lnTo>
                  <a:pt x="252" y="3601"/>
                </a:lnTo>
                <a:lnTo>
                  <a:pt x="233" y="3581"/>
                </a:lnTo>
                <a:lnTo>
                  <a:pt x="196" y="3542"/>
                </a:lnTo>
                <a:lnTo>
                  <a:pt x="161" y="3503"/>
                </a:lnTo>
                <a:lnTo>
                  <a:pt x="143" y="3483"/>
                </a:lnTo>
                <a:lnTo>
                  <a:pt x="126" y="3463"/>
                </a:lnTo>
                <a:lnTo>
                  <a:pt x="94" y="3423"/>
                </a:lnTo>
                <a:lnTo>
                  <a:pt x="63" y="3382"/>
                </a:lnTo>
                <a:lnTo>
                  <a:pt x="34" y="3341"/>
                </a:lnTo>
                <a:lnTo>
                  <a:pt x="20" y="3321"/>
                </a:lnTo>
                <a:lnTo>
                  <a:pt x="6" y="3301"/>
                </a:lnTo>
                <a:lnTo>
                  <a:pt x="0" y="3291"/>
                </a:lnTo>
                <a:lnTo>
                  <a:pt x="791" y="3291"/>
                </a:lnTo>
                <a:lnTo>
                  <a:pt x="1582" y="3291"/>
                </a:lnTo>
                <a:lnTo>
                  <a:pt x="2373" y="3291"/>
                </a:lnTo>
                <a:lnTo>
                  <a:pt x="3164" y="3291"/>
                </a:lnTo>
                <a:lnTo>
                  <a:pt x="3158" y="3299"/>
                </a:lnTo>
                <a:lnTo>
                  <a:pt x="3125" y="3350"/>
                </a:lnTo>
                <a:lnTo>
                  <a:pt x="3092" y="3399"/>
                </a:lnTo>
                <a:lnTo>
                  <a:pt x="3074" y="3423"/>
                </a:lnTo>
                <a:lnTo>
                  <a:pt x="3056" y="3447"/>
                </a:lnTo>
                <a:lnTo>
                  <a:pt x="3020" y="3493"/>
                </a:lnTo>
                <a:lnTo>
                  <a:pt x="3000" y="3515"/>
                </a:lnTo>
                <a:lnTo>
                  <a:pt x="2981" y="3538"/>
                </a:lnTo>
                <a:lnTo>
                  <a:pt x="2943" y="3581"/>
                </a:lnTo>
                <a:lnTo>
                  <a:pt x="2922" y="3603"/>
                </a:lnTo>
                <a:lnTo>
                  <a:pt x="2902" y="3623"/>
                </a:lnTo>
                <a:lnTo>
                  <a:pt x="2882" y="3644"/>
                </a:lnTo>
                <a:lnTo>
                  <a:pt x="2861" y="3664"/>
                </a:lnTo>
                <a:lnTo>
                  <a:pt x="2818" y="3704"/>
                </a:lnTo>
                <a:lnTo>
                  <a:pt x="2796" y="3722"/>
                </a:lnTo>
                <a:lnTo>
                  <a:pt x="2774" y="3741"/>
                </a:lnTo>
                <a:lnTo>
                  <a:pt x="2752" y="3759"/>
                </a:lnTo>
                <a:lnTo>
                  <a:pt x="2729" y="3777"/>
                </a:lnTo>
                <a:lnTo>
                  <a:pt x="2684" y="3812"/>
                </a:lnTo>
                <a:lnTo>
                  <a:pt x="2660" y="3828"/>
                </a:lnTo>
                <a:lnTo>
                  <a:pt x="2637" y="3845"/>
                </a:lnTo>
                <a:lnTo>
                  <a:pt x="2588" y="3876"/>
                </a:lnTo>
                <a:lnTo>
                  <a:pt x="2564" y="3892"/>
                </a:lnTo>
                <a:lnTo>
                  <a:pt x="2540" y="3906"/>
                </a:lnTo>
                <a:lnTo>
                  <a:pt x="2514" y="3921"/>
                </a:lnTo>
                <a:lnTo>
                  <a:pt x="2489" y="3935"/>
                </a:lnTo>
                <a:lnTo>
                  <a:pt x="2464" y="3950"/>
                </a:lnTo>
                <a:lnTo>
                  <a:pt x="2439" y="3963"/>
                </a:lnTo>
                <a:lnTo>
                  <a:pt x="2386" y="3988"/>
                </a:lnTo>
                <a:lnTo>
                  <a:pt x="2361" y="4000"/>
                </a:lnTo>
                <a:lnTo>
                  <a:pt x="2333" y="4012"/>
                </a:lnTo>
                <a:lnTo>
                  <a:pt x="2280" y="4034"/>
                </a:lnTo>
                <a:lnTo>
                  <a:pt x="2253" y="4044"/>
                </a:lnTo>
                <a:lnTo>
                  <a:pt x="2226" y="4054"/>
                </a:lnTo>
                <a:lnTo>
                  <a:pt x="2199" y="4064"/>
                </a:lnTo>
                <a:lnTo>
                  <a:pt x="2171" y="4073"/>
                </a:lnTo>
                <a:lnTo>
                  <a:pt x="2115" y="4090"/>
                </a:lnTo>
                <a:lnTo>
                  <a:pt x="2087" y="4097"/>
                </a:lnTo>
                <a:lnTo>
                  <a:pt x="2058" y="4106"/>
                </a:lnTo>
                <a:lnTo>
                  <a:pt x="2030" y="4112"/>
                </a:lnTo>
                <a:lnTo>
                  <a:pt x="2001" y="4119"/>
                </a:lnTo>
                <a:lnTo>
                  <a:pt x="1943" y="4131"/>
                </a:lnTo>
                <a:lnTo>
                  <a:pt x="1884" y="4140"/>
                </a:lnTo>
                <a:lnTo>
                  <a:pt x="1824" y="4149"/>
                </a:lnTo>
                <a:lnTo>
                  <a:pt x="1766" y="4155"/>
                </a:lnTo>
                <a:lnTo>
                  <a:pt x="1704" y="4160"/>
                </a:lnTo>
                <a:lnTo>
                  <a:pt x="1674" y="4162"/>
                </a:lnTo>
                <a:lnTo>
                  <a:pt x="1643" y="4163"/>
                </a:lnTo>
                <a:lnTo>
                  <a:pt x="1582" y="41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672064" y="1051892"/>
            <a:ext cx="4464496" cy="10809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D01A38-0AD6-457E-B66E-6DDEBF52ADFC}" type="datetimeFigureOut">
              <a:rPr lang="fi-FI" smtClean="0"/>
              <a:t>17.9.2021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518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669088"/>
          </a:xfrm>
          <a:custGeom>
            <a:avLst/>
            <a:gdLst/>
            <a:ahLst/>
            <a:cxnLst/>
            <a:rect l="l" t="t" r="r" b="b"/>
            <a:pathLst>
              <a:path w="12192000" h="6669088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669088"/>
                </a:lnTo>
                <a:lnTo>
                  <a:pt x="0" y="66690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A38093-ADEF-4186-B183-F189E8EE4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D01A38-0AD6-457E-B66E-6DDEBF52ADFC}" type="datetimeFigureOut">
              <a:rPr lang="fi-FI" smtClean="0"/>
              <a:t>17.9.2021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389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669088"/>
          </a:xfrm>
          <a:custGeom>
            <a:avLst/>
            <a:gdLst/>
            <a:ahLst/>
            <a:cxnLst/>
            <a:rect l="l" t="t" r="r" b="b"/>
            <a:pathLst>
              <a:path w="12192000" h="6669088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669088"/>
                </a:lnTo>
                <a:lnTo>
                  <a:pt x="0" y="66690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D01A38-0AD6-457E-B66E-6DDEBF52ADFC}" type="datetimeFigureOut">
              <a:rPr lang="fi-FI" smtClean="0"/>
              <a:t>17.9.2021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349451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1842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9D01A38-0AD6-457E-B66E-6DDEBF52ADFC}" type="datetimeFigureOut">
              <a:rPr lang="fi-FI" smtClean="0"/>
              <a:t>17.9.2021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23" name="Group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24" name="Rectangle 23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5528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and Picture Ne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669088"/>
          </a:xfrm>
          <a:custGeom>
            <a:avLst/>
            <a:gdLst/>
            <a:ahLst/>
            <a:cxnLst/>
            <a:rect l="l" t="t" r="r" b="b"/>
            <a:pathLst>
              <a:path w="12192000" h="6669088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669088"/>
                </a:lnTo>
                <a:lnTo>
                  <a:pt x="0" y="66690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D01A38-0AD6-457E-B66E-6DDEBF52ADFC}" type="datetimeFigureOut">
              <a:rPr lang="fi-FI" smtClean="0"/>
              <a:t>17.9.2021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349451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9" name="Rectangle 8"/>
          <p:cNvSpPr/>
          <p:nvPr/>
        </p:nvSpPr>
        <p:spPr>
          <a:xfrm>
            <a:off x="0" y="6669360"/>
            <a:ext cx="12192000" cy="18863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1" name="Rectangle 10"/>
            <p:cNvSpPr/>
            <p:nvPr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2" name="Freeform 6"/>
            <p:cNvSpPr>
              <a:spLocks noChangeAspect="1" noEditPoints="1"/>
            </p:cNvSpPr>
            <p:nvPr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60373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38093-ADEF-4186-B183-F189E8EE4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1A38-0AD6-457E-B66E-6DDEBF52ADFC}" type="datetimeFigureOut">
              <a:rPr lang="fi-FI" smtClean="0"/>
              <a:t>17.9.2021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638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1A38-0AD6-457E-B66E-6DDEBF52ADFC}" type="datetimeFigureOut">
              <a:rPr lang="fi-FI" smtClean="0"/>
              <a:t>17.9.2021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147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9D01A38-0AD6-457E-B66E-6DDEBF52ADFC}" type="datetimeFigureOut">
              <a:rPr lang="fi-FI" smtClean="0"/>
              <a:t>17.9.2021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1" name="Freeform 6">
            <a:hlinkClick r:id="rId6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118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Gra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9D01A38-0AD6-457E-B66E-6DDEBF52ADFC}" type="datetimeFigureOut">
              <a:rPr lang="fi-FI" smtClean="0"/>
              <a:t>17.9.2021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6">
            <a:hlinkClick r:id="rId6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152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9D01A38-0AD6-457E-B66E-6DDEBF52ADFC}" type="datetimeFigureOut">
              <a:rPr lang="fi-FI" smtClean="0"/>
              <a:t>17.9.2021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6">
            <a:hlinkClick r:id="rId6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888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Gol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9D01A38-0AD6-457E-B66E-6DDEBF52ADFC}" type="datetimeFigureOut">
              <a:rPr lang="fi-FI" smtClean="0"/>
              <a:t>17.9.2021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  <a:solidFill>
            <a:schemeClr val="tx2"/>
          </a:solidFill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6">
            <a:hlinkClick r:id="rId6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210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F842B-E62B-41DC-953E-F9A3305AC6DC}" type="datetimeFigureOut">
              <a:rPr lang="fi-FI" smtClean="0"/>
              <a:t>17.9.2021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EFD51-3B76-4A4B-81B2-4A208252D2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09179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F842B-E62B-41DC-953E-F9A3305AC6DC}" type="datetimeFigureOut">
              <a:rPr lang="fi-FI" smtClean="0"/>
              <a:t>17.9.2021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EFD51-3B76-4A4B-81B2-4A208252D2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1490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9D01A38-0AD6-457E-B66E-6DDEBF52ADFC}" type="datetimeFigureOut">
              <a:rPr lang="fi-FI" smtClean="0"/>
              <a:t>17.9.2021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tx2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7" name="Group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8" name="Rectangle 17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9852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773239"/>
            <a:ext cx="11229363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1A38-0AD6-457E-B66E-6DDEBF52ADFC}" type="datetimeFigureOut">
              <a:rPr lang="fi-FI" smtClean="0"/>
              <a:t>17.9.2021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392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1A38-0AD6-457E-B66E-6DDEBF52ADFC}" type="datetimeFigureOut">
              <a:rPr lang="fi-FI" smtClean="0"/>
              <a:t>17.9.2021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1773238"/>
            <a:ext cx="10657135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384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7032104" cy="6858002"/>
          </a:xfrm>
          <a:custGeom>
            <a:avLst/>
            <a:gdLst/>
            <a:ahLst/>
            <a:cxnLst/>
            <a:rect l="l" t="t" r="r" b="b"/>
            <a:pathLst>
              <a:path w="7032104" h="6858002">
                <a:moveTo>
                  <a:pt x="5159896" y="0"/>
                </a:moveTo>
                <a:lnTo>
                  <a:pt x="7032104" y="0"/>
                </a:lnTo>
                <a:lnTo>
                  <a:pt x="5159896" y="6858001"/>
                </a:lnTo>
                <a:lnTo>
                  <a:pt x="5159896" y="6858002"/>
                </a:lnTo>
                <a:lnTo>
                  <a:pt x="0" y="6858002"/>
                </a:lnTo>
                <a:lnTo>
                  <a:pt x="0" y="2"/>
                </a:lnTo>
                <a:lnTo>
                  <a:pt x="5159896" y="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D01A38-0AD6-457E-B66E-6DDEBF52ADFC}" type="datetimeFigureOut">
              <a:rPr lang="fi-FI" smtClean="0"/>
              <a:t>17.9.2021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grpSp>
        <p:nvGrpSpPr>
          <p:cNvPr id="19" name="Group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20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6385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7032104" cy="6858002"/>
          </a:xfrm>
          <a:custGeom>
            <a:avLst/>
            <a:gdLst/>
            <a:ahLst/>
            <a:cxnLst/>
            <a:rect l="l" t="t" r="r" b="b"/>
            <a:pathLst>
              <a:path w="7032104" h="6858002">
                <a:moveTo>
                  <a:pt x="5159896" y="0"/>
                </a:moveTo>
                <a:lnTo>
                  <a:pt x="7032104" y="0"/>
                </a:lnTo>
                <a:lnTo>
                  <a:pt x="5159896" y="6858001"/>
                </a:lnTo>
                <a:lnTo>
                  <a:pt x="5159896" y="6858002"/>
                </a:lnTo>
                <a:lnTo>
                  <a:pt x="0" y="6858002"/>
                </a:lnTo>
                <a:lnTo>
                  <a:pt x="0" y="2"/>
                </a:lnTo>
                <a:lnTo>
                  <a:pt x="5159896" y="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D01A38-0AD6-457E-B66E-6DDEBF52ADFC}" type="datetimeFigureOut">
              <a:rPr lang="fi-FI" smtClean="0"/>
              <a:t>17.9.2021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grpSp>
        <p:nvGrpSpPr>
          <p:cNvPr id="22" name="Group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23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9021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Picture 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D01A38-0AD6-457E-B66E-6DDEBF52ADFC}" type="datetimeFigureOut">
              <a:rPr lang="fi-FI" smtClean="0"/>
              <a:t>17.9.2021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accent2"/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4412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84E26E-2C1B-47B8-96CF-EBFB23877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10369103" cy="10805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53D799-2C68-4BBD-80F0-4448AC6E5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5638" y="1773239"/>
            <a:ext cx="11233150" cy="43926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9AB8C-3488-4A3F-940D-B8E97D0147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4472" y="6381328"/>
            <a:ext cx="936104" cy="21647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 b="0" i="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19D01A38-0AD6-457E-B66E-6DDEBF52ADFC}" type="datetimeFigureOut">
              <a:rPr lang="fi-FI" smtClean="0"/>
              <a:t>17.9.2021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8E9E1-C972-497D-AF9A-7A5F005A27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381328"/>
            <a:ext cx="4248472" cy="21647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 b="0" i="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D12E0-B73B-476D-AC37-50C99E25F4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0576" y="6381551"/>
            <a:ext cx="431998" cy="2158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 b="0" i="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sp>
        <p:nvSpPr>
          <p:cNvPr id="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669360"/>
            <a:ext cx="12192000" cy="18863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22" name="Group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5" name="Rectangle 14"/>
            <p:cNvSpPr/>
            <p:nvPr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Freeform 6"/>
            <p:cNvSpPr>
              <a:spLocks noChangeAspect="1" noEditPoints="1"/>
            </p:cNvSpPr>
            <p:nvPr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1" name="(c)" hidden="1"/>
          <p:cNvSpPr txBox="1"/>
          <p:nvPr/>
        </p:nvSpPr>
        <p:spPr>
          <a:xfrm>
            <a:off x="12031551" y="6877509"/>
            <a:ext cx="157094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i-FI" sz="20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jyo</a:t>
            </a:r>
            <a:endParaRPr lang="en-GB" sz="20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" name="(logo)" descr="Z:\GRW (grow)\logot\copyright_grow.png" hidden="1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" y="-50286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107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2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271463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Lato" panose="020F0502020204030203" pitchFamily="34" charset="0"/>
        <a:buChar char="–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2pPr>
      <a:lvl3pPr marL="803275" indent="-261938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3pPr>
      <a:lvl4pPr marL="1073150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5pPr>
      <a:lvl6pPr marL="1614488" indent="-271463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6pPr>
      <a:lvl7pPr marL="1884363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7pPr>
      <a:lvl8pPr marL="2154238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8pPr>
      <a:lvl9pPr marL="2417763" indent="-26352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mailto:mari.p.kaapa@jyu.fi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ts.fi/sites/default/files/page_attachment/l9_opetusmenetelmat.ppt" TargetMode="External"/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yiZlXZ9rd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E5130-D9CF-4D16-8DC5-E7CAFB3E69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8079" y="2636912"/>
            <a:ext cx="6754495" cy="2016224"/>
          </a:xfrm>
        </p:spPr>
        <p:txBody>
          <a:bodyPr/>
          <a:lstStyle/>
          <a:p>
            <a:r>
              <a:rPr lang="fi-FI" dirty="0"/>
              <a:t>Opetustyylit ja opetusmallit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6D31E3-6BD6-4A4D-AE0E-1A1E99F8C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8079" y="4941168"/>
            <a:ext cx="6754496" cy="1286912"/>
          </a:xfrm>
        </p:spPr>
        <p:txBody>
          <a:bodyPr/>
          <a:lstStyle/>
          <a:p>
            <a:r>
              <a:rPr lang="fi-FI" dirty="0"/>
              <a:t>Mari Kääpä</a:t>
            </a:r>
          </a:p>
          <a:p>
            <a:r>
              <a:rPr lang="fi-FI" dirty="0">
                <a:hlinkClick r:id="rId2"/>
              </a:rPr>
              <a:t>mari.p.kaapa@jyu.fi</a:t>
            </a:r>
            <a:endParaRPr lang="fi-FI" dirty="0"/>
          </a:p>
          <a:p>
            <a:r>
              <a:rPr lang="fi-FI" dirty="0"/>
              <a:t>040-805 4881</a:t>
            </a:r>
          </a:p>
        </p:txBody>
      </p:sp>
      <p:pic>
        <p:nvPicPr>
          <p:cNvPr id="9" name="Picture 8" descr="A picture containing fungus, outdoor, plant, wood&#10;&#10;Description automatically generated">
            <a:extLst>
              <a:ext uri="{FF2B5EF4-FFF2-40B4-BE49-F238E27FC236}">
                <a16:creationId xmlns:a16="http://schemas.microsoft.com/office/drawing/2014/main" id="{2E7CE1BF-C7FA-4AA4-9D09-F2E02B32EF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11370" y="1198053"/>
            <a:ext cx="5974083" cy="446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52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2854" y="618518"/>
            <a:ext cx="9945372" cy="712978"/>
          </a:xfrm>
        </p:spPr>
        <p:txBody>
          <a:bodyPr/>
          <a:lstStyle/>
          <a:p>
            <a:r>
              <a:rPr lang="fi-FI" dirty="0"/>
              <a:t>D – THE SELF-CHECK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636295"/>
            <a:ext cx="10363826" cy="4555957"/>
          </a:xfrm>
        </p:spPr>
        <p:txBody>
          <a:bodyPr>
            <a:noAutofit/>
          </a:bodyPr>
          <a:lstStyle/>
          <a:p>
            <a:r>
              <a:rPr lang="en-GB" sz="2800" dirty="0"/>
              <a:t>The teacher plans the activities and gives the feedback criteria</a:t>
            </a:r>
          </a:p>
          <a:p>
            <a:r>
              <a:rPr lang="en-GB" sz="2800" dirty="0"/>
              <a:t>The pupil evaluates their own performance according to the criteria</a:t>
            </a:r>
          </a:p>
          <a:p>
            <a:r>
              <a:rPr lang="en-GB" sz="2800" dirty="0"/>
              <a:t>The dependence of the teacher’s feedback and evaluation decreases</a:t>
            </a:r>
          </a:p>
          <a:p>
            <a:r>
              <a:rPr lang="en-GB" sz="2800" dirty="0"/>
              <a:t>The pupil learns to work individually and to evaluate his/her performance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256620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1342" y="368969"/>
            <a:ext cx="9836884" cy="1042736"/>
          </a:xfrm>
        </p:spPr>
        <p:txBody>
          <a:bodyPr/>
          <a:lstStyle/>
          <a:p>
            <a:r>
              <a:rPr lang="fi-FI" dirty="0"/>
              <a:t>E – THE INCLUSION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2926" y="1652338"/>
            <a:ext cx="6288506" cy="4732420"/>
          </a:xfrm>
        </p:spPr>
        <p:txBody>
          <a:bodyPr>
            <a:normAutofit fontScale="85000" lnSpcReduction="20000"/>
          </a:bodyPr>
          <a:lstStyle/>
          <a:p>
            <a:r>
              <a:rPr lang="en-GB" sz="2800" dirty="0"/>
              <a:t>The teacher plans tasks on different levels of which the pupil selects tasks of an appropriate difficulty</a:t>
            </a:r>
          </a:p>
          <a:p>
            <a:r>
              <a:rPr lang="en-GB" sz="2800" dirty="0"/>
              <a:t>The pupil evaluates his/her performance in relation to the goal level</a:t>
            </a:r>
          </a:p>
          <a:p>
            <a:r>
              <a:rPr lang="en-GB" sz="2800" dirty="0"/>
              <a:t>Everyone can attend using their best effort</a:t>
            </a:r>
          </a:p>
          <a:p>
            <a:r>
              <a:rPr lang="en-GB" sz="2800" dirty="0"/>
              <a:t>E.g. </a:t>
            </a:r>
          </a:p>
          <a:p>
            <a:pPr lvl="1"/>
            <a:r>
              <a:rPr lang="en-GB" sz="2600" dirty="0"/>
              <a:t>Kicking a ball into the goal from different distances</a:t>
            </a:r>
          </a:p>
          <a:p>
            <a:pPr lvl="1"/>
            <a:r>
              <a:rPr lang="en-GB" sz="2600" dirty="0"/>
              <a:t>Using different sizes of weights in weight training</a:t>
            </a:r>
          </a:p>
          <a:p>
            <a:pPr lvl="1"/>
            <a:r>
              <a:rPr lang="en-GB" sz="2600" dirty="0"/>
              <a:t>Using different heights of hurdles</a:t>
            </a:r>
          </a:p>
          <a:p>
            <a:endParaRPr lang="fi-FI" dirty="0"/>
          </a:p>
        </p:txBody>
      </p:sp>
      <p:pic>
        <p:nvPicPr>
          <p:cNvPr id="5" name="Bildobjekt 3">
            <a:extLst>
              <a:ext uri="{FF2B5EF4-FFF2-40B4-BE49-F238E27FC236}">
                <a16:creationId xmlns:a16="http://schemas.microsoft.com/office/drawing/2014/main" id="{485AD46E-754B-4925-AADC-B5A06C66BF79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641432" y="1934809"/>
            <a:ext cx="5524550" cy="38563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689907" y="6015426"/>
            <a:ext cx="14816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Not like this…</a:t>
            </a:r>
          </a:p>
        </p:txBody>
      </p:sp>
    </p:spTree>
    <p:extLst>
      <p:ext uri="{BB962C8B-B14F-4D97-AF65-F5344CB8AC3E}">
        <p14:creationId xmlns:p14="http://schemas.microsoft.com/office/powerpoint/2010/main" val="2058995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5363" y="385011"/>
            <a:ext cx="10022863" cy="1026695"/>
          </a:xfrm>
        </p:spPr>
        <p:txBody>
          <a:bodyPr/>
          <a:lstStyle/>
          <a:p>
            <a:r>
              <a:rPr lang="fi-FI" dirty="0"/>
              <a:t>F – THE GUIDED DISCOVERY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005868" y="1411707"/>
            <a:ext cx="7186131" cy="4908882"/>
          </a:xfrm>
        </p:spPr>
        <p:txBody>
          <a:bodyPr>
            <a:noAutofit/>
          </a:bodyPr>
          <a:lstStyle/>
          <a:p>
            <a:r>
              <a:rPr lang="en-GB" sz="2400" dirty="0"/>
              <a:t>The teacher gives the task to which the pupils try to find </a:t>
            </a:r>
            <a:r>
              <a:rPr lang="en-GB" sz="2400" u="sng" dirty="0"/>
              <a:t>the right solution</a:t>
            </a:r>
          </a:p>
          <a:p>
            <a:r>
              <a:rPr lang="en-GB" sz="2400" dirty="0"/>
              <a:t>The teacher helps by giving clues, asking questions and giving instant feedback</a:t>
            </a:r>
          </a:p>
          <a:p>
            <a:r>
              <a:rPr lang="en-GB" sz="2400" dirty="0"/>
              <a:t>The teacher must consider carefully the questions and clues given</a:t>
            </a:r>
          </a:p>
          <a:p>
            <a:r>
              <a:rPr lang="en-GB" sz="2400" dirty="0"/>
              <a:t>Develops consequent thinking</a:t>
            </a:r>
          </a:p>
          <a:p>
            <a:r>
              <a:rPr lang="en-GB" sz="2400" dirty="0"/>
              <a:t>E.g. </a:t>
            </a:r>
          </a:p>
          <a:p>
            <a:pPr lvl="1"/>
            <a:r>
              <a:rPr lang="en-GB" sz="2400" dirty="0"/>
              <a:t>Where should the defender’s position be in relation to the offender’s in basketball? </a:t>
            </a:r>
          </a:p>
          <a:p>
            <a:pPr lvl="1"/>
            <a:r>
              <a:rPr lang="en-GB" sz="2400" dirty="0"/>
              <a:t>How does the optimal stance in shot put look like?</a:t>
            </a:r>
          </a:p>
          <a:p>
            <a:endParaRPr lang="fi-FI" sz="2400" dirty="0"/>
          </a:p>
        </p:txBody>
      </p:sp>
      <p:pic>
        <p:nvPicPr>
          <p:cNvPr id="5" name="Bildobjekt 3">
            <a:extLst>
              <a:ext uri="{FF2B5EF4-FFF2-40B4-BE49-F238E27FC236}">
                <a16:creationId xmlns:a16="http://schemas.microsoft.com/office/drawing/2014/main" id="{0F65D6E7-E614-44A6-9C95-A4D552C083D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42494" y="2154029"/>
            <a:ext cx="4553408" cy="342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77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9349" y="336886"/>
            <a:ext cx="9898877" cy="962526"/>
          </a:xfrm>
        </p:spPr>
        <p:txBody>
          <a:bodyPr/>
          <a:lstStyle/>
          <a:p>
            <a:r>
              <a:rPr lang="fi-FI" dirty="0"/>
              <a:t>G – THE CONVERGENT DISCOVERY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588168"/>
            <a:ext cx="10363826" cy="4732421"/>
          </a:xfrm>
        </p:spPr>
        <p:txBody>
          <a:bodyPr>
            <a:normAutofit/>
          </a:bodyPr>
          <a:lstStyle/>
          <a:p>
            <a:r>
              <a:rPr lang="en-GB" sz="2400" dirty="0"/>
              <a:t>The pupil tries to solve a given problem or issue </a:t>
            </a:r>
            <a:r>
              <a:rPr lang="en-GB" sz="2400" u="sng" dirty="0"/>
              <a:t>independently</a:t>
            </a:r>
          </a:p>
          <a:p>
            <a:r>
              <a:rPr lang="en-GB" sz="2400" dirty="0"/>
              <a:t>The teacher observes from the side</a:t>
            </a:r>
          </a:p>
          <a:p>
            <a:r>
              <a:rPr lang="en-GB" sz="2400" dirty="0"/>
              <a:t>The pupils evaluate their solution, the teacher helps if needed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E.g. </a:t>
            </a:r>
          </a:p>
          <a:p>
            <a:pPr lvl="1"/>
            <a:r>
              <a:rPr lang="en-GB" sz="2400" dirty="0"/>
              <a:t>In what way can the balance in a movement be kept the easiest?</a:t>
            </a:r>
          </a:p>
          <a:p>
            <a:pPr lvl="1"/>
            <a:r>
              <a:rPr lang="en-GB" sz="2400" dirty="0"/>
              <a:t>What would be the most optimal movement of hand in javelin throw?</a:t>
            </a:r>
          </a:p>
          <a:p>
            <a:pPr lvl="1"/>
            <a:r>
              <a:rPr lang="en-GB" sz="2400" dirty="0"/>
              <a:t>How should we set up the tactics for our team?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8910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9349" y="368969"/>
            <a:ext cx="9898877" cy="914399"/>
          </a:xfrm>
        </p:spPr>
        <p:txBody>
          <a:bodyPr/>
          <a:lstStyle/>
          <a:p>
            <a:r>
              <a:rPr lang="fi-FI" dirty="0"/>
              <a:t>H – THE DIVERGENT DISCOVERY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40632" y="1764632"/>
            <a:ext cx="7331241" cy="4684294"/>
          </a:xfrm>
        </p:spPr>
        <p:txBody>
          <a:bodyPr>
            <a:normAutofit lnSpcReduction="10000"/>
          </a:bodyPr>
          <a:lstStyle/>
          <a:p>
            <a:r>
              <a:rPr lang="en-GB" sz="2400" dirty="0"/>
              <a:t>The teacher presents a problem or an issue for the pupils to which </a:t>
            </a:r>
            <a:r>
              <a:rPr lang="en-GB" sz="2400" u="sng" dirty="0"/>
              <a:t>there are many solutions</a:t>
            </a:r>
          </a:p>
          <a:p>
            <a:r>
              <a:rPr lang="en-GB" sz="2400" dirty="0"/>
              <a:t>The purpose is to produce divergent responses (</a:t>
            </a:r>
            <a:r>
              <a:rPr lang="en-GB" sz="2400" u="sng" dirty="0"/>
              <a:t>many correct answers </a:t>
            </a:r>
            <a:r>
              <a:rPr lang="en-GB" sz="2400" dirty="0"/>
              <a:t>to the same question)</a:t>
            </a:r>
          </a:p>
          <a:p>
            <a:r>
              <a:rPr lang="en-GB" sz="2400" dirty="0"/>
              <a:t>The teacher observes and helps if needed in the production of the solutions</a:t>
            </a:r>
          </a:p>
          <a:p>
            <a:r>
              <a:rPr lang="en-GB" sz="2400" dirty="0"/>
              <a:t>The pupils evaluate the solutions themselves</a:t>
            </a:r>
          </a:p>
          <a:p>
            <a:r>
              <a:rPr lang="en-GB" sz="2400" dirty="0"/>
              <a:t>E.g.</a:t>
            </a:r>
          </a:p>
          <a:p>
            <a:pPr lvl="1"/>
            <a:r>
              <a:rPr lang="en-GB" sz="2000" dirty="0"/>
              <a:t>In what different ways can you glide with skates?</a:t>
            </a:r>
          </a:p>
          <a:p>
            <a:pPr lvl="1"/>
            <a:r>
              <a:rPr lang="en-GB" sz="2000" dirty="0"/>
              <a:t>What different route choices could there be to the control point?</a:t>
            </a:r>
          </a:p>
          <a:p>
            <a:endParaRPr lang="en-GB" dirty="0"/>
          </a:p>
        </p:txBody>
      </p:sp>
      <p:pic>
        <p:nvPicPr>
          <p:cNvPr id="5" name="Bildobjekt 3">
            <a:extLst>
              <a:ext uri="{FF2B5EF4-FFF2-40B4-BE49-F238E27FC236}">
                <a16:creationId xmlns:a16="http://schemas.microsoft.com/office/drawing/2014/main" id="{359D376A-E4BC-448D-8DC9-90E56A50D9E4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7823635" y="1983193"/>
            <a:ext cx="4213491" cy="435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486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5844" y="304801"/>
            <a:ext cx="10461356" cy="1443788"/>
          </a:xfrm>
        </p:spPr>
        <p:txBody>
          <a:bodyPr/>
          <a:lstStyle/>
          <a:p>
            <a:r>
              <a:rPr lang="fi-FI" dirty="0"/>
              <a:t>I – THE LEARNER-DESIGNED INDIVIDUAL PROGRAM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61473" y="2005264"/>
            <a:ext cx="11101137" cy="4395536"/>
          </a:xfrm>
        </p:spPr>
        <p:txBody>
          <a:bodyPr>
            <a:normAutofit/>
          </a:bodyPr>
          <a:lstStyle/>
          <a:p>
            <a:r>
              <a:rPr lang="en-GB" sz="2800" dirty="0"/>
              <a:t>The teacher gives a general subject matter area</a:t>
            </a:r>
          </a:p>
          <a:p>
            <a:r>
              <a:rPr lang="en-GB" sz="2800" dirty="0"/>
              <a:t>The pupil selects a specific topic and plans an own program according to the topic</a:t>
            </a:r>
          </a:p>
          <a:p>
            <a:r>
              <a:rPr lang="en-GB" sz="2800" dirty="0"/>
              <a:t>Practice of individual work with support of the teacher</a:t>
            </a:r>
          </a:p>
          <a:p>
            <a:r>
              <a:rPr lang="en-GB" sz="2800" dirty="0"/>
              <a:t>The teacher directs and gives feedback if necessary</a:t>
            </a:r>
          </a:p>
          <a:p>
            <a:r>
              <a:rPr lang="en-GB" sz="2800" dirty="0" err="1"/>
              <a:t>Eg</a:t>
            </a:r>
            <a:r>
              <a:rPr lang="en-GB" sz="2800" dirty="0"/>
              <a:t>.</a:t>
            </a:r>
          </a:p>
          <a:p>
            <a:pPr lvl="1"/>
            <a:r>
              <a:rPr lang="en-GB" sz="2400" dirty="0"/>
              <a:t>The </a:t>
            </a:r>
            <a:r>
              <a:rPr lang="en-GB" sz="2400" dirty="0" err="1"/>
              <a:t>improvment</a:t>
            </a:r>
            <a:r>
              <a:rPr lang="en-GB" sz="2400" dirty="0"/>
              <a:t> of a jumping skill, endurance fitness</a:t>
            </a:r>
          </a:p>
          <a:p>
            <a:r>
              <a:rPr lang="en-GB" sz="2600" dirty="0"/>
              <a:t>Can be challenging to implement during PE lessons in schools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42368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346" y="433138"/>
            <a:ext cx="9867880" cy="930442"/>
          </a:xfrm>
        </p:spPr>
        <p:txBody>
          <a:bodyPr/>
          <a:lstStyle/>
          <a:p>
            <a:r>
              <a:rPr lang="fi-FI" dirty="0"/>
              <a:t>J – THE LEARNER-INITIATED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73767" y="1572126"/>
            <a:ext cx="10796337" cy="4604085"/>
          </a:xfrm>
        </p:spPr>
        <p:txBody>
          <a:bodyPr>
            <a:normAutofit/>
          </a:bodyPr>
          <a:lstStyle/>
          <a:p>
            <a:r>
              <a:rPr lang="en-GB" sz="2800" dirty="0"/>
              <a:t>The pupil plans an own program</a:t>
            </a:r>
          </a:p>
          <a:p>
            <a:r>
              <a:rPr lang="en-GB" sz="2800" u="sng" dirty="0"/>
              <a:t>The pupil chooses the teaching method </a:t>
            </a:r>
            <a:r>
              <a:rPr lang="en-GB" sz="2800" dirty="0"/>
              <a:t>according to which the pupil implements the program</a:t>
            </a:r>
          </a:p>
          <a:p>
            <a:r>
              <a:rPr lang="en-GB" sz="2800" dirty="0"/>
              <a:t>The teacher directs and gives feedback if needed</a:t>
            </a:r>
          </a:p>
          <a:p>
            <a:r>
              <a:rPr lang="en-GB" sz="2800" dirty="0"/>
              <a:t>Increasing the independent work</a:t>
            </a:r>
          </a:p>
          <a:p>
            <a:r>
              <a:rPr lang="en-GB" sz="2800" dirty="0"/>
              <a:t>The teacher has to accept the pupil’s ability to make the decisions</a:t>
            </a:r>
          </a:p>
        </p:txBody>
      </p:sp>
    </p:spTree>
    <p:extLst>
      <p:ext uri="{BB962C8B-B14F-4D97-AF65-F5344CB8AC3E}">
        <p14:creationId xmlns:p14="http://schemas.microsoft.com/office/powerpoint/2010/main" val="2355017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6841" y="511444"/>
            <a:ext cx="9821385" cy="916304"/>
          </a:xfrm>
        </p:spPr>
        <p:txBody>
          <a:bodyPr/>
          <a:lstStyle/>
          <a:p>
            <a:r>
              <a:rPr lang="fi-FI" dirty="0"/>
              <a:t>K – THE SELF-TEACHING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636296"/>
            <a:ext cx="10363826" cy="4523872"/>
          </a:xfrm>
        </p:spPr>
        <p:txBody>
          <a:bodyPr>
            <a:normAutofit/>
          </a:bodyPr>
          <a:lstStyle/>
          <a:p>
            <a:r>
              <a:rPr lang="en-GB" sz="2800" dirty="0"/>
              <a:t>The pupil makes all the decisions concerning the teaching-learning process</a:t>
            </a:r>
          </a:p>
          <a:p>
            <a:pPr lvl="1"/>
            <a:r>
              <a:rPr lang="en-GB" sz="2400" dirty="0"/>
              <a:t>Sets the goals</a:t>
            </a:r>
          </a:p>
          <a:p>
            <a:pPr lvl="1"/>
            <a:r>
              <a:rPr lang="en-GB" sz="2400" dirty="0"/>
              <a:t>Selects the content of the program and the teaching method</a:t>
            </a:r>
          </a:p>
          <a:p>
            <a:pPr lvl="1"/>
            <a:r>
              <a:rPr lang="en-GB" sz="2400" dirty="0"/>
              <a:t>Estimates the fulfilment of the goals</a:t>
            </a:r>
          </a:p>
          <a:p>
            <a:r>
              <a:rPr lang="en-GB" sz="2800" dirty="0"/>
              <a:t>Independent work</a:t>
            </a:r>
          </a:p>
          <a:p>
            <a:r>
              <a:rPr lang="en-GB" sz="2800" dirty="0"/>
              <a:t>The teacher is available for the pupil and helps if needed</a:t>
            </a:r>
          </a:p>
          <a:p>
            <a:r>
              <a:rPr lang="en-GB" sz="2800" dirty="0"/>
              <a:t>Challenging to adapt to PE lessons in school, rarely used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4464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9349" y="681925"/>
            <a:ext cx="9898877" cy="809991"/>
          </a:xfrm>
        </p:spPr>
        <p:txBody>
          <a:bodyPr/>
          <a:lstStyle/>
          <a:p>
            <a:r>
              <a:rPr lang="fi-FI" dirty="0"/>
              <a:t>SOURCES: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748590"/>
            <a:ext cx="10363826" cy="4042610"/>
          </a:xfrm>
        </p:spPr>
        <p:txBody>
          <a:bodyPr/>
          <a:lstStyle/>
          <a:p>
            <a:r>
              <a:rPr lang="en-GB" dirty="0"/>
              <a:t>Mosston, M. &amp; Ashworth, S. 2008. Teaching Physical Education. First Online Edition. </a:t>
            </a:r>
          </a:p>
          <a:p>
            <a:r>
              <a:rPr lang="fi-FI" dirty="0"/>
              <a:t>Liikuntatieteellinen seura. 2015. Opetusmenetelmät. </a:t>
            </a:r>
            <a:r>
              <a:rPr lang="en-GB" dirty="0"/>
              <a:t>EIPET (European Inclusive Physical Education Teaching) Teaching materials. </a:t>
            </a:r>
            <a:r>
              <a:rPr lang="en-GB" dirty="0">
                <a:hlinkClick r:id="rId2"/>
              </a:rPr>
              <a:t>www.lts.fi/sites/default/files/page_attachment/l9_opetusmenetelmat.ppt</a:t>
            </a:r>
            <a:r>
              <a:rPr lang="en-GB" dirty="0"/>
              <a:t> </a:t>
            </a:r>
          </a:p>
          <a:p>
            <a:endParaRPr lang="en-GB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788861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6560D-561A-459E-938D-07E99F804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Miksi eri opetustyylejä?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20AEC-7ADD-4A35-A460-FA9DC676BC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2251" y="1747895"/>
            <a:ext cx="4896296" cy="4392612"/>
          </a:xfrm>
        </p:spPr>
        <p:txBody>
          <a:bodyPr/>
          <a:lstStyle/>
          <a:p>
            <a:r>
              <a:rPr lang="fi-FI" sz="2400" dirty="0"/>
              <a:t>Oppilaat ovat erilaisia, yksi sopii yhdelle, toinen toiselle </a:t>
            </a:r>
            <a:r>
              <a:rPr lang="fi-FI" sz="2400" dirty="0">
                <a:sym typeface="Wingdings" panose="05000000000000000000" pitchFamily="2" charset="2"/>
              </a:rPr>
              <a:t> epäreilua opettajalta tarjoilla opetusta vain joillekin sopivalla tavalla.</a:t>
            </a:r>
            <a:endParaRPr lang="fi-FI" sz="2400" dirty="0"/>
          </a:p>
          <a:p>
            <a:r>
              <a:rPr lang="fi-FI" sz="2400" dirty="0"/>
              <a:t>Vaihteleva opetus on myös mielekkäämpää.</a:t>
            </a:r>
          </a:p>
          <a:p>
            <a:r>
              <a:rPr lang="fi-FI" sz="2400" dirty="0"/>
              <a:t>Opettajakaan ei leipäänny kun haastaa itseään ja käyttää monipuolisia menetelmä.</a:t>
            </a:r>
          </a:p>
        </p:txBody>
      </p:sp>
      <p:pic>
        <p:nvPicPr>
          <p:cNvPr id="6" name="Content Placeholder 5" descr="A group of people sitting in a field&#10;&#10;Description automatically generated with low confidence">
            <a:extLst>
              <a:ext uri="{FF2B5EF4-FFF2-40B4-BE49-F238E27FC236}">
                <a16:creationId xmlns:a16="http://schemas.microsoft.com/office/drawing/2014/main" id="{6D6891D3-BA0E-44F7-9425-694796EE61A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47895"/>
            <a:ext cx="5881323" cy="4392612"/>
          </a:xfrm>
        </p:spPr>
      </p:pic>
    </p:spTree>
    <p:extLst>
      <p:ext uri="{BB962C8B-B14F-4D97-AF65-F5344CB8AC3E}">
        <p14:creationId xmlns:p14="http://schemas.microsoft.com/office/powerpoint/2010/main" val="165449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63" y="235245"/>
            <a:ext cx="10775673" cy="989556"/>
          </a:xfrm>
        </p:spPr>
        <p:txBody>
          <a:bodyPr/>
          <a:lstStyle/>
          <a:p>
            <a:r>
              <a:rPr lang="en-GB" dirty="0" err="1"/>
              <a:t>Opetustyylit</a:t>
            </a:r>
            <a:r>
              <a:rPr lang="en-GB" dirty="0"/>
              <a:t> </a:t>
            </a:r>
            <a:br>
              <a:rPr lang="en-GB" dirty="0"/>
            </a:br>
            <a:r>
              <a:rPr lang="en-GB" sz="2400" dirty="0"/>
              <a:t>(</a:t>
            </a:r>
            <a:r>
              <a:rPr lang="en-GB" sz="2400" dirty="0" err="1"/>
              <a:t>Mosston</a:t>
            </a:r>
            <a:r>
              <a:rPr lang="en-GB" sz="2400" dirty="0"/>
              <a:t>, M. &amp; Ashworth, S. 2008. Teaching Physical Education. First Online Edition. )</a:t>
            </a:r>
            <a:br>
              <a:rPr lang="en-GB" dirty="0"/>
            </a:b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6673" y="1700463"/>
            <a:ext cx="6320589" cy="4844715"/>
          </a:xfrm>
        </p:spPr>
        <p:txBody>
          <a:bodyPr>
            <a:normAutofit/>
          </a:bodyPr>
          <a:lstStyle/>
          <a:p>
            <a:r>
              <a:rPr lang="fi-FI" sz="2400" dirty="0"/>
              <a:t>Tapa opettaa </a:t>
            </a:r>
            <a:r>
              <a:rPr lang="fi-FI" sz="2400">
                <a:sym typeface="Wingdings" panose="05000000000000000000" pitchFamily="2" charset="2"/>
              </a:rPr>
              <a:t> valitaan oppilaiden </a:t>
            </a:r>
            <a:r>
              <a:rPr lang="fi-FI" sz="2400" dirty="0">
                <a:sym typeface="Wingdings" panose="05000000000000000000" pitchFamily="2" charset="2"/>
              </a:rPr>
              <a:t>parhaaksi, edesauttamaan oppilaiden oppimista</a:t>
            </a:r>
            <a:endParaRPr lang="fi-FI" sz="2400" dirty="0"/>
          </a:p>
          <a:p>
            <a:r>
              <a:rPr lang="fi-FI" sz="2400" dirty="0"/>
              <a:t>Huomioi sekä opettajan että oppilaiden toiminnot/tehtävät</a:t>
            </a:r>
            <a:endParaRPr lang="fi-FI" sz="2400" b="1" dirty="0"/>
          </a:p>
          <a:p>
            <a:r>
              <a:rPr lang="fi-FI" sz="2400" dirty="0"/>
              <a:t>Tukee oppimista, </a:t>
            </a:r>
            <a:r>
              <a:rPr lang="fi-FI" sz="2400" dirty="0" err="1"/>
              <a:t>toiminnallistaa</a:t>
            </a:r>
            <a:r>
              <a:rPr lang="fi-FI" sz="2400" dirty="0"/>
              <a:t>, auttaa motivoinnissa</a:t>
            </a:r>
          </a:p>
          <a:p>
            <a:r>
              <a:rPr lang="fi-FI" sz="2400" dirty="0"/>
              <a:t>Opetustyylin valinta riippuu tavoitteesta, opettajan opetustaidosta, opetettavasta aiheesta ja oppilaiden iästä/tasosta </a:t>
            </a:r>
          </a:p>
          <a:p>
            <a:endParaRPr lang="fi-FI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577262" y="2013393"/>
            <a:ext cx="5438275" cy="324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7806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287" y="277586"/>
            <a:ext cx="4645698" cy="1143000"/>
          </a:xfrm>
        </p:spPr>
        <p:txBody>
          <a:bodyPr/>
          <a:lstStyle/>
          <a:p>
            <a:r>
              <a:rPr lang="fi-FI" sz="4000" dirty="0"/>
              <a:t>Opetusmallit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2286" y="1404258"/>
            <a:ext cx="5451243" cy="4761594"/>
          </a:xfrm>
        </p:spPr>
        <p:txBody>
          <a:bodyPr/>
          <a:lstStyle/>
          <a:p>
            <a:r>
              <a:rPr lang="fi-FI" sz="2400" dirty="0"/>
              <a:t>Sport </a:t>
            </a:r>
            <a:r>
              <a:rPr lang="fi-FI" sz="2400" dirty="0" err="1"/>
              <a:t>education</a:t>
            </a:r>
            <a:r>
              <a:rPr lang="fi-FI" sz="2400" dirty="0"/>
              <a:t> </a:t>
            </a:r>
            <a:r>
              <a:rPr lang="fi-FI" sz="2400" dirty="0" err="1"/>
              <a:t>model</a:t>
            </a:r>
            <a:r>
              <a:rPr lang="fi-FI" sz="2400" dirty="0"/>
              <a:t> (Urheilukasvatusmalli, </a:t>
            </a:r>
            <a:r>
              <a:rPr lang="fi-FI" sz="2400" dirty="0" err="1"/>
              <a:t>Siedentop</a:t>
            </a:r>
            <a:r>
              <a:rPr lang="fi-FI" sz="2400" dirty="0"/>
              <a:t>)</a:t>
            </a:r>
          </a:p>
          <a:p>
            <a:r>
              <a:rPr lang="fi-FI" sz="2400" dirty="0" err="1"/>
              <a:t>Teaching</a:t>
            </a:r>
            <a:r>
              <a:rPr lang="fi-FI" sz="2400" dirty="0"/>
              <a:t> </a:t>
            </a:r>
            <a:r>
              <a:rPr lang="fi-FI" sz="2400" dirty="0" err="1"/>
              <a:t>personal</a:t>
            </a:r>
            <a:r>
              <a:rPr lang="fi-FI" sz="2400" dirty="0"/>
              <a:t> and </a:t>
            </a:r>
            <a:r>
              <a:rPr lang="fi-FI" sz="2400" dirty="0" err="1"/>
              <a:t>social</a:t>
            </a:r>
            <a:r>
              <a:rPr lang="fi-FI" sz="2400" dirty="0"/>
              <a:t> </a:t>
            </a:r>
            <a:r>
              <a:rPr lang="fi-FI" sz="2400" dirty="0" err="1"/>
              <a:t>responsibility</a:t>
            </a:r>
            <a:r>
              <a:rPr lang="fi-FI" sz="2400" dirty="0"/>
              <a:t> (vastuuntuntoisuuden malli, </a:t>
            </a:r>
            <a:r>
              <a:rPr lang="fi-FI" sz="2400" dirty="0" err="1"/>
              <a:t>Hellison</a:t>
            </a:r>
            <a:r>
              <a:rPr lang="fi-FI" sz="2400" dirty="0"/>
              <a:t>).</a:t>
            </a:r>
          </a:p>
          <a:p>
            <a:r>
              <a:rPr lang="fi-FI" sz="2400" dirty="0" err="1"/>
              <a:t>TGfU</a:t>
            </a:r>
            <a:r>
              <a:rPr lang="fi-FI" sz="2400" dirty="0"/>
              <a:t> (</a:t>
            </a:r>
            <a:r>
              <a:rPr lang="fi-FI" sz="2400" dirty="0" err="1"/>
              <a:t>teaching</a:t>
            </a:r>
            <a:r>
              <a:rPr lang="fi-FI" sz="2400" dirty="0"/>
              <a:t> </a:t>
            </a:r>
            <a:r>
              <a:rPr lang="fi-FI" sz="2400" dirty="0" err="1"/>
              <a:t>games</a:t>
            </a:r>
            <a:r>
              <a:rPr lang="fi-FI" sz="2400" dirty="0"/>
              <a:t> for </a:t>
            </a:r>
            <a:r>
              <a:rPr lang="fi-FI" sz="2400" dirty="0" err="1"/>
              <a:t>understanding</a:t>
            </a:r>
            <a:r>
              <a:rPr lang="fi-FI" sz="2400" dirty="0"/>
              <a:t>)</a:t>
            </a:r>
          </a:p>
          <a:p>
            <a:r>
              <a:rPr lang="fi-FI" sz="2400" dirty="0"/>
              <a:t>Fitness </a:t>
            </a:r>
            <a:r>
              <a:rPr lang="fi-FI" sz="2400" dirty="0" err="1"/>
              <a:t>education</a:t>
            </a:r>
            <a:r>
              <a:rPr lang="fi-FI" sz="2400" dirty="0"/>
              <a:t> </a:t>
            </a:r>
            <a:r>
              <a:rPr lang="fi-FI" sz="2400" dirty="0" err="1"/>
              <a:t>model</a:t>
            </a:r>
            <a:r>
              <a:rPr lang="fi-FI" sz="2400" dirty="0"/>
              <a:t> (kuntoilumalli)</a:t>
            </a:r>
          </a:p>
          <a:p>
            <a:r>
              <a:rPr lang="fi-FI" sz="2400" dirty="0"/>
              <a:t>Adventure </a:t>
            </a:r>
            <a:r>
              <a:rPr lang="fi-FI" sz="2400" dirty="0" err="1"/>
              <a:t>education</a:t>
            </a:r>
            <a:r>
              <a:rPr lang="fi-FI" sz="2400" dirty="0"/>
              <a:t> </a:t>
            </a:r>
            <a:r>
              <a:rPr lang="fi-FI" sz="2400" dirty="0" err="1"/>
              <a:t>model</a:t>
            </a:r>
            <a:r>
              <a:rPr lang="fi-FI" sz="2400" dirty="0"/>
              <a:t> (seikkailukasvatusmalli)</a:t>
            </a:r>
          </a:p>
          <a:p>
            <a:endParaRPr lang="fi-FI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86" y="1497216"/>
            <a:ext cx="6040766" cy="451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3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4643" y="359229"/>
            <a:ext cx="9470571" cy="963385"/>
          </a:xfrm>
        </p:spPr>
        <p:txBody>
          <a:bodyPr/>
          <a:lstStyle/>
          <a:p>
            <a:r>
              <a:rPr lang="fi-FI" sz="4000" dirty="0"/>
              <a:t>Sport </a:t>
            </a:r>
            <a:r>
              <a:rPr lang="fi-FI" sz="4000" dirty="0" err="1"/>
              <a:t>education</a:t>
            </a:r>
            <a:r>
              <a:rPr lang="fi-FI" sz="4000" dirty="0"/>
              <a:t> </a:t>
            </a:r>
            <a:r>
              <a:rPr lang="fi-FI" sz="4000" dirty="0" err="1"/>
              <a:t>model</a:t>
            </a:r>
            <a:endParaRPr lang="fi-FI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426" y="1773239"/>
            <a:ext cx="11146518" cy="3941761"/>
          </a:xfrm>
        </p:spPr>
        <p:txBody>
          <a:bodyPr>
            <a:normAutofit/>
          </a:bodyPr>
          <a:lstStyle/>
          <a:p>
            <a:r>
              <a:rPr lang="fi-FI" sz="2400" b="1" dirty="0"/>
              <a:t>Oppilaat isossa roolissa </a:t>
            </a:r>
            <a:r>
              <a:rPr lang="fi-FI" sz="2400" dirty="0">
                <a:sym typeface="Wingdings" panose="05000000000000000000" pitchFamily="2" charset="2"/>
              </a:rPr>
              <a:t></a:t>
            </a:r>
            <a:r>
              <a:rPr lang="fi-FI" sz="2400" dirty="0"/>
              <a:t> Oppilaat osallistuvat sääntöjen laatimiseen, joukkueiden muodostamiseen, aikataulujen suunnitteluun ja mahdollisten ristiriitatilanteiden ratkaisemiseen. Oppilaat voivat toimia valmentajana/erotuomarina jne.</a:t>
            </a:r>
          </a:p>
          <a:p>
            <a:r>
              <a:rPr lang="fi-FI" sz="2400" dirty="0"/>
              <a:t>Pyritään kannustamaan positiiviseen kilpailemiseen. </a:t>
            </a:r>
          </a:p>
          <a:p>
            <a:r>
              <a:rPr lang="fi-FI" sz="2400" dirty="0"/>
              <a:t>Arviointi: Oppilaiden onnistuminen ohjelman tavoitteen suunnassa, ei urheilumenestys. </a:t>
            </a:r>
          </a:p>
          <a:p>
            <a:r>
              <a:rPr lang="fi-FI" sz="2400" dirty="0"/>
              <a:t>Tavoitteena kasvattaa päteviä, oppineita ja innostuneita ”</a:t>
            </a:r>
            <a:r>
              <a:rPr lang="fi-FI" sz="2400" dirty="0" err="1"/>
              <a:t>urheilu”yksilöitä</a:t>
            </a:r>
            <a:r>
              <a:rPr lang="fi-FI" sz="2400" dirty="0"/>
              <a:t>. </a:t>
            </a:r>
          </a:p>
          <a:p>
            <a:r>
              <a:rPr lang="fi-FI" sz="2400" dirty="0"/>
              <a:t>Sopii hyvin </a:t>
            </a:r>
            <a:r>
              <a:rPr lang="fi-FI" sz="2400" dirty="0" err="1"/>
              <a:t>OPSin</a:t>
            </a:r>
            <a:r>
              <a:rPr lang="fi-FI" sz="2400" dirty="0"/>
              <a:t> tavoitteisiin T8, T9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9426" y="5861957"/>
            <a:ext cx="10885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 err="1"/>
              <a:t>Metzler</a:t>
            </a:r>
            <a:r>
              <a:rPr lang="fi-FI" sz="2000" dirty="0"/>
              <a:t> 2005: </a:t>
            </a:r>
            <a:r>
              <a:rPr lang="fi-FI" sz="2000" dirty="0" err="1"/>
              <a:t>Intructional</a:t>
            </a:r>
            <a:r>
              <a:rPr lang="fi-FI" sz="2000" dirty="0"/>
              <a:t> </a:t>
            </a:r>
            <a:r>
              <a:rPr lang="fi-FI" sz="2000" dirty="0" err="1"/>
              <a:t>models</a:t>
            </a:r>
            <a:r>
              <a:rPr lang="fi-FI" sz="2000" dirty="0"/>
              <a:t> for </a:t>
            </a:r>
            <a:r>
              <a:rPr lang="fi-FI" sz="2000" dirty="0" err="1"/>
              <a:t>physical</a:t>
            </a:r>
            <a:r>
              <a:rPr lang="fi-FI" sz="2000" dirty="0"/>
              <a:t> </a:t>
            </a:r>
            <a:r>
              <a:rPr lang="fi-FI" sz="2000" dirty="0" err="1"/>
              <a:t>education</a:t>
            </a:r>
            <a:r>
              <a:rPr lang="fi-FI" sz="2000" dirty="0"/>
              <a:t>; Heikinaro-Johansson ym. 2007, Näkökulmia liikuntapedagogiikkaan. </a:t>
            </a:r>
          </a:p>
        </p:txBody>
      </p:sp>
    </p:spTree>
    <p:extLst>
      <p:ext uri="{BB962C8B-B14F-4D97-AF65-F5344CB8AC3E}">
        <p14:creationId xmlns:p14="http://schemas.microsoft.com/office/powerpoint/2010/main" val="62250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Vastuuntuntoisuuden malli (</a:t>
            </a:r>
            <a:r>
              <a:rPr lang="fi-FI" dirty="0" err="1"/>
              <a:t>Hellison</a:t>
            </a:r>
            <a:r>
              <a:rPr lang="fi-FI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514" y="1556793"/>
            <a:ext cx="9849226" cy="4569372"/>
          </a:xfrm>
        </p:spPr>
        <p:txBody>
          <a:bodyPr>
            <a:noAutofit/>
          </a:bodyPr>
          <a:lstStyle/>
          <a:p>
            <a:r>
              <a:rPr lang="fi-FI" sz="2400" dirty="0"/>
              <a:t>Lähtökohtina: runsas vuorovaikutus, oppijalähtöisyys, opettajan pedagoginen ja sisällöllinen osaaminen ja </a:t>
            </a:r>
            <a:r>
              <a:rPr lang="fi-FI" sz="2400" b="1" dirty="0"/>
              <a:t>siirtovaikutus liikuntatunneilta muuhun elämään</a:t>
            </a:r>
            <a:r>
              <a:rPr lang="fi-FI" sz="2400" dirty="0"/>
              <a:t>. </a:t>
            </a:r>
          </a:p>
          <a:p>
            <a:r>
              <a:rPr lang="fi-FI" sz="2400" b="1" dirty="0"/>
              <a:t>Viisi vastuuntuntoisuuden tasoa</a:t>
            </a:r>
            <a:r>
              <a:rPr lang="fi-FI" sz="2400" dirty="0"/>
              <a:t>: kunnioitus, osallistuminen, omatoimisuus, välittäminen ja vastuuntuntoisuus. </a:t>
            </a:r>
          </a:p>
          <a:p>
            <a:r>
              <a:rPr lang="fi-FI" sz="2400" dirty="0"/>
              <a:t>Keskeisessä osassa keskustelut, itsenäinen päätöksenteko, vastuun jakaminen oppilaiden kanssa.</a:t>
            </a:r>
          </a:p>
          <a:p>
            <a:r>
              <a:rPr lang="fi-FI" sz="2400" dirty="0"/>
              <a:t>Progressiivinen malli, jossa kehitetään yksilöiden vastuuntuntoisuutta ryhmässä ja ryhmän toimintaa yhdessä. </a:t>
            </a:r>
          </a:p>
          <a:p>
            <a:r>
              <a:rPr lang="fi-FI" sz="2400" dirty="0" err="1"/>
              <a:t>OPSin</a:t>
            </a:r>
            <a:r>
              <a:rPr lang="fi-FI" sz="2400" dirty="0"/>
              <a:t> tavoitteet T8, T9, T10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47657" y="6126165"/>
            <a:ext cx="6204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 err="1"/>
              <a:t>Metzler</a:t>
            </a:r>
            <a:r>
              <a:rPr lang="fi-FI" sz="2000" dirty="0"/>
              <a:t> 2005; Heikinaro-Johansson ym. 2007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156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2965" y="453540"/>
            <a:ext cx="8229600" cy="1143000"/>
          </a:xfrm>
        </p:spPr>
        <p:txBody>
          <a:bodyPr/>
          <a:lstStyle/>
          <a:p>
            <a:r>
              <a:rPr lang="fi-FI" dirty="0"/>
              <a:t>TGFU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871" y="1338943"/>
            <a:ext cx="11332029" cy="51046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2200" dirty="0"/>
              <a:t>Opetusmenetelmä pallopelien opettamiseen. Pääidea on </a:t>
            </a:r>
            <a:r>
              <a:rPr lang="fi-FI" sz="2200" b="1" dirty="0"/>
              <a:t>pelin opettaminen kognitiivista lähestymistapaa käyttäen</a:t>
            </a:r>
            <a:r>
              <a:rPr lang="fi-FI" sz="2200" dirty="0"/>
              <a:t>. Perusta päätöksentekokyvylle luodaan pelin opettamisesta kokonaisuuden ja sääntöjen kautta. </a:t>
            </a:r>
          </a:p>
          <a:p>
            <a:pPr marL="514350" indent="-514350">
              <a:buAutoNum type="arabicParenR"/>
            </a:pPr>
            <a:r>
              <a:rPr lang="fi-FI" sz="2200" dirty="0"/>
              <a:t>Kokonaiskuva pelistä (pienpelit, viitepelit)</a:t>
            </a:r>
          </a:p>
          <a:p>
            <a:pPr marL="514350" indent="-514350">
              <a:buAutoNum type="arabicParenR"/>
            </a:pPr>
            <a:r>
              <a:rPr lang="fi-FI" sz="2200" dirty="0"/>
              <a:t>Pelin ymmärtäminen (ymmärrettävä säännöt, tila &amp; aika). </a:t>
            </a:r>
          </a:p>
          <a:p>
            <a:pPr marL="514350" indent="-514350">
              <a:buAutoNum type="arabicParenR"/>
            </a:pPr>
            <a:r>
              <a:rPr lang="fi-FI" sz="2200" dirty="0"/>
              <a:t>Taktinen tietoisuus (vapaan tilan luominen &amp; tyhjän tilan poistaminen, kyky hyödyntää heikkouksia)</a:t>
            </a:r>
          </a:p>
          <a:p>
            <a:pPr marL="514350" indent="-514350">
              <a:buAutoNum type="arabicParenR"/>
            </a:pPr>
            <a:r>
              <a:rPr lang="fi-FI" sz="2200" dirty="0"/>
              <a:t>Päätöksentekokyky (kyky tunnistaa tilanteeseen sopivat ratkaisumallit)</a:t>
            </a:r>
          </a:p>
          <a:p>
            <a:pPr marL="514350" indent="-514350">
              <a:buAutoNum type="arabicParenR"/>
            </a:pPr>
            <a:r>
              <a:rPr lang="fi-FI" sz="2200" dirty="0"/>
              <a:t>Taidon tunnistaminen (Kokonaisuuden kannalta oleelliset osatekijät)</a:t>
            </a:r>
          </a:p>
          <a:p>
            <a:pPr marL="514350" indent="-514350">
              <a:buAutoNum type="arabicParenR"/>
            </a:pPr>
            <a:r>
              <a:rPr lang="fi-FI" sz="2200" dirty="0"/>
              <a:t>Suorituskyky (taitoja harjoittelemalla tullaan pelin taitajaksi)</a:t>
            </a:r>
          </a:p>
          <a:p>
            <a:pPr marL="0" indent="0">
              <a:buNone/>
            </a:pPr>
            <a:r>
              <a:rPr lang="fi-FI" sz="2200" dirty="0"/>
              <a:t>Oppilaat ymmärtävät </a:t>
            </a:r>
            <a:r>
              <a:rPr lang="fi-FI" sz="2200" b="1" dirty="0"/>
              <a:t>Milloin, Minne ja Miten</a:t>
            </a:r>
            <a:r>
              <a:rPr lang="fi-FI" sz="2200" dirty="0"/>
              <a:t> pelissä pitää syöttää. </a:t>
            </a:r>
          </a:p>
          <a:p>
            <a:pPr marL="0" indent="0">
              <a:buNone/>
            </a:pPr>
            <a:r>
              <a:rPr lang="fi-FI" sz="2200" dirty="0"/>
              <a:t>Video: </a:t>
            </a:r>
            <a:r>
              <a:rPr lang="fi-FI" sz="2200" dirty="0" err="1">
                <a:hlinkClick r:id="rId3"/>
              </a:rPr>
              <a:t>Teaching</a:t>
            </a:r>
            <a:r>
              <a:rPr lang="fi-FI" sz="2200" dirty="0">
                <a:hlinkClick r:id="rId3"/>
              </a:rPr>
              <a:t> </a:t>
            </a:r>
            <a:r>
              <a:rPr lang="fi-FI" sz="2200" dirty="0" err="1">
                <a:hlinkClick r:id="rId3"/>
              </a:rPr>
              <a:t>games</a:t>
            </a:r>
            <a:r>
              <a:rPr lang="fi-FI" sz="2200" dirty="0">
                <a:hlinkClick r:id="rId3"/>
              </a:rPr>
              <a:t> for </a:t>
            </a:r>
            <a:r>
              <a:rPr lang="fi-FI" sz="2200" dirty="0" err="1">
                <a:hlinkClick r:id="rId3"/>
              </a:rPr>
              <a:t>understanding</a:t>
            </a:r>
            <a:r>
              <a:rPr lang="fi-FI" sz="2200" dirty="0">
                <a:hlinkClick r:id="rId3"/>
              </a:rPr>
              <a:t> - </a:t>
            </a:r>
            <a:r>
              <a:rPr lang="fi-FI" sz="2200" dirty="0" err="1">
                <a:hlinkClick r:id="rId3"/>
              </a:rPr>
              <a:t>Lesson</a:t>
            </a:r>
            <a:r>
              <a:rPr lang="fi-FI" sz="2200" dirty="0">
                <a:hlinkClick r:id="rId3"/>
              </a:rPr>
              <a:t> </a:t>
            </a:r>
            <a:r>
              <a:rPr lang="fi-FI" sz="2200" dirty="0" err="1">
                <a:hlinkClick r:id="rId3"/>
              </a:rPr>
              <a:t>demonstration</a:t>
            </a:r>
            <a:endParaRPr lang="fi-FI" sz="2200" dirty="0"/>
          </a:p>
          <a:p>
            <a:pPr marL="0" indent="0">
              <a:buNone/>
            </a:pPr>
            <a:endParaRPr lang="fi-FI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9865413" y="6074229"/>
            <a:ext cx="1907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/>
              <a:t>Metzler</a:t>
            </a:r>
            <a:r>
              <a:rPr lang="fi-FI" dirty="0"/>
              <a:t> 2005</a:t>
            </a:r>
          </a:p>
        </p:txBody>
      </p:sp>
    </p:spTree>
    <p:extLst>
      <p:ext uri="{BB962C8B-B14F-4D97-AF65-F5344CB8AC3E}">
        <p14:creationId xmlns:p14="http://schemas.microsoft.com/office/powerpoint/2010/main" val="400904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2614" y="326571"/>
            <a:ext cx="8213272" cy="881743"/>
          </a:xfrm>
        </p:spPr>
        <p:txBody>
          <a:bodyPr/>
          <a:lstStyle/>
          <a:p>
            <a:r>
              <a:rPr lang="fi-FI" dirty="0"/>
              <a:t>Kuntoilumalli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443835"/>
            <a:ext cx="11593286" cy="5049019"/>
          </a:xfrm>
        </p:spPr>
        <p:txBody>
          <a:bodyPr>
            <a:noAutofit/>
          </a:bodyPr>
          <a:lstStyle/>
          <a:p>
            <a:r>
              <a:rPr lang="fi-FI" sz="2400" dirty="0"/>
              <a:t>Keskeisenä ajatuksena, että oppilaat </a:t>
            </a:r>
            <a:r>
              <a:rPr lang="fi-FI" sz="2400" b="1" dirty="0"/>
              <a:t>ymmärtävät fyysisen kunnon merkityksen omalle hyvinvoinnilleen ja jaksamiselleen</a:t>
            </a:r>
            <a:r>
              <a:rPr lang="fi-FI" sz="2400" dirty="0"/>
              <a:t>. </a:t>
            </a:r>
          </a:p>
          <a:p>
            <a:r>
              <a:rPr lang="fi-FI" sz="2400" dirty="0"/>
              <a:t>Päämääränä fyysisen kunnon kohottaminen &amp; jatkuvan liikunnan harrastamisen merkityksen oivaltaminen ihmisen elämänkulussa -&gt; tavoitteena, että oppilas sitoutuu pitämään huolta omasta fyysisestä kunnostaan. </a:t>
            </a:r>
          </a:p>
          <a:p>
            <a:r>
              <a:rPr lang="fi-FI" sz="2400" dirty="0"/>
              <a:t>Oppilas asettaa itselleen realistisia tavoitteita. </a:t>
            </a:r>
          </a:p>
          <a:p>
            <a:r>
              <a:rPr lang="fi-FI" sz="2400" dirty="0"/>
              <a:t>Opetussuunnitelma voidaan suunnitella toimintakyvyn teemoihin liittyväksi, esim. voima tai kestävyys. </a:t>
            </a:r>
          </a:p>
          <a:p>
            <a:r>
              <a:rPr lang="fi-FI" sz="2400" dirty="0"/>
              <a:t>Yhdistetään teoria ja käytäntö. </a:t>
            </a:r>
          </a:p>
          <a:p>
            <a:r>
              <a:rPr lang="fi-FI" sz="2400" dirty="0"/>
              <a:t>Sopii hyvin uuden </a:t>
            </a:r>
            <a:r>
              <a:rPr lang="fi-FI" sz="2400" dirty="0" err="1"/>
              <a:t>OPSin</a:t>
            </a:r>
            <a:r>
              <a:rPr lang="fi-FI" sz="2400" dirty="0"/>
              <a:t> tavoitteeseen T5. </a:t>
            </a:r>
          </a:p>
          <a:p>
            <a:r>
              <a:rPr lang="fi-FI" sz="2400" dirty="0"/>
              <a:t>Sopisi hyvin sisällöksi etenkin 5. ja 8. –luokille </a:t>
            </a:r>
            <a:r>
              <a:rPr lang="fi-FI" sz="2400" dirty="0" err="1"/>
              <a:t>Move</a:t>
            </a:r>
            <a:r>
              <a:rPr lang="fi-FI" sz="2400" dirty="0"/>
              <a:t>!:n yhteyteen.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23979" y="5208814"/>
            <a:ext cx="4068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/>
              <a:t>Heikinaro-Johansson ym. , 2007.</a:t>
            </a:r>
          </a:p>
        </p:txBody>
      </p:sp>
    </p:spTree>
    <p:extLst>
      <p:ext uri="{BB962C8B-B14F-4D97-AF65-F5344CB8AC3E}">
        <p14:creationId xmlns:p14="http://schemas.microsoft.com/office/powerpoint/2010/main" val="85926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0972" y="359230"/>
            <a:ext cx="7462158" cy="767442"/>
          </a:xfrm>
        </p:spPr>
        <p:txBody>
          <a:bodyPr/>
          <a:lstStyle/>
          <a:p>
            <a:r>
              <a:rPr lang="fi-FI" dirty="0"/>
              <a:t>Seikkailukasvatusmalli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400" dirty="0"/>
              <a:t>Tarjoaa mahdollisuuden tarttua haasteisiin, ottaa riskejä ja kehittää ongelmanratkaisutaitoja .</a:t>
            </a:r>
          </a:p>
          <a:p>
            <a:r>
              <a:rPr lang="fi-FI" sz="2400" dirty="0"/>
              <a:t>Oppitunnin jälkeen jaetaan mielessä liikkuneita tunteita, kuten pelkoa, ryhmäpainetta, toisaalta myös iloa ja ylpeyttä. </a:t>
            </a:r>
          </a:p>
          <a:p>
            <a:r>
              <a:rPr lang="fi-FI" sz="2400" dirty="0"/>
              <a:t>Rohkeutta ja luottamusta vaativat tehtävät kuten köysikiipeily, laskeutuminen, erilaisten esteiden ylitys, tai erilaiset retket. </a:t>
            </a:r>
          </a:p>
          <a:p>
            <a:r>
              <a:rPr lang="fi-FI" sz="2400" dirty="0" err="1"/>
              <a:t>OPSin</a:t>
            </a:r>
            <a:r>
              <a:rPr lang="fi-FI" sz="2400" dirty="0"/>
              <a:t> tavoitteet T1, T8, T9.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58690" y="5959929"/>
            <a:ext cx="3926481" cy="405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/>
              <a:t>Heikinaro-Johansson ym. 2007.</a:t>
            </a:r>
          </a:p>
        </p:txBody>
      </p:sp>
    </p:spTree>
    <p:extLst>
      <p:ext uri="{BB962C8B-B14F-4D97-AF65-F5344CB8AC3E}">
        <p14:creationId xmlns:p14="http://schemas.microsoft.com/office/powerpoint/2010/main" val="185316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231" y="400850"/>
            <a:ext cx="10263397" cy="970750"/>
          </a:xfrm>
        </p:spPr>
        <p:txBody>
          <a:bodyPr/>
          <a:lstStyle/>
          <a:p>
            <a:r>
              <a:rPr lang="fi-FI" sz="4000" dirty="0"/>
              <a:t>Koululiikunnan tulevaisuus, OPS 2026?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9329" y="1534887"/>
            <a:ext cx="10401299" cy="1110342"/>
          </a:xfrm>
        </p:spPr>
        <p:txBody>
          <a:bodyPr/>
          <a:lstStyle/>
          <a:p>
            <a:pPr marL="0" indent="0">
              <a:buNone/>
            </a:pPr>
            <a:r>
              <a:rPr lang="fi-FI" sz="2800" dirty="0"/>
              <a:t>Onko nykyinen OPS riittävä? (fyysinen, psyykkinen, sosiaalinen)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844" y="2367643"/>
            <a:ext cx="5856268" cy="434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99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26C05-DFF7-4ECE-AE63-5A7A83CC8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278970"/>
            <a:ext cx="10369103" cy="883404"/>
          </a:xfrm>
        </p:spPr>
        <p:txBody>
          <a:bodyPr/>
          <a:lstStyle/>
          <a:p>
            <a:r>
              <a:rPr lang="fi-FI" dirty="0"/>
              <a:t>Outojen lyhenteiden takana….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77E36-328A-400A-B842-8975BF694C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3982" y="1429060"/>
            <a:ext cx="5642018" cy="3511684"/>
          </a:xfrm>
        </p:spPr>
        <p:txBody>
          <a:bodyPr/>
          <a:lstStyle/>
          <a:p>
            <a:pPr marL="0" indent="0">
              <a:buNone/>
            </a:pPr>
            <a:r>
              <a:rPr lang="fi-FI" sz="2400" b="1" dirty="0"/>
              <a:t>CDG = </a:t>
            </a:r>
            <a:r>
              <a:rPr lang="fi-FI" sz="2400" b="1" dirty="0" err="1"/>
              <a:t>Creating</a:t>
            </a:r>
            <a:r>
              <a:rPr lang="fi-FI" sz="2400" b="1" dirty="0"/>
              <a:t> and </a:t>
            </a:r>
            <a:r>
              <a:rPr lang="fi-FI" sz="2400" b="1" dirty="0" err="1"/>
              <a:t>Developing</a:t>
            </a:r>
            <a:r>
              <a:rPr lang="fi-FI" sz="2400" b="1" dirty="0"/>
              <a:t> </a:t>
            </a:r>
            <a:r>
              <a:rPr lang="fi-FI" sz="2400" b="1" dirty="0" err="1"/>
              <a:t>Games</a:t>
            </a:r>
            <a:endParaRPr lang="fi-FI" sz="2400" b="1" dirty="0"/>
          </a:p>
          <a:p>
            <a:pPr marL="0" indent="0">
              <a:buNone/>
            </a:pPr>
            <a:r>
              <a:rPr lang="fi-FI" sz="2000" dirty="0"/>
              <a:t>(John  </a:t>
            </a:r>
            <a:r>
              <a:rPr lang="fi-FI" sz="2000" dirty="0" err="1"/>
              <a:t>Quay</a:t>
            </a:r>
            <a:r>
              <a:rPr lang="fi-FI" sz="2000" dirty="0"/>
              <a:t>, Australia)</a:t>
            </a:r>
            <a:endParaRPr lang="fi-FI" sz="2000" b="1" dirty="0"/>
          </a:p>
          <a:p>
            <a:r>
              <a:rPr lang="fi-FI" sz="2000" dirty="0"/>
              <a:t>Oppilaslähtöinen menetelmä</a:t>
            </a:r>
          </a:p>
          <a:p>
            <a:r>
              <a:rPr lang="fi-FI" sz="2000" dirty="0"/>
              <a:t>Oppilaan sosiaaliset, kognitiiviset sekä motoriset taidot</a:t>
            </a:r>
          </a:p>
          <a:p>
            <a:r>
              <a:rPr lang="fi-FI" sz="2000" dirty="0"/>
              <a:t>Keskiössä motoriset perustaidot ja sosiaalisen kasvun tavoitteet </a:t>
            </a:r>
            <a:r>
              <a:rPr lang="fi-FI" sz="2000" dirty="0">
                <a:sym typeface="Wingdings" panose="05000000000000000000" pitchFamily="2" charset="2"/>
              </a:rPr>
              <a:t> OPS</a:t>
            </a:r>
          </a:p>
          <a:p>
            <a:r>
              <a:rPr lang="fi-FI" sz="2000" dirty="0">
                <a:sym typeface="Wingdings" panose="05000000000000000000" pitchFamily="2" charset="2"/>
              </a:rPr>
              <a:t>liikuntaympäristöt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141E08-C1BA-4563-8919-5DDBBF4CD4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24975" y="1162374"/>
            <a:ext cx="4896544" cy="3511684"/>
          </a:xfrm>
        </p:spPr>
        <p:txBody>
          <a:bodyPr/>
          <a:lstStyle/>
          <a:p>
            <a:pPr marL="0" indent="0">
              <a:buNone/>
            </a:pPr>
            <a:r>
              <a:rPr lang="fi-FI" sz="2400" b="1" dirty="0"/>
              <a:t>CPE = Creative </a:t>
            </a:r>
            <a:r>
              <a:rPr lang="fi-FI" sz="2400" b="1" dirty="0" err="1"/>
              <a:t>Physical</a:t>
            </a:r>
            <a:r>
              <a:rPr lang="fi-FI" sz="2400" b="1" dirty="0"/>
              <a:t> </a:t>
            </a:r>
            <a:r>
              <a:rPr lang="fi-FI" sz="2400" b="1" dirty="0" err="1"/>
              <a:t>Education</a:t>
            </a:r>
            <a:endParaRPr lang="fi-FI" sz="2400" b="1" dirty="0"/>
          </a:p>
          <a:p>
            <a:pPr marL="0" indent="0">
              <a:buNone/>
            </a:pPr>
            <a:r>
              <a:rPr lang="fi-FI" b="1" dirty="0"/>
              <a:t> </a:t>
            </a:r>
            <a:r>
              <a:rPr lang="fi-FI" sz="2000" dirty="0"/>
              <a:t>(</a:t>
            </a:r>
            <a:r>
              <a:rPr lang="fi-FI" sz="2000" dirty="0" err="1"/>
              <a:t>Quay</a:t>
            </a:r>
            <a:r>
              <a:rPr lang="fi-FI" sz="2000" dirty="0"/>
              <a:t> &amp; </a:t>
            </a:r>
            <a:r>
              <a:rPr lang="fi-FI" sz="2000" dirty="0" err="1"/>
              <a:t>Peters</a:t>
            </a:r>
            <a:r>
              <a:rPr lang="fi-FI" sz="2000" dirty="0"/>
              <a:t>, 2008, 2012)</a:t>
            </a:r>
          </a:p>
          <a:p>
            <a:r>
              <a:rPr lang="fi-FI" sz="2000" dirty="0"/>
              <a:t>Henkilökohtaisen ja sosiaalisen vastuun ottaminen liikunnanopetuksessa</a:t>
            </a:r>
          </a:p>
          <a:p>
            <a:r>
              <a:rPr lang="fi-FI" sz="2000" dirty="0"/>
              <a:t>Motoriset perustaidot</a:t>
            </a:r>
          </a:p>
          <a:p>
            <a:r>
              <a:rPr lang="fi-FI" sz="2000" dirty="0"/>
              <a:t>Urheiluopetus liikunnanopetuksessa</a:t>
            </a:r>
          </a:p>
          <a:p>
            <a:r>
              <a:rPr lang="fi-FI" sz="2000" dirty="0"/>
              <a:t>Pelien ja leikkien kehittäminen</a:t>
            </a:r>
          </a:p>
          <a:p>
            <a:r>
              <a:rPr lang="fi-FI" sz="2000" dirty="0"/>
              <a:t>Ymmärtämistä korostava peliopetus</a:t>
            </a:r>
          </a:p>
          <a:p>
            <a:endParaRPr lang="fi-FI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91FADC-7C4B-4B41-BCAD-2B56F5F99FD2}"/>
              </a:ext>
            </a:extLst>
          </p:cNvPr>
          <p:cNvSpPr txBox="1"/>
          <p:nvPr/>
        </p:nvSpPr>
        <p:spPr>
          <a:xfrm>
            <a:off x="2200760" y="5003128"/>
            <a:ext cx="65247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err="1"/>
              <a:t>TGfU</a:t>
            </a:r>
            <a:r>
              <a:rPr lang="fi-FI" sz="2400" b="1" dirty="0"/>
              <a:t> = </a:t>
            </a:r>
            <a:r>
              <a:rPr lang="fi-FI" sz="2400" b="1" dirty="0" err="1"/>
              <a:t>Teaching</a:t>
            </a:r>
            <a:r>
              <a:rPr lang="fi-FI" sz="2400" b="1" dirty="0"/>
              <a:t> </a:t>
            </a:r>
            <a:r>
              <a:rPr lang="fi-FI" sz="2400" b="1" dirty="0" err="1"/>
              <a:t>Games</a:t>
            </a:r>
            <a:r>
              <a:rPr lang="fi-FI" sz="2400" b="1" dirty="0"/>
              <a:t> for </a:t>
            </a:r>
            <a:r>
              <a:rPr lang="fi-FI" sz="2400" b="1" dirty="0" err="1"/>
              <a:t>Understanding</a:t>
            </a:r>
            <a:endParaRPr lang="fi-FI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Bunker &amp; </a:t>
            </a:r>
            <a:r>
              <a:rPr lang="fi-FI" sz="2000" dirty="0" err="1"/>
              <a:t>Thorpe</a:t>
            </a:r>
            <a:r>
              <a:rPr lang="fi-FI" sz="2000" dirty="0"/>
              <a:t> (1982)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Pelien opettaminen pelaamalla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Butler et al. (2008): </a:t>
            </a:r>
            <a:r>
              <a:rPr lang="fi-FI" sz="2000" dirty="0" err="1"/>
              <a:t>TGfU:n</a:t>
            </a:r>
            <a:r>
              <a:rPr lang="fi-FI" sz="2000" dirty="0"/>
              <a:t> kuusi pääkohtaa </a:t>
            </a:r>
          </a:p>
        </p:txBody>
      </p:sp>
    </p:spTree>
    <p:extLst>
      <p:ext uri="{BB962C8B-B14F-4D97-AF65-F5344CB8AC3E}">
        <p14:creationId xmlns:p14="http://schemas.microsoft.com/office/powerpoint/2010/main" val="290139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6CAAB-3876-4066-9368-B7F37C1A1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4608513" cy="1080542"/>
          </a:xfrm>
        </p:spPr>
        <p:txBody>
          <a:bodyPr anchor="t">
            <a:normAutofit/>
          </a:bodyPr>
          <a:lstStyle/>
          <a:p>
            <a:r>
              <a:rPr lang="fi-FI" dirty="0"/>
              <a:t>Opetustyylit liikunnanopetuksessa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557B4-E7BF-4E13-916D-3D1864B96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441" y="1773239"/>
            <a:ext cx="5409543" cy="4392612"/>
          </a:xfrm>
        </p:spPr>
        <p:txBody>
          <a:bodyPr anchor="t">
            <a:noAutofit/>
          </a:bodyPr>
          <a:lstStyle/>
          <a:p>
            <a:r>
              <a:rPr lang="fi-FI" sz="2400"/>
              <a:t>Järjestelmällinen organisoitu opetus sopii hyvin liikunnanopetukseen  selkeä rakenne auttaa keskittymään ja tarkkailemaan opetuksen olennaisia osia</a:t>
            </a:r>
          </a:p>
          <a:p>
            <a:r>
              <a:rPr lang="fi-FI" sz="2400"/>
              <a:t>Opettajajohtoisia vai oppilasjohtoisia menetelmiä?</a:t>
            </a:r>
          </a:p>
          <a:p>
            <a:r>
              <a:rPr lang="fi-FI" sz="2400"/>
              <a:t>Muitakin opetuksen luokitteluja toki on, liikunnanopetuksessa Muska Mosstonin opetustyylit kuuluisin</a:t>
            </a:r>
            <a:endParaRPr lang="fi-FI" sz="2400" dirty="0"/>
          </a:p>
        </p:txBody>
      </p:sp>
      <p:pic>
        <p:nvPicPr>
          <p:cNvPr id="6" name="Content Placeholder 5" descr="A group of people in a lake&#10;&#10;Description automatically generated">
            <a:extLst>
              <a:ext uri="{FF2B5EF4-FFF2-40B4-BE49-F238E27FC236}">
                <a16:creationId xmlns:a16="http://schemas.microsoft.com/office/drawing/2014/main" id="{A0180C00-0370-48CA-BBBC-2534F3130B9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" r="28439" b="-1"/>
          <a:stretch/>
        </p:blipFill>
        <p:spPr>
          <a:xfrm>
            <a:off x="6003482" y="10"/>
            <a:ext cx="6188518" cy="6669350"/>
          </a:xfrm>
          <a:noFill/>
        </p:spPr>
      </p:pic>
    </p:spTree>
    <p:extLst>
      <p:ext uri="{BB962C8B-B14F-4D97-AF65-F5344CB8AC3E}">
        <p14:creationId xmlns:p14="http://schemas.microsoft.com/office/powerpoint/2010/main" val="324258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13044-913E-4EFF-B8E9-C383A8965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Opetustyylit (</a:t>
            </a:r>
            <a:r>
              <a:rPr lang="fi-FI" dirty="0" err="1"/>
              <a:t>Mosston</a:t>
            </a:r>
            <a:r>
              <a:rPr lang="fi-FI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5E7EB-5126-4E35-ADDC-B73F95F1A8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0481" y="1773238"/>
            <a:ext cx="5456038" cy="4392612"/>
          </a:xfrm>
        </p:spPr>
        <p:txBody>
          <a:bodyPr/>
          <a:lstStyle/>
          <a:p>
            <a:pPr marL="0" indent="0">
              <a:buNone/>
            </a:pPr>
            <a:endParaRPr lang="fi-FI" sz="2400" dirty="0"/>
          </a:p>
          <a:p>
            <a:pPr>
              <a:buAutoNum type="alphaUcPeriod"/>
            </a:pPr>
            <a:r>
              <a:rPr lang="en-GB" sz="2400" dirty="0"/>
              <a:t> </a:t>
            </a:r>
            <a:r>
              <a:rPr lang="en-GB" sz="2400" b="1" dirty="0" err="1"/>
              <a:t>Komento-opetus</a:t>
            </a:r>
            <a:r>
              <a:rPr lang="en-GB" sz="2400" dirty="0"/>
              <a:t> (The Command Style)</a:t>
            </a:r>
          </a:p>
          <a:p>
            <a:pPr>
              <a:buAutoNum type="alphaUcPeriod"/>
            </a:pPr>
            <a:r>
              <a:rPr lang="en-GB" sz="2400" dirty="0"/>
              <a:t> </a:t>
            </a:r>
            <a:r>
              <a:rPr lang="en-GB" sz="2400" b="1" dirty="0" err="1"/>
              <a:t>Tehtäväopetus</a:t>
            </a:r>
            <a:r>
              <a:rPr lang="en-GB" sz="2400" dirty="0"/>
              <a:t> (The Practice Style)</a:t>
            </a:r>
          </a:p>
          <a:p>
            <a:pPr>
              <a:buAutoNum type="alphaUcPeriod"/>
            </a:pPr>
            <a:r>
              <a:rPr lang="en-GB" sz="2400" dirty="0"/>
              <a:t> </a:t>
            </a:r>
            <a:r>
              <a:rPr lang="en-GB" sz="2400" b="1" dirty="0" err="1"/>
              <a:t>Pariohjaus</a:t>
            </a:r>
            <a:r>
              <a:rPr lang="en-GB" sz="2400" dirty="0"/>
              <a:t> (</a:t>
            </a:r>
            <a:r>
              <a:rPr lang="en-GB" sz="2400" dirty="0" err="1"/>
              <a:t>vuorovaikutus</a:t>
            </a:r>
            <a:r>
              <a:rPr lang="en-GB" sz="2400" dirty="0"/>
              <a:t>) (The Reciprocal Style)</a:t>
            </a:r>
          </a:p>
          <a:p>
            <a:pPr>
              <a:buAutoNum type="alphaUcPeriod"/>
            </a:pPr>
            <a:r>
              <a:rPr lang="en-GB" sz="2400" dirty="0"/>
              <a:t> </a:t>
            </a:r>
            <a:r>
              <a:rPr lang="en-GB" sz="2400" b="1" dirty="0" err="1"/>
              <a:t>Itsearviointi</a:t>
            </a:r>
            <a:r>
              <a:rPr lang="en-GB" sz="2400" dirty="0"/>
              <a:t> (The Self-Check Style)</a:t>
            </a:r>
          </a:p>
          <a:p>
            <a:pPr>
              <a:buAutoNum type="alphaUcPeriod"/>
            </a:pPr>
            <a:r>
              <a:rPr lang="en-GB" sz="2400" dirty="0"/>
              <a:t> </a:t>
            </a:r>
            <a:r>
              <a:rPr lang="en-GB" sz="2400" b="1" dirty="0" err="1"/>
              <a:t>Eriyttävä</a:t>
            </a:r>
            <a:r>
              <a:rPr lang="en-GB" sz="2400" b="1" dirty="0"/>
              <a:t> </a:t>
            </a:r>
            <a:r>
              <a:rPr lang="en-GB" sz="2400" b="1" dirty="0" err="1"/>
              <a:t>opetus</a:t>
            </a:r>
            <a:r>
              <a:rPr lang="en-GB" sz="2400" b="1" dirty="0"/>
              <a:t> </a:t>
            </a:r>
            <a:r>
              <a:rPr lang="en-GB" sz="2400" dirty="0"/>
              <a:t>(The Inclusion Style)</a:t>
            </a:r>
          </a:p>
          <a:p>
            <a:endParaRPr lang="fi-FI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AAE869-6075-4A86-8EE2-FFCFE14B77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863" y="1379349"/>
            <a:ext cx="6209655" cy="4786501"/>
          </a:xfrm>
        </p:spPr>
        <p:txBody>
          <a:bodyPr/>
          <a:lstStyle/>
          <a:p>
            <a:pPr>
              <a:buFont typeface="+mj-lt"/>
              <a:buAutoNum type="alphaUcPeriod" startAt="6"/>
            </a:pPr>
            <a:r>
              <a:rPr lang="en-GB" sz="2400" b="1" dirty="0" err="1"/>
              <a:t>Ohjattu</a:t>
            </a:r>
            <a:r>
              <a:rPr lang="en-GB" sz="2400" b="1" dirty="0"/>
              <a:t> </a:t>
            </a:r>
            <a:r>
              <a:rPr lang="en-GB" sz="2400" b="1" dirty="0" err="1"/>
              <a:t>oivaltaminen</a:t>
            </a:r>
            <a:r>
              <a:rPr lang="en-GB" sz="2400" b="1" dirty="0"/>
              <a:t> </a:t>
            </a:r>
            <a:r>
              <a:rPr lang="en-GB" sz="2400" dirty="0"/>
              <a:t>(The Guided Discovery Style)</a:t>
            </a:r>
          </a:p>
          <a:p>
            <a:pPr>
              <a:buFont typeface="+mj-lt"/>
              <a:buAutoNum type="alphaUcPeriod" startAt="6"/>
            </a:pPr>
            <a:r>
              <a:rPr lang="en-GB" sz="2400" dirty="0"/>
              <a:t> </a:t>
            </a:r>
            <a:r>
              <a:rPr lang="en-GB" sz="2400" b="1" dirty="0" err="1"/>
              <a:t>Ongelmanratkaisu</a:t>
            </a:r>
            <a:r>
              <a:rPr lang="en-GB" sz="2400" dirty="0"/>
              <a:t> (The Convergent Discovery Style)</a:t>
            </a:r>
          </a:p>
          <a:p>
            <a:pPr>
              <a:buFont typeface="+mj-lt"/>
              <a:buAutoNum type="alphaUcPeriod" startAt="6"/>
            </a:pPr>
            <a:r>
              <a:rPr lang="en-GB" sz="2400" dirty="0"/>
              <a:t> </a:t>
            </a:r>
            <a:r>
              <a:rPr lang="en-GB" sz="2400" b="1" dirty="0" err="1"/>
              <a:t>Erilaisten</a:t>
            </a:r>
            <a:r>
              <a:rPr lang="en-GB" sz="2400" b="1" dirty="0"/>
              <a:t> </a:t>
            </a:r>
            <a:r>
              <a:rPr lang="en-GB" sz="2400" b="1" dirty="0" err="1"/>
              <a:t>ratkaisujen</a:t>
            </a:r>
            <a:r>
              <a:rPr lang="en-GB" sz="2400" b="1" dirty="0"/>
              <a:t> </a:t>
            </a:r>
            <a:r>
              <a:rPr lang="en-GB" sz="2400" b="1" dirty="0" err="1"/>
              <a:t>tuottaminen</a:t>
            </a:r>
            <a:r>
              <a:rPr lang="en-GB" sz="2400" dirty="0"/>
              <a:t> (The Divergent Discovery Style)</a:t>
            </a:r>
          </a:p>
          <a:p>
            <a:pPr>
              <a:buFont typeface="+mj-lt"/>
              <a:buAutoNum type="alphaUcPeriod" startAt="6"/>
            </a:pPr>
            <a:r>
              <a:rPr lang="en-GB" sz="2400" b="1" dirty="0" err="1"/>
              <a:t>Yksilöllinen</a:t>
            </a:r>
            <a:r>
              <a:rPr lang="en-GB" sz="2400" b="1" dirty="0"/>
              <a:t> </a:t>
            </a:r>
            <a:r>
              <a:rPr lang="en-GB" sz="2400" b="1" dirty="0" err="1"/>
              <a:t>harjoitusohjelma</a:t>
            </a:r>
            <a:r>
              <a:rPr lang="en-GB" sz="2400" b="1" dirty="0"/>
              <a:t> </a:t>
            </a:r>
            <a:r>
              <a:rPr lang="en-GB" sz="2400" dirty="0"/>
              <a:t>(The Learner-Designed Individual Program Style)</a:t>
            </a:r>
          </a:p>
          <a:p>
            <a:pPr>
              <a:buFont typeface="+mj-lt"/>
              <a:buAutoNum type="alphaUcPeriod" startAt="6"/>
            </a:pPr>
            <a:r>
              <a:rPr lang="en-GB" sz="2400" b="1" dirty="0" err="1"/>
              <a:t>Yksilöllinen</a:t>
            </a:r>
            <a:r>
              <a:rPr lang="en-GB" sz="2400" b="1" dirty="0"/>
              <a:t> </a:t>
            </a:r>
            <a:r>
              <a:rPr lang="en-GB" sz="2400" b="1" dirty="0" err="1"/>
              <a:t>opetusohjelma</a:t>
            </a:r>
            <a:r>
              <a:rPr lang="en-GB" sz="2400" dirty="0"/>
              <a:t> (The Learner-Initiated Style)</a:t>
            </a:r>
          </a:p>
          <a:p>
            <a:pPr>
              <a:buFont typeface="+mj-lt"/>
              <a:buAutoNum type="alphaUcPeriod" startAt="6"/>
            </a:pPr>
            <a:r>
              <a:rPr lang="en-GB" sz="2400" dirty="0"/>
              <a:t> </a:t>
            </a:r>
            <a:r>
              <a:rPr lang="en-GB" sz="2400" b="1" dirty="0" err="1"/>
              <a:t>Itseopetus</a:t>
            </a:r>
            <a:r>
              <a:rPr lang="en-GB" sz="2400" dirty="0"/>
              <a:t> (The Self-Teaching Style)</a:t>
            </a:r>
          </a:p>
          <a:p>
            <a:pPr marL="0" indent="0">
              <a:buNone/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329342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40B14-DC6A-4661-97F1-AF0586AE0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Opetustyylit (</a:t>
            </a:r>
            <a:r>
              <a:rPr lang="fi-FI" dirty="0" err="1"/>
              <a:t>Mosston</a:t>
            </a:r>
            <a:r>
              <a:rPr lang="fi-FI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381A1-5C8B-4F16-9B4F-471AC5B0F8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3398" y="1773239"/>
            <a:ext cx="5388586" cy="4392612"/>
          </a:xfrm>
        </p:spPr>
        <p:txBody>
          <a:bodyPr/>
          <a:lstStyle/>
          <a:p>
            <a:r>
              <a:rPr lang="fi-FI" sz="2400" dirty="0"/>
              <a:t>Opetustyylien järjestys on tarkoituksellinen</a:t>
            </a:r>
          </a:p>
          <a:p>
            <a:r>
              <a:rPr lang="fi-FI" sz="2400" dirty="0"/>
              <a:t>Päätöksentekovalta siirtyy opettajalta oppilaille siirryttäessä A.</a:t>
            </a:r>
            <a:r>
              <a:rPr lang="fi-FI" sz="2400" dirty="0">
                <a:sym typeface="Wingdings" panose="05000000000000000000" pitchFamily="2" charset="2"/>
              </a:rPr>
              <a:t> K</a:t>
            </a:r>
          </a:p>
          <a:p>
            <a:pPr marL="0" indent="0">
              <a:buNone/>
            </a:pPr>
            <a:r>
              <a:rPr lang="fi-FI" sz="2400" dirty="0">
                <a:sym typeface="Wingdings" panose="05000000000000000000" pitchFamily="2" charset="2"/>
              </a:rPr>
              <a:t>	 aika, tila, välineet, suunnittelu</a:t>
            </a:r>
          </a:p>
          <a:p>
            <a:r>
              <a:rPr lang="fi-FI" sz="2400" dirty="0">
                <a:sym typeface="Wingdings" panose="05000000000000000000" pitchFamily="2" charset="2"/>
              </a:rPr>
              <a:t>Tyylit A-F edustavat opetustyylejä, joissa hyödynnetään aiempaa osaamista/ tietoa</a:t>
            </a:r>
          </a:p>
          <a:p>
            <a:r>
              <a:rPr lang="fi-FI" sz="2400" dirty="0">
                <a:sym typeface="Wingdings" panose="05000000000000000000" pitchFamily="2" charset="2"/>
              </a:rPr>
              <a:t>Tyylit F-K edustavat opetustyylejä, joissa tuotetaan uutta </a:t>
            </a:r>
          </a:p>
          <a:p>
            <a:endParaRPr lang="fi-FI" sz="2400" dirty="0"/>
          </a:p>
        </p:txBody>
      </p:sp>
      <p:pic>
        <p:nvPicPr>
          <p:cNvPr id="6" name="Content Placeholder 5" descr="A picture containing person, indoor, crowd&#10;&#10;Description automatically generated">
            <a:extLst>
              <a:ext uri="{FF2B5EF4-FFF2-40B4-BE49-F238E27FC236}">
                <a16:creationId xmlns:a16="http://schemas.microsoft.com/office/drawing/2014/main" id="{FE78C5B2-323F-496C-850E-22224773AA6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528022" y="1773238"/>
            <a:ext cx="5388586" cy="4024599"/>
          </a:xfrm>
        </p:spPr>
      </p:pic>
    </p:spTree>
    <p:extLst>
      <p:ext uri="{BB962C8B-B14F-4D97-AF65-F5344CB8AC3E}">
        <p14:creationId xmlns:p14="http://schemas.microsoft.com/office/powerpoint/2010/main" val="297195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72115-1C06-4147-B3DC-5F310B350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448" y="2094045"/>
            <a:ext cx="2851688" cy="3330361"/>
          </a:xfrm>
        </p:spPr>
        <p:txBody>
          <a:bodyPr/>
          <a:lstStyle/>
          <a:p>
            <a:r>
              <a:rPr lang="fi-FI" dirty="0" err="1"/>
              <a:t>Mosstonin</a:t>
            </a:r>
            <a:r>
              <a:rPr lang="fi-FI" dirty="0"/>
              <a:t> opetustyylien spektrin tiivistelmä, Väinö Varstalan tekemä kooste </a:t>
            </a:r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C617BF5F-0126-4E70-930B-38ABFABA6D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535" y="0"/>
            <a:ext cx="7117497" cy="6741763"/>
          </a:xfrm>
        </p:spPr>
      </p:pic>
    </p:spTree>
    <p:extLst>
      <p:ext uri="{BB962C8B-B14F-4D97-AF65-F5344CB8AC3E}">
        <p14:creationId xmlns:p14="http://schemas.microsoft.com/office/powerpoint/2010/main" val="192823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2854" y="224590"/>
            <a:ext cx="9945372" cy="850232"/>
          </a:xfrm>
        </p:spPr>
        <p:txBody>
          <a:bodyPr/>
          <a:lstStyle/>
          <a:p>
            <a:r>
              <a:rPr lang="fi-FI" dirty="0"/>
              <a:t>A – THE COMMAND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668379"/>
            <a:ext cx="10972800" cy="4523873"/>
          </a:xfrm>
        </p:spPr>
        <p:txBody>
          <a:bodyPr/>
          <a:lstStyle/>
          <a:p>
            <a:r>
              <a:rPr lang="en-GB" dirty="0"/>
              <a:t>Th</a:t>
            </a:r>
            <a:r>
              <a:rPr lang="en-GB" sz="2400" dirty="0"/>
              <a:t>e teacher has the decision making power</a:t>
            </a:r>
          </a:p>
          <a:p>
            <a:r>
              <a:rPr lang="en-GB" sz="2400" dirty="0"/>
              <a:t>Same tasks for all pupils</a:t>
            </a:r>
          </a:p>
          <a:p>
            <a:r>
              <a:rPr lang="en-GB" sz="2400" dirty="0"/>
              <a:t>The pupils perform the tasks after the teacher’s commands </a:t>
            </a:r>
            <a:r>
              <a:rPr lang="en-GB" sz="2400" dirty="0">
                <a:sym typeface="Wingdings" panose="05000000000000000000" pitchFamily="2" charset="2"/>
              </a:rPr>
              <a:t> developing an automatic movement</a:t>
            </a:r>
            <a:endParaRPr lang="en-GB" sz="2400" dirty="0"/>
          </a:p>
          <a:p>
            <a:r>
              <a:rPr lang="en-GB" sz="2400" dirty="0"/>
              <a:t>The teacher directs and gives feedback</a:t>
            </a:r>
          </a:p>
          <a:p>
            <a:r>
              <a:rPr lang="en-GB" sz="2400" dirty="0"/>
              <a:t>Easy to evaluate</a:t>
            </a:r>
          </a:p>
          <a:p>
            <a:r>
              <a:rPr lang="en-GB" sz="2400" dirty="0"/>
              <a:t>E.g. Aerobic, pair dances, warm ups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-&gt; Special needs? Different abilities?</a:t>
            </a:r>
          </a:p>
          <a:p>
            <a:endParaRPr lang="fi-FI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DCD5B06-6629-4344-B734-6C1795BF8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2971" y="3429000"/>
            <a:ext cx="5214229" cy="314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563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9349" y="256675"/>
            <a:ext cx="9898877" cy="946483"/>
          </a:xfrm>
        </p:spPr>
        <p:txBody>
          <a:bodyPr/>
          <a:lstStyle/>
          <a:p>
            <a:r>
              <a:rPr lang="fi-FI" dirty="0"/>
              <a:t>B – THE PRACTICE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395663"/>
            <a:ext cx="5952247" cy="4844715"/>
          </a:xfrm>
        </p:spPr>
        <p:txBody>
          <a:bodyPr/>
          <a:lstStyle/>
          <a:p>
            <a:r>
              <a:rPr lang="en-GB" sz="2400" dirty="0"/>
              <a:t>The teacher gives the tasks for the different performance spots</a:t>
            </a:r>
          </a:p>
          <a:p>
            <a:r>
              <a:rPr lang="en-GB" sz="2400" dirty="0"/>
              <a:t>The pupils are practicing autonomously, the teacher has the opportunity to observe and give feedback</a:t>
            </a:r>
          </a:p>
          <a:p>
            <a:r>
              <a:rPr lang="en-GB" sz="2400" dirty="0"/>
              <a:t>The pupils can decide the beginning and end of the activity and the performance speed</a:t>
            </a:r>
          </a:p>
          <a:p>
            <a:r>
              <a:rPr lang="en-GB" sz="2400" dirty="0"/>
              <a:t>E.g. Circuit training, an obstacle course in gymnastics</a:t>
            </a:r>
          </a:p>
          <a:p>
            <a:endParaRPr lang="fi-FI" sz="2400" dirty="0"/>
          </a:p>
        </p:txBody>
      </p:sp>
      <p:pic>
        <p:nvPicPr>
          <p:cNvPr id="4" name="Bildobjekt 4">
            <a:extLst>
              <a:ext uri="{FF2B5EF4-FFF2-40B4-BE49-F238E27FC236}">
                <a16:creationId xmlns:a16="http://schemas.microsoft.com/office/drawing/2014/main" id="{0B796F10-3891-4669-AD81-C33075210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3688" y="1451026"/>
            <a:ext cx="4571999" cy="44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721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346" y="336885"/>
            <a:ext cx="9867880" cy="1235241"/>
          </a:xfrm>
        </p:spPr>
        <p:txBody>
          <a:bodyPr/>
          <a:lstStyle/>
          <a:p>
            <a:r>
              <a:rPr lang="fi-FI" dirty="0"/>
              <a:t>C – THE RECIPROCAL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277854" y="2117558"/>
            <a:ext cx="6240378" cy="4219074"/>
          </a:xfrm>
        </p:spPr>
        <p:txBody>
          <a:bodyPr/>
          <a:lstStyle/>
          <a:p>
            <a:r>
              <a:rPr lang="en-GB" sz="2400" dirty="0"/>
              <a:t>The pupils work in pairs and perform the tasks given by the teacher</a:t>
            </a:r>
          </a:p>
          <a:p>
            <a:r>
              <a:rPr lang="en-GB" sz="2400" dirty="0"/>
              <a:t>The pupils observe each other’s performances and gives feedback</a:t>
            </a:r>
          </a:p>
          <a:p>
            <a:r>
              <a:rPr lang="en-GB" sz="2400" dirty="0"/>
              <a:t>The teacher selects the movements and gives the criteria for evaluation</a:t>
            </a:r>
          </a:p>
          <a:p>
            <a:r>
              <a:rPr lang="en-GB" sz="2400" dirty="0"/>
              <a:t>Immediate feedback and social interaction</a:t>
            </a:r>
          </a:p>
          <a:p>
            <a:endParaRPr lang="en-GB" sz="2400" dirty="0"/>
          </a:p>
        </p:txBody>
      </p:sp>
      <p:pic>
        <p:nvPicPr>
          <p:cNvPr id="5" name="Bildobjekt 3">
            <a:extLst>
              <a:ext uri="{FF2B5EF4-FFF2-40B4-BE49-F238E27FC236}">
                <a16:creationId xmlns:a16="http://schemas.microsoft.com/office/drawing/2014/main" id="{A2F8635B-003E-48DE-B3B3-9E46090AF68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31055" y="2117557"/>
            <a:ext cx="4392523" cy="380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731819"/>
      </p:ext>
    </p:extLst>
  </p:cSld>
  <p:clrMapOvr>
    <a:masterClrMapping/>
  </p:clrMapOvr>
</p:sld>
</file>

<file path=ppt/theme/theme1.xml><?xml version="1.0" encoding="utf-8"?>
<a:theme xmlns:a="http://schemas.openxmlformats.org/drawingml/2006/main" name="jyo">
  <a:themeElements>
    <a:clrScheme name="JYO 2020">
      <a:dk1>
        <a:srgbClr val="000000"/>
      </a:dk1>
      <a:lt1>
        <a:sysClr val="window" lastClr="FFFFFF"/>
      </a:lt1>
      <a:dk2>
        <a:srgbClr val="002957"/>
      </a:dk2>
      <a:lt2>
        <a:srgbClr val="EFEFEF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3E4E4"/>
      </a:accent5>
      <a:accent6>
        <a:srgbClr val="8094AB"/>
      </a:accent6>
      <a:hlink>
        <a:srgbClr val="F1563F"/>
      </a:hlink>
      <a:folHlink>
        <a:srgbClr val="F1563F"/>
      </a:folHlink>
    </a:clrScheme>
    <a:fontScheme name="JYO brand">
      <a:majorFont>
        <a:latin typeface="Ale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yo" id="{F81D2DF1-862A-45CA-BF9A-2BE83EFD0923}" vid="{3A2E4FA6-D77B-4FF8-9815-6E5EF911CB3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2020 JYU Theme</Template>
  <TotalTime>9777</TotalTime>
  <Words>1614</Words>
  <Application>Microsoft Office PowerPoint</Application>
  <PresentationFormat>Widescreen</PresentationFormat>
  <Paragraphs>186</Paragraphs>
  <Slides>27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Aleo</vt:lpstr>
      <vt:lpstr>Arial</vt:lpstr>
      <vt:lpstr>Calibri</vt:lpstr>
      <vt:lpstr>Lato</vt:lpstr>
      <vt:lpstr>Lato Black</vt:lpstr>
      <vt:lpstr>Wingdings</vt:lpstr>
      <vt:lpstr>jyo</vt:lpstr>
      <vt:lpstr>Opetustyylit ja opetusmallit</vt:lpstr>
      <vt:lpstr>Opetustyylit  (Mosston, M. &amp; Ashworth, S. 2008. Teaching Physical Education. First Online Edition. ) </vt:lpstr>
      <vt:lpstr>Opetustyylit liikunnanopetuksessa</vt:lpstr>
      <vt:lpstr>Opetustyylit (Mosston)</vt:lpstr>
      <vt:lpstr>Opetustyylit (Mosston)</vt:lpstr>
      <vt:lpstr>Mosstonin opetustyylien spektrin tiivistelmä, Väinö Varstalan tekemä kooste </vt:lpstr>
      <vt:lpstr>A – THE COMMAND STYLE</vt:lpstr>
      <vt:lpstr>B – THE PRACTICE STYLE</vt:lpstr>
      <vt:lpstr>C – THE RECIPROCAL STYLE</vt:lpstr>
      <vt:lpstr>D – THE SELF-CHECK STYLE</vt:lpstr>
      <vt:lpstr>E – THE INCLUSION STYLE</vt:lpstr>
      <vt:lpstr>F – THE GUIDED DISCOVERY STYLE</vt:lpstr>
      <vt:lpstr>G – THE CONVERGENT DISCOVERY STYLE</vt:lpstr>
      <vt:lpstr>H – THE DIVERGENT DISCOVERY STYLE</vt:lpstr>
      <vt:lpstr>I – THE LEARNER-DESIGNED INDIVIDUAL PROGRAM STYLE</vt:lpstr>
      <vt:lpstr>J – THE LEARNER-INITIATED STYLE</vt:lpstr>
      <vt:lpstr>K – THE SELF-TEACHING STYLE</vt:lpstr>
      <vt:lpstr>SOURCES:</vt:lpstr>
      <vt:lpstr>Miksi eri opetustyylejä?</vt:lpstr>
      <vt:lpstr>Opetusmallit</vt:lpstr>
      <vt:lpstr>Sport education model</vt:lpstr>
      <vt:lpstr>Vastuuntuntoisuuden malli (Hellison)</vt:lpstr>
      <vt:lpstr>TGFU</vt:lpstr>
      <vt:lpstr>Kuntoilumalli</vt:lpstr>
      <vt:lpstr>Seikkailukasvatusmalli</vt:lpstr>
      <vt:lpstr>Koululiikunnan tulevaisuus, OPS 2026?</vt:lpstr>
      <vt:lpstr>Outojen lyhenteiden takana….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Opetustyylit ja opetusmallit</dc:title>
  <dc:creator>Kääpä, Mari</dc:creator>
  <cp:lastModifiedBy>Kääpä, Mari</cp:lastModifiedBy>
  <cp:revision>17</cp:revision>
  <dcterms:created xsi:type="dcterms:W3CDTF">2021-09-13T10:58:32Z</dcterms:created>
  <dcterms:modified xsi:type="dcterms:W3CDTF">2021-09-20T07:30:56Z</dcterms:modified>
</cp:coreProperties>
</file>