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73" r:id="rId5"/>
    <p:sldId id="260" r:id="rId6"/>
    <p:sldId id="261" r:id="rId7"/>
    <p:sldId id="277" r:id="rId8"/>
    <p:sldId id="274" r:id="rId9"/>
    <p:sldId id="275" r:id="rId10"/>
    <p:sldId id="276" r:id="rId11"/>
    <p:sldId id="278" r:id="rId12"/>
    <p:sldId id="263" r:id="rId13"/>
    <p:sldId id="262" r:id="rId14"/>
    <p:sldId id="271" r:id="rId15"/>
    <p:sldId id="282" r:id="rId16"/>
    <p:sldId id="283" r:id="rId17"/>
    <p:sldId id="286" r:id="rId18"/>
    <p:sldId id="284" r:id="rId19"/>
    <p:sldId id="285" r:id="rId20"/>
    <p:sldId id="265" r:id="rId21"/>
    <p:sldId id="267" r:id="rId22"/>
    <p:sldId id="268" r:id="rId23"/>
    <p:sldId id="269" r:id="rId24"/>
    <p:sldId id="270" r:id="rId25"/>
    <p:sldId id="279" r:id="rId26"/>
    <p:sldId id="272" r:id="rId27"/>
    <p:sldId id="280" r:id="rId28"/>
    <p:sldId id="264"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88443241469817"/>
          <c:y val="0.14105697923633861"/>
          <c:w val="0.47170928935087936"/>
          <c:h val="0.78683387891120349"/>
        </c:manualLayout>
      </c:layout>
      <c:barChart>
        <c:barDir val="bar"/>
        <c:grouping val="clustered"/>
        <c:varyColors val="0"/>
        <c:ser>
          <c:idx val="0"/>
          <c:order val="0"/>
          <c:tx>
            <c:strRef>
              <c:f>Sheet1!$B$1</c:f>
              <c:strCache>
                <c:ptCount val="1"/>
                <c:pt idx="0">
                  <c:v>prosenttia (%)</c:v>
                </c:pt>
              </c:strCache>
            </c:strRef>
          </c:tx>
          <c:spPr>
            <a:solidFill>
              <a:schemeClr val="accent1"/>
            </a:solidFill>
            <a:ln>
              <a:noFill/>
            </a:ln>
            <a:effectLst/>
          </c:spPr>
          <c:invertIfNegative val="0"/>
          <c:cat>
            <c:strRef>
              <c:f>Sheet1!$A$2:$A$16</c:f>
              <c:strCache>
                <c:ptCount val="15"/>
                <c:pt idx="0">
                  <c:v>Olen mielestäni onnistunut liikunnan etäopetuksessa.</c:v>
                </c:pt>
                <c:pt idx="1">
                  <c:v>Olen voinut antaa oppilaille palautteta heidän suoriutumisestaan etäopetuksen aikana.</c:v>
                </c:pt>
                <c:pt idx="2">
                  <c:v>Liikuntatehtävien palautus on sujunut hyvin.</c:v>
                </c:pt>
                <c:pt idx="3">
                  <c:v>Arviointi liikunnan etäopetuksen aikana on haasteellista.</c:v>
                </c:pt>
                <c:pt idx="4">
                  <c:v>Olen ollut oppilaisiin live-yhteydessä etäopetuksen aikana.</c:v>
                </c:pt>
                <c:pt idx="5">
                  <c:v>Vuorovaikutus oppilaiden kanssa on ollut vähäistä etäopetuksen aikana.</c:v>
                </c:pt>
                <c:pt idx="6">
                  <c:v>Etäopetus on ollut erittäin kuormittavaa.</c:v>
                </c:pt>
                <c:pt idx="7">
                  <c:v>Pystyn huomioimaan etäopetuksessani arvioinnin.</c:v>
                </c:pt>
                <c:pt idx="8">
                  <c:v>Tukea tarvitsevien oppilaiden etäopetus on erityisen haasteellista.</c:v>
                </c:pt>
                <c:pt idx="9">
                  <c:v>Pystyn toteuttamaan opetuksessani opetussuunitelmaa myös etäopetuksessani.</c:v>
                </c:pt>
                <c:pt idx="10">
                  <c:v>Olen voinut huomioida etäopetuksessani tukea tarvitsevat oppilaat.</c:v>
                </c:pt>
                <c:pt idx="11">
                  <c:v>Liikuntatehtävien palauttamattomuudesta seuraa jokin sanktio.</c:v>
                </c:pt>
                <c:pt idx="12">
                  <c:v>Etäopetuksen aikana vastuukysymykset ovat epäselviä.</c:v>
                </c:pt>
                <c:pt idx="13">
                  <c:v>Aion käyttää vapaa-ajan liikkumiseen aktivoivia tehtäviä etätyöskentelyn päätyttyäkin.</c:v>
                </c:pt>
                <c:pt idx="14">
                  <c:v>Käytän tulevaisuudessa etäopetuksen keinoja myös normaaliin koulutyöhön palattua.</c:v>
                </c:pt>
              </c:strCache>
            </c:strRef>
          </c:cat>
          <c:val>
            <c:numRef>
              <c:f>Sheet1!$B$2:$B$16</c:f>
              <c:numCache>
                <c:formatCode>General</c:formatCode>
                <c:ptCount val="15"/>
                <c:pt idx="0">
                  <c:v>88.2</c:v>
                </c:pt>
                <c:pt idx="1">
                  <c:v>86.3</c:v>
                </c:pt>
                <c:pt idx="2">
                  <c:v>80</c:v>
                </c:pt>
                <c:pt idx="3">
                  <c:v>62.3</c:v>
                </c:pt>
                <c:pt idx="4">
                  <c:v>54.9</c:v>
                </c:pt>
                <c:pt idx="5">
                  <c:v>54</c:v>
                </c:pt>
                <c:pt idx="6">
                  <c:v>50</c:v>
                </c:pt>
                <c:pt idx="7">
                  <c:v>49</c:v>
                </c:pt>
                <c:pt idx="8">
                  <c:v>48.9</c:v>
                </c:pt>
                <c:pt idx="9">
                  <c:v>43.1</c:v>
                </c:pt>
                <c:pt idx="10">
                  <c:v>38.299999999999997</c:v>
                </c:pt>
                <c:pt idx="11">
                  <c:v>38</c:v>
                </c:pt>
                <c:pt idx="12">
                  <c:v>36</c:v>
                </c:pt>
                <c:pt idx="13">
                  <c:v>36</c:v>
                </c:pt>
                <c:pt idx="14">
                  <c:v>29.4</c:v>
                </c:pt>
              </c:numCache>
            </c:numRef>
          </c:val>
          <c:extLst>
            <c:ext xmlns:c16="http://schemas.microsoft.com/office/drawing/2014/chart" uri="{C3380CC4-5D6E-409C-BE32-E72D297353CC}">
              <c16:uniqueId val="{00000000-E710-434F-B42F-8DDCB36CE444}"/>
            </c:ext>
          </c:extLst>
        </c:ser>
        <c:dLbls>
          <c:showLegendKey val="0"/>
          <c:showVal val="0"/>
          <c:showCatName val="0"/>
          <c:showSerName val="0"/>
          <c:showPercent val="0"/>
          <c:showBubbleSize val="0"/>
        </c:dLbls>
        <c:gapWidth val="182"/>
        <c:axId val="326743320"/>
        <c:axId val="326743648"/>
      </c:barChart>
      <c:catAx>
        <c:axId val="3267433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ln>
                  <a:noFill/>
                </a:ln>
                <a:solidFill>
                  <a:srgbClr val="002957"/>
                </a:solidFill>
                <a:latin typeface="+mn-lt"/>
                <a:ea typeface="+mn-ea"/>
                <a:cs typeface="+mn-cs"/>
              </a:defRPr>
            </a:pPr>
            <a:endParaRPr lang="fi-FI"/>
          </a:p>
        </c:txPr>
        <c:crossAx val="326743648"/>
        <c:crosses val="autoZero"/>
        <c:auto val="1"/>
        <c:lblAlgn val="ctr"/>
        <c:lblOffset val="100"/>
        <c:noMultiLvlLbl val="0"/>
      </c:catAx>
      <c:valAx>
        <c:axId val="32674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674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täysin eri mieltä</c:v>
                </c:pt>
              </c:strCache>
            </c:strRef>
          </c:tx>
          <c:spPr>
            <a:solidFill>
              <a:schemeClr val="accent1"/>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Sheet1!$B$2:$B$5</c:f>
              <c:numCache>
                <c:formatCode>General</c:formatCode>
                <c:ptCount val="4"/>
                <c:pt idx="0">
                  <c:v>4</c:v>
                </c:pt>
                <c:pt idx="1">
                  <c:v>4</c:v>
                </c:pt>
                <c:pt idx="2">
                  <c:v>2</c:v>
                </c:pt>
                <c:pt idx="3">
                  <c:v>22</c:v>
                </c:pt>
              </c:numCache>
            </c:numRef>
          </c:val>
          <c:extLst>
            <c:ext xmlns:c16="http://schemas.microsoft.com/office/drawing/2014/chart" uri="{C3380CC4-5D6E-409C-BE32-E72D297353CC}">
              <c16:uniqueId val="{00000000-FC8F-4C29-8D28-6D7C76143D77}"/>
            </c:ext>
          </c:extLst>
        </c:ser>
        <c:ser>
          <c:idx val="1"/>
          <c:order val="1"/>
          <c:tx>
            <c:strRef>
              <c:f>Sheet1!$C$1</c:f>
              <c:strCache>
                <c:ptCount val="1"/>
                <c:pt idx="0">
                  <c:v>melko eri mieltä</c:v>
                </c:pt>
              </c:strCache>
            </c:strRef>
          </c:tx>
          <c:spPr>
            <a:solidFill>
              <a:schemeClr val="accent2"/>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Sheet1!$C$2:$C$5</c:f>
              <c:numCache>
                <c:formatCode>General</c:formatCode>
                <c:ptCount val="4"/>
                <c:pt idx="0">
                  <c:v>12</c:v>
                </c:pt>
                <c:pt idx="1">
                  <c:v>18</c:v>
                </c:pt>
                <c:pt idx="2">
                  <c:v>8</c:v>
                </c:pt>
                <c:pt idx="3">
                  <c:v>64</c:v>
                </c:pt>
              </c:numCache>
            </c:numRef>
          </c:val>
          <c:extLst>
            <c:ext xmlns:c16="http://schemas.microsoft.com/office/drawing/2014/chart" uri="{C3380CC4-5D6E-409C-BE32-E72D297353CC}">
              <c16:uniqueId val="{00000001-FC8F-4C29-8D28-6D7C76143D77}"/>
            </c:ext>
          </c:extLst>
        </c:ser>
        <c:ser>
          <c:idx val="2"/>
          <c:order val="2"/>
          <c:tx>
            <c:strRef>
              <c:f>Sheet1!$D$1</c:f>
              <c:strCache>
                <c:ptCount val="1"/>
                <c:pt idx="0">
                  <c:v>en osaa sanoa</c:v>
                </c:pt>
              </c:strCache>
            </c:strRef>
          </c:tx>
          <c:spPr>
            <a:solidFill>
              <a:schemeClr val="accent3"/>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Sheet1!$D$2:$D$5</c:f>
              <c:numCache>
                <c:formatCode>General</c:formatCode>
                <c:ptCount val="4"/>
                <c:pt idx="0">
                  <c:v>35</c:v>
                </c:pt>
                <c:pt idx="1">
                  <c:v>16</c:v>
                </c:pt>
                <c:pt idx="2">
                  <c:v>4</c:v>
                </c:pt>
                <c:pt idx="3">
                  <c:v>6</c:v>
                </c:pt>
              </c:numCache>
            </c:numRef>
          </c:val>
          <c:extLst>
            <c:ext xmlns:c16="http://schemas.microsoft.com/office/drawing/2014/chart" uri="{C3380CC4-5D6E-409C-BE32-E72D297353CC}">
              <c16:uniqueId val="{00000002-FC8F-4C29-8D28-6D7C76143D77}"/>
            </c:ext>
          </c:extLst>
        </c:ser>
        <c:ser>
          <c:idx val="3"/>
          <c:order val="3"/>
          <c:tx>
            <c:strRef>
              <c:f>Sheet1!$E$1</c:f>
              <c:strCache>
                <c:ptCount val="1"/>
                <c:pt idx="0">
                  <c:v>lähes samaa mieltä</c:v>
                </c:pt>
              </c:strCache>
            </c:strRef>
          </c:tx>
          <c:spPr>
            <a:solidFill>
              <a:schemeClr val="accent4"/>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Sheet1!$E$2:$E$5</c:f>
              <c:numCache>
                <c:formatCode>General</c:formatCode>
                <c:ptCount val="4"/>
                <c:pt idx="0">
                  <c:v>35</c:v>
                </c:pt>
                <c:pt idx="1">
                  <c:v>48</c:v>
                </c:pt>
                <c:pt idx="2">
                  <c:v>43</c:v>
                </c:pt>
                <c:pt idx="3">
                  <c:v>8</c:v>
                </c:pt>
              </c:numCache>
            </c:numRef>
          </c:val>
          <c:extLst>
            <c:ext xmlns:c16="http://schemas.microsoft.com/office/drawing/2014/chart" uri="{C3380CC4-5D6E-409C-BE32-E72D297353CC}">
              <c16:uniqueId val="{00000003-FC8F-4C29-8D28-6D7C76143D77}"/>
            </c:ext>
          </c:extLst>
        </c:ser>
        <c:ser>
          <c:idx val="4"/>
          <c:order val="4"/>
          <c:tx>
            <c:strRef>
              <c:f>Sheet1!$F$1</c:f>
              <c:strCache>
                <c:ptCount val="1"/>
                <c:pt idx="0">
                  <c:v>täysin samaa mieltä</c:v>
                </c:pt>
              </c:strCache>
            </c:strRef>
          </c:tx>
          <c:spPr>
            <a:solidFill>
              <a:schemeClr val="accent5"/>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Sheet1!$F$2:$F$5</c:f>
              <c:numCache>
                <c:formatCode>General</c:formatCode>
                <c:ptCount val="4"/>
                <c:pt idx="0">
                  <c:v>14</c:v>
                </c:pt>
                <c:pt idx="1">
                  <c:v>16</c:v>
                </c:pt>
                <c:pt idx="2">
                  <c:v>43</c:v>
                </c:pt>
                <c:pt idx="3">
                  <c:v>0</c:v>
                </c:pt>
              </c:numCache>
            </c:numRef>
          </c:val>
          <c:extLst>
            <c:ext xmlns:c16="http://schemas.microsoft.com/office/drawing/2014/chart" uri="{C3380CC4-5D6E-409C-BE32-E72D297353CC}">
              <c16:uniqueId val="{00000004-FC8F-4C29-8D28-6D7C76143D77}"/>
            </c:ext>
          </c:extLst>
        </c:ser>
        <c:dLbls>
          <c:showLegendKey val="0"/>
          <c:showVal val="0"/>
          <c:showCatName val="0"/>
          <c:showSerName val="0"/>
          <c:showPercent val="0"/>
          <c:showBubbleSize val="0"/>
        </c:dLbls>
        <c:gapWidth val="219"/>
        <c:overlap val="-27"/>
        <c:axId val="830838391"/>
        <c:axId val="830839703"/>
      </c:barChart>
      <c:catAx>
        <c:axId val="830838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crossAx val="830839703"/>
        <c:crosses val="autoZero"/>
        <c:auto val="1"/>
        <c:lblAlgn val="ctr"/>
        <c:lblOffset val="100"/>
        <c:noMultiLvlLbl val="0"/>
      </c:catAx>
      <c:valAx>
        <c:axId val="830839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838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EB0FF-C3CF-4F6A-88A4-C8A73CDABBC5}" type="datetimeFigureOut">
              <a:rPr lang="fi-FI" smtClean="0"/>
              <a:t>11.12.2021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8EC3C-6CD5-4EB7-8B97-00E7A52F2158}" type="slidenum">
              <a:rPr lang="fi-FI" smtClean="0"/>
              <a:t>‹#›</a:t>
            </a:fld>
            <a:endParaRPr lang="fi-FI"/>
          </a:p>
        </p:txBody>
      </p:sp>
    </p:spTree>
    <p:extLst>
      <p:ext uri="{BB962C8B-B14F-4D97-AF65-F5344CB8AC3E}">
        <p14:creationId xmlns:p14="http://schemas.microsoft.com/office/powerpoint/2010/main" val="20850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Mitä eroa on arvioinnilla ja arvostelulla?</a:t>
            </a:r>
          </a:p>
          <a:p>
            <a:r>
              <a:rPr lang="fi-FI" altLang="fi-FI" dirty="0"/>
              <a:t>Arvioija (eli opettaja) ei ole erotuomari vaan </a:t>
            </a:r>
            <a:r>
              <a:rPr lang="fi-FI" altLang="fi-FI" dirty="0" err="1"/>
              <a:t>personal</a:t>
            </a:r>
            <a:r>
              <a:rPr lang="fi-FI" altLang="fi-FI" dirty="0"/>
              <a:t> </a:t>
            </a:r>
            <a:r>
              <a:rPr lang="fi-FI" altLang="fi-FI" dirty="0" err="1"/>
              <a:t>trainer</a:t>
            </a:r>
            <a:r>
              <a:rPr lang="fi-FI" altLang="fi-FI" dirty="0"/>
              <a:t>, joka rohkaisee, etsii vahvuudet ja pitää suojattinsa puolta. (P. </a:t>
            </a:r>
            <a:r>
              <a:rPr lang="fi-FI" altLang="fi-FI" dirty="0" err="1"/>
              <a:t>Atjonen</a:t>
            </a:r>
            <a:r>
              <a:rPr lang="fi-FI" altLang="fi-FI" dirty="0"/>
              <a:t> 2012)</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32A960-71CF-4078-ABDF-9A01CD0829A7}" type="slidenum">
              <a:rPr lang="fi-FI" altLang="fi-FI" smtClean="0"/>
              <a:pPr eaLnBrk="1" hangingPunct="1">
                <a:spcBef>
                  <a:spcPct val="0"/>
                </a:spcBef>
              </a:pPr>
              <a:t>3</a:t>
            </a:fld>
            <a:endParaRPr lang="fi-FI" altLang="fi-FI"/>
          </a:p>
        </p:txBody>
      </p:sp>
    </p:spTree>
    <p:extLst>
      <p:ext uri="{BB962C8B-B14F-4D97-AF65-F5344CB8AC3E}">
        <p14:creationId xmlns:p14="http://schemas.microsoft.com/office/powerpoint/2010/main" val="122557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a:solidFill>
                  <a:schemeClr val="tx1"/>
                </a:solidFill>
                <a:effectLst/>
                <a:latin typeface="+mn-lt"/>
                <a:ea typeface="+mn-ea"/>
                <a:cs typeface="+mn-cs"/>
              </a:rPr>
              <a:t>Tutkimusaineisto kerättiin sähköisellä kyselylomakkeella tammikuun 2017 aikana LIITO ry:n jäsenrekisterin kautta. Aineistoa analysoitiin ristiintaulukoinnin ja khiin-neliö testin avulla. Kyselyn viimeinen kysymys oli avoin, ja sen vastaukset </a:t>
            </a:r>
            <a:r>
              <a:rPr lang="fi-FI" sz="1200" kern="1200" dirty="0" err="1">
                <a:solidFill>
                  <a:schemeClr val="tx1"/>
                </a:solidFill>
                <a:effectLst/>
                <a:latin typeface="+mn-lt"/>
                <a:ea typeface="+mn-ea"/>
                <a:cs typeface="+mn-cs"/>
              </a:rPr>
              <a:t>teemoiteltiin</a:t>
            </a:r>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Liikunnanopettajat suhtautuivat varsin eri tavoin vuoden 2014 opetussuunnitelman arviointiohjeistukseen, sillä vastausten hajonta oli suuri. Kielteisesti suhtautuvia oli kaikista vastaajista 41 prosenttia, myönteisesti suhtautuvia 46 prosenttia ja loput 13 prosenttia eivät osanneet sanoa kantaansa. Opettajista 73,1 prosenttia oli sitä mieltä, että uusi arviointiohjeistus tulee lisäämään opettajan työmäärää verrattuna aikaisempaan. Avoimissa vastauksissa opettajat toivat esiin enemmän uuden arviointiohjeistuksen haasteita (47 kpl), kuin sen mahdollisuuksia (20 kpl). Useimmiten esiin noussut haaste oli arviointiohjeistuksen ymmärrettävyys ja objektiivisuuden puute arvioinnissa. Hyvänä asiana nähtiin oppilaiden itsearviointi ja lisääntyvä tieto omasta edistymisestä liikunnassa. Nuoret (26–43 -vuotiaat) liikunnanopettajat kertoivat perehtyneensä arviointiohjeistukseen uudessa opetussuunnitelmassa vanhempia (44–61 -vuotiaita) paremmin. Nuoremmat liikunnanopettajat kokivat uudistuneen liikunnan oppilasarvioinnin ohjeistuksen oikeudenmukaisemmaksi verrattaessa vanhempien liikunnanopettajien näkemyksiin. Mies- ja naisopettajien välillä ei merkitseviä eroja näkemyksissä havaittu.</a:t>
            </a:r>
          </a:p>
          <a:p>
            <a:r>
              <a:rPr lang="fi-FI" sz="1200" kern="1200" dirty="0">
                <a:solidFill>
                  <a:schemeClr val="tx1"/>
                </a:solidFill>
                <a:effectLst/>
                <a:latin typeface="+mn-lt"/>
                <a:ea typeface="+mn-ea"/>
                <a:cs typeface="+mn-cs"/>
              </a:rPr>
              <a:t>Opettajien suhtautuminen arviointiohjeistukseen voi kertoa osaltaan siitä, että uutta asiaa ei ollut vielä täysin omaksuttu ja sitä kohtaan saatettiin tuntea muutosvastarintaa. Kyselyn tekohetkellä uusi opetussuunnitelma ei vielä ollut käytössä kaikissa yläkouluissa, ja hieman alle puolet vastanneista opettajista oli toteuttanut arviointia sen ohjeistuksen mukaisesti. Avoimissa vastauksissa esiin nousi huoli siitä, miten arvioida oppilaita tulevaisuudessa tasavertaisesti, ja miten arvosanan voi perustella. Kokemus siitä, että työmäärä tulee lisääntymään, saattaa lisätä kielteistä suhtautumista uutta arviointiohjeistusta kohtaan.</a:t>
            </a:r>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5</a:t>
            </a:fld>
            <a:endParaRPr lang="fi-FI"/>
          </a:p>
        </p:txBody>
      </p:sp>
    </p:spTree>
    <p:extLst>
      <p:ext uri="{BB962C8B-B14F-4D97-AF65-F5344CB8AC3E}">
        <p14:creationId xmlns:p14="http://schemas.microsoft.com/office/powerpoint/2010/main" val="73472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Etäopetusajan (kevät 2020) liikunnanopetus ja sen haasteet. (Liito –lehden artikkeli 4/2020)</a:t>
            </a:r>
            <a:r>
              <a:rPr lang="fi-FI" baseline="0" dirty="0"/>
              <a:t>. ”Jotain todella uutta </a:t>
            </a:r>
            <a:r>
              <a:rPr lang="fi-FI" baseline="0" dirty="0" err="1"/>
              <a:t>liikunnnaopetuksessa</a:t>
            </a:r>
            <a:r>
              <a:rPr lang="fi-FI" baseline="0" dirty="0"/>
              <a:t>” –sivuston kautta 51 li-opettajaa vastasi kyselyyn, 15 haastateltiin.</a:t>
            </a:r>
            <a:endParaRPr lang="fi-FI" dirty="0"/>
          </a:p>
        </p:txBody>
      </p:sp>
      <p:sp>
        <p:nvSpPr>
          <p:cNvPr id="4" name="Slide Number Placeholder 3"/>
          <p:cNvSpPr>
            <a:spLocks noGrp="1"/>
          </p:cNvSpPr>
          <p:nvPr>
            <p:ph type="sldNum" sz="quarter" idx="10"/>
          </p:nvPr>
        </p:nvSpPr>
        <p:spPr/>
        <p:txBody>
          <a:bodyPr/>
          <a:lstStyle/>
          <a:p>
            <a:fld id="{18167344-34BB-4609-8291-B812AE2FDA47}" type="slidenum">
              <a:rPr lang="fi-FI" smtClean="0"/>
              <a:t>7</a:t>
            </a:fld>
            <a:endParaRPr lang="fi-FI"/>
          </a:p>
        </p:txBody>
      </p:sp>
    </p:spTree>
    <p:extLst>
      <p:ext uri="{BB962C8B-B14F-4D97-AF65-F5344CB8AC3E}">
        <p14:creationId xmlns:p14="http://schemas.microsoft.com/office/powerpoint/2010/main" val="204673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Oppimisen arviointi </a:t>
            </a:r>
            <a:r>
              <a:rPr lang="fi-FI" dirty="0" err="1"/>
              <a:t>vs</a:t>
            </a:r>
            <a:r>
              <a:rPr lang="fi-FI" dirty="0"/>
              <a:t> oppilaan arviointi?</a:t>
            </a:r>
          </a:p>
        </p:txBody>
      </p:sp>
      <p:sp>
        <p:nvSpPr>
          <p:cNvPr id="4" name="Slide Number Placeholder 3"/>
          <p:cNvSpPr>
            <a:spLocks noGrp="1"/>
          </p:cNvSpPr>
          <p:nvPr>
            <p:ph type="sldNum" sz="quarter" idx="10"/>
          </p:nvPr>
        </p:nvSpPr>
        <p:spPr/>
        <p:txBody>
          <a:bodyPr/>
          <a:lstStyle/>
          <a:p>
            <a:fld id="{9F879568-B04D-4FFA-A012-3E30B83E1641}" type="slidenum">
              <a:rPr lang="fi-FI" smtClean="0"/>
              <a:t>11</a:t>
            </a:fld>
            <a:endParaRPr lang="fi-FI"/>
          </a:p>
        </p:txBody>
      </p:sp>
    </p:spTree>
    <p:extLst>
      <p:ext uri="{BB962C8B-B14F-4D97-AF65-F5344CB8AC3E}">
        <p14:creationId xmlns:p14="http://schemas.microsoft.com/office/powerpoint/2010/main" val="31108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Valinnaisten aineiden arviointi paikallisessa opetussuunnitelmassa (Huom. =muut valinnaiset kuin taide-</a:t>
            </a:r>
            <a:r>
              <a:rPr lang="fi-FI" b="1" baseline="0" dirty="0"/>
              <a:t> ja taitoaineiden valinnaiset)</a:t>
            </a:r>
            <a:endParaRPr lang="fi-FI" b="1" dirty="0"/>
          </a:p>
          <a:p>
            <a:r>
              <a:rPr lang="fi-FI" dirty="0"/>
              <a:t>Opetuksen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dirty="0"/>
              <a:t>Opetussuunnitelman perusteiden mukaan oppimäärältään alle kaksi vuosiviikkotuntia käsittävät valinnaiset aineet ja tällaisista oppimääristä koostuvat kokonaisuudet arvioidaan sanallisesti.</a:t>
            </a:r>
          </a:p>
          <a:p>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24</a:t>
            </a:fld>
            <a:endParaRPr lang="fi-FI"/>
          </a:p>
        </p:txBody>
      </p:sp>
    </p:spTree>
    <p:extLst>
      <p:ext uri="{BB962C8B-B14F-4D97-AF65-F5344CB8AC3E}">
        <p14:creationId xmlns:p14="http://schemas.microsoft.com/office/powerpoint/2010/main" val="85331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Plussat ja miinukset vihkoon tyylissä on heikkoutensa, mutta on selvästi parempi kuin se, että ei merkitse vihkoon mitään, ja luulee muistavansa.</a:t>
            </a:r>
          </a:p>
          <a:p>
            <a:endParaRPr lang="fi-FI" altLang="fi-FI" dirty="0"/>
          </a:p>
          <a:p>
            <a:r>
              <a:rPr lang="fi-FI" altLang="fi-FI" dirty="0"/>
              <a:t>Muita arviointi tapoja: liikunnan kotiläksyt ja niiden hoidon arvioiminen esimerkiksi kunto-ohjelman laatiminen, portfoliot, liikuntapäiväkirjat, arviointikeskustelut ja oppilaan itsearviointi, teknologian käyttö arvioinnin apuna (videot, aktiivisuusmittarit, sykemittarit, </a:t>
            </a:r>
            <a:r>
              <a:rPr lang="fi-FI" altLang="fi-FI" dirty="0" err="1"/>
              <a:t>gps</a:t>
            </a:r>
            <a:r>
              <a:rPr lang="fi-FI" altLang="fi-FI" dirty="0"/>
              <a:t> jne.)</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23BA60B-2C70-40B2-824F-2896F2FAB0B9}" type="slidenum">
              <a:rPr lang="fi-FI" altLang="fi-FI" smtClean="0"/>
              <a:pPr eaLnBrk="1" hangingPunct="1">
                <a:spcBef>
                  <a:spcPct val="0"/>
                </a:spcBef>
              </a:pPr>
              <a:t>26</a:t>
            </a:fld>
            <a:endParaRPr lang="fi-FI" altLang="fi-FI"/>
          </a:p>
        </p:txBody>
      </p:sp>
    </p:spTree>
    <p:extLst>
      <p:ext uri="{BB962C8B-B14F-4D97-AF65-F5344CB8AC3E}">
        <p14:creationId xmlns:p14="http://schemas.microsoft.com/office/powerpoint/2010/main" val="134078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mieltä? Mikä lapset numero voisi olla? Mitä tietoja puuttuu?</a:t>
            </a:r>
          </a:p>
        </p:txBody>
      </p:sp>
      <p:sp>
        <p:nvSpPr>
          <p:cNvPr id="4" name="Slide Number Placeholder 3"/>
          <p:cNvSpPr>
            <a:spLocks noGrp="1"/>
          </p:cNvSpPr>
          <p:nvPr>
            <p:ph type="sldNum" sz="quarter" idx="10"/>
          </p:nvPr>
        </p:nvSpPr>
        <p:spPr/>
        <p:txBody>
          <a:bodyPr/>
          <a:lstStyle/>
          <a:p>
            <a:fld id="{9F879568-B04D-4FFA-A012-3E30B83E1641}" type="slidenum">
              <a:rPr lang="fi-FI" smtClean="0"/>
              <a:t>28</a:t>
            </a:fld>
            <a:endParaRPr lang="fi-FI"/>
          </a:p>
        </p:txBody>
      </p:sp>
    </p:spTree>
    <p:extLst>
      <p:ext uri="{BB962C8B-B14F-4D97-AF65-F5344CB8AC3E}">
        <p14:creationId xmlns:p14="http://schemas.microsoft.com/office/powerpoint/2010/main" val="420989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99629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05797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5658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36674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1218870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76625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5305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53678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856241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39042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23953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3073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6466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5345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72251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76362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7938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561831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72740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162941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47848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2793894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5864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7477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635810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6631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14542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41410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04430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43810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02067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910465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49410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82582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0983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9811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8257ABB8-6B96-469E-9F3F-4DEE15984AFC}" type="datetimeFigureOut">
              <a:rPr lang="fi-FI" smtClean="0"/>
              <a:t>11.12.2021</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B54550C-2F47-49C1-940E-FA37D5453C7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9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p.kaapa@jyu.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oph.fi/sites/default/files/documents/175656_liikunnan_paattoarvioinnin_kriteerien_tukimateriaali_0.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peda.net/jyvaskyla/poske/oppilasarviointi/taitotasotaulukot/liikunta/liikunta-7-9/liikunta-7-9" TargetMode="External"/><Relationship Id="rId2" Type="http://schemas.openxmlformats.org/officeDocument/2006/relationships/hyperlink" Target="https://peda.net/jyvaskyla/poske/oppilasarviointi/nimet%C3%B6n-0296" TargetMode="External"/><Relationship Id="rId1" Type="http://schemas.openxmlformats.org/officeDocument/2006/relationships/slideLayout" Target="../slideLayouts/slideLayout5.xml"/><Relationship Id="rId4" Type="http://schemas.openxmlformats.org/officeDocument/2006/relationships/hyperlink" Target="https://wilma.jkl.f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ph.fi/sites/default/files/documents/175656_liikunnan_paattoarvioinnin_kriteerien_tukimateriaali_0.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8F6-7DCC-4B29-B758-41CB52DF6201}"/>
              </a:ext>
            </a:extLst>
          </p:cNvPr>
          <p:cNvSpPr>
            <a:spLocks noGrp="1"/>
          </p:cNvSpPr>
          <p:nvPr>
            <p:ph type="ctrTitle"/>
          </p:nvPr>
        </p:nvSpPr>
        <p:spPr>
          <a:xfrm>
            <a:off x="4551679" y="2636912"/>
            <a:ext cx="7160895" cy="2016224"/>
          </a:xfrm>
        </p:spPr>
        <p:txBody>
          <a:bodyPr/>
          <a:lstStyle/>
          <a:p>
            <a:r>
              <a:rPr lang="fi-FI" dirty="0"/>
              <a:t>Arviointi</a:t>
            </a:r>
          </a:p>
        </p:txBody>
      </p:sp>
      <p:sp>
        <p:nvSpPr>
          <p:cNvPr id="3" name="Subtitle 2">
            <a:extLst>
              <a:ext uri="{FF2B5EF4-FFF2-40B4-BE49-F238E27FC236}">
                <a16:creationId xmlns:a16="http://schemas.microsoft.com/office/drawing/2014/main" id="{CD792352-93EB-4B60-A379-02F9194B9927}"/>
              </a:ext>
            </a:extLst>
          </p:cNvPr>
          <p:cNvSpPr>
            <a:spLocks noGrp="1"/>
          </p:cNvSpPr>
          <p:nvPr>
            <p:ph type="subTitle" idx="1"/>
          </p:nvPr>
        </p:nvSpPr>
        <p:spPr>
          <a:xfrm>
            <a:off x="4551679" y="4941168"/>
            <a:ext cx="7160896" cy="1195472"/>
          </a:xfrm>
        </p:spPr>
        <p:txBody>
          <a:bodyPr/>
          <a:lstStyle/>
          <a:p>
            <a:r>
              <a:rPr lang="fi-FI" dirty="0"/>
              <a:t>Mari Kääpä</a:t>
            </a:r>
          </a:p>
          <a:p>
            <a:r>
              <a:rPr lang="fi-FI" dirty="0">
                <a:hlinkClick r:id="rId2"/>
              </a:rPr>
              <a:t>mari.p.kaapa@jyu.fi</a:t>
            </a:r>
            <a:endParaRPr lang="fi-FI" dirty="0"/>
          </a:p>
          <a:p>
            <a:r>
              <a:rPr lang="fi-FI" dirty="0"/>
              <a:t>040-805 4881</a:t>
            </a:r>
          </a:p>
        </p:txBody>
      </p:sp>
      <p:pic>
        <p:nvPicPr>
          <p:cNvPr id="5" name="Picture 4" descr="A picture containing fungus, outdoor, plant, wood&#10;&#10;Description automatically generated">
            <a:extLst>
              <a:ext uri="{FF2B5EF4-FFF2-40B4-BE49-F238E27FC236}">
                <a16:creationId xmlns:a16="http://schemas.microsoft.com/office/drawing/2014/main" id="{AFBA974E-C2E2-4715-A57A-B3D6BF551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5297" y="911464"/>
            <a:ext cx="5435599" cy="4059713"/>
          </a:xfrm>
          <a:prstGeom prst="rect">
            <a:avLst/>
          </a:prstGeom>
        </p:spPr>
      </p:pic>
    </p:spTree>
    <p:extLst>
      <p:ext uri="{BB962C8B-B14F-4D97-AF65-F5344CB8AC3E}">
        <p14:creationId xmlns:p14="http://schemas.microsoft.com/office/powerpoint/2010/main" val="251868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32656"/>
            <a:ext cx="10369103" cy="936104"/>
          </a:xfrm>
        </p:spPr>
        <p:txBody>
          <a:bodyPr/>
          <a:lstStyle/>
          <a:p>
            <a:r>
              <a:rPr lang="fi-FI" dirty="0"/>
              <a:t>Etäopetusajan arvioinnin haasteita</a:t>
            </a:r>
            <a:br>
              <a:rPr lang="fi-FI" dirty="0"/>
            </a:br>
            <a:r>
              <a:rPr lang="fi-FI" sz="2000" dirty="0"/>
              <a:t>(Kääpä &amp; Huovinen: Liito 4/2020)</a:t>
            </a:r>
          </a:p>
        </p:txBody>
      </p:sp>
      <p:sp>
        <p:nvSpPr>
          <p:cNvPr id="3" name="Content Placeholder 2"/>
          <p:cNvSpPr>
            <a:spLocks noGrp="1"/>
          </p:cNvSpPr>
          <p:nvPr>
            <p:ph sz="half" idx="1"/>
          </p:nvPr>
        </p:nvSpPr>
        <p:spPr>
          <a:xfrm>
            <a:off x="479376" y="1412775"/>
            <a:ext cx="6048672" cy="3312369"/>
          </a:xfrm>
        </p:spPr>
        <p:txBody>
          <a:bodyPr/>
          <a:lstStyle/>
          <a:p>
            <a:r>
              <a:rPr lang="fi-FI" sz="2000" dirty="0"/>
              <a:t>Jos ei oppilas palauta tehtäviä </a:t>
            </a:r>
          </a:p>
          <a:p>
            <a:pPr marL="0" indent="0">
              <a:buNone/>
            </a:pPr>
            <a:r>
              <a:rPr lang="fi-FI" sz="2000" dirty="0"/>
              <a:t>	-&gt; </a:t>
            </a:r>
            <a:r>
              <a:rPr lang="fi-FI" sz="2000" b="1" dirty="0"/>
              <a:t>näyttö puuttuu </a:t>
            </a:r>
            <a:r>
              <a:rPr lang="fi-FI" sz="2000" dirty="0"/>
              <a:t>-&gt; arviointi mahdotonta</a:t>
            </a:r>
          </a:p>
          <a:p>
            <a:r>
              <a:rPr lang="fi-FI" sz="2000" dirty="0"/>
              <a:t>Itsensä </a:t>
            </a:r>
            <a:r>
              <a:rPr lang="fi-FI" sz="2000" b="1" dirty="0"/>
              <a:t>videointi</a:t>
            </a:r>
            <a:r>
              <a:rPr lang="fi-FI" sz="2000" dirty="0"/>
              <a:t> joillekin vaikeaa, videolla esiintyminen jännittää -&gt; vaikka palautus vain opettajalle, eivät kaikki halua esiintyä videolla.</a:t>
            </a:r>
          </a:p>
          <a:p>
            <a:r>
              <a:rPr lang="fi-FI" sz="2000" dirty="0"/>
              <a:t>Kotitausta vaikuttaa -&gt; osalla oppilaista kotona välineistöä sekä apua vanhemmilta, osalla ei </a:t>
            </a:r>
          </a:p>
          <a:p>
            <a:pPr marL="0" indent="0">
              <a:buNone/>
            </a:pPr>
            <a:r>
              <a:rPr lang="fi-FI" sz="2000" dirty="0"/>
              <a:t>	-&gt; </a:t>
            </a:r>
            <a:r>
              <a:rPr lang="fi-FI" sz="2000" b="1" dirty="0"/>
              <a:t>tasapuolisuuden ongelma</a:t>
            </a:r>
            <a:r>
              <a:rPr lang="fi-FI" sz="2000" dirty="0"/>
              <a:t>.</a:t>
            </a:r>
            <a:endParaRPr lang="fi-FI" dirty="0"/>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11.12.2021</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10</a:t>
            </a:fld>
            <a:endParaRPr lang="fi-FI"/>
          </a:p>
        </p:txBody>
      </p:sp>
      <p:sp>
        <p:nvSpPr>
          <p:cNvPr id="9" name="TextBox 8"/>
          <p:cNvSpPr txBox="1"/>
          <p:nvPr/>
        </p:nvSpPr>
        <p:spPr>
          <a:xfrm>
            <a:off x="407368" y="4757859"/>
            <a:ext cx="11377264" cy="1938992"/>
          </a:xfrm>
          <a:prstGeom prst="rect">
            <a:avLst/>
          </a:prstGeom>
          <a:noFill/>
        </p:spPr>
        <p:txBody>
          <a:bodyPr wrap="square" rtlCol="0">
            <a:spAutoFit/>
          </a:bodyPr>
          <a:lstStyle/>
          <a:p>
            <a:r>
              <a:rPr lang="fi-FI" sz="2000" dirty="0"/>
              <a:t>+ Joillekin ilman ryhmäpainetta (ilman häiritseviä oppilaita, kiusaamista?) liikkuminen helpottavaa, </a:t>
            </a:r>
          </a:p>
          <a:p>
            <a:r>
              <a:rPr lang="fi-FI" sz="2000" dirty="0"/>
              <a:t>oppilaan osaaminen pääsee esiin paremmin.</a:t>
            </a:r>
          </a:p>
          <a:p>
            <a:endParaRPr lang="fi-FI" sz="2000" dirty="0"/>
          </a:p>
          <a:p>
            <a:r>
              <a:rPr lang="fi-FI" sz="2000" dirty="0"/>
              <a:t>+ Itsenäinen työskentely sopii joillekin oppilaille erinomaisesti.</a:t>
            </a:r>
          </a:p>
          <a:p>
            <a:endParaRPr lang="fi-FI" sz="2000" dirty="0"/>
          </a:p>
          <a:p>
            <a:r>
              <a:rPr lang="fi-FI" sz="2000" dirty="0"/>
              <a:t>+ Oppilaantuntemuksen lisääntyminen, henkilökohtaisia kontakteja enemmän.</a:t>
            </a:r>
          </a:p>
        </p:txBody>
      </p:sp>
      <p:pic>
        <p:nvPicPr>
          <p:cNvPr id="4" name="Picture 3"/>
          <p:cNvPicPr>
            <a:picLocks noChangeAspect="1"/>
          </p:cNvPicPr>
          <p:nvPr/>
        </p:nvPicPr>
        <p:blipFill>
          <a:blip r:embed="rId2"/>
          <a:stretch>
            <a:fillRect/>
          </a:stretch>
        </p:blipFill>
        <p:spPr>
          <a:xfrm>
            <a:off x="6286664" y="2098623"/>
            <a:ext cx="5778646" cy="2168615"/>
          </a:xfrm>
          <a:prstGeom prst="rect">
            <a:avLst/>
          </a:prstGeom>
        </p:spPr>
      </p:pic>
    </p:spTree>
    <p:extLst>
      <p:ext uri="{BB962C8B-B14F-4D97-AF65-F5344CB8AC3E}">
        <p14:creationId xmlns:p14="http://schemas.microsoft.com/office/powerpoint/2010/main" val="125797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3471" y="281377"/>
            <a:ext cx="10369103" cy="1080542"/>
          </a:xfrm>
        </p:spPr>
        <p:txBody>
          <a:bodyPr>
            <a:normAutofit/>
          </a:bodyPr>
          <a:lstStyle/>
          <a:p>
            <a:r>
              <a:rPr lang="fi-FI" dirty="0"/>
              <a:t>Tehtävät:</a:t>
            </a:r>
            <a:br>
              <a:rPr lang="fi-FI" dirty="0"/>
            </a:br>
            <a:r>
              <a:rPr lang="fi-FI" dirty="0"/>
              <a:t>(OPS 2014 s.46-61)</a:t>
            </a:r>
          </a:p>
        </p:txBody>
      </p:sp>
      <p:sp>
        <p:nvSpPr>
          <p:cNvPr id="5" name="Content Placeholder 4"/>
          <p:cNvSpPr>
            <a:spLocks noGrp="1"/>
          </p:cNvSpPr>
          <p:nvPr>
            <p:ph idx="1"/>
          </p:nvPr>
        </p:nvSpPr>
        <p:spPr>
          <a:xfrm>
            <a:off x="1109272" y="1663908"/>
            <a:ext cx="10388184" cy="4861436"/>
          </a:xfrm>
        </p:spPr>
        <p:txBody>
          <a:bodyPr>
            <a:noAutofit/>
          </a:bodyPr>
          <a:lstStyle/>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Mitä kotien/huoltajien tulee tietää oppilaan arvioinnista? Miten liikunnan oppimisesta voi välittää arviointitietoa huoltajille?</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Miksi itsearviointia painotetaan </a:t>
            </a:r>
            <a:r>
              <a:rPr lang="fi-FI" sz="2400" dirty="0" err="1">
                <a:latin typeface="Calibri" panose="020F0502020204030204" pitchFamily="34" charset="0"/>
                <a:ea typeface="Calibri" panose="020F0502020204030204" pitchFamily="34" charset="0"/>
                <a:cs typeface="Calibri" panose="020F0502020204030204" pitchFamily="34" charset="0"/>
              </a:rPr>
              <a:t>opsissa</a:t>
            </a:r>
            <a:r>
              <a:rPr lang="fi-FI" sz="2400" dirty="0">
                <a:latin typeface="Calibri" panose="020F0502020204030204" pitchFamily="34" charset="0"/>
                <a:ea typeface="Calibri" panose="020F0502020204030204" pitchFamily="34" charset="0"/>
                <a:cs typeface="Calibri" panose="020F0502020204030204" pitchFamily="34" charset="0"/>
              </a:rPr>
              <a:t> eli mitä hyötyä siitä ajatellaan olevan? Millaista itsearviointia liikunnassa voi toteuttaa?</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Milloin todistuksessa tulee käyttää numeroarviointia? Milloin voidaan käyttää sanallista arviointia? Mitä vahvuuksia ja heikkouksia sisältyy mielestänne sanalliseen ja/tai numeroarviointiin?</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Miten opettajan tulee toimia, jos alkaa näyttää siltä, että oppilaan suoritus oppiaineessa on vaarassa olla hylätty?</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Minkälaisista asioita arvioinnista voidaan päättää paikallisesti, ja mitä ei?</a:t>
            </a:r>
          </a:p>
        </p:txBody>
      </p:sp>
    </p:spTree>
    <p:extLst>
      <p:ext uri="{BB962C8B-B14F-4D97-AF65-F5344CB8AC3E}">
        <p14:creationId xmlns:p14="http://schemas.microsoft.com/office/powerpoint/2010/main" val="351386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6200000">
            <a:off x="4326910" y="-2433659"/>
            <a:ext cx="3711831" cy="11468718"/>
          </a:xfrm>
          <a:prstGeom prst="rect">
            <a:avLst/>
          </a:prstGeom>
        </p:spPr>
      </p:pic>
    </p:spTree>
    <p:extLst>
      <p:ext uri="{BB962C8B-B14F-4D97-AF65-F5344CB8AC3E}">
        <p14:creationId xmlns:p14="http://schemas.microsoft.com/office/powerpoint/2010/main" val="124325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695" y="1558976"/>
            <a:ext cx="11247879" cy="5066675"/>
          </a:xfrm>
        </p:spPr>
        <p:txBody>
          <a:bodyPr>
            <a:noAutofit/>
          </a:bodyPr>
          <a:lstStyle/>
          <a:p>
            <a:pPr marL="457200" indent="-457200">
              <a:buAutoNum type="arabicParenR"/>
            </a:pPr>
            <a:r>
              <a:rPr lang="fi-FI" sz="2200" dirty="0">
                <a:latin typeface="Calibri" panose="020F0502020204030204" pitchFamily="34" charset="0"/>
                <a:cs typeface="Calibri" panose="020F0502020204030204" pitchFamily="34" charset="0"/>
              </a:rPr>
              <a:t>Mihin osa-alueisiin arviointi liikunnassa perustuu – ja mihin ei? Kertaa opetussuunnitelman arviointiohjeistus liikunnan osalta.</a:t>
            </a:r>
          </a:p>
          <a:p>
            <a:pPr marL="457200" indent="-457200">
              <a:buAutoNum type="arabicParenR"/>
            </a:pPr>
            <a:r>
              <a:rPr lang="fi-FI" sz="2200" dirty="0">
                <a:latin typeface="Calibri" panose="020F0502020204030204" pitchFamily="34" charset="0"/>
                <a:cs typeface="Calibri" panose="020F0502020204030204" pitchFamily="34" charset="0"/>
              </a:rPr>
              <a:t>Voiko oppilaan vapaa-ajan liikuntaharrastuneisuutta arvioida liikunnassa, ja miten? Tarkastele </a:t>
            </a:r>
            <a:r>
              <a:rPr lang="fi-FI" sz="2200" dirty="0" err="1">
                <a:latin typeface="Calibri" panose="020F0502020204030204" pitchFamily="34" charset="0"/>
                <a:cs typeface="Calibri" panose="020F0502020204030204" pitchFamily="34" charset="0"/>
              </a:rPr>
              <a:t>opsin</a:t>
            </a:r>
            <a:r>
              <a:rPr lang="fi-FI" sz="2200" dirty="0">
                <a:latin typeface="Calibri" panose="020F0502020204030204" pitchFamily="34" charset="0"/>
                <a:cs typeface="Calibri" panose="020F0502020204030204" pitchFamily="34" charset="0"/>
              </a:rPr>
              <a:t> kriteereitä.</a:t>
            </a:r>
          </a:p>
          <a:p>
            <a:pPr marL="457200" indent="-457200">
              <a:buAutoNum type="arabicParenR"/>
            </a:pPr>
            <a:r>
              <a:rPr lang="fi-FI" sz="2200" dirty="0">
                <a:latin typeface="Calibri" panose="020F0502020204030204" pitchFamily="34" charset="0"/>
                <a:cs typeface="Calibri" panose="020F0502020204030204" pitchFamily="34" charset="0"/>
              </a:rPr>
              <a:t>Onko liikunta erilainen oppiaine kuin esimerkiksi matematiikka? Ja tuleeko tämän heijastua jotenkin myös oppilaan arviointiin?</a:t>
            </a:r>
          </a:p>
          <a:p>
            <a:pPr marL="457200" indent="-457200">
              <a:buAutoNum type="arabicParenR"/>
            </a:pPr>
            <a:r>
              <a:rPr lang="fi-FI" sz="2200" dirty="0">
                <a:latin typeface="Calibri" panose="020F0502020204030204" pitchFamily="34" charset="0"/>
                <a:cs typeface="Calibri" panose="020F0502020204030204" pitchFamily="34" charset="0"/>
              </a:rPr>
              <a:t>Milloin liikunnan päättöarviointi suoritetaan, ja millä perusteilla? Voiko päättöarvosanan laskea vuosiluokkien 7-9 keskiarvona? </a:t>
            </a:r>
          </a:p>
          <a:p>
            <a:pPr marL="457200" indent="-457200">
              <a:buAutoNum type="arabicParenR"/>
            </a:pPr>
            <a:r>
              <a:rPr lang="fi-FI" sz="2200" dirty="0">
                <a:latin typeface="Calibri" panose="020F0502020204030204" pitchFamily="34" charset="0"/>
                <a:cs typeface="Calibri" panose="020F0502020204030204" pitchFamily="34" charset="0"/>
              </a:rPr>
              <a:t>Miten taide- ja taitoaineiden valinnaiset aineet arvioidaan/merkitään todistukseen?</a:t>
            </a:r>
          </a:p>
          <a:p>
            <a:pPr marL="457200" indent="-457200">
              <a:buAutoNum type="arabicParenR"/>
            </a:pPr>
            <a:r>
              <a:rPr lang="fi-FI" sz="2200" dirty="0">
                <a:latin typeface="Calibri" panose="020F0502020204030204" pitchFamily="34" charset="0"/>
                <a:cs typeface="Calibri" panose="020F0502020204030204" pitchFamily="34" charset="0"/>
              </a:rPr>
              <a:t>Mitä mieltä olette liikunnan päättöarvioinninkriteereistä? Mitkä kriteereistä ovat mielestänne selkeitä ja oikeudenmukaisimmin arvioitavissa? Missä voi tulla näkemys- ja tulkintaeroja? </a:t>
            </a:r>
            <a:r>
              <a:rPr lang="fi-FI" dirty="0">
                <a:latin typeface="Calibri" panose="020F0502020204030204" pitchFamily="34" charset="0"/>
                <a:cs typeface="Calibri" panose="020F0502020204030204" pitchFamily="34" charset="0"/>
                <a:hlinkClick r:id="rId2"/>
              </a:rPr>
              <a:t>https://www.oph.fi/sites/default/files/documents/175656_liikunnan_paattoarvioinnin_kriteerien_tukimateriaali_0.pdf</a:t>
            </a: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rPr>
              <a:t> </a:t>
            </a:r>
          </a:p>
        </p:txBody>
      </p:sp>
      <p:sp>
        <p:nvSpPr>
          <p:cNvPr id="3" name="Title 2"/>
          <p:cNvSpPr>
            <a:spLocks noGrp="1"/>
          </p:cNvSpPr>
          <p:nvPr>
            <p:ph type="title"/>
          </p:nvPr>
        </p:nvSpPr>
        <p:spPr>
          <a:xfrm>
            <a:off x="1343471" y="371319"/>
            <a:ext cx="10369103" cy="663003"/>
          </a:xfrm>
        </p:spPr>
        <p:txBody>
          <a:bodyPr>
            <a:normAutofit/>
          </a:bodyPr>
          <a:lstStyle/>
          <a:p>
            <a:r>
              <a:rPr lang="fi-FI" sz="2800" dirty="0"/>
              <a:t>Liikunnan arvioinnin erityiskysymyksiä (OPS 2014 s.46-61)</a:t>
            </a:r>
          </a:p>
        </p:txBody>
      </p:sp>
    </p:spTree>
    <p:extLst>
      <p:ext uri="{BB962C8B-B14F-4D97-AF65-F5344CB8AC3E}">
        <p14:creationId xmlns:p14="http://schemas.microsoft.com/office/powerpoint/2010/main" val="165920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27306" y="299733"/>
            <a:ext cx="8153400" cy="990600"/>
          </a:xfrm>
        </p:spPr>
        <p:txBody>
          <a:bodyPr>
            <a:normAutofit/>
          </a:bodyPr>
          <a:lstStyle/>
          <a:p>
            <a:r>
              <a:rPr lang="fi-FI" altLang="fi-FI" dirty="0"/>
              <a:t>Jyväskylän arviointityökalu: taitotasotaulukot</a:t>
            </a:r>
          </a:p>
        </p:txBody>
      </p:sp>
      <p:sp>
        <p:nvSpPr>
          <p:cNvPr id="44035" name="Content Placeholder 2"/>
          <p:cNvSpPr>
            <a:spLocks noGrp="1"/>
          </p:cNvSpPr>
          <p:nvPr>
            <p:ph sz="quarter" idx="1"/>
          </p:nvPr>
        </p:nvSpPr>
        <p:spPr>
          <a:xfrm>
            <a:off x="517237" y="1736436"/>
            <a:ext cx="11268364" cy="4676196"/>
          </a:xfrm>
        </p:spPr>
        <p:txBody>
          <a:bodyPr>
            <a:normAutofit/>
          </a:bodyPr>
          <a:lstStyle/>
          <a:p>
            <a:pPr marL="0" indent="0">
              <a:buNone/>
            </a:pPr>
            <a:r>
              <a:rPr lang="fi-FI" altLang="fi-FI" sz="2400" dirty="0"/>
              <a:t>Arvioinnin perusteet Jyväskylässä</a:t>
            </a:r>
          </a:p>
          <a:p>
            <a:pPr marL="0" indent="0">
              <a:buNone/>
            </a:pPr>
            <a:r>
              <a:rPr lang="fi-FI" altLang="fi-FI" sz="2000" dirty="0">
                <a:hlinkClick r:id="rId2"/>
              </a:rPr>
              <a:t>https://peda.net/jyvaskyla/poske/oppilasarviointi/nimet%C3%B6n-0296</a:t>
            </a:r>
            <a:endParaRPr lang="fi-FI" altLang="fi-FI" sz="2000" dirty="0"/>
          </a:p>
          <a:p>
            <a:pPr marL="0" indent="0">
              <a:buNone/>
            </a:pPr>
            <a:endParaRPr lang="fi-FI" altLang="fi-FI" sz="2400" dirty="0"/>
          </a:p>
          <a:p>
            <a:pPr marL="0" indent="0">
              <a:buNone/>
            </a:pPr>
            <a:r>
              <a:rPr lang="fi-FI" altLang="fi-FI" sz="2400" dirty="0"/>
              <a:t>Jyväskylän malli liikunnan arvioinnista</a:t>
            </a:r>
          </a:p>
          <a:p>
            <a:pPr marL="0" indent="0">
              <a:buNone/>
            </a:pPr>
            <a:r>
              <a:rPr lang="fi-FI" altLang="fi-FI" sz="2000" dirty="0">
                <a:hlinkClick r:id="rId3"/>
              </a:rPr>
              <a:t>https://peda.net/jyvaskyla/poske/oppilasarviointi/taitotasotaulukot/liikunta/liikunta-7-9/liikunta-7-9</a:t>
            </a:r>
            <a:endParaRPr lang="fi-FI" altLang="fi-FI" sz="2000" dirty="0"/>
          </a:p>
          <a:p>
            <a:pPr marL="0" indent="0">
              <a:buNone/>
            </a:pPr>
            <a:endParaRPr lang="fi-FI" altLang="fi-FI" sz="2400" dirty="0"/>
          </a:p>
          <a:p>
            <a:pPr marL="0" indent="0">
              <a:buNone/>
            </a:pPr>
            <a:r>
              <a:rPr lang="fi-FI" altLang="fi-FI" sz="2400" dirty="0"/>
              <a:t>Wilma-työkalu (kodin ja koulun yhteistyö)</a:t>
            </a:r>
          </a:p>
          <a:p>
            <a:pPr marL="0" indent="0">
              <a:buNone/>
            </a:pPr>
            <a:r>
              <a:rPr lang="fi-FI" altLang="fi-FI" sz="2400" dirty="0">
                <a:hlinkClick r:id="rId4"/>
              </a:rPr>
              <a:t>https://wilma.jkl.fi/</a:t>
            </a:r>
            <a:endParaRPr lang="fi-FI" altLang="fi-FI" sz="2400" dirty="0"/>
          </a:p>
          <a:p>
            <a:pPr marL="0" indent="0">
              <a:buNone/>
            </a:pPr>
            <a:endParaRPr lang="fi-FI" altLang="fi-FI" sz="2400" dirty="0"/>
          </a:p>
        </p:txBody>
      </p:sp>
    </p:spTree>
    <p:extLst>
      <p:ext uri="{BB962C8B-B14F-4D97-AF65-F5344CB8AC3E}">
        <p14:creationId xmlns:p14="http://schemas.microsoft.com/office/powerpoint/2010/main" val="1099000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ication, table&#10;&#10;Description automatically generated with medium confidence">
            <a:extLst>
              <a:ext uri="{FF2B5EF4-FFF2-40B4-BE49-F238E27FC236}">
                <a16:creationId xmlns:a16="http://schemas.microsoft.com/office/drawing/2014/main" id="{2B691F4C-FECB-4455-A229-6E8974780A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17"/>
          <a:stretch/>
        </p:blipFill>
        <p:spPr>
          <a:xfrm>
            <a:off x="20" y="10"/>
            <a:ext cx="12191980" cy="6857990"/>
          </a:xfrm>
          <a:noFill/>
        </p:spPr>
      </p:pic>
    </p:spTree>
    <p:extLst>
      <p:ext uri="{BB962C8B-B14F-4D97-AF65-F5344CB8AC3E}">
        <p14:creationId xmlns:p14="http://schemas.microsoft.com/office/powerpoint/2010/main" val="175726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60CDC8C-E6D1-4997-84A9-E0C22623BF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92" b="9951"/>
          <a:stretch/>
        </p:blipFill>
        <p:spPr>
          <a:xfrm>
            <a:off x="20" y="10"/>
            <a:ext cx="12191980" cy="6857990"/>
          </a:xfrm>
          <a:noFill/>
        </p:spPr>
      </p:pic>
    </p:spTree>
    <p:extLst>
      <p:ext uri="{BB962C8B-B14F-4D97-AF65-F5344CB8AC3E}">
        <p14:creationId xmlns:p14="http://schemas.microsoft.com/office/powerpoint/2010/main" val="9199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medium confidence">
            <a:extLst>
              <a:ext uri="{FF2B5EF4-FFF2-40B4-BE49-F238E27FC236}">
                <a16:creationId xmlns:a16="http://schemas.microsoft.com/office/drawing/2014/main" id="{95B8F33C-3C8C-4F1F-89E8-E036C9594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275" y="68263"/>
            <a:ext cx="10572750" cy="6532562"/>
          </a:xfrm>
          <a:noFill/>
        </p:spPr>
      </p:pic>
    </p:spTree>
    <p:extLst>
      <p:ext uri="{BB962C8B-B14F-4D97-AF65-F5344CB8AC3E}">
        <p14:creationId xmlns:p14="http://schemas.microsoft.com/office/powerpoint/2010/main" val="1911711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4549836-DA19-4FC7-BFBB-8AABF22919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10"/>
            <a:ext cx="12191980" cy="6857990"/>
          </a:xfrm>
          <a:noFill/>
        </p:spPr>
      </p:pic>
    </p:spTree>
    <p:extLst>
      <p:ext uri="{BB962C8B-B14F-4D97-AF65-F5344CB8AC3E}">
        <p14:creationId xmlns:p14="http://schemas.microsoft.com/office/powerpoint/2010/main" val="469697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6C5AD621-C010-4E0C-AB82-896065BC9E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55"/>
          <a:stretch/>
        </p:blipFill>
        <p:spPr>
          <a:xfrm>
            <a:off x="20" y="10"/>
            <a:ext cx="12191980" cy="6857990"/>
          </a:xfrm>
          <a:noFill/>
        </p:spPr>
      </p:pic>
    </p:spTree>
    <p:extLst>
      <p:ext uri="{BB962C8B-B14F-4D97-AF65-F5344CB8AC3E}">
        <p14:creationId xmlns:p14="http://schemas.microsoft.com/office/powerpoint/2010/main" val="210175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657" y="1791855"/>
            <a:ext cx="10882858" cy="4694349"/>
          </a:xfrm>
        </p:spPr>
        <p:txBody>
          <a:bodyPr>
            <a:normAutofit/>
          </a:bodyPr>
          <a:lstStyle/>
          <a:p>
            <a:r>
              <a:rPr lang="fi-FI" sz="3200" dirty="0"/>
              <a:t>Koulu vaikuttaa merkittävästi siihen, minkälaisen käsityksen oppilaat muodostavat itsestään oppijana ja ihmisenä.  </a:t>
            </a:r>
          </a:p>
          <a:p>
            <a:r>
              <a:rPr lang="fi-FI" sz="3200" dirty="0"/>
              <a:t>Erityisen suuri merkitys on opettajien antamalla palautteella.</a:t>
            </a:r>
          </a:p>
          <a:p>
            <a:pPr marL="0" indent="0">
              <a:buNone/>
            </a:pPr>
            <a:r>
              <a:rPr lang="fi-FI" sz="3200" dirty="0"/>
              <a:t>	(Muistattehan sen </a:t>
            </a:r>
            <a:r>
              <a:rPr lang="fi-FI" sz="3200" dirty="0" err="1"/>
              <a:t>pygmalion</a:t>
            </a:r>
            <a:r>
              <a:rPr lang="fi-FI" sz="3200" dirty="0"/>
              <a:t>-efektin…)</a:t>
            </a:r>
          </a:p>
          <a:p>
            <a:r>
              <a:rPr lang="fi-FI" sz="3200" dirty="0"/>
              <a:t>Opettajat huolehtivat siitä, että oppilaat saavat alusta lähtien </a:t>
            </a:r>
            <a:r>
              <a:rPr lang="fi-FI" sz="3200" b="1" dirty="0"/>
              <a:t>oppimista ohjaavaa ja kannustavaa palautetta sekä tietoa edistymisestään ja osaamisestaan</a:t>
            </a:r>
            <a:r>
              <a:rPr lang="fi-FI" sz="3200" dirty="0"/>
              <a:t>. (OPS2014)</a:t>
            </a:r>
          </a:p>
        </p:txBody>
      </p:sp>
      <p:sp>
        <p:nvSpPr>
          <p:cNvPr id="3" name="Title 2"/>
          <p:cNvSpPr>
            <a:spLocks noGrp="1"/>
          </p:cNvSpPr>
          <p:nvPr>
            <p:ph type="title"/>
          </p:nvPr>
        </p:nvSpPr>
        <p:spPr>
          <a:xfrm>
            <a:off x="1229193" y="404664"/>
            <a:ext cx="10358204" cy="899480"/>
          </a:xfrm>
        </p:spPr>
        <p:txBody>
          <a:bodyPr>
            <a:normAutofit/>
          </a:bodyPr>
          <a:lstStyle/>
          <a:p>
            <a:r>
              <a:rPr lang="fi-FI" sz="4000" dirty="0"/>
              <a:t>Arviointi ei ole vain numeron antamista</a:t>
            </a:r>
          </a:p>
        </p:txBody>
      </p:sp>
    </p:spTree>
    <p:extLst>
      <p:ext uri="{BB962C8B-B14F-4D97-AF65-F5344CB8AC3E}">
        <p14:creationId xmlns:p14="http://schemas.microsoft.com/office/powerpoint/2010/main" val="2882935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666" y="1379095"/>
            <a:ext cx="11422504" cy="5290265"/>
          </a:xfrm>
        </p:spPr>
        <p:txBody>
          <a:bodyPr>
            <a:normAutofit lnSpcReduction="10000"/>
          </a:bodyPr>
          <a:lstStyle/>
          <a:p>
            <a:r>
              <a:rPr lang="fi-FI" sz="2400" dirty="0"/>
              <a:t>Päättöarviointi ajoittuu siihen lukuvuoteen, jona oppiaineen opiskelu päättyy kaikille yhteisenä oppiaineena.</a:t>
            </a:r>
          </a:p>
          <a:p>
            <a:r>
              <a:rPr lang="fi-FI" sz="2400" dirty="0"/>
              <a:t>Päättöarvioinnilla määritellään, miten oppilas on saavuttanut liikunnan oppimäärän tavoitteet, suhteuttamalla oppilaan osaaminen valtakunnallisiin päättöarvioinnin kriteereihin.</a:t>
            </a:r>
          </a:p>
          <a:p>
            <a:r>
              <a:rPr lang="fi-FI" sz="2400" dirty="0"/>
              <a:t>Oppilas saa arvosanan 8, mikäli hän osoittaa keskimäärin kriteerien määrittämää osaamista.</a:t>
            </a:r>
          </a:p>
          <a:p>
            <a:r>
              <a:rPr lang="fi-FI" sz="2400" dirty="0"/>
              <a:t>Kaikki kriteerit huomioidaan arvioinnissa, mutta esimerkiksi tason (8) ylittäminen joidenkin tavoitteiden osalta voi kompensoida heikomman suoriutumisen toisessa tavoitteessa. </a:t>
            </a:r>
          </a:p>
          <a:p>
            <a:r>
              <a:rPr lang="fi-FI" sz="2400" b="1" dirty="0"/>
              <a:t>https://www.oph.fi/fi/koulutus-ja-tutkinnot/oppilaan-oppimisen-ja-osaamisen-arviointi-seka-paattoarvioinnin-kriteerit</a:t>
            </a:r>
          </a:p>
          <a:p>
            <a:endParaRPr lang="fi-FI" sz="2400" dirty="0"/>
          </a:p>
        </p:txBody>
      </p:sp>
      <p:sp>
        <p:nvSpPr>
          <p:cNvPr id="3" name="Title 2"/>
          <p:cNvSpPr>
            <a:spLocks noGrp="1"/>
          </p:cNvSpPr>
          <p:nvPr>
            <p:ph type="title"/>
          </p:nvPr>
        </p:nvSpPr>
        <p:spPr/>
        <p:txBody>
          <a:bodyPr>
            <a:normAutofit/>
          </a:bodyPr>
          <a:lstStyle/>
          <a:p>
            <a:r>
              <a:rPr lang="fi-FI" dirty="0"/>
              <a:t>Liikunnan päättöarviointi (OPS2014)</a:t>
            </a:r>
          </a:p>
        </p:txBody>
      </p:sp>
    </p:spTree>
    <p:extLst>
      <p:ext uri="{BB962C8B-B14F-4D97-AF65-F5344CB8AC3E}">
        <p14:creationId xmlns:p14="http://schemas.microsoft.com/office/powerpoint/2010/main" val="162839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3503" r="24245" b="7212"/>
          <a:stretch/>
        </p:blipFill>
        <p:spPr>
          <a:xfrm>
            <a:off x="1265382" y="0"/>
            <a:ext cx="9966036" cy="6670535"/>
          </a:xfrm>
          <a:prstGeom prst="rect">
            <a:avLst/>
          </a:prstGeom>
        </p:spPr>
      </p:pic>
    </p:spTree>
    <p:extLst>
      <p:ext uri="{BB962C8B-B14F-4D97-AF65-F5344CB8AC3E}">
        <p14:creationId xmlns:p14="http://schemas.microsoft.com/office/powerpoint/2010/main" val="3312030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1416" r="24245" b="13471"/>
          <a:stretch/>
        </p:blipFill>
        <p:spPr>
          <a:xfrm>
            <a:off x="1283856" y="-7111"/>
            <a:ext cx="9448800" cy="6696735"/>
          </a:xfrm>
          <a:prstGeom prst="rect">
            <a:avLst/>
          </a:prstGeom>
        </p:spPr>
      </p:pic>
    </p:spTree>
    <p:extLst>
      <p:ext uri="{BB962C8B-B14F-4D97-AF65-F5344CB8AC3E}">
        <p14:creationId xmlns:p14="http://schemas.microsoft.com/office/powerpoint/2010/main" val="307620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23936" r="25418" b="5125"/>
          <a:stretch/>
        </p:blipFill>
        <p:spPr>
          <a:xfrm>
            <a:off x="1115161" y="62773"/>
            <a:ext cx="9626729" cy="6679771"/>
          </a:xfrm>
          <a:prstGeom prst="rect">
            <a:avLst/>
          </a:prstGeom>
        </p:spPr>
      </p:pic>
    </p:spTree>
    <p:extLst>
      <p:ext uri="{BB962C8B-B14F-4D97-AF65-F5344CB8AC3E}">
        <p14:creationId xmlns:p14="http://schemas.microsoft.com/office/powerpoint/2010/main" val="62246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9714" y="1910443"/>
            <a:ext cx="10642919" cy="4040653"/>
          </a:xfrm>
        </p:spPr>
        <p:txBody>
          <a:bodyPr>
            <a:normAutofit fontScale="92500"/>
          </a:bodyPr>
          <a:lstStyle/>
          <a:p>
            <a:pPr marL="0" indent="0">
              <a:buNone/>
            </a:pPr>
            <a:r>
              <a:rPr lang="fi-FI" sz="2800" dirty="0"/>
              <a:t>Kunkin taide- ja taitoaineen oppimäärä muodostuu oppiaineen vähimmäistuntimäärästä ja kyseiseen oppiaineeseen osoitetuista valinnaisista tunneista. Kunkin taide- ja taitoaineen oppimäärä arvioidaan noudattaen opetussuunnitelman perusteiden arvioinnin linjauksia. Tämä tarkoittaa sitä, että </a:t>
            </a:r>
            <a:r>
              <a:rPr lang="fi-FI" sz="2800" b="1" dirty="0"/>
              <a:t>taide- ja taitoaineiden valinnaisista tunneista muodostetuista opinnoista ei tule erillistä arviota lukuvuositodistukseen tai päättötodistukseen</a:t>
            </a:r>
            <a:r>
              <a:rPr lang="fi-FI" sz="2800" dirty="0"/>
              <a:t>. Kunkin taide- ja taitoaineen päättöarviointi tehdään siinä vaiheessa, kun ko. oppiaineen koko oppimäärä on opiskeltu.</a:t>
            </a:r>
          </a:p>
          <a:p>
            <a:endParaRPr lang="fi-FI" dirty="0"/>
          </a:p>
        </p:txBody>
      </p:sp>
      <p:sp>
        <p:nvSpPr>
          <p:cNvPr id="3" name="Title 2"/>
          <p:cNvSpPr>
            <a:spLocks noGrp="1"/>
          </p:cNvSpPr>
          <p:nvPr>
            <p:ph type="title"/>
          </p:nvPr>
        </p:nvSpPr>
        <p:spPr>
          <a:xfrm>
            <a:off x="1253530" y="281378"/>
            <a:ext cx="10369103" cy="1080542"/>
          </a:xfrm>
        </p:spPr>
        <p:txBody>
          <a:bodyPr/>
          <a:lstStyle/>
          <a:p>
            <a:r>
              <a:rPr lang="fi-FI" dirty="0"/>
              <a:t>Taide- ja taitoaineiden oppimäärien arviointi (OPS 2014, arvioinnin tukimateriaalit edu.fi)</a:t>
            </a:r>
            <a:br>
              <a:rPr lang="fi-FI" dirty="0"/>
            </a:br>
            <a:endParaRPr lang="fi-FI" dirty="0"/>
          </a:p>
        </p:txBody>
      </p:sp>
    </p:spTree>
    <p:extLst>
      <p:ext uri="{BB962C8B-B14F-4D97-AF65-F5344CB8AC3E}">
        <p14:creationId xmlns:p14="http://schemas.microsoft.com/office/powerpoint/2010/main" val="2504732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214993"/>
            <a:ext cx="10662556" cy="1080542"/>
          </a:xfrm>
        </p:spPr>
        <p:txBody>
          <a:bodyPr/>
          <a:lstStyle/>
          <a:p>
            <a:r>
              <a:rPr lang="fi-FI" dirty="0"/>
              <a:t>Valinnaisten aineiden arviointi paikallisessa opetussuunnitelmassa (Huom. =muut valinnaiset kuin taide- ja taitoaineiden valinnaiset)</a:t>
            </a:r>
            <a:br>
              <a:rPr lang="fi-FI" dirty="0"/>
            </a:br>
            <a:endParaRPr lang="fi-FI" dirty="0"/>
          </a:p>
        </p:txBody>
      </p:sp>
      <p:sp>
        <p:nvSpPr>
          <p:cNvPr id="3" name="Content Placeholder 2"/>
          <p:cNvSpPr>
            <a:spLocks noGrp="1"/>
          </p:cNvSpPr>
          <p:nvPr>
            <p:ph idx="1"/>
          </p:nvPr>
        </p:nvSpPr>
        <p:spPr>
          <a:xfrm>
            <a:off x="489857" y="1714500"/>
            <a:ext cx="11430000" cy="4800599"/>
          </a:xfrm>
        </p:spPr>
        <p:txBody>
          <a:bodyPr/>
          <a:lstStyle/>
          <a:p>
            <a:pPr marL="0" indent="0">
              <a:buNone/>
            </a:pPr>
            <a:endParaRPr lang="fi-FI" b="1" dirty="0"/>
          </a:p>
          <a:p>
            <a:r>
              <a:rPr lang="fi-FI" dirty="0"/>
              <a:t>O</a:t>
            </a:r>
            <a:r>
              <a:rPr lang="fi-FI" sz="2000" dirty="0"/>
              <a:t>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sz="2000" dirty="0"/>
              <a:t>Opetussuunnitelman perusteiden mukaan oppimäärältään alle kaksi vuosiviikkotuntia käsittävät valinnaiset aineet ja tällaisista oppimääristä koostuvat kokonaisuudet arvioidaan sanallisesti.</a:t>
            </a:r>
          </a:p>
          <a:p>
            <a:endParaRPr lang="fi-FI" dirty="0"/>
          </a:p>
        </p:txBody>
      </p:sp>
    </p:spTree>
    <p:extLst>
      <p:ext uri="{BB962C8B-B14F-4D97-AF65-F5344CB8AC3E}">
        <p14:creationId xmlns:p14="http://schemas.microsoft.com/office/powerpoint/2010/main" val="960062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44024" y="242991"/>
            <a:ext cx="8153400" cy="990600"/>
          </a:xfrm>
        </p:spPr>
        <p:txBody>
          <a:bodyPr>
            <a:normAutofit/>
          </a:bodyPr>
          <a:lstStyle/>
          <a:p>
            <a:r>
              <a:rPr lang="fi-FI" altLang="fi-FI" sz="3600" dirty="0"/>
              <a:t>Arvioinnin menetelmät liikunnassa</a:t>
            </a:r>
            <a:br>
              <a:rPr lang="fi-FI" altLang="fi-FI" dirty="0"/>
            </a:br>
            <a:r>
              <a:rPr lang="fi-FI" altLang="fi-FI" sz="2400" dirty="0"/>
              <a:t>(Puoskari ym. 2012)</a:t>
            </a:r>
          </a:p>
        </p:txBody>
      </p:sp>
      <p:sp>
        <p:nvSpPr>
          <p:cNvPr id="46083" name="Content Placeholder 2"/>
          <p:cNvSpPr>
            <a:spLocks noGrp="1"/>
          </p:cNvSpPr>
          <p:nvPr>
            <p:ph sz="quarter" idx="1"/>
          </p:nvPr>
        </p:nvSpPr>
        <p:spPr>
          <a:xfrm>
            <a:off x="1139252" y="1600200"/>
            <a:ext cx="9719248" cy="4812432"/>
          </a:xfrm>
        </p:spPr>
        <p:txBody>
          <a:bodyPr>
            <a:normAutofit lnSpcReduction="10000"/>
          </a:bodyPr>
          <a:lstStyle/>
          <a:p>
            <a:r>
              <a:rPr lang="fi-FI" altLang="fi-FI" sz="3200" dirty="0"/>
              <a:t>Liikunnasta ei jää tuotosta, arviointia ei voi tehdä jälkikäteen tarkastelemalla ”tuotosta”.</a:t>
            </a:r>
          </a:p>
          <a:p>
            <a:r>
              <a:rPr lang="fi-FI" altLang="fi-FI" sz="3200" dirty="0"/>
              <a:t>Tunneilla tapahtuva havainnointi yleisin opettajien käyttämä arviointimenetelmä… ”plussat ja miinukset vihkoon” –tyyli</a:t>
            </a:r>
          </a:p>
          <a:p>
            <a:r>
              <a:rPr lang="fi-FI" altLang="fi-FI" sz="3200" dirty="0"/>
              <a:t>Johtuuko muiden arviointimenetelmien vähäisyys niiden vaatimasta lisätyöstä vai tietämättömyydestä?</a:t>
            </a:r>
          </a:p>
          <a:p>
            <a:r>
              <a:rPr lang="fi-FI" altLang="fi-FI" sz="3200" dirty="0"/>
              <a:t>Mitä muita arviointitapoja liikunnassa voi käyttää?</a:t>
            </a:r>
          </a:p>
          <a:p>
            <a:endParaRPr lang="fi-FI" altLang="fi-FI" dirty="0"/>
          </a:p>
        </p:txBody>
      </p:sp>
    </p:spTree>
    <p:extLst>
      <p:ext uri="{BB962C8B-B14F-4D97-AF65-F5344CB8AC3E}">
        <p14:creationId xmlns:p14="http://schemas.microsoft.com/office/powerpoint/2010/main" val="216055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Esimerkki arvioinnista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1" y="1610519"/>
            <a:ext cx="6303559" cy="46009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662" y="147094"/>
            <a:ext cx="5326765" cy="6382710"/>
          </a:xfrm>
          <a:prstGeom prst="rect">
            <a:avLst/>
          </a:prstGeom>
        </p:spPr>
      </p:pic>
    </p:spTree>
    <p:extLst>
      <p:ext uri="{BB962C8B-B14F-4D97-AF65-F5344CB8AC3E}">
        <p14:creationId xmlns:p14="http://schemas.microsoft.com/office/powerpoint/2010/main" val="226190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82" y="1723869"/>
            <a:ext cx="12012118" cy="4945492"/>
          </a:xfrm>
        </p:spPr>
        <p:txBody>
          <a:bodyPr>
            <a:noAutofit/>
          </a:bodyPr>
          <a:lstStyle/>
          <a:p>
            <a:pPr marL="0" indent="0">
              <a:buNone/>
            </a:pPr>
            <a:r>
              <a:rPr lang="fi-FI" sz="2200" b="1" dirty="0"/>
              <a:t>Lapsi A</a:t>
            </a:r>
            <a:r>
              <a:rPr lang="fi-FI" sz="2200" dirty="0"/>
              <a:t>: poika. harrastaa PM-tasolla muutamaa urheilulajia kilpamielessä. Lajiskaala laaja. Joissakin ihan pärjännytkin. Koululiikunnassa aktiviinen ja tekee kaikkea.</a:t>
            </a:r>
            <a:br>
              <a:rPr lang="fi-FI" sz="2200" dirty="0"/>
            </a:br>
            <a:r>
              <a:rPr lang="fi-FI" sz="2200" b="1" dirty="0"/>
              <a:t>Lapsi B</a:t>
            </a:r>
            <a:r>
              <a:rPr lang="fi-FI" sz="2200" dirty="0"/>
              <a:t>: tyttö. Harrastaa myös PM-tasolla kahta lajia, molemmat kestävyyslajeja. Menestys hyvä. Koululiikunnassa aktiivinen ja tekee kaikkea. </a:t>
            </a:r>
            <a:br>
              <a:rPr lang="fi-FI" sz="2200" dirty="0"/>
            </a:br>
            <a:r>
              <a:rPr lang="fi-FI" sz="2200" b="1" dirty="0"/>
              <a:t>Lapsi C</a:t>
            </a:r>
            <a:r>
              <a:rPr lang="fi-FI" sz="2200" dirty="0"/>
              <a:t>: tyttö. Monilahjakkuus. Harrastaa PM-tasolla useita lajeja, pärjää kaikessa. Parissa käynyt SM-tasollakin. Aktiivinen koululiikunnassa, tekee kaikkea ja myös osaa kaikkea.</a:t>
            </a:r>
            <a:br>
              <a:rPr lang="fi-FI" sz="2200" dirty="0"/>
            </a:br>
            <a:r>
              <a:rPr lang="fi-FI" sz="2200" b="1" dirty="0"/>
              <a:t>Lapsi D</a:t>
            </a:r>
            <a:r>
              <a:rPr lang="fi-FI" sz="2200" dirty="0"/>
              <a:t>: poika. Liikunnallinen poika, joka pelailee iltaisin joskus kavereiden kanssa, ei kilpaurheile tai käy ohjatuissa harjoituksissa. Aktiivinen koululiikunnassa ja tekee siellä kaikkea.</a:t>
            </a:r>
            <a:br>
              <a:rPr lang="fi-FI" sz="2200" dirty="0"/>
            </a:br>
            <a:r>
              <a:rPr lang="fi-FI" sz="2200" b="1" dirty="0"/>
              <a:t>Lapsi E</a:t>
            </a:r>
            <a:r>
              <a:rPr lang="fi-FI" sz="2200" dirty="0"/>
              <a:t>: tyttö. Ei kovin lahjakas liikunnallisesti, kömpelö, huonokuntoinen. Yrittää kyllä kovasti, aktiivinen myös koululiikunnassa ja yrittää tehdä kaikkea.</a:t>
            </a:r>
          </a:p>
          <a:p>
            <a:pPr marL="0" indent="0">
              <a:buNone/>
            </a:pPr>
            <a:r>
              <a:rPr lang="fi-FI" sz="2200" dirty="0"/>
              <a:t>Entäpä oppilas, joka ei ole käynyt uimassa lainkaan yläkoulun aikana, mutta on muuten ollut suhteellisen aktiivinen liikuntatunneilla ja yrittänyt omalla tasollaan? </a:t>
            </a:r>
          </a:p>
        </p:txBody>
      </p:sp>
      <p:sp>
        <p:nvSpPr>
          <p:cNvPr id="3" name="Title 2"/>
          <p:cNvSpPr>
            <a:spLocks noGrp="1"/>
          </p:cNvSpPr>
          <p:nvPr>
            <p:ph type="title"/>
          </p:nvPr>
        </p:nvSpPr>
        <p:spPr>
          <a:xfrm>
            <a:off x="1214203" y="149902"/>
            <a:ext cx="10498371" cy="509665"/>
          </a:xfrm>
        </p:spPr>
        <p:txBody>
          <a:bodyPr>
            <a:normAutofit/>
          </a:bodyPr>
          <a:lstStyle/>
          <a:p>
            <a:r>
              <a:rPr lang="fi-FI" dirty="0"/>
              <a:t>Keskustelupalstan tapaukset</a:t>
            </a:r>
          </a:p>
        </p:txBody>
      </p:sp>
      <p:sp>
        <p:nvSpPr>
          <p:cNvPr id="4" name="TextBox 3"/>
          <p:cNvSpPr txBox="1"/>
          <p:nvPr/>
        </p:nvSpPr>
        <p:spPr>
          <a:xfrm>
            <a:off x="1214203" y="659567"/>
            <a:ext cx="10837889" cy="830997"/>
          </a:xfrm>
          <a:prstGeom prst="rect">
            <a:avLst/>
          </a:prstGeom>
          <a:noFill/>
        </p:spPr>
        <p:txBody>
          <a:bodyPr wrap="square" rtlCol="0">
            <a:spAutoFit/>
          </a:bodyPr>
          <a:lstStyle/>
          <a:p>
            <a:r>
              <a:rPr lang="fi-FI" sz="2400" dirty="0"/>
              <a:t>Hei kysyisin teiltä, mitä antaisitte seuraaville lapsille liikunnan numeroksi? </a:t>
            </a:r>
          </a:p>
          <a:p>
            <a:r>
              <a:rPr lang="fi-FI" sz="2400" dirty="0"/>
              <a:t>Kyse nelosluokkalaisista.</a:t>
            </a:r>
          </a:p>
        </p:txBody>
      </p:sp>
    </p:spTree>
    <p:extLst>
      <p:ext uri="{BB962C8B-B14F-4D97-AF65-F5344CB8AC3E}">
        <p14:creationId xmlns:p14="http://schemas.microsoft.com/office/powerpoint/2010/main" val="768002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
          </p:nvPr>
        </p:nvSpPr>
        <p:spPr>
          <a:xfrm>
            <a:off x="509666" y="1603948"/>
            <a:ext cx="11272603" cy="4921396"/>
          </a:xfrm>
        </p:spPr>
        <p:txBody>
          <a:bodyPr>
            <a:normAutofit lnSpcReduction="10000"/>
          </a:bodyPr>
          <a:lstStyle/>
          <a:p>
            <a:pPr>
              <a:defRPr/>
            </a:pPr>
            <a:r>
              <a:rPr lang="fi-FI" sz="3200" dirty="0"/>
              <a:t>Oppilaan arviojana opettaja on vallankäyttäjä.</a:t>
            </a:r>
          </a:p>
          <a:p>
            <a:pPr>
              <a:defRPr/>
            </a:pPr>
            <a:r>
              <a:rPr lang="fi-FI" sz="3200" dirty="0"/>
              <a:t>Suuri eettinen vastuu siitä, mikä on hyvää ja oikeudenmukaista oppilaan tulevaisuutta ajatellen!</a:t>
            </a:r>
          </a:p>
          <a:p>
            <a:pPr>
              <a:defRPr/>
            </a:pPr>
            <a:r>
              <a:rPr lang="fi-FI" sz="2800" dirty="0"/>
              <a:t>Arviointi koetaan yhdeksi opettajan työn haasteellisimmista tehtävistä.</a:t>
            </a:r>
          </a:p>
          <a:p>
            <a:pPr>
              <a:defRPr/>
            </a:pPr>
            <a:endParaRPr lang="fi-FI" sz="2800" dirty="0"/>
          </a:p>
          <a:p>
            <a:pPr marL="0" indent="0">
              <a:buNone/>
              <a:defRPr/>
            </a:pPr>
            <a:r>
              <a:rPr lang="fi-FI" sz="2400" dirty="0"/>
              <a:t>Opetushallitus työstänyt uutta tukimateriaalia arvioinnin tueksi.</a:t>
            </a:r>
          </a:p>
          <a:p>
            <a:pPr marL="0" indent="0">
              <a:buNone/>
              <a:defRPr/>
            </a:pPr>
            <a:r>
              <a:rPr lang="fi-FI" sz="2400" dirty="0">
                <a:hlinkClick r:id="rId3"/>
              </a:rPr>
              <a:t>https://www.oph.fi/sites/default/files/documents/175656_liikunnan_paattoarvioinnin_kriteerien_tukimateriaali_0.pdf</a:t>
            </a:r>
            <a:endParaRPr lang="fi-FI" sz="2400" dirty="0"/>
          </a:p>
          <a:p>
            <a:pPr marL="0" indent="0">
              <a:buNone/>
              <a:defRPr/>
            </a:pPr>
            <a:endParaRPr lang="fi-FI" sz="2400" dirty="0"/>
          </a:p>
          <a:p>
            <a:pPr marL="0" indent="0">
              <a:buNone/>
              <a:defRPr/>
            </a:pPr>
            <a:r>
              <a:rPr lang="fi-FI" sz="2400" dirty="0"/>
              <a:t>Esim. Sääkslahti ym. 2017. Tavoitteet liikunnan arvioinnin lähtökohtana</a:t>
            </a:r>
          </a:p>
          <a:p>
            <a:pPr marL="0" indent="0">
              <a:buNone/>
              <a:defRPr/>
            </a:pPr>
            <a:endParaRPr lang="fi-FI" dirty="0"/>
          </a:p>
          <a:p>
            <a:pPr marL="0" indent="0">
              <a:buNone/>
              <a:defRPr/>
            </a:pPr>
            <a:endParaRPr lang="fi-FI" dirty="0"/>
          </a:p>
        </p:txBody>
      </p:sp>
      <p:sp>
        <p:nvSpPr>
          <p:cNvPr id="2" name="TextBox 1">
            <a:extLst>
              <a:ext uri="{FF2B5EF4-FFF2-40B4-BE49-F238E27FC236}">
                <a16:creationId xmlns:a16="http://schemas.microsoft.com/office/drawing/2014/main" id="{6B824243-7FE8-4DEE-8AD8-43C0C9785A20}"/>
              </a:ext>
            </a:extLst>
          </p:cNvPr>
          <p:cNvSpPr txBox="1"/>
          <p:nvPr/>
        </p:nvSpPr>
        <p:spPr>
          <a:xfrm>
            <a:off x="1286359" y="332656"/>
            <a:ext cx="8074617" cy="769441"/>
          </a:xfrm>
          <a:prstGeom prst="rect">
            <a:avLst/>
          </a:prstGeom>
          <a:noFill/>
        </p:spPr>
        <p:txBody>
          <a:bodyPr wrap="square" rtlCol="0">
            <a:spAutoFit/>
          </a:bodyPr>
          <a:lstStyle/>
          <a:p>
            <a:r>
              <a:rPr lang="fi-FI" sz="4400" b="1" dirty="0">
                <a:latin typeface="+mj-lt"/>
              </a:rPr>
              <a:t>Liikunnan arviointi</a:t>
            </a:r>
          </a:p>
        </p:txBody>
      </p:sp>
    </p:spTree>
    <p:extLst>
      <p:ext uri="{BB962C8B-B14F-4D97-AF65-F5344CB8AC3E}">
        <p14:creationId xmlns:p14="http://schemas.microsoft.com/office/powerpoint/2010/main" val="4250533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112631" y="548680"/>
            <a:ext cx="8153400" cy="990600"/>
          </a:xfrm>
        </p:spPr>
        <p:txBody>
          <a:bodyPr>
            <a:normAutofit/>
          </a:bodyPr>
          <a:lstStyle/>
          <a:p>
            <a:r>
              <a:rPr lang="fi-FI" altLang="fi-FI" dirty="0"/>
              <a:t>Mitä sinä ajattelet liikunnan arvioinnista?</a:t>
            </a:r>
          </a:p>
        </p:txBody>
      </p:sp>
      <p:sp>
        <p:nvSpPr>
          <p:cNvPr id="48131" name="Content Placeholder 2"/>
          <p:cNvSpPr>
            <a:spLocks noGrp="1"/>
          </p:cNvSpPr>
          <p:nvPr>
            <p:ph sz="quarter" idx="1"/>
          </p:nvPr>
        </p:nvSpPr>
        <p:spPr>
          <a:xfrm>
            <a:off x="1843790" y="1933731"/>
            <a:ext cx="8445170" cy="4622917"/>
          </a:xfrm>
        </p:spPr>
        <p:txBody>
          <a:bodyPr/>
          <a:lstStyle/>
          <a:p>
            <a:r>
              <a:rPr lang="fi-FI" altLang="fi-FI" sz="3200" i="1" dirty="0"/>
              <a:t>Mikä meidän liikunnanopetuksen merkitys on? </a:t>
            </a:r>
          </a:p>
          <a:p>
            <a:pPr marL="0" indent="0">
              <a:buNone/>
            </a:pPr>
            <a:endParaRPr lang="fi-FI" altLang="fi-FI" sz="3200" i="1" dirty="0"/>
          </a:p>
          <a:p>
            <a:pPr marL="0" indent="0">
              <a:buNone/>
            </a:pPr>
            <a:r>
              <a:rPr lang="fi-FI" altLang="fi-FI" sz="3200" i="1" dirty="0"/>
              <a:t>”Se on se, että me saadaan oppilaat liikkumaan koulun jälkeen. Ja silloinhan arvioinninkin pitää vaikuttaa siihen, että ne oikeasti ajattelevat: se on kivaa ja minä osaan. Ei liian realistinen, vaan ennemminkin se kannustavuus.” (N3)</a:t>
            </a:r>
          </a:p>
        </p:txBody>
      </p:sp>
    </p:spTree>
    <p:extLst>
      <p:ext uri="{BB962C8B-B14F-4D97-AF65-F5344CB8AC3E}">
        <p14:creationId xmlns:p14="http://schemas.microsoft.com/office/powerpoint/2010/main" val="70508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2009774"/>
            <a:ext cx="11344275" cy="4515569"/>
          </a:xfrm>
        </p:spPr>
        <p:txBody>
          <a:bodyPr>
            <a:normAutofit/>
          </a:bodyPr>
          <a:lstStyle/>
          <a:p>
            <a:r>
              <a:rPr lang="fi-FI" sz="2400" dirty="0">
                <a:latin typeface="Calibri" panose="020F0502020204030204" pitchFamily="34" charset="0"/>
                <a:cs typeface="Calibri" panose="020F0502020204030204" pitchFamily="34" charset="0"/>
              </a:rPr>
              <a:t>Kyselyyn vastasi yhteensä 104 yläkoulun liikunnanopettajaa, joista 63 oli naista ja 41 miestä.</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Vastausten hajonta oli suuri: kielteisesti suhtautuvia uuteen arviointiohjeistukseen oli 41 %, myönteisesti suhtautuvia 46 % ja loput 13 % eivät osanneet sanoa kantaansa.</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Opettajista 73,1 % oli sitä mieltä, että uusi arviointiohjeistus tulee lisäämään opettajan työmäärää verrattuna aikaisempaan. </a:t>
            </a:r>
          </a:p>
          <a:p>
            <a:r>
              <a:rPr lang="fi-FI" sz="2400" dirty="0">
                <a:solidFill>
                  <a:prstClr val="black"/>
                </a:solidFill>
                <a:latin typeface="Calibri" panose="020F0502020204030204" pitchFamily="34" charset="0"/>
                <a:cs typeface="Calibri" panose="020F0502020204030204" pitchFamily="34" charset="0"/>
              </a:rPr>
              <a:t>Nuoret liikunnanopettajat (26–43 -vuotiaat) kokivat perehtyneensä arviointiohjeistukseen vanhempia opettajia (44–61 -vuotiaita) paremmin ja pitivät sitä oikeudenmukaisempana. </a:t>
            </a:r>
          </a:p>
          <a:p>
            <a:endParaRPr lang="fi-FI"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sz="2000" dirty="0"/>
          </a:p>
        </p:txBody>
      </p:sp>
    </p:spTree>
    <p:extLst>
      <p:ext uri="{BB962C8B-B14F-4D97-AF65-F5344CB8AC3E}">
        <p14:creationId xmlns:p14="http://schemas.microsoft.com/office/powerpoint/2010/main" val="38764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025" y="1790700"/>
            <a:ext cx="11401425" cy="4662636"/>
          </a:xfrm>
        </p:spPr>
        <p:txBody>
          <a:bodyPr>
            <a:noAutofit/>
          </a:bodyPr>
          <a:lstStyle/>
          <a:p>
            <a:pPr lvl="0">
              <a:buClr>
                <a:srgbClr val="31B6FD"/>
              </a:buClr>
            </a:pPr>
            <a:r>
              <a:rPr lang="fi-FI" sz="2400" dirty="0">
                <a:solidFill>
                  <a:prstClr val="black"/>
                </a:solidFill>
                <a:latin typeface="Calibri" panose="020F0502020204030204" pitchFamily="34" charset="0"/>
                <a:cs typeface="Calibri" panose="020F0502020204030204" pitchFamily="34" charset="0"/>
              </a:rPr>
              <a:t>Useimmiten esiin noussut haaste oli </a:t>
            </a:r>
            <a:r>
              <a:rPr lang="fi-FI" sz="2400" b="1" dirty="0">
                <a:solidFill>
                  <a:prstClr val="black"/>
                </a:solidFill>
                <a:latin typeface="Calibri" panose="020F0502020204030204" pitchFamily="34" charset="0"/>
                <a:cs typeface="Calibri" panose="020F0502020204030204" pitchFamily="34" charset="0"/>
              </a:rPr>
              <a:t>arviointiohjeistuksen ymmärrettävyys </a:t>
            </a:r>
            <a:r>
              <a:rPr lang="fi-FI" sz="2400" dirty="0">
                <a:solidFill>
                  <a:prstClr val="black"/>
                </a:solidFill>
                <a:latin typeface="Calibri" panose="020F0502020204030204" pitchFamily="34" charset="0"/>
                <a:cs typeface="Calibri" panose="020F0502020204030204" pitchFamily="34" charset="0"/>
              </a:rPr>
              <a:t>ja </a:t>
            </a:r>
            <a:r>
              <a:rPr lang="fi-FI" sz="2400" b="1" dirty="0">
                <a:solidFill>
                  <a:prstClr val="black"/>
                </a:solidFill>
                <a:latin typeface="Calibri" panose="020F0502020204030204" pitchFamily="34" charset="0"/>
                <a:cs typeface="Calibri" panose="020F0502020204030204" pitchFamily="34" charset="0"/>
              </a:rPr>
              <a:t>objektiivisuuden puute </a:t>
            </a:r>
            <a:r>
              <a:rPr lang="fi-FI" sz="2400" dirty="0">
                <a:solidFill>
                  <a:prstClr val="black"/>
                </a:solidFill>
                <a:latin typeface="Calibri" panose="020F0502020204030204" pitchFamily="34" charset="0"/>
                <a:cs typeface="Calibri" panose="020F0502020204030204" pitchFamily="34" charset="0"/>
              </a:rPr>
              <a:t>arvioinnissa. Miten arvioida oppilaita tulevaisuudessa tasavertaisesti, ja miten arvosanan voi perustella?</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Hyvänä asiana nähtiin oppilaiden </a:t>
            </a:r>
            <a:r>
              <a:rPr lang="fi-FI" sz="2400" b="1" dirty="0">
                <a:solidFill>
                  <a:prstClr val="black"/>
                </a:solidFill>
                <a:latin typeface="Calibri" panose="020F0502020204030204" pitchFamily="34" charset="0"/>
                <a:cs typeface="Calibri" panose="020F0502020204030204" pitchFamily="34" charset="0"/>
              </a:rPr>
              <a:t>itsearviointi</a:t>
            </a:r>
            <a:r>
              <a:rPr lang="fi-FI" sz="2400" dirty="0">
                <a:solidFill>
                  <a:prstClr val="black"/>
                </a:solidFill>
                <a:latin typeface="Calibri" panose="020F0502020204030204" pitchFamily="34" charset="0"/>
                <a:cs typeface="Calibri" panose="020F0502020204030204" pitchFamily="34" charset="0"/>
              </a:rPr>
              <a:t> ja lisääntyvä </a:t>
            </a:r>
            <a:r>
              <a:rPr lang="fi-FI" sz="2400" b="1" dirty="0">
                <a:solidFill>
                  <a:prstClr val="black"/>
                </a:solidFill>
                <a:latin typeface="Calibri" panose="020F0502020204030204" pitchFamily="34" charset="0"/>
                <a:cs typeface="Calibri" panose="020F0502020204030204" pitchFamily="34" charset="0"/>
              </a:rPr>
              <a:t>tieto omasta edistymisestä</a:t>
            </a:r>
            <a:r>
              <a:rPr lang="fi-FI" sz="2400" dirty="0">
                <a:solidFill>
                  <a:prstClr val="black"/>
                </a:solidFill>
                <a:latin typeface="Calibri" panose="020F0502020204030204" pitchFamily="34" charset="0"/>
                <a:cs typeface="Calibri" panose="020F0502020204030204" pitchFamily="34" charset="0"/>
              </a:rPr>
              <a:t> liikunnassa. </a:t>
            </a:r>
          </a:p>
          <a:p>
            <a:pPr lvl="0">
              <a:buClr>
                <a:srgbClr val="31B6FD"/>
              </a:buClr>
            </a:pPr>
            <a:endParaRPr lang="fi-FI" sz="2400" dirty="0">
              <a:solidFill>
                <a:prstClr val="black"/>
              </a:solidFill>
              <a:latin typeface="Calibri" panose="020F0502020204030204" pitchFamily="34" charset="0"/>
              <a:cs typeface="Calibri" panose="020F0502020204030204" pitchFamily="34" charset="0"/>
            </a:endParaRPr>
          </a:p>
          <a:p>
            <a:pPr lvl="0">
              <a:buClr>
                <a:srgbClr val="31B6FD"/>
              </a:buClr>
            </a:pPr>
            <a:r>
              <a:rPr lang="fi-FI" sz="2400" dirty="0">
                <a:solidFill>
                  <a:prstClr val="black"/>
                </a:solidFill>
                <a:latin typeface="Calibri" panose="020F0502020204030204" pitchFamily="34" charset="0"/>
                <a:cs typeface="Calibri" panose="020F0502020204030204" pitchFamily="34" charset="0"/>
              </a:rPr>
              <a:t>Kyselyn tekohetkellä uusi opetussuunnitelma ei vielä ollut käytössä kaikissa yläkouluissa, ja hieman alle puolet vastanneista opettajista oli toteuttanut arviointia sen ohjeistuksen mukaisesti. </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Opettajat tarvitsevat täydennyskoulutusta ja työkaluja arvioinnin tueksi.</a:t>
            </a:r>
            <a:endParaRPr lang="fi-FI" sz="2400" dirty="0">
              <a:solidFill>
                <a:srgbClr val="073E87"/>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dirty="0"/>
          </a:p>
        </p:txBody>
      </p:sp>
    </p:spTree>
    <p:extLst>
      <p:ext uri="{BB962C8B-B14F-4D97-AF65-F5344CB8AC3E}">
        <p14:creationId xmlns:p14="http://schemas.microsoft.com/office/powerpoint/2010/main" val="70334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2" y="179614"/>
            <a:ext cx="10369103" cy="1080542"/>
          </a:xfrm>
        </p:spPr>
        <p:txBody>
          <a:bodyPr/>
          <a:lstStyle/>
          <a:p>
            <a:r>
              <a:rPr lang="fi-FI" sz="2800" dirty="0"/>
              <a:t>Kuvio 1. </a:t>
            </a:r>
            <a:r>
              <a:rPr lang="fi-FI" sz="2800" dirty="0" err="1"/>
              <a:t>Likert-</a:t>
            </a:r>
            <a:r>
              <a:rPr lang="fi-FI" sz="2800" dirty="0"/>
              <a:t> asteikollisten väittämien prosenttiosuudet arvoille 4 = samaa mieltä ja 5 = täysin samaa mieltä</a:t>
            </a:r>
            <a:r>
              <a:rPr lang="fi-FI" dirty="0"/>
              <a:t>.</a:t>
            </a:r>
            <a:br>
              <a:rPr lang="fi-FI" dirty="0"/>
            </a:br>
            <a:r>
              <a:rPr lang="fi-FI" sz="2000" dirty="0"/>
              <a:t>(Kääpä &amp; Huovinen: Liito 4/2020)</a:t>
            </a:r>
            <a:br>
              <a:rPr lang="fi-FI" dirty="0"/>
            </a:br>
            <a:endParaRPr lang="fi-FI" dirty="0"/>
          </a:p>
        </p:txBody>
      </p:sp>
      <p:sp>
        <p:nvSpPr>
          <p:cNvPr id="4" name="Date Placeholder 3"/>
          <p:cNvSpPr>
            <a:spLocks noGrp="1"/>
          </p:cNvSpPr>
          <p:nvPr>
            <p:ph type="dt" sz="half" idx="10"/>
          </p:nvPr>
        </p:nvSpPr>
        <p:spPr/>
        <p:txBody>
          <a:bodyPr/>
          <a:lstStyle/>
          <a:p>
            <a:fld id="{158848C2-6DF9-4CDD-A855-80D53255DF25}" type="datetime1">
              <a:rPr lang="fi-FI" smtClean="0"/>
              <a:t>11.12.2021</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7</a:t>
            </a:fld>
            <a:endParaRPr lang="fi-FI"/>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Chart 7"/>
          <p:cNvGraphicFramePr/>
          <p:nvPr/>
        </p:nvGraphicFramePr>
        <p:xfrm>
          <a:off x="-168696" y="1260156"/>
          <a:ext cx="12192000" cy="51207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198629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24" y="274881"/>
            <a:ext cx="10369103" cy="1080542"/>
          </a:xfrm>
        </p:spPr>
        <p:txBody>
          <a:bodyPr/>
          <a:lstStyle/>
          <a:p>
            <a:r>
              <a:rPr lang="fi-FI" dirty="0"/>
              <a:t>Arvioinnin keinot etäopetuksessa</a:t>
            </a:r>
            <a:br>
              <a:rPr lang="fi-FI" dirty="0"/>
            </a:br>
            <a:r>
              <a:rPr lang="fi-FI" sz="2000" dirty="0"/>
              <a:t>(Kääpä &amp; Huovinen: Liito 4/2020)</a:t>
            </a:r>
            <a:endParaRPr lang="fi-FI" dirty="0"/>
          </a:p>
        </p:txBody>
      </p:sp>
      <p:sp>
        <p:nvSpPr>
          <p:cNvPr id="3" name="Content Placeholder 2"/>
          <p:cNvSpPr>
            <a:spLocks noGrp="1"/>
          </p:cNvSpPr>
          <p:nvPr>
            <p:ph sz="half" idx="1"/>
          </p:nvPr>
        </p:nvSpPr>
        <p:spPr>
          <a:xfrm>
            <a:off x="407368" y="1484784"/>
            <a:ext cx="6375343" cy="4896544"/>
          </a:xfrm>
        </p:spPr>
        <p:txBody>
          <a:bodyPr/>
          <a:lstStyle/>
          <a:p>
            <a:r>
              <a:rPr lang="fi-FI" dirty="0"/>
              <a:t>Kirjallinen tehtävä </a:t>
            </a:r>
          </a:p>
          <a:p>
            <a:pPr marL="0" indent="0">
              <a:buNone/>
            </a:pPr>
            <a:r>
              <a:rPr lang="fi-FI" dirty="0"/>
              <a:t>	-&gt; palautus opettajalle </a:t>
            </a:r>
          </a:p>
          <a:p>
            <a:pPr marL="0" indent="0">
              <a:buNone/>
            </a:pPr>
            <a:r>
              <a:rPr lang="fi-FI" dirty="0"/>
              <a:t>	(</a:t>
            </a:r>
            <a:r>
              <a:rPr lang="fi-FI" dirty="0" err="1"/>
              <a:t>s.posti</a:t>
            </a:r>
            <a:r>
              <a:rPr lang="fi-FI" dirty="0"/>
              <a:t>, </a:t>
            </a:r>
            <a:r>
              <a:rPr lang="fi-FI" dirty="0" err="1"/>
              <a:t>wilma</a:t>
            </a:r>
            <a:r>
              <a:rPr lang="fi-FI" dirty="0"/>
              <a:t>, sovellus, koulun postilaatikko…)</a:t>
            </a:r>
          </a:p>
          <a:p>
            <a:r>
              <a:rPr lang="fi-FI" dirty="0"/>
              <a:t>Videopalautus omasta toiminnasta </a:t>
            </a:r>
          </a:p>
          <a:p>
            <a:pPr marL="0" indent="0">
              <a:buNone/>
            </a:pPr>
            <a:r>
              <a:rPr lang="fi-FI" dirty="0"/>
              <a:t>	-&gt; palautus sovellukseen </a:t>
            </a:r>
          </a:p>
          <a:p>
            <a:pPr marL="0" indent="0">
              <a:buNone/>
            </a:pPr>
            <a:r>
              <a:rPr lang="fi-FI" dirty="0"/>
              <a:t>	(Moodle, </a:t>
            </a:r>
            <a:r>
              <a:rPr lang="fi-FI" dirty="0" err="1"/>
              <a:t>Zoom</a:t>
            </a:r>
            <a:r>
              <a:rPr lang="fi-FI" dirty="0"/>
              <a:t>, </a:t>
            </a:r>
            <a:r>
              <a:rPr lang="fi-FI" dirty="0" err="1"/>
              <a:t>Meet</a:t>
            </a:r>
            <a:r>
              <a:rPr lang="fi-FI" dirty="0"/>
              <a:t>, WhatsApp…)</a:t>
            </a:r>
          </a:p>
          <a:p>
            <a:r>
              <a:rPr lang="fi-FI" dirty="0"/>
              <a:t>Vanhemman kuittaus suorituksesta </a:t>
            </a:r>
          </a:p>
          <a:p>
            <a:pPr marL="0" indent="0">
              <a:buNone/>
            </a:pPr>
            <a:r>
              <a:rPr lang="fi-FI" dirty="0"/>
              <a:t>	-&gt; palautus opettajalle (tekstiviesti, </a:t>
            </a:r>
            <a:r>
              <a:rPr lang="fi-FI" dirty="0" err="1"/>
              <a:t>wilma</a:t>
            </a:r>
            <a:r>
              <a:rPr lang="fi-FI" dirty="0"/>
              <a:t>, </a:t>
            </a:r>
            <a:r>
              <a:rPr lang="fi-FI" dirty="0" err="1"/>
              <a:t>mail</a:t>
            </a:r>
            <a:r>
              <a:rPr lang="fi-FI" dirty="0"/>
              <a:t>…)</a:t>
            </a:r>
          </a:p>
          <a:p>
            <a:r>
              <a:rPr lang="fi-FI" dirty="0"/>
              <a:t>Ei palautusta, yleensä ei myöskään sanktiota </a:t>
            </a:r>
          </a:p>
          <a:p>
            <a:pPr marL="0" indent="0">
              <a:buNone/>
            </a:pPr>
            <a:r>
              <a:rPr lang="fi-FI" dirty="0"/>
              <a:t>	-&gt; keinoina puhelinsoitto, erityisopettajan apu, 	koulunkäynnin avustajan apu</a:t>
            </a:r>
          </a:p>
          <a:p>
            <a:r>
              <a:rPr lang="fi-FI" dirty="0"/>
              <a:t>Vanhat näytöt</a:t>
            </a:r>
          </a:p>
          <a:p>
            <a:pPr marL="0" indent="0">
              <a:buNone/>
            </a:pPr>
            <a:r>
              <a:rPr lang="fi-FI" dirty="0"/>
              <a:t>	</a:t>
            </a:r>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11.12.2021</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8</a:t>
            </a:fld>
            <a:endParaRPr lang="fi-FI"/>
          </a:p>
        </p:txBody>
      </p:sp>
      <p:pic>
        <p:nvPicPr>
          <p:cNvPr id="8" name="Content Placeholder 4"/>
          <p:cNvPicPr>
            <a:picLocks noGrp="1" noChangeAspect="1"/>
          </p:cNvPicPr>
          <p:nvPr>
            <p:ph sz="half" idx="2"/>
          </p:nvPr>
        </p:nvPicPr>
        <p:blipFill>
          <a:blip r:embed="rId2"/>
          <a:stretch>
            <a:fillRect/>
          </a:stretch>
        </p:blipFill>
        <p:spPr>
          <a:xfrm>
            <a:off x="6933313" y="1700808"/>
            <a:ext cx="4778014" cy="2232248"/>
          </a:xfrm>
          <a:prstGeom prst="rect">
            <a:avLst/>
          </a:prstGeom>
        </p:spPr>
      </p:pic>
      <p:sp>
        <p:nvSpPr>
          <p:cNvPr id="9" name="TextBox 8"/>
          <p:cNvSpPr txBox="1"/>
          <p:nvPr/>
        </p:nvSpPr>
        <p:spPr>
          <a:xfrm>
            <a:off x="6933313" y="4437113"/>
            <a:ext cx="4995335" cy="2031325"/>
          </a:xfrm>
          <a:prstGeom prst="rect">
            <a:avLst/>
          </a:prstGeom>
          <a:noFill/>
        </p:spPr>
        <p:txBody>
          <a:bodyPr wrap="square" rtlCol="0">
            <a:spAutoFit/>
          </a:bodyPr>
          <a:lstStyle/>
          <a:p>
            <a:pPr marL="285750" indent="-285750">
              <a:buFont typeface="Arial" panose="020B0604020202020204" pitchFamily="34" charset="0"/>
              <a:buChar char="•"/>
            </a:pPr>
            <a:r>
              <a:rPr lang="fi-FI" dirty="0"/>
              <a:t>Palautteenanto kapeutuu etänä, kirjallisesta palautteesta puuttuvat sävyt, ilmeet ja eleet.</a:t>
            </a:r>
          </a:p>
          <a:p>
            <a:endParaRPr lang="fi-FI" dirty="0"/>
          </a:p>
          <a:p>
            <a:pPr marL="285750" indent="-285750">
              <a:buFont typeface="Arial" panose="020B0604020202020204" pitchFamily="34" charset="0"/>
              <a:buChar char="•"/>
            </a:pPr>
            <a:r>
              <a:rPr lang="fi-FI" dirty="0"/>
              <a:t>Palaute tehtävään suullisesti tai kirjallisesti </a:t>
            </a:r>
          </a:p>
          <a:p>
            <a:r>
              <a:rPr lang="fi-FI" dirty="0"/>
              <a:t>	-&gt; jatko? Kehittyykö suoritus?</a:t>
            </a:r>
          </a:p>
          <a:p>
            <a:endParaRPr lang="fi-FI" dirty="0"/>
          </a:p>
          <a:p>
            <a:endParaRPr lang="fi-FI" dirty="0"/>
          </a:p>
        </p:txBody>
      </p:sp>
    </p:spTree>
    <p:extLst>
      <p:ext uri="{BB962C8B-B14F-4D97-AF65-F5344CB8AC3E}">
        <p14:creationId xmlns:p14="http://schemas.microsoft.com/office/powerpoint/2010/main" val="234480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588" y="188640"/>
            <a:ext cx="10369103" cy="1080542"/>
          </a:xfrm>
        </p:spPr>
        <p:txBody>
          <a:bodyPr/>
          <a:lstStyle/>
          <a:p>
            <a:r>
              <a:rPr lang="fi-FI" dirty="0"/>
              <a:t>Arviointi ja palautteen antaminen etäopetuksen aikana </a:t>
            </a:r>
            <a:r>
              <a:rPr lang="fi-FI" sz="2800" dirty="0"/>
              <a:t>(% vastaajista, 5-portainen Likert</a:t>
            </a:r>
            <a:r>
              <a:rPr lang="fi-FI" sz="2000" dirty="0"/>
              <a:t>) (Kääpä &amp; Huovinen: Liito 4/2020)</a:t>
            </a:r>
          </a:p>
        </p:txBody>
      </p:sp>
      <p:sp>
        <p:nvSpPr>
          <p:cNvPr id="4" name="Date Placeholder 3"/>
          <p:cNvSpPr>
            <a:spLocks noGrp="1"/>
          </p:cNvSpPr>
          <p:nvPr>
            <p:ph type="dt" sz="half" idx="10"/>
          </p:nvPr>
        </p:nvSpPr>
        <p:spPr/>
        <p:txBody>
          <a:bodyPr/>
          <a:lstStyle/>
          <a:p>
            <a:fld id="{158848C2-6DF9-4CDD-A855-80D53255DF25}" type="datetime1">
              <a:rPr lang="fi-FI" smtClean="0"/>
              <a:t>11.12.2021</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9</a:t>
            </a:fld>
            <a:endParaRPr lang="fi-FI"/>
          </a:p>
        </p:txBody>
      </p:sp>
      <p:graphicFrame>
        <p:nvGraphicFramePr>
          <p:cNvPr id="7" name="Content Placeholder 6"/>
          <p:cNvGraphicFramePr>
            <a:graphicFrameLocks noGrp="1"/>
          </p:cNvGraphicFramePr>
          <p:nvPr>
            <p:ph idx="1"/>
          </p:nvPr>
        </p:nvGraphicFramePr>
        <p:xfrm>
          <a:off x="263352" y="1484784"/>
          <a:ext cx="11665295" cy="468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20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12663</TotalTime>
  <Words>2057</Words>
  <Application>Microsoft Office PowerPoint</Application>
  <PresentationFormat>Laajakuva</PresentationFormat>
  <Paragraphs>145</Paragraphs>
  <Slides>28</Slides>
  <Notes>7</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28</vt:i4>
      </vt:variant>
    </vt:vector>
  </HeadingPairs>
  <TitlesOfParts>
    <vt:vector size="36" baseType="lpstr">
      <vt:lpstr>Aleo</vt:lpstr>
      <vt:lpstr>Arial</vt:lpstr>
      <vt:lpstr>Calibri</vt:lpstr>
      <vt:lpstr>Lato</vt:lpstr>
      <vt:lpstr>Lato Black</vt:lpstr>
      <vt:lpstr>Times New Roman</vt:lpstr>
      <vt:lpstr>Wingdings</vt:lpstr>
      <vt:lpstr>jyo</vt:lpstr>
      <vt:lpstr>Arviointi</vt:lpstr>
      <vt:lpstr>Arviointi ei ole vain numeron antamista</vt:lpstr>
      <vt:lpstr>PowerPoint-esitys</vt:lpstr>
      <vt:lpstr>Mitä sinä ajattelet liikunnan arvioinnista?</vt:lpstr>
      <vt:lpstr>Grönholm, C. &amp; Juvonen, R. 2017. Yläkoulun liikunnanopettajien näkemyksiä liikunnan oppilasarvioinnista perusopetuksen opetussuunnitelman 2014 mukaan. Liikuntapedagogiikan pro gradu- tutkielma. </vt:lpstr>
      <vt:lpstr>Grönholm, C. &amp; Juvonen, R. 2017. Yläkoulun liikunnanopettajien näkemyksiä liikunnan oppilasarvioinnista perusopetuksen opetussuunnitelman 2014 mukaan. Liikuntapedagogiikan pro gradu- tutkielma. </vt:lpstr>
      <vt:lpstr>Kuvio 1. Likert- asteikollisten väittämien prosenttiosuudet arvoille 4 = samaa mieltä ja 5 = täysin samaa mieltä. (Kääpä &amp; Huovinen: Liito 4/2020) </vt:lpstr>
      <vt:lpstr>Arvioinnin keinot etäopetuksessa (Kääpä &amp; Huovinen: Liito 4/2020)</vt:lpstr>
      <vt:lpstr>Arviointi ja palautteen antaminen etäopetuksen aikana (% vastaajista, 5-portainen Likert) (Kääpä &amp; Huovinen: Liito 4/2020)</vt:lpstr>
      <vt:lpstr>Etäopetusajan arvioinnin haasteita (Kääpä &amp; Huovinen: Liito 4/2020)</vt:lpstr>
      <vt:lpstr>Tehtävät: (OPS 2014 s.46-61)</vt:lpstr>
      <vt:lpstr>PowerPoint-esitys</vt:lpstr>
      <vt:lpstr>Liikunnan arvioinnin erityiskysymyksiä (OPS 2014 s.46-61)</vt:lpstr>
      <vt:lpstr>Jyväskylän arviointityökalu: taitotasotaulukot</vt:lpstr>
      <vt:lpstr>PowerPoint-esitys</vt:lpstr>
      <vt:lpstr>PowerPoint-esitys</vt:lpstr>
      <vt:lpstr>PowerPoint-esitys</vt:lpstr>
      <vt:lpstr>PowerPoint-esitys</vt:lpstr>
      <vt:lpstr>PowerPoint-esitys</vt:lpstr>
      <vt:lpstr>Liikunnan päättöarviointi (OPS2014)</vt:lpstr>
      <vt:lpstr>PowerPoint-esitys</vt:lpstr>
      <vt:lpstr>PowerPoint-esitys</vt:lpstr>
      <vt:lpstr>PowerPoint-esitys</vt:lpstr>
      <vt:lpstr>Taide- ja taitoaineiden oppimäärien arviointi (OPS 2014, arvioinnin tukimateriaalit edu.fi) </vt:lpstr>
      <vt:lpstr>Valinnaisten aineiden arviointi paikallisessa opetussuunnitelmassa (Huom. =muut valinnaiset kuin taide- ja taitoaineiden valinnaiset) </vt:lpstr>
      <vt:lpstr>Arvioinnin menetelmät liikunnassa (Puoskari ym. 2012)</vt:lpstr>
      <vt:lpstr>Esimerkki arvioinnista</vt:lpstr>
      <vt:lpstr>Keskustelupalstan tapaukset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Arviointi</dc:title>
  <dc:creator>Kääpä, Mari</dc:creator>
  <cp:lastModifiedBy>Kääpä, Mari</cp:lastModifiedBy>
  <cp:revision>10</cp:revision>
  <dcterms:created xsi:type="dcterms:W3CDTF">2021-09-20T06:21:21Z</dcterms:created>
  <dcterms:modified xsi:type="dcterms:W3CDTF">2021-12-13T10:55:46Z</dcterms:modified>
</cp:coreProperties>
</file>