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7" r:id="rId2"/>
    <p:sldId id="258" r:id="rId3"/>
    <p:sldId id="259" r:id="rId4"/>
    <p:sldId id="260" r:id="rId5"/>
    <p:sldId id="261" r:id="rId6"/>
    <p:sldId id="262" r:id="rId7"/>
    <p:sldId id="263" r:id="rId8"/>
    <p:sldId id="264" r:id="rId9"/>
    <p:sldId id="265" r:id="rId10"/>
    <p:sldId id="266" r:id="rId11"/>
    <p:sldId id="277" r:id="rId12"/>
    <p:sldId id="267" r:id="rId13"/>
    <p:sldId id="268" r:id="rId14"/>
    <p:sldId id="269" r:id="rId15"/>
    <p:sldId id="270" r:id="rId16"/>
    <p:sldId id="271" r:id="rId17"/>
    <p:sldId id="272" r:id="rId18"/>
    <p:sldId id="273" r:id="rId19"/>
    <p:sldId id="275" r:id="rId20"/>
    <p:sldId id="276" r:id="rId21"/>
    <p:sldId id="274" r:id="rId22"/>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7" d="100"/>
          <a:sy n="57" d="100"/>
        </p:scale>
        <p:origin x="101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DA4DF2-A23C-442D-9255-8FB29FB2F619}" type="datetimeFigureOut">
              <a:rPr lang="fi-FI" smtClean="0"/>
              <a:t>2.11.2023</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96D35D-1C9F-46C4-8E09-D1D370B0C02E}" type="slidenum">
              <a:rPr lang="fi-FI" smtClean="0"/>
              <a:t>‹#›</a:t>
            </a:fld>
            <a:endParaRPr lang="fi-FI"/>
          </a:p>
        </p:txBody>
      </p:sp>
    </p:spTree>
    <p:extLst>
      <p:ext uri="{BB962C8B-B14F-4D97-AF65-F5344CB8AC3E}">
        <p14:creationId xmlns:p14="http://schemas.microsoft.com/office/powerpoint/2010/main" val="3856549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63909E8E-FA46-4600-A774-8D16BA2F6C08}" type="slidenum">
              <a:rPr lang="fi-FI">
                <a:solidFill>
                  <a:prstClr val="black"/>
                </a:solidFill>
              </a:rPr>
              <a:pPr/>
              <a:t>2</a:t>
            </a:fld>
            <a:endParaRPr lang="fi-FI">
              <a:solidFill>
                <a:prstClr val="black"/>
              </a:solidFill>
            </a:endParaRPr>
          </a:p>
        </p:txBody>
      </p:sp>
      <p:sp>
        <p:nvSpPr>
          <p:cNvPr id="29699" name="Dian kuvan paikkamerkki 1"/>
          <p:cNvSpPr>
            <a:spLocks noGrp="1" noRot="1" noChangeAspect="1" noTextEdit="1"/>
          </p:cNvSpPr>
          <p:nvPr>
            <p:ph type="sldImg"/>
          </p:nvPr>
        </p:nvSpPr>
        <p:spPr>
          <a:xfrm>
            <a:off x="92075" y="746125"/>
            <a:ext cx="6627813" cy="3729038"/>
          </a:xfrm>
          <a:ln/>
        </p:spPr>
      </p:sp>
      <p:sp>
        <p:nvSpPr>
          <p:cNvPr id="29700" name="Huomautusten paikkamerkki 2"/>
          <p:cNvSpPr>
            <a:spLocks noGrp="1"/>
          </p:cNvSpPr>
          <p:nvPr>
            <p:ph type="body" idx="1"/>
          </p:nvPr>
        </p:nvSpPr>
        <p:spPr>
          <a:xfrm>
            <a:off x="681038" y="4724086"/>
            <a:ext cx="5448300" cy="4472938"/>
          </a:xfrm>
          <a:noFill/>
          <a:ln/>
        </p:spPr>
        <p:txBody>
          <a:bodyPr wrap="square" lIns="92402" tIns="46201" rIns="92402" bIns="46201" anchor="t"/>
          <a:lstStyle/>
          <a:p>
            <a:endParaRPr lang="fi-FI" dirty="0"/>
          </a:p>
        </p:txBody>
      </p:sp>
      <p:sp>
        <p:nvSpPr>
          <p:cNvPr id="29701" name="Dian numeron paikkamerkki 3"/>
          <p:cNvSpPr txBox="1">
            <a:spLocks noGrp="1"/>
          </p:cNvSpPr>
          <p:nvPr/>
        </p:nvSpPr>
        <p:spPr bwMode="auto">
          <a:xfrm>
            <a:off x="3857092" y="9443401"/>
            <a:ext cx="2951694" cy="497523"/>
          </a:xfrm>
          <a:prstGeom prst="rect">
            <a:avLst/>
          </a:prstGeom>
          <a:noFill/>
          <a:ln w="9525">
            <a:noFill/>
            <a:miter lim="800000"/>
            <a:headEnd/>
            <a:tailEnd/>
          </a:ln>
        </p:spPr>
        <p:txBody>
          <a:bodyPr lIns="92402" tIns="46201" rIns="92402" bIns="46201" anchor="b"/>
          <a:lstStyle/>
          <a:p>
            <a:pPr algn="r" fontAlgn="base">
              <a:spcBef>
                <a:spcPct val="0"/>
              </a:spcBef>
              <a:spcAft>
                <a:spcPct val="0"/>
              </a:spcAft>
            </a:pPr>
            <a:fld id="{E7F050FF-E63D-4E5A-A495-9C27E11EE384}" type="slidenum">
              <a:rPr lang="fi-FI" sz="1200">
                <a:solidFill>
                  <a:prstClr val="black"/>
                </a:solidFill>
                <a:latin typeface="Arial" charset="0"/>
              </a:rPr>
              <a:pPr algn="r" fontAlgn="base">
                <a:spcBef>
                  <a:spcPct val="0"/>
                </a:spcBef>
                <a:spcAft>
                  <a:spcPct val="0"/>
                </a:spcAft>
              </a:pPr>
              <a:t>2</a:t>
            </a:fld>
            <a:endParaRPr lang="fi-FI" sz="1200">
              <a:solidFill>
                <a:prstClr val="black"/>
              </a:solidFill>
              <a:latin typeface="Arial" charset="0"/>
            </a:endParaRPr>
          </a:p>
        </p:txBody>
      </p:sp>
    </p:spTree>
    <p:extLst>
      <p:ext uri="{BB962C8B-B14F-4D97-AF65-F5344CB8AC3E}">
        <p14:creationId xmlns:p14="http://schemas.microsoft.com/office/powerpoint/2010/main" val="8502296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63909E8E-FA46-4600-A774-8D16BA2F6C08}" type="slidenum">
              <a:rPr lang="fi-FI">
                <a:solidFill>
                  <a:prstClr val="black"/>
                </a:solidFill>
              </a:rPr>
              <a:pPr/>
              <a:t>15</a:t>
            </a:fld>
            <a:endParaRPr lang="fi-FI">
              <a:solidFill>
                <a:prstClr val="black"/>
              </a:solidFill>
            </a:endParaRPr>
          </a:p>
        </p:txBody>
      </p:sp>
      <p:sp>
        <p:nvSpPr>
          <p:cNvPr id="29699" name="Dian kuvan paikkamerkki 1"/>
          <p:cNvSpPr>
            <a:spLocks noGrp="1" noRot="1" noChangeAspect="1" noTextEdit="1"/>
          </p:cNvSpPr>
          <p:nvPr>
            <p:ph type="sldImg"/>
          </p:nvPr>
        </p:nvSpPr>
        <p:spPr>
          <a:xfrm>
            <a:off x="92075" y="746125"/>
            <a:ext cx="6627813" cy="3729038"/>
          </a:xfrm>
          <a:ln/>
        </p:spPr>
      </p:sp>
      <p:sp>
        <p:nvSpPr>
          <p:cNvPr id="29700" name="Huomautusten paikkamerkki 2"/>
          <p:cNvSpPr>
            <a:spLocks noGrp="1"/>
          </p:cNvSpPr>
          <p:nvPr>
            <p:ph type="body" idx="1"/>
          </p:nvPr>
        </p:nvSpPr>
        <p:spPr>
          <a:xfrm>
            <a:off x="681038" y="4724086"/>
            <a:ext cx="5448300" cy="4472938"/>
          </a:xfrm>
          <a:noFill/>
          <a:ln/>
        </p:spPr>
        <p:txBody>
          <a:bodyPr wrap="square" lIns="92402" tIns="46201" rIns="92402" bIns="46201" anchor="t"/>
          <a:lstStyle/>
          <a:p>
            <a:r>
              <a:rPr lang="fi-FI" dirty="0"/>
              <a:t>Tyttö laittoi </a:t>
            </a:r>
            <a:r>
              <a:rPr lang="fi-FI" baseline="0" dirty="0"/>
              <a:t>kädet korville tapaus viime vuonna (2011) Keskisuomalaisessa – kieltenopettaja nainen sai syytteen jonkin asteisesta pahoinpitelystä kun otti kädet pois korvilta, jotta oppilas kuuntelisi ja tekisi tehtävänsä (vanhemmat nostivat).</a:t>
            </a:r>
          </a:p>
          <a:p>
            <a:r>
              <a:rPr lang="fi-FI" baseline="0" dirty="0"/>
              <a:t>Keksisuomalaisen lehti-artikkeli: ”Kuin nuoralla tanssia”</a:t>
            </a:r>
            <a:endParaRPr lang="fi-FI" dirty="0"/>
          </a:p>
        </p:txBody>
      </p:sp>
      <p:sp>
        <p:nvSpPr>
          <p:cNvPr id="29701" name="Dian numeron paikkamerkki 3"/>
          <p:cNvSpPr txBox="1">
            <a:spLocks noGrp="1"/>
          </p:cNvSpPr>
          <p:nvPr/>
        </p:nvSpPr>
        <p:spPr bwMode="auto">
          <a:xfrm>
            <a:off x="3857092" y="9443401"/>
            <a:ext cx="2951694" cy="497523"/>
          </a:xfrm>
          <a:prstGeom prst="rect">
            <a:avLst/>
          </a:prstGeom>
          <a:noFill/>
          <a:ln w="9525">
            <a:noFill/>
            <a:miter lim="800000"/>
            <a:headEnd/>
            <a:tailEnd/>
          </a:ln>
        </p:spPr>
        <p:txBody>
          <a:bodyPr lIns="92402" tIns="46201" rIns="92402" bIns="46201" anchor="b"/>
          <a:lstStyle/>
          <a:p>
            <a:pPr algn="r" fontAlgn="base">
              <a:spcBef>
                <a:spcPct val="0"/>
              </a:spcBef>
              <a:spcAft>
                <a:spcPct val="0"/>
              </a:spcAft>
            </a:pPr>
            <a:fld id="{E7F050FF-E63D-4E5A-A495-9C27E11EE384}" type="slidenum">
              <a:rPr lang="fi-FI" sz="1200">
                <a:solidFill>
                  <a:prstClr val="black"/>
                </a:solidFill>
                <a:latin typeface="Arial" charset="0"/>
              </a:rPr>
              <a:pPr algn="r" fontAlgn="base">
                <a:spcBef>
                  <a:spcPct val="0"/>
                </a:spcBef>
                <a:spcAft>
                  <a:spcPct val="0"/>
                </a:spcAft>
              </a:pPr>
              <a:t>15</a:t>
            </a:fld>
            <a:endParaRPr lang="fi-FI" sz="1200">
              <a:solidFill>
                <a:prstClr val="black"/>
              </a:solidFill>
              <a:latin typeface="Arial" charset="0"/>
            </a:endParaRPr>
          </a:p>
        </p:txBody>
      </p:sp>
    </p:spTree>
    <p:extLst>
      <p:ext uri="{BB962C8B-B14F-4D97-AF65-F5344CB8AC3E}">
        <p14:creationId xmlns:p14="http://schemas.microsoft.com/office/powerpoint/2010/main" val="3562455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Jäntin (2003) tulkinnan mukaan oppilaiden asioista ei tulisi opettajainhuoneissakaan puhua avoimesti, koska myös muuta opettajat, jotka tässä mielessä</a:t>
            </a:r>
            <a:r>
              <a:rPr lang="fi-FI" baseline="0" dirty="0"/>
              <a:t> ovat sivullisia, kuulevat kyseiset keskustelut ja siksi opettajien tulisi olla erityisen hienovaraisia oppilaiden asioista keskustellessaan.</a:t>
            </a:r>
            <a:endParaRPr lang="fi-FI" dirty="0"/>
          </a:p>
        </p:txBody>
      </p:sp>
      <p:sp>
        <p:nvSpPr>
          <p:cNvPr id="4" name="Slide Number Placeholder 3"/>
          <p:cNvSpPr>
            <a:spLocks noGrp="1"/>
          </p:cNvSpPr>
          <p:nvPr>
            <p:ph type="sldNum" sz="quarter" idx="10"/>
          </p:nvPr>
        </p:nvSpPr>
        <p:spPr/>
        <p:txBody>
          <a:bodyPr/>
          <a:lstStyle/>
          <a:p>
            <a:fld id="{B032FA5F-2776-4A87-97C9-68EB9344B16A}" type="slidenum">
              <a:rPr lang="fi-FI" smtClean="0"/>
              <a:pPr/>
              <a:t>16</a:t>
            </a:fld>
            <a:endParaRPr lang="fi-FI"/>
          </a:p>
        </p:txBody>
      </p:sp>
    </p:spTree>
    <p:extLst>
      <p:ext uri="{BB962C8B-B14F-4D97-AF65-F5344CB8AC3E}">
        <p14:creationId xmlns:p14="http://schemas.microsoft.com/office/powerpoint/2010/main" val="2522982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63909E8E-FA46-4600-A774-8D16BA2F6C08}" type="slidenum">
              <a:rPr lang="fi-FI">
                <a:solidFill>
                  <a:prstClr val="black"/>
                </a:solidFill>
              </a:rPr>
              <a:pPr/>
              <a:t>17</a:t>
            </a:fld>
            <a:endParaRPr lang="fi-FI">
              <a:solidFill>
                <a:prstClr val="black"/>
              </a:solidFill>
            </a:endParaRPr>
          </a:p>
        </p:txBody>
      </p:sp>
      <p:sp>
        <p:nvSpPr>
          <p:cNvPr id="29699" name="Dian kuvan paikkamerkki 1"/>
          <p:cNvSpPr>
            <a:spLocks noGrp="1" noRot="1" noChangeAspect="1" noTextEdit="1"/>
          </p:cNvSpPr>
          <p:nvPr>
            <p:ph type="sldImg"/>
          </p:nvPr>
        </p:nvSpPr>
        <p:spPr>
          <a:xfrm>
            <a:off x="92075" y="746125"/>
            <a:ext cx="6627813" cy="3729038"/>
          </a:xfrm>
          <a:ln/>
        </p:spPr>
      </p:sp>
      <p:sp>
        <p:nvSpPr>
          <p:cNvPr id="29700" name="Huomautusten paikkamerkki 2"/>
          <p:cNvSpPr>
            <a:spLocks noGrp="1"/>
          </p:cNvSpPr>
          <p:nvPr>
            <p:ph type="body" idx="1"/>
          </p:nvPr>
        </p:nvSpPr>
        <p:spPr>
          <a:xfrm>
            <a:off x="681038" y="4724086"/>
            <a:ext cx="5448300" cy="4472938"/>
          </a:xfrm>
          <a:noFill/>
          <a:ln/>
        </p:spPr>
        <p:txBody>
          <a:bodyPr wrap="square" lIns="92402" tIns="46201" rIns="92402" bIns="46201" anchor="t"/>
          <a:lstStyle/>
          <a:p>
            <a:pPr>
              <a:buFontTx/>
              <a:buChar char="-"/>
            </a:pPr>
            <a:r>
              <a:rPr lang="fi-FI" dirty="0"/>
              <a:t>Täydellistä turvallisuutta ei ole</a:t>
            </a:r>
          </a:p>
          <a:p>
            <a:pPr>
              <a:buFontTx/>
              <a:buChar char="-"/>
            </a:pPr>
            <a:r>
              <a:rPr lang="fi-FI" dirty="0"/>
              <a:t>Vahinkoja</a:t>
            </a:r>
            <a:r>
              <a:rPr lang="fi-FI" baseline="0" dirty="0"/>
              <a:t> sattuu varmasti jokaisen kohdalle – on luotettava siihenkin, että hyvät vuorovaikutustaidot auttavat jo pitkälle – useimmat asiat ratkeavat oppilaan ja tarvittaessa myös vanhempien kanssa keskustellen (koulun sisällä). OAJ:n lakimiehen Poutalan mukaan rikosilmoitus tehdään yleisimmin silloin kun vanhemmat kokevat opettajan loukanneen, nolanneen, pahoinpidelleen tai sallineen lapsen kiusaamisen – harvemmin lapselle sattuneesta tapaturmasta.</a:t>
            </a:r>
          </a:p>
          <a:p>
            <a:pPr>
              <a:buFontTx/>
              <a:buChar char="-"/>
            </a:pPr>
            <a:r>
              <a:rPr lang="fi-FI" baseline="0" dirty="0"/>
              <a:t>Opettajan on hyvä tuntea virkavelvollisuutensa ja olla muutenkin perillä häntä/oppilaita koskevasta lainsäädännöstä.</a:t>
            </a:r>
            <a:endParaRPr lang="fi-FI" dirty="0"/>
          </a:p>
        </p:txBody>
      </p:sp>
      <p:sp>
        <p:nvSpPr>
          <p:cNvPr id="29701" name="Dian numeron paikkamerkki 3"/>
          <p:cNvSpPr txBox="1">
            <a:spLocks noGrp="1"/>
          </p:cNvSpPr>
          <p:nvPr/>
        </p:nvSpPr>
        <p:spPr bwMode="auto">
          <a:xfrm>
            <a:off x="3857092" y="9443401"/>
            <a:ext cx="2951694" cy="497523"/>
          </a:xfrm>
          <a:prstGeom prst="rect">
            <a:avLst/>
          </a:prstGeom>
          <a:noFill/>
          <a:ln w="9525">
            <a:noFill/>
            <a:miter lim="800000"/>
            <a:headEnd/>
            <a:tailEnd/>
          </a:ln>
        </p:spPr>
        <p:txBody>
          <a:bodyPr lIns="92402" tIns="46201" rIns="92402" bIns="46201" anchor="b"/>
          <a:lstStyle/>
          <a:p>
            <a:pPr algn="r" fontAlgn="base">
              <a:spcBef>
                <a:spcPct val="0"/>
              </a:spcBef>
              <a:spcAft>
                <a:spcPct val="0"/>
              </a:spcAft>
            </a:pPr>
            <a:fld id="{E7F050FF-E63D-4E5A-A495-9C27E11EE384}" type="slidenum">
              <a:rPr lang="fi-FI" sz="1200">
                <a:solidFill>
                  <a:prstClr val="black"/>
                </a:solidFill>
                <a:latin typeface="Arial" charset="0"/>
              </a:rPr>
              <a:pPr algn="r" fontAlgn="base">
                <a:spcBef>
                  <a:spcPct val="0"/>
                </a:spcBef>
                <a:spcAft>
                  <a:spcPct val="0"/>
                </a:spcAft>
              </a:pPr>
              <a:t>17</a:t>
            </a:fld>
            <a:endParaRPr lang="fi-FI" sz="1200">
              <a:solidFill>
                <a:prstClr val="black"/>
              </a:solidFill>
              <a:latin typeface="Arial" charset="0"/>
            </a:endParaRPr>
          </a:p>
        </p:txBody>
      </p:sp>
    </p:spTree>
    <p:extLst>
      <p:ext uri="{BB962C8B-B14F-4D97-AF65-F5344CB8AC3E}">
        <p14:creationId xmlns:p14="http://schemas.microsoft.com/office/powerpoint/2010/main" val="3435049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63909E8E-FA46-4600-A774-8D16BA2F6C08}" type="slidenum">
              <a:rPr lang="fi-FI">
                <a:solidFill>
                  <a:prstClr val="black"/>
                </a:solidFill>
              </a:rPr>
              <a:pPr/>
              <a:t>3</a:t>
            </a:fld>
            <a:endParaRPr lang="fi-FI">
              <a:solidFill>
                <a:prstClr val="black"/>
              </a:solidFill>
            </a:endParaRPr>
          </a:p>
        </p:txBody>
      </p:sp>
      <p:sp>
        <p:nvSpPr>
          <p:cNvPr id="29699" name="Dian kuvan paikkamerkki 1"/>
          <p:cNvSpPr>
            <a:spLocks noGrp="1" noRot="1" noChangeAspect="1" noTextEdit="1"/>
          </p:cNvSpPr>
          <p:nvPr>
            <p:ph type="sldImg"/>
          </p:nvPr>
        </p:nvSpPr>
        <p:spPr>
          <a:xfrm>
            <a:off x="92075" y="746125"/>
            <a:ext cx="6627813" cy="3729038"/>
          </a:xfrm>
          <a:ln/>
        </p:spPr>
      </p:sp>
      <p:sp>
        <p:nvSpPr>
          <p:cNvPr id="29700" name="Huomautusten paikkamerkki 2"/>
          <p:cNvSpPr>
            <a:spLocks noGrp="1"/>
          </p:cNvSpPr>
          <p:nvPr>
            <p:ph type="body" idx="1"/>
          </p:nvPr>
        </p:nvSpPr>
        <p:spPr>
          <a:xfrm>
            <a:off x="681038" y="4724086"/>
            <a:ext cx="5448300" cy="4472938"/>
          </a:xfrm>
          <a:noFill/>
          <a:ln/>
        </p:spPr>
        <p:txBody>
          <a:bodyPr wrap="square" lIns="92402" tIns="46201" rIns="92402" bIns="46201" anchor="t"/>
          <a:lstStyle/>
          <a:p>
            <a:endParaRPr lang="fi-FI" dirty="0"/>
          </a:p>
        </p:txBody>
      </p:sp>
      <p:sp>
        <p:nvSpPr>
          <p:cNvPr id="29701" name="Dian numeron paikkamerkki 3"/>
          <p:cNvSpPr txBox="1">
            <a:spLocks noGrp="1"/>
          </p:cNvSpPr>
          <p:nvPr/>
        </p:nvSpPr>
        <p:spPr bwMode="auto">
          <a:xfrm>
            <a:off x="3857092" y="9443401"/>
            <a:ext cx="2951694" cy="497523"/>
          </a:xfrm>
          <a:prstGeom prst="rect">
            <a:avLst/>
          </a:prstGeom>
          <a:noFill/>
          <a:ln w="9525">
            <a:noFill/>
            <a:miter lim="800000"/>
            <a:headEnd/>
            <a:tailEnd/>
          </a:ln>
        </p:spPr>
        <p:txBody>
          <a:bodyPr lIns="92402" tIns="46201" rIns="92402" bIns="46201" anchor="b"/>
          <a:lstStyle/>
          <a:p>
            <a:pPr algn="r" fontAlgn="base">
              <a:spcBef>
                <a:spcPct val="0"/>
              </a:spcBef>
              <a:spcAft>
                <a:spcPct val="0"/>
              </a:spcAft>
            </a:pPr>
            <a:fld id="{E7F050FF-E63D-4E5A-A495-9C27E11EE384}" type="slidenum">
              <a:rPr lang="fi-FI" sz="1200">
                <a:solidFill>
                  <a:prstClr val="black"/>
                </a:solidFill>
                <a:latin typeface="Arial" charset="0"/>
              </a:rPr>
              <a:pPr algn="r" fontAlgn="base">
                <a:spcBef>
                  <a:spcPct val="0"/>
                </a:spcBef>
                <a:spcAft>
                  <a:spcPct val="0"/>
                </a:spcAft>
              </a:pPr>
              <a:t>3</a:t>
            </a:fld>
            <a:endParaRPr lang="fi-FI" sz="1200">
              <a:solidFill>
                <a:prstClr val="black"/>
              </a:solidFill>
              <a:latin typeface="Arial" charset="0"/>
            </a:endParaRPr>
          </a:p>
        </p:txBody>
      </p:sp>
    </p:spTree>
    <p:extLst>
      <p:ext uri="{BB962C8B-B14F-4D97-AF65-F5344CB8AC3E}">
        <p14:creationId xmlns:p14="http://schemas.microsoft.com/office/powerpoint/2010/main" val="3136434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63909E8E-FA46-4600-A774-8D16BA2F6C08}" type="slidenum">
              <a:rPr lang="fi-FI">
                <a:solidFill>
                  <a:prstClr val="black"/>
                </a:solidFill>
              </a:rPr>
              <a:pPr/>
              <a:t>4</a:t>
            </a:fld>
            <a:endParaRPr lang="fi-FI">
              <a:solidFill>
                <a:prstClr val="black"/>
              </a:solidFill>
            </a:endParaRPr>
          </a:p>
        </p:txBody>
      </p:sp>
      <p:sp>
        <p:nvSpPr>
          <p:cNvPr id="29699" name="Dian kuvan paikkamerkki 1"/>
          <p:cNvSpPr>
            <a:spLocks noGrp="1" noRot="1" noChangeAspect="1" noTextEdit="1"/>
          </p:cNvSpPr>
          <p:nvPr>
            <p:ph type="sldImg"/>
          </p:nvPr>
        </p:nvSpPr>
        <p:spPr>
          <a:xfrm>
            <a:off x="92075" y="746125"/>
            <a:ext cx="6627813" cy="3729038"/>
          </a:xfrm>
          <a:ln/>
        </p:spPr>
      </p:sp>
      <p:sp>
        <p:nvSpPr>
          <p:cNvPr id="29700" name="Huomautusten paikkamerkki 2"/>
          <p:cNvSpPr>
            <a:spLocks noGrp="1"/>
          </p:cNvSpPr>
          <p:nvPr>
            <p:ph type="body" idx="1"/>
          </p:nvPr>
        </p:nvSpPr>
        <p:spPr>
          <a:xfrm>
            <a:off x="681038" y="4724086"/>
            <a:ext cx="5448300" cy="4472938"/>
          </a:xfrm>
          <a:noFill/>
          <a:ln/>
        </p:spPr>
        <p:txBody>
          <a:bodyPr wrap="square" lIns="92402" tIns="46201" rIns="92402" bIns="46201" anchor="t"/>
          <a:lstStyle/>
          <a:p>
            <a:endParaRPr lang="fi-FI" sz="1200" b="0" i="0" u="none" strike="noStrike" kern="1200" baseline="0" dirty="0">
              <a:solidFill>
                <a:schemeClr val="tx1"/>
              </a:solidFill>
              <a:latin typeface="+mn-lt"/>
              <a:ea typeface="+mn-ea"/>
              <a:cs typeface="+mn-cs"/>
            </a:endParaRPr>
          </a:p>
          <a:p>
            <a:r>
              <a:rPr lang="fi-FI" sz="1200" b="0" i="0" u="none" strike="noStrike" kern="1200" baseline="0" dirty="0">
                <a:solidFill>
                  <a:schemeClr val="tx1"/>
                </a:solidFill>
                <a:latin typeface="+mn-lt"/>
                <a:ea typeface="+mn-ea"/>
                <a:cs typeface="+mn-cs"/>
              </a:rPr>
              <a:t>Voiko opettaja kuljettaa oppilasta oman auton kyydissä? </a:t>
            </a:r>
          </a:p>
          <a:p>
            <a:r>
              <a:rPr lang="fi-FI" sz="1200" b="0" i="0" u="none" strike="noStrike" kern="1200" baseline="0" dirty="0">
                <a:solidFill>
                  <a:schemeClr val="tx1"/>
                </a:solidFill>
                <a:latin typeface="+mn-lt"/>
                <a:ea typeface="+mn-ea"/>
                <a:cs typeface="+mn-cs"/>
              </a:rPr>
              <a:t>Mitä jos ei kerta kaikkiaan muulla tavoin oppilasta voi sinne kuljettaa? </a:t>
            </a:r>
          </a:p>
          <a:p>
            <a:r>
              <a:rPr lang="fi-FI" sz="1200" b="0" i="0" u="none" strike="noStrike" kern="1200" baseline="0" dirty="0">
                <a:solidFill>
                  <a:schemeClr val="tx1"/>
                </a:solidFill>
                <a:latin typeface="+mn-lt"/>
                <a:ea typeface="+mn-ea"/>
                <a:cs typeface="+mn-cs"/>
              </a:rPr>
              <a:t>29 </a:t>
            </a:r>
          </a:p>
          <a:p>
            <a:r>
              <a:rPr lang="fi-FI" sz="1200" b="1" i="0" u="none" strike="noStrike" kern="1200" baseline="0" dirty="0">
                <a:solidFill>
                  <a:schemeClr val="tx1"/>
                </a:solidFill>
                <a:latin typeface="+mn-lt"/>
                <a:ea typeface="+mn-ea"/>
                <a:cs typeface="+mn-cs"/>
              </a:rPr>
              <a:t>Oppilaan kyyditys </a:t>
            </a:r>
            <a:endParaRPr lang="fi-FI" sz="1200" b="0" i="0" u="none" strike="noStrike" kern="1200" baseline="0" dirty="0">
              <a:solidFill>
                <a:schemeClr val="tx1"/>
              </a:solidFill>
              <a:latin typeface="+mn-lt"/>
              <a:ea typeface="+mn-ea"/>
              <a:cs typeface="+mn-cs"/>
            </a:endParaRPr>
          </a:p>
          <a:p>
            <a:r>
              <a:rPr lang="fi-FI" sz="1200" b="0" i="0" u="none" strike="noStrike" kern="1200" baseline="0" dirty="0" err="1">
                <a:solidFill>
                  <a:schemeClr val="tx1"/>
                </a:solidFill>
                <a:latin typeface="+mn-lt"/>
                <a:ea typeface="+mn-ea"/>
                <a:cs typeface="+mn-cs"/>
              </a:rPr>
              <a:t>-Oppilasta</a:t>
            </a:r>
            <a:r>
              <a:rPr lang="fi-FI" sz="1200" b="0" i="0" u="none" strike="noStrike" kern="1200" baseline="0" dirty="0">
                <a:solidFill>
                  <a:schemeClr val="tx1"/>
                </a:solidFill>
                <a:latin typeface="+mn-lt"/>
                <a:ea typeface="+mn-ea"/>
                <a:cs typeface="+mn-cs"/>
              </a:rPr>
              <a:t> ei ole lupa kyyditä </a:t>
            </a:r>
          </a:p>
          <a:p>
            <a:r>
              <a:rPr lang="fi-FI" sz="1200" b="0" i="0" u="none" strike="noStrike" kern="1200" baseline="0" dirty="0" err="1">
                <a:solidFill>
                  <a:schemeClr val="tx1"/>
                </a:solidFill>
                <a:latin typeface="+mn-lt"/>
                <a:ea typeface="+mn-ea"/>
                <a:cs typeface="+mn-cs"/>
              </a:rPr>
              <a:t>-Vamman</a:t>
            </a:r>
            <a:r>
              <a:rPr lang="fi-FI" sz="1200" b="0" i="0" u="none" strike="noStrike" kern="1200" baseline="0" dirty="0">
                <a:solidFill>
                  <a:schemeClr val="tx1"/>
                </a:solidFill>
                <a:latin typeface="+mn-lt"/>
                <a:ea typeface="+mn-ea"/>
                <a:cs typeface="+mn-cs"/>
              </a:rPr>
              <a:t> tai sairauskohtauksen sattuessa yhteys 112 </a:t>
            </a:r>
          </a:p>
          <a:p>
            <a:r>
              <a:rPr lang="fi-FI" sz="1200" b="0" i="0" u="none" strike="noStrike" kern="1200" baseline="0" dirty="0" err="1">
                <a:solidFill>
                  <a:schemeClr val="tx1"/>
                </a:solidFill>
                <a:latin typeface="+mn-lt"/>
                <a:ea typeface="+mn-ea"/>
                <a:cs typeface="+mn-cs"/>
              </a:rPr>
              <a:t>-Henkilökuljetuksiin</a:t>
            </a:r>
            <a:r>
              <a:rPr lang="fi-FI" sz="1200" b="0" i="0" u="none" strike="noStrike" kern="1200" baseline="0" dirty="0">
                <a:solidFill>
                  <a:schemeClr val="tx1"/>
                </a:solidFill>
                <a:latin typeface="+mn-lt"/>
                <a:ea typeface="+mn-ea"/>
                <a:cs typeface="+mn-cs"/>
              </a:rPr>
              <a:t> tarvitaan lupa (taksi) AVI/ELY </a:t>
            </a:r>
          </a:p>
          <a:p>
            <a:r>
              <a:rPr lang="fi-FI" sz="1200" b="0" i="0" u="none" strike="noStrike" kern="1200" baseline="0" dirty="0" err="1">
                <a:solidFill>
                  <a:schemeClr val="tx1"/>
                </a:solidFill>
                <a:latin typeface="+mn-lt"/>
                <a:ea typeface="+mn-ea"/>
                <a:cs typeface="+mn-cs"/>
              </a:rPr>
              <a:t>-Jos</a:t>
            </a:r>
            <a:r>
              <a:rPr lang="fi-FI" sz="1200" b="0" i="0" u="none" strike="noStrike" kern="1200" baseline="0" dirty="0">
                <a:solidFill>
                  <a:schemeClr val="tx1"/>
                </a:solidFill>
                <a:latin typeface="+mn-lt"/>
                <a:ea typeface="+mn-ea"/>
                <a:cs typeface="+mn-cs"/>
              </a:rPr>
              <a:t> kyydissä olijalle tapahtuu jotain, liikennevakuutus korvaa, ja vakuutusyhtiö voi sitten hakea vastuita kuljettajalta </a:t>
            </a:r>
          </a:p>
          <a:p>
            <a:endParaRPr lang="fi-FI" sz="1200" b="0" i="0" u="none" strike="noStrike" kern="1200" baseline="0" dirty="0">
              <a:solidFill>
                <a:schemeClr val="tx1"/>
              </a:solidFill>
              <a:latin typeface="+mn-lt"/>
              <a:ea typeface="+mn-ea"/>
              <a:cs typeface="+mn-cs"/>
            </a:endParaRPr>
          </a:p>
          <a:p>
            <a:endParaRPr lang="fi-FI" sz="1200" b="0" i="0" u="none" strike="noStrike" kern="1200" baseline="0" dirty="0">
              <a:solidFill>
                <a:schemeClr val="tx1"/>
              </a:solidFill>
              <a:latin typeface="+mn-lt"/>
              <a:ea typeface="+mn-ea"/>
              <a:cs typeface="+mn-cs"/>
            </a:endParaRPr>
          </a:p>
          <a:p>
            <a:r>
              <a:rPr lang="fi-FI" sz="1200" b="0" i="0" u="none" strike="noStrike" kern="1200" baseline="0" dirty="0">
                <a:solidFill>
                  <a:schemeClr val="tx1"/>
                </a:solidFill>
                <a:latin typeface="+mn-lt"/>
                <a:ea typeface="+mn-ea"/>
                <a:cs typeface="+mn-cs"/>
              </a:rPr>
              <a:t>Voiko opettaja mennä väliin ja erottaa kaksi tappelijaa toisistaan ? </a:t>
            </a:r>
          </a:p>
          <a:p>
            <a:r>
              <a:rPr lang="fi-FI" sz="1200" b="0" i="0" u="none" strike="noStrike" kern="1200" baseline="0" dirty="0" err="1">
                <a:solidFill>
                  <a:schemeClr val="tx1"/>
                </a:solidFill>
                <a:latin typeface="+mn-lt"/>
                <a:ea typeface="+mn-ea"/>
                <a:cs typeface="+mn-cs"/>
              </a:rPr>
              <a:t>-On</a:t>
            </a:r>
            <a:r>
              <a:rPr lang="fi-FI" sz="1200" b="0" i="0" u="none" strike="noStrike" kern="1200" baseline="0" dirty="0">
                <a:solidFill>
                  <a:schemeClr val="tx1"/>
                </a:solidFill>
                <a:latin typeface="+mn-lt"/>
                <a:ea typeface="+mn-ea"/>
                <a:cs typeface="+mn-cs"/>
              </a:rPr>
              <a:t> velvollisuus erottaa </a:t>
            </a:r>
          </a:p>
          <a:p>
            <a:r>
              <a:rPr lang="fi-FI" sz="1200" b="0" i="0" u="none" strike="noStrike" kern="1200" baseline="0" dirty="0" err="1">
                <a:solidFill>
                  <a:schemeClr val="tx1"/>
                </a:solidFill>
                <a:latin typeface="+mn-lt"/>
                <a:ea typeface="+mn-ea"/>
                <a:cs typeface="+mn-cs"/>
              </a:rPr>
              <a:t>-Ensin</a:t>
            </a:r>
            <a:r>
              <a:rPr lang="fi-FI" sz="1200" b="0" i="0" u="none" strike="noStrike" kern="1200" baseline="0" dirty="0">
                <a:solidFill>
                  <a:schemeClr val="tx1"/>
                </a:solidFill>
                <a:latin typeface="+mn-lt"/>
                <a:ea typeface="+mn-ea"/>
                <a:cs typeface="+mn-cs"/>
              </a:rPr>
              <a:t> käskytys </a:t>
            </a:r>
          </a:p>
          <a:p>
            <a:r>
              <a:rPr lang="fi-FI" sz="1200" b="0" i="0" u="none" strike="noStrike" kern="1200" baseline="0" dirty="0" err="1">
                <a:solidFill>
                  <a:schemeClr val="tx1"/>
                </a:solidFill>
                <a:latin typeface="+mn-lt"/>
                <a:ea typeface="+mn-ea"/>
                <a:cs typeface="+mn-cs"/>
              </a:rPr>
              <a:t>-Ei</a:t>
            </a:r>
            <a:r>
              <a:rPr lang="fi-FI" sz="1200" b="0" i="0" u="none" strike="noStrike" kern="1200" baseline="0" dirty="0">
                <a:solidFill>
                  <a:schemeClr val="tx1"/>
                </a:solidFill>
                <a:latin typeface="+mn-lt"/>
                <a:ea typeface="+mn-ea"/>
                <a:cs typeface="+mn-cs"/>
              </a:rPr>
              <a:t> liiallista voimaa </a:t>
            </a:r>
          </a:p>
          <a:p>
            <a:r>
              <a:rPr lang="fi-FI" sz="1200" b="0" i="0" u="none" strike="noStrike" kern="1200" baseline="0" dirty="0" err="1">
                <a:solidFill>
                  <a:schemeClr val="tx1"/>
                </a:solidFill>
                <a:latin typeface="+mn-lt"/>
                <a:ea typeface="+mn-ea"/>
                <a:cs typeface="+mn-cs"/>
              </a:rPr>
              <a:t>-Ei</a:t>
            </a:r>
            <a:r>
              <a:rPr lang="fi-FI" sz="1200" b="0" i="0" u="none" strike="noStrike" kern="1200" baseline="0" dirty="0">
                <a:solidFill>
                  <a:schemeClr val="tx1"/>
                </a:solidFill>
                <a:latin typeface="+mn-lt"/>
                <a:ea typeface="+mn-ea"/>
                <a:cs typeface="+mn-cs"/>
              </a:rPr>
              <a:t> omaa väkivaltaa (lyönti, läpsäys, potku) </a:t>
            </a:r>
          </a:p>
          <a:p>
            <a:r>
              <a:rPr lang="fi-FI" sz="1200" b="0" i="0" u="none" strike="noStrike" kern="1200" baseline="0" dirty="0" err="1">
                <a:solidFill>
                  <a:schemeClr val="tx1"/>
                </a:solidFill>
                <a:latin typeface="+mn-lt"/>
                <a:ea typeface="+mn-ea"/>
                <a:cs typeface="+mn-cs"/>
              </a:rPr>
              <a:t>-Mielellään</a:t>
            </a:r>
            <a:r>
              <a:rPr lang="fi-FI" sz="1200" b="0" i="0" u="none" strike="noStrike" kern="1200" baseline="0" dirty="0">
                <a:solidFill>
                  <a:schemeClr val="tx1"/>
                </a:solidFill>
                <a:latin typeface="+mn-lt"/>
                <a:ea typeface="+mn-ea"/>
                <a:cs typeface="+mn-cs"/>
              </a:rPr>
              <a:t> todistajana toinen aikuinen </a:t>
            </a:r>
          </a:p>
          <a:p>
            <a:r>
              <a:rPr lang="fi-FI" sz="1200" b="0" i="0" u="none" strike="noStrike" kern="1200" baseline="0" dirty="0">
                <a:solidFill>
                  <a:schemeClr val="tx1"/>
                </a:solidFill>
                <a:latin typeface="+mn-lt"/>
                <a:ea typeface="+mn-ea"/>
                <a:cs typeface="+mn-cs"/>
              </a:rPr>
              <a:t>30 </a:t>
            </a:r>
            <a:endParaRPr lang="fi-FI" dirty="0"/>
          </a:p>
        </p:txBody>
      </p:sp>
      <p:sp>
        <p:nvSpPr>
          <p:cNvPr id="29701" name="Dian numeron paikkamerkki 3"/>
          <p:cNvSpPr txBox="1">
            <a:spLocks noGrp="1"/>
          </p:cNvSpPr>
          <p:nvPr/>
        </p:nvSpPr>
        <p:spPr bwMode="auto">
          <a:xfrm>
            <a:off x="3857092" y="9443401"/>
            <a:ext cx="2951694" cy="497523"/>
          </a:xfrm>
          <a:prstGeom prst="rect">
            <a:avLst/>
          </a:prstGeom>
          <a:noFill/>
          <a:ln w="9525">
            <a:noFill/>
            <a:miter lim="800000"/>
            <a:headEnd/>
            <a:tailEnd/>
          </a:ln>
        </p:spPr>
        <p:txBody>
          <a:bodyPr lIns="92402" tIns="46201" rIns="92402" bIns="46201" anchor="b"/>
          <a:lstStyle/>
          <a:p>
            <a:pPr algn="r" fontAlgn="base">
              <a:spcBef>
                <a:spcPct val="0"/>
              </a:spcBef>
              <a:spcAft>
                <a:spcPct val="0"/>
              </a:spcAft>
            </a:pPr>
            <a:fld id="{E7F050FF-E63D-4E5A-A495-9C27E11EE384}" type="slidenum">
              <a:rPr lang="fi-FI" sz="1200">
                <a:solidFill>
                  <a:prstClr val="black"/>
                </a:solidFill>
                <a:latin typeface="Arial" charset="0"/>
              </a:rPr>
              <a:pPr algn="r" fontAlgn="base">
                <a:spcBef>
                  <a:spcPct val="0"/>
                </a:spcBef>
                <a:spcAft>
                  <a:spcPct val="0"/>
                </a:spcAft>
              </a:pPr>
              <a:t>4</a:t>
            </a:fld>
            <a:endParaRPr lang="fi-FI" sz="1200">
              <a:solidFill>
                <a:prstClr val="black"/>
              </a:solidFill>
              <a:latin typeface="Arial" charset="0"/>
            </a:endParaRPr>
          </a:p>
        </p:txBody>
      </p:sp>
    </p:spTree>
    <p:extLst>
      <p:ext uri="{BB962C8B-B14F-4D97-AF65-F5344CB8AC3E}">
        <p14:creationId xmlns:p14="http://schemas.microsoft.com/office/powerpoint/2010/main" val="3797333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63909E8E-FA46-4600-A774-8D16BA2F6C08}" type="slidenum">
              <a:rPr lang="fi-FI">
                <a:solidFill>
                  <a:prstClr val="black"/>
                </a:solidFill>
              </a:rPr>
              <a:pPr/>
              <a:t>5</a:t>
            </a:fld>
            <a:endParaRPr lang="fi-FI">
              <a:solidFill>
                <a:prstClr val="black"/>
              </a:solidFill>
            </a:endParaRPr>
          </a:p>
        </p:txBody>
      </p:sp>
      <p:sp>
        <p:nvSpPr>
          <p:cNvPr id="29699" name="Dian kuvan paikkamerkki 1"/>
          <p:cNvSpPr>
            <a:spLocks noGrp="1" noRot="1" noChangeAspect="1" noTextEdit="1"/>
          </p:cNvSpPr>
          <p:nvPr>
            <p:ph type="sldImg"/>
          </p:nvPr>
        </p:nvSpPr>
        <p:spPr>
          <a:xfrm>
            <a:off x="92075" y="746125"/>
            <a:ext cx="6627813" cy="3729038"/>
          </a:xfrm>
          <a:ln/>
        </p:spPr>
      </p:sp>
      <p:sp>
        <p:nvSpPr>
          <p:cNvPr id="29700" name="Huomautusten paikkamerkki 2"/>
          <p:cNvSpPr>
            <a:spLocks noGrp="1"/>
          </p:cNvSpPr>
          <p:nvPr>
            <p:ph type="body" idx="1"/>
          </p:nvPr>
        </p:nvSpPr>
        <p:spPr>
          <a:xfrm>
            <a:off x="681038" y="4724086"/>
            <a:ext cx="5448300" cy="4472938"/>
          </a:xfrm>
          <a:noFill/>
          <a:ln/>
        </p:spPr>
        <p:txBody>
          <a:bodyPr wrap="square" lIns="92402" tIns="46201" rIns="92402" bIns="46201" anchor="t"/>
          <a:lstStyle/>
          <a:p>
            <a:endParaRPr lang="fi-FI" dirty="0"/>
          </a:p>
        </p:txBody>
      </p:sp>
      <p:sp>
        <p:nvSpPr>
          <p:cNvPr id="29701" name="Dian numeron paikkamerkki 3"/>
          <p:cNvSpPr txBox="1">
            <a:spLocks noGrp="1"/>
          </p:cNvSpPr>
          <p:nvPr/>
        </p:nvSpPr>
        <p:spPr bwMode="auto">
          <a:xfrm>
            <a:off x="3857092" y="9443401"/>
            <a:ext cx="2951694" cy="497523"/>
          </a:xfrm>
          <a:prstGeom prst="rect">
            <a:avLst/>
          </a:prstGeom>
          <a:noFill/>
          <a:ln w="9525">
            <a:noFill/>
            <a:miter lim="800000"/>
            <a:headEnd/>
            <a:tailEnd/>
          </a:ln>
        </p:spPr>
        <p:txBody>
          <a:bodyPr lIns="92402" tIns="46201" rIns="92402" bIns="46201" anchor="b"/>
          <a:lstStyle/>
          <a:p>
            <a:pPr algn="r" fontAlgn="base">
              <a:spcBef>
                <a:spcPct val="0"/>
              </a:spcBef>
              <a:spcAft>
                <a:spcPct val="0"/>
              </a:spcAft>
            </a:pPr>
            <a:fld id="{E7F050FF-E63D-4E5A-A495-9C27E11EE384}" type="slidenum">
              <a:rPr lang="fi-FI" sz="1200">
                <a:solidFill>
                  <a:prstClr val="black"/>
                </a:solidFill>
                <a:latin typeface="Arial" charset="0"/>
              </a:rPr>
              <a:pPr algn="r" fontAlgn="base">
                <a:spcBef>
                  <a:spcPct val="0"/>
                </a:spcBef>
                <a:spcAft>
                  <a:spcPct val="0"/>
                </a:spcAft>
              </a:pPr>
              <a:t>5</a:t>
            </a:fld>
            <a:endParaRPr lang="fi-FI" sz="1200">
              <a:solidFill>
                <a:prstClr val="black"/>
              </a:solidFill>
              <a:latin typeface="Arial" charset="0"/>
            </a:endParaRPr>
          </a:p>
        </p:txBody>
      </p:sp>
    </p:spTree>
    <p:extLst>
      <p:ext uri="{BB962C8B-B14F-4D97-AF65-F5344CB8AC3E}">
        <p14:creationId xmlns:p14="http://schemas.microsoft.com/office/powerpoint/2010/main" val="2256877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63909E8E-FA46-4600-A774-8D16BA2F6C08}" type="slidenum">
              <a:rPr lang="fi-FI">
                <a:solidFill>
                  <a:prstClr val="black"/>
                </a:solidFill>
              </a:rPr>
              <a:pPr/>
              <a:t>6</a:t>
            </a:fld>
            <a:endParaRPr lang="fi-FI">
              <a:solidFill>
                <a:prstClr val="black"/>
              </a:solidFill>
            </a:endParaRPr>
          </a:p>
        </p:txBody>
      </p:sp>
      <p:sp>
        <p:nvSpPr>
          <p:cNvPr id="29699" name="Dian kuvan paikkamerkki 1"/>
          <p:cNvSpPr>
            <a:spLocks noGrp="1" noRot="1" noChangeAspect="1" noTextEdit="1"/>
          </p:cNvSpPr>
          <p:nvPr>
            <p:ph type="sldImg"/>
          </p:nvPr>
        </p:nvSpPr>
        <p:spPr>
          <a:xfrm>
            <a:off x="92075" y="746125"/>
            <a:ext cx="6627813" cy="3729038"/>
          </a:xfrm>
          <a:ln/>
        </p:spPr>
      </p:sp>
      <p:sp>
        <p:nvSpPr>
          <p:cNvPr id="29700" name="Huomautusten paikkamerkki 2"/>
          <p:cNvSpPr>
            <a:spLocks noGrp="1"/>
          </p:cNvSpPr>
          <p:nvPr>
            <p:ph type="body" idx="1"/>
          </p:nvPr>
        </p:nvSpPr>
        <p:spPr>
          <a:xfrm>
            <a:off x="681038" y="4724086"/>
            <a:ext cx="5448300" cy="4472938"/>
          </a:xfrm>
          <a:noFill/>
          <a:ln/>
        </p:spPr>
        <p:txBody>
          <a:bodyPr wrap="square" lIns="92402" tIns="46201" rIns="92402" bIns="46201" anchor="t"/>
          <a:lstStyle/>
          <a:p>
            <a:r>
              <a:rPr lang="fi-FI" dirty="0"/>
              <a:t>Vastaus</a:t>
            </a:r>
            <a:r>
              <a:rPr lang="fi-FI" baseline="0" dirty="0"/>
              <a:t> kysymykseen 10 :</a:t>
            </a:r>
          </a:p>
          <a:p>
            <a:r>
              <a:rPr lang="fi-FI" baseline="0" dirty="0"/>
              <a:t>- </a:t>
            </a:r>
            <a:r>
              <a:rPr lang="fi-FI" dirty="0"/>
              <a:t>Koulu on vastuussa tapaturmista oppitunneilla </a:t>
            </a:r>
          </a:p>
          <a:p>
            <a:r>
              <a:rPr lang="fi-FI" dirty="0" err="1"/>
              <a:t>-Jos</a:t>
            </a:r>
            <a:r>
              <a:rPr lang="fi-FI" dirty="0"/>
              <a:t> koulu on ohjeistanut kypäräpakon, se on oltava tunnilla, tai vaihtoehtoista turvallista liikuntaa on järjestettävä ilman turvavälineitä </a:t>
            </a:r>
          </a:p>
          <a:p>
            <a:r>
              <a:rPr lang="fi-FI" dirty="0" err="1"/>
              <a:t>-Ryhmän</a:t>
            </a:r>
            <a:r>
              <a:rPr lang="fi-FI" dirty="0"/>
              <a:t> jakamisen ongelma on selvitettävä etukäteen </a:t>
            </a:r>
          </a:p>
          <a:p>
            <a:r>
              <a:rPr lang="fi-FI" dirty="0" err="1"/>
              <a:t>-Hyvä</a:t>
            </a:r>
            <a:r>
              <a:rPr lang="fi-FI" dirty="0"/>
              <a:t> liikuntasuunnitelma ja etukäteinen ohjeistus auttavat </a:t>
            </a:r>
          </a:p>
          <a:p>
            <a:endParaRPr lang="fi-FI" dirty="0"/>
          </a:p>
        </p:txBody>
      </p:sp>
      <p:sp>
        <p:nvSpPr>
          <p:cNvPr id="29701" name="Dian numeron paikkamerkki 3"/>
          <p:cNvSpPr txBox="1">
            <a:spLocks noGrp="1"/>
          </p:cNvSpPr>
          <p:nvPr/>
        </p:nvSpPr>
        <p:spPr bwMode="auto">
          <a:xfrm>
            <a:off x="3857092" y="9443401"/>
            <a:ext cx="2951694" cy="497523"/>
          </a:xfrm>
          <a:prstGeom prst="rect">
            <a:avLst/>
          </a:prstGeom>
          <a:noFill/>
          <a:ln w="9525">
            <a:noFill/>
            <a:miter lim="800000"/>
            <a:headEnd/>
            <a:tailEnd/>
          </a:ln>
        </p:spPr>
        <p:txBody>
          <a:bodyPr lIns="92402" tIns="46201" rIns="92402" bIns="46201" anchor="b"/>
          <a:lstStyle/>
          <a:p>
            <a:pPr algn="r" fontAlgn="base">
              <a:spcBef>
                <a:spcPct val="0"/>
              </a:spcBef>
              <a:spcAft>
                <a:spcPct val="0"/>
              </a:spcAft>
            </a:pPr>
            <a:fld id="{E7F050FF-E63D-4E5A-A495-9C27E11EE384}" type="slidenum">
              <a:rPr lang="fi-FI" sz="1200">
                <a:solidFill>
                  <a:prstClr val="black"/>
                </a:solidFill>
                <a:latin typeface="Arial" charset="0"/>
              </a:rPr>
              <a:pPr algn="r" fontAlgn="base">
                <a:spcBef>
                  <a:spcPct val="0"/>
                </a:spcBef>
                <a:spcAft>
                  <a:spcPct val="0"/>
                </a:spcAft>
              </a:pPr>
              <a:t>6</a:t>
            </a:fld>
            <a:endParaRPr lang="fi-FI" sz="1200">
              <a:solidFill>
                <a:prstClr val="black"/>
              </a:solidFill>
              <a:latin typeface="Arial" charset="0"/>
            </a:endParaRPr>
          </a:p>
        </p:txBody>
      </p:sp>
    </p:spTree>
    <p:extLst>
      <p:ext uri="{BB962C8B-B14F-4D97-AF65-F5344CB8AC3E}">
        <p14:creationId xmlns:p14="http://schemas.microsoft.com/office/powerpoint/2010/main" val="9625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fi-FI" dirty="0"/>
              <a:t>74 § Yleiset tupakointikiellot</a:t>
            </a:r>
          </a:p>
          <a:p>
            <a:r>
              <a:rPr lang="fi-FI" dirty="0"/>
              <a:t>Tupakoida ei saa: 3) päiväkotien taikka </a:t>
            </a:r>
            <a:r>
              <a:rPr lang="fi-FI" dirty="0" err="1"/>
              <a:t>esi</a:t>
            </a:r>
            <a:r>
              <a:rPr lang="fi-FI" dirty="0"/>
              <a:t>- tai perusopetusta, ammatillista koulutusta tai lukio-opetusta antavien oppilaitosten ulkotiloissa.</a:t>
            </a:r>
          </a:p>
          <a:p>
            <a:r>
              <a:rPr lang="fi-FI" dirty="0"/>
              <a:t>Tupakoida ei myöskään saa yksityisessä käytössä olevan kulkuneuvon sisällä, kun siellä oleskelee alle 15-vuotias. </a:t>
            </a:r>
            <a:r>
              <a:rPr lang="fi-FI" b="1" dirty="0"/>
              <a:t>Savutonta tupakkatuotetta ei saa käyttää päiväkotien taikka </a:t>
            </a:r>
            <a:r>
              <a:rPr lang="fi-FI" b="1" dirty="0" err="1"/>
              <a:t>esi</a:t>
            </a:r>
            <a:r>
              <a:rPr lang="fi-FI" b="1" dirty="0"/>
              <a:t>- tai perusopetusta, ammatillista koulutusta tai lukio-opetusta antavien oppilaitosten </a:t>
            </a:r>
            <a:r>
              <a:rPr lang="fi-FI" b="1" dirty="0" err="1"/>
              <a:t>sisä</a:t>
            </a:r>
            <a:r>
              <a:rPr lang="fi-FI" b="1" dirty="0"/>
              <a:t>- tai ulkotiloissa.</a:t>
            </a:r>
          </a:p>
          <a:p>
            <a:r>
              <a:rPr lang="fi-FI" dirty="0"/>
              <a:t>Tupakkatuotteita ja nikotiininesteitä ei saa myydä tai muutoin luovuttaa eikä välittää alle 18-vuotiaalle. </a:t>
            </a:r>
          </a:p>
          <a:p>
            <a:r>
              <a:rPr lang="fi-FI" b="1" dirty="0"/>
              <a:t>118 § </a:t>
            </a:r>
          </a:p>
          <a:p>
            <a:r>
              <a:rPr lang="fi-FI" b="1" dirty="0"/>
              <a:t>Hallussapitokielto</a:t>
            </a:r>
          </a:p>
          <a:p>
            <a:r>
              <a:rPr lang="fi-FI" dirty="0"/>
              <a:t>Alle 18-vuotias ei saa pitää hallussaan tupakkatuotetta tai nikotiininestettä.</a:t>
            </a:r>
          </a:p>
          <a:p>
            <a:endParaRPr lang="fi-FI" dirty="0"/>
          </a:p>
          <a:p>
            <a:r>
              <a:rPr lang="fi-FI" b="1" dirty="0"/>
              <a:t>113 § </a:t>
            </a:r>
          </a:p>
          <a:p>
            <a:r>
              <a:rPr lang="fi-FI" b="1" dirty="0"/>
              <a:t>Tupakointirikkomus</a:t>
            </a:r>
          </a:p>
          <a:p>
            <a:r>
              <a:rPr lang="fi-FI" dirty="0"/>
              <a:t>Joka tahallaan yleisen kulkuneuvon, sisätilan tai ulkoalueen haltijan tai hänen edustajansa taikka yleisen tilaisuuden järjestäjän tai siellä järjestyksenvalvojana toimivan taikka valvontaviranomaisen huomautuksesta huolimatta jatkaa tupakointia sisätilassa tai ulkoalueella, jossa tupakointi on 74 §:n 1 momentin mukaan kielletty, on tuomittava </a:t>
            </a:r>
            <a:r>
              <a:rPr lang="fi-FI" i="1" dirty="0"/>
              <a:t>tupakointirikkomuksesta</a:t>
            </a:r>
            <a:r>
              <a:rPr lang="fi-FI" dirty="0"/>
              <a:t> sakkoon.</a:t>
            </a:r>
          </a:p>
          <a:p>
            <a:r>
              <a:rPr lang="fi-FI" dirty="0"/>
              <a:t>Mitä 1 momentissa säädetään tupakoinnista, koskee myös poltettavaksi tarkoitetun kasviperäisen tuotteen polttamista ja sähkösavukkeen käyttämistä sekä savuttoman tupakkatuotteen käyttämistä 74 §:n 3 momentin vastaisesti päiväkodin taikka </a:t>
            </a:r>
            <a:r>
              <a:rPr lang="fi-FI" dirty="0" err="1"/>
              <a:t>esi</a:t>
            </a:r>
            <a:r>
              <a:rPr lang="fi-FI" dirty="0"/>
              <a:t>- tai perusopetusta, ammatillista koulutusta tai lukio-opetusta antavan oppilaitoksen </a:t>
            </a:r>
            <a:r>
              <a:rPr lang="fi-FI" dirty="0" err="1"/>
              <a:t>sisä</a:t>
            </a:r>
            <a:r>
              <a:rPr lang="fi-FI" dirty="0"/>
              <a:t>- ja ulkotiloissa.</a:t>
            </a:r>
          </a:p>
          <a:p>
            <a:endParaRPr lang="fi-FI" b="1" dirty="0"/>
          </a:p>
          <a:p>
            <a:endParaRPr lang="fi-FI" dirty="0"/>
          </a:p>
        </p:txBody>
      </p:sp>
      <p:sp>
        <p:nvSpPr>
          <p:cNvPr id="4" name="Slide Number Placeholder 3"/>
          <p:cNvSpPr>
            <a:spLocks noGrp="1"/>
          </p:cNvSpPr>
          <p:nvPr>
            <p:ph type="sldNum" sz="quarter" idx="10"/>
          </p:nvPr>
        </p:nvSpPr>
        <p:spPr/>
        <p:txBody>
          <a:bodyPr/>
          <a:lstStyle/>
          <a:p>
            <a:fld id="{B032FA5F-2776-4A87-97C9-68EB9344B16A}" type="slidenum">
              <a:rPr lang="fi-FI" smtClean="0"/>
              <a:pPr/>
              <a:t>10</a:t>
            </a:fld>
            <a:endParaRPr lang="fi-FI"/>
          </a:p>
        </p:txBody>
      </p:sp>
    </p:spTree>
    <p:extLst>
      <p:ext uri="{BB962C8B-B14F-4D97-AF65-F5344CB8AC3E}">
        <p14:creationId xmlns:p14="http://schemas.microsoft.com/office/powerpoint/2010/main" val="3122940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63909E8E-FA46-4600-A774-8D16BA2F6C08}" type="slidenum">
              <a:rPr lang="fi-FI">
                <a:solidFill>
                  <a:prstClr val="black"/>
                </a:solidFill>
              </a:rPr>
              <a:pPr/>
              <a:t>12</a:t>
            </a:fld>
            <a:endParaRPr lang="fi-FI">
              <a:solidFill>
                <a:prstClr val="black"/>
              </a:solidFill>
            </a:endParaRPr>
          </a:p>
        </p:txBody>
      </p:sp>
      <p:sp>
        <p:nvSpPr>
          <p:cNvPr id="29699" name="Dian kuvan paikkamerkki 1"/>
          <p:cNvSpPr>
            <a:spLocks noGrp="1" noRot="1" noChangeAspect="1" noTextEdit="1"/>
          </p:cNvSpPr>
          <p:nvPr>
            <p:ph type="sldImg"/>
          </p:nvPr>
        </p:nvSpPr>
        <p:spPr>
          <a:xfrm>
            <a:off x="92075" y="746125"/>
            <a:ext cx="6627813" cy="3729038"/>
          </a:xfrm>
          <a:ln/>
        </p:spPr>
      </p:sp>
      <p:sp>
        <p:nvSpPr>
          <p:cNvPr id="29700" name="Huomautusten paikkamerkki 2"/>
          <p:cNvSpPr>
            <a:spLocks noGrp="1"/>
          </p:cNvSpPr>
          <p:nvPr>
            <p:ph type="body" idx="1"/>
          </p:nvPr>
        </p:nvSpPr>
        <p:spPr>
          <a:xfrm>
            <a:off x="681038" y="4724086"/>
            <a:ext cx="5448300" cy="4472938"/>
          </a:xfrm>
          <a:noFill/>
          <a:ln/>
        </p:spPr>
        <p:txBody>
          <a:bodyPr wrap="square" lIns="92402" tIns="46201" rIns="92402" bIns="46201" anchor="t"/>
          <a:lstStyle/>
          <a:p>
            <a:r>
              <a:rPr lang="fi-FI" dirty="0"/>
              <a:t>Näit asioita katsotaan ja selvitetään, jos jotakin isompaa vahinkoa sattuu liikuntatunnilla (ja mm. oikeudenkäynneissä).</a:t>
            </a:r>
          </a:p>
          <a:p>
            <a:r>
              <a:rPr lang="fi-FI" dirty="0"/>
              <a:t>- Sen lisäksi, että opettaja on kertonut ohjeet, hänen tehtävänään on myös varmistaa että ohjeet on ymmärretty ja että oppilaat noudattavat niitä!</a:t>
            </a:r>
          </a:p>
        </p:txBody>
      </p:sp>
      <p:sp>
        <p:nvSpPr>
          <p:cNvPr id="29701" name="Dian numeron paikkamerkki 3"/>
          <p:cNvSpPr txBox="1">
            <a:spLocks noGrp="1"/>
          </p:cNvSpPr>
          <p:nvPr/>
        </p:nvSpPr>
        <p:spPr bwMode="auto">
          <a:xfrm>
            <a:off x="3857092" y="9443401"/>
            <a:ext cx="2951694" cy="497523"/>
          </a:xfrm>
          <a:prstGeom prst="rect">
            <a:avLst/>
          </a:prstGeom>
          <a:noFill/>
          <a:ln w="9525">
            <a:noFill/>
            <a:miter lim="800000"/>
            <a:headEnd/>
            <a:tailEnd/>
          </a:ln>
        </p:spPr>
        <p:txBody>
          <a:bodyPr lIns="92402" tIns="46201" rIns="92402" bIns="46201" anchor="b"/>
          <a:lstStyle/>
          <a:p>
            <a:pPr algn="r" fontAlgn="base">
              <a:spcBef>
                <a:spcPct val="0"/>
              </a:spcBef>
              <a:spcAft>
                <a:spcPct val="0"/>
              </a:spcAft>
            </a:pPr>
            <a:fld id="{E7F050FF-E63D-4E5A-A495-9C27E11EE384}" type="slidenum">
              <a:rPr lang="fi-FI" sz="1200">
                <a:solidFill>
                  <a:prstClr val="black"/>
                </a:solidFill>
                <a:latin typeface="Arial" charset="0"/>
              </a:rPr>
              <a:pPr algn="r" fontAlgn="base">
                <a:spcBef>
                  <a:spcPct val="0"/>
                </a:spcBef>
                <a:spcAft>
                  <a:spcPct val="0"/>
                </a:spcAft>
              </a:pPr>
              <a:t>12</a:t>
            </a:fld>
            <a:endParaRPr lang="fi-FI" sz="1200">
              <a:solidFill>
                <a:prstClr val="black"/>
              </a:solidFill>
              <a:latin typeface="Arial" charset="0"/>
            </a:endParaRPr>
          </a:p>
        </p:txBody>
      </p:sp>
    </p:spTree>
    <p:extLst>
      <p:ext uri="{BB962C8B-B14F-4D97-AF65-F5344CB8AC3E}">
        <p14:creationId xmlns:p14="http://schemas.microsoft.com/office/powerpoint/2010/main" val="2384025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63909E8E-FA46-4600-A774-8D16BA2F6C08}" type="slidenum">
              <a:rPr lang="fi-FI">
                <a:solidFill>
                  <a:prstClr val="black"/>
                </a:solidFill>
              </a:rPr>
              <a:pPr/>
              <a:t>13</a:t>
            </a:fld>
            <a:endParaRPr lang="fi-FI">
              <a:solidFill>
                <a:prstClr val="black"/>
              </a:solidFill>
            </a:endParaRPr>
          </a:p>
        </p:txBody>
      </p:sp>
      <p:sp>
        <p:nvSpPr>
          <p:cNvPr id="29699" name="Dian kuvan paikkamerkki 1"/>
          <p:cNvSpPr>
            <a:spLocks noGrp="1" noRot="1" noChangeAspect="1" noTextEdit="1"/>
          </p:cNvSpPr>
          <p:nvPr>
            <p:ph type="sldImg"/>
          </p:nvPr>
        </p:nvSpPr>
        <p:spPr>
          <a:xfrm>
            <a:off x="92075" y="746125"/>
            <a:ext cx="6627813" cy="3729038"/>
          </a:xfrm>
          <a:ln/>
        </p:spPr>
      </p:sp>
      <p:sp>
        <p:nvSpPr>
          <p:cNvPr id="29700" name="Huomautusten paikkamerkki 2"/>
          <p:cNvSpPr>
            <a:spLocks noGrp="1"/>
          </p:cNvSpPr>
          <p:nvPr>
            <p:ph type="body" idx="1"/>
          </p:nvPr>
        </p:nvSpPr>
        <p:spPr>
          <a:xfrm>
            <a:off x="681038" y="4724086"/>
            <a:ext cx="5448300" cy="4472938"/>
          </a:xfrm>
          <a:noFill/>
          <a:ln/>
        </p:spPr>
        <p:txBody>
          <a:bodyPr wrap="square" lIns="92402" tIns="46201" rIns="92402" bIns="46201" anchor="t"/>
          <a:lstStyle/>
          <a:p>
            <a:pPr>
              <a:buFontTx/>
              <a:buChar char="-"/>
            </a:pPr>
            <a:r>
              <a:rPr lang="fi-FI" dirty="0"/>
              <a:t>Mitä toimenpiteitä tehty turvallisuuden varmistamiseksi? Estä vaarallisiin paikkoihin meno – rajaa sallitut</a:t>
            </a:r>
            <a:r>
              <a:rPr lang="fi-FI" baseline="0" dirty="0"/>
              <a:t> alueet, rikkinäisiä välineitä ei käytetä  tms.</a:t>
            </a:r>
          </a:p>
          <a:p>
            <a:pPr>
              <a:buFontTx/>
              <a:buChar char="-"/>
            </a:pPr>
            <a:r>
              <a:rPr lang="fi-FI" baseline="0" dirty="0"/>
              <a:t>Onko olosuhteet arvioitu oikein? Onko paikka sellainen, että oppilaita olisi ollenkaan kannattanut viedä sinne… opetustilaksi sopiva… esim. kylpylä???!</a:t>
            </a:r>
          </a:p>
          <a:p>
            <a:pPr>
              <a:buFontTx/>
              <a:buChar char="-"/>
            </a:pPr>
            <a:r>
              <a:rPr lang="fi-FI" baseline="0" dirty="0"/>
              <a:t>Valvontaa tullaan kysymään – oliko </a:t>
            </a:r>
            <a:r>
              <a:rPr lang="fi-FI" baseline="0" dirty="0" err="1"/>
              <a:t>ope</a:t>
            </a:r>
            <a:r>
              <a:rPr lang="fi-FI" baseline="0" dirty="0"/>
              <a:t> paikalla ja jos ei ollut niin miksi?</a:t>
            </a:r>
          </a:p>
          <a:p>
            <a:pPr>
              <a:buFontTx/>
              <a:buChar char="-"/>
            </a:pPr>
            <a:r>
              <a:rPr lang="fi-FI" dirty="0"/>
              <a:t>Nuorempi valvottava enemmän kuin vanhempia, mutta onko</a:t>
            </a:r>
            <a:r>
              <a:rPr lang="fi-FI" baseline="0" dirty="0"/>
              <a:t> yläasteikäinenkään vielä vastuussa mistään??? Poutala 2010: ”Perusopetuksen oppilaalta ei edellytetä vakaata harkintaa, eikä häntä aseteta vastuuseen virheistään tai laiminlyönneistään – lopulta vastuussa on aina opettaja.” </a:t>
            </a:r>
          </a:p>
          <a:p>
            <a:pPr>
              <a:buFontTx/>
              <a:buChar char="-"/>
            </a:pPr>
            <a:r>
              <a:rPr lang="fi-FI" baseline="0" dirty="0"/>
              <a:t>Opettajalla oletetaan olevan tieto lasten / nuorten osaamisesta: osaako uida tai osaako laskea mäkeä turvallisesti yksin, osaako jarruttaa luistimilla tms. Ja tätä tietoa pitää käyttää hyväkseen liikuntatunnin toimintoja suunnitellessa!</a:t>
            </a:r>
          </a:p>
          <a:p>
            <a:pPr>
              <a:buFontTx/>
              <a:buChar char="-"/>
            </a:pPr>
            <a:r>
              <a:rPr lang="fi-FI" baseline="0" dirty="0"/>
              <a:t>Oikeuteen mentäessä kaikkea syynätään eli myös suunnitelma tunnin kulusta ja organisointi asiat.</a:t>
            </a:r>
            <a:endParaRPr lang="fi-FI" dirty="0"/>
          </a:p>
        </p:txBody>
      </p:sp>
      <p:sp>
        <p:nvSpPr>
          <p:cNvPr id="29701" name="Dian numeron paikkamerkki 3"/>
          <p:cNvSpPr txBox="1">
            <a:spLocks noGrp="1"/>
          </p:cNvSpPr>
          <p:nvPr/>
        </p:nvSpPr>
        <p:spPr bwMode="auto">
          <a:xfrm>
            <a:off x="3857092" y="9443401"/>
            <a:ext cx="2951694" cy="497523"/>
          </a:xfrm>
          <a:prstGeom prst="rect">
            <a:avLst/>
          </a:prstGeom>
          <a:noFill/>
          <a:ln w="9525">
            <a:noFill/>
            <a:miter lim="800000"/>
            <a:headEnd/>
            <a:tailEnd/>
          </a:ln>
        </p:spPr>
        <p:txBody>
          <a:bodyPr lIns="92402" tIns="46201" rIns="92402" bIns="46201" anchor="b"/>
          <a:lstStyle/>
          <a:p>
            <a:pPr algn="r" fontAlgn="base">
              <a:spcBef>
                <a:spcPct val="0"/>
              </a:spcBef>
              <a:spcAft>
                <a:spcPct val="0"/>
              </a:spcAft>
            </a:pPr>
            <a:fld id="{E7F050FF-E63D-4E5A-A495-9C27E11EE384}" type="slidenum">
              <a:rPr lang="fi-FI" sz="1200">
                <a:solidFill>
                  <a:prstClr val="black"/>
                </a:solidFill>
                <a:latin typeface="Arial" charset="0"/>
              </a:rPr>
              <a:pPr algn="r" fontAlgn="base">
                <a:spcBef>
                  <a:spcPct val="0"/>
                </a:spcBef>
                <a:spcAft>
                  <a:spcPct val="0"/>
                </a:spcAft>
              </a:pPr>
              <a:t>13</a:t>
            </a:fld>
            <a:endParaRPr lang="fi-FI" sz="1200">
              <a:solidFill>
                <a:prstClr val="black"/>
              </a:solidFill>
              <a:latin typeface="Arial" charset="0"/>
            </a:endParaRPr>
          </a:p>
        </p:txBody>
      </p:sp>
    </p:spTree>
    <p:extLst>
      <p:ext uri="{BB962C8B-B14F-4D97-AF65-F5344CB8AC3E}">
        <p14:creationId xmlns:p14="http://schemas.microsoft.com/office/powerpoint/2010/main" val="4030164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63909E8E-FA46-4600-A774-8D16BA2F6C08}" type="slidenum">
              <a:rPr lang="fi-FI">
                <a:solidFill>
                  <a:prstClr val="black"/>
                </a:solidFill>
              </a:rPr>
              <a:pPr/>
              <a:t>14</a:t>
            </a:fld>
            <a:endParaRPr lang="fi-FI">
              <a:solidFill>
                <a:prstClr val="black"/>
              </a:solidFill>
            </a:endParaRPr>
          </a:p>
        </p:txBody>
      </p:sp>
      <p:sp>
        <p:nvSpPr>
          <p:cNvPr id="29699" name="Dian kuvan paikkamerkki 1"/>
          <p:cNvSpPr>
            <a:spLocks noGrp="1" noRot="1" noChangeAspect="1" noTextEdit="1"/>
          </p:cNvSpPr>
          <p:nvPr>
            <p:ph type="sldImg"/>
          </p:nvPr>
        </p:nvSpPr>
        <p:spPr>
          <a:xfrm>
            <a:off x="92075" y="746125"/>
            <a:ext cx="6627813" cy="3729038"/>
          </a:xfrm>
          <a:ln/>
        </p:spPr>
      </p:sp>
      <p:sp>
        <p:nvSpPr>
          <p:cNvPr id="29700" name="Huomautusten paikkamerkki 2"/>
          <p:cNvSpPr>
            <a:spLocks noGrp="1"/>
          </p:cNvSpPr>
          <p:nvPr>
            <p:ph type="body" idx="1"/>
          </p:nvPr>
        </p:nvSpPr>
        <p:spPr>
          <a:xfrm>
            <a:off x="681038" y="4724086"/>
            <a:ext cx="5448300" cy="4472938"/>
          </a:xfrm>
          <a:noFill/>
          <a:ln/>
        </p:spPr>
        <p:txBody>
          <a:bodyPr wrap="square" lIns="92402" tIns="46201" rIns="92402" bIns="46201" anchor="t"/>
          <a:lstStyle/>
          <a:p>
            <a:pPr>
              <a:buFontTx/>
              <a:buChar char="-"/>
            </a:pPr>
            <a:r>
              <a:rPr lang="fi-FI" dirty="0"/>
              <a:t>Poutalassa</a:t>
            </a:r>
            <a:r>
              <a:rPr lang="fi-FI" baseline="0" dirty="0"/>
              <a:t> esimerkki: salitila soveltumaton jalkapalloon, jota pelattiin soveltumattomalla välineellä (lentopallolla)</a:t>
            </a:r>
          </a:p>
          <a:p>
            <a:pPr>
              <a:buFontTx/>
              <a:buNone/>
            </a:pPr>
            <a:r>
              <a:rPr lang="fi-FI" baseline="0" dirty="0"/>
              <a:t>- Opettajan ehkä syytä seurata myös sitä, että korjaustarpeille myös tehdään jotakin.</a:t>
            </a:r>
            <a:endParaRPr lang="fi-FI" dirty="0"/>
          </a:p>
        </p:txBody>
      </p:sp>
      <p:sp>
        <p:nvSpPr>
          <p:cNvPr id="29701" name="Dian numeron paikkamerkki 3"/>
          <p:cNvSpPr txBox="1">
            <a:spLocks noGrp="1"/>
          </p:cNvSpPr>
          <p:nvPr/>
        </p:nvSpPr>
        <p:spPr bwMode="auto">
          <a:xfrm>
            <a:off x="3857092" y="9443401"/>
            <a:ext cx="2951694" cy="497523"/>
          </a:xfrm>
          <a:prstGeom prst="rect">
            <a:avLst/>
          </a:prstGeom>
          <a:noFill/>
          <a:ln w="9525">
            <a:noFill/>
            <a:miter lim="800000"/>
            <a:headEnd/>
            <a:tailEnd/>
          </a:ln>
        </p:spPr>
        <p:txBody>
          <a:bodyPr lIns="92402" tIns="46201" rIns="92402" bIns="46201" anchor="b"/>
          <a:lstStyle/>
          <a:p>
            <a:pPr algn="r" fontAlgn="base">
              <a:spcBef>
                <a:spcPct val="0"/>
              </a:spcBef>
              <a:spcAft>
                <a:spcPct val="0"/>
              </a:spcAft>
            </a:pPr>
            <a:fld id="{E7F050FF-E63D-4E5A-A495-9C27E11EE384}" type="slidenum">
              <a:rPr lang="fi-FI" sz="1200">
                <a:solidFill>
                  <a:prstClr val="black"/>
                </a:solidFill>
                <a:latin typeface="Arial" charset="0"/>
              </a:rPr>
              <a:pPr algn="r" fontAlgn="base">
                <a:spcBef>
                  <a:spcPct val="0"/>
                </a:spcBef>
                <a:spcAft>
                  <a:spcPct val="0"/>
                </a:spcAft>
              </a:pPr>
              <a:t>14</a:t>
            </a:fld>
            <a:endParaRPr lang="fi-FI" sz="1200">
              <a:solidFill>
                <a:prstClr val="black"/>
              </a:solidFill>
              <a:latin typeface="Arial" charset="0"/>
            </a:endParaRPr>
          </a:p>
        </p:txBody>
      </p:sp>
    </p:spTree>
    <p:extLst>
      <p:ext uri="{BB962C8B-B14F-4D97-AF65-F5344CB8AC3E}">
        <p14:creationId xmlns:p14="http://schemas.microsoft.com/office/powerpoint/2010/main" val="1395151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1.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34.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1.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35.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1.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36.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1.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bg1"/>
                </a:solidFill>
              </a:defRPr>
            </a:lvl1pPr>
          </a:lstStyle>
          <a:p>
            <a:r>
              <a:rPr lang="fi-FI"/>
              <a:t>Muokkaa ots. perustyyl. napsautt.</a:t>
            </a:r>
            <a:endParaRPr lang="fi-FI" dirty="0"/>
          </a:p>
        </p:txBody>
      </p:sp>
      <p:sp>
        <p:nvSpPr>
          <p:cNvPr id="3"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32B85439-DADF-49D5-BD7F-8886D07EAF5D}" type="datetimeFigureOut">
              <a:rPr lang="fi-FI" smtClean="0"/>
              <a:t>2.11.2023</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5FAE1FF3-7164-4587-A651-0D4E9AA27022}" type="slidenum">
              <a:rPr lang="fi-FI" smtClean="0"/>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bg1"/>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grpSp>
        <p:nvGrpSpPr>
          <p:cNvPr id="21" name="Group 20">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22" name="Rectangle 21"/>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3" name="Rectangle 22"/>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4" name="Rectangle 23"/>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5" name="Rectangle 24"/>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Tree>
    <p:extLst>
      <p:ext uri="{BB962C8B-B14F-4D97-AF65-F5344CB8AC3E}">
        <p14:creationId xmlns:p14="http://schemas.microsoft.com/office/powerpoint/2010/main" val="40817490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Section Header Picture 2">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C183D7F6-B498-43B3-948B-1728B52AA6E4}">
                <adec:decorative xmlns:adec="http://schemas.microsoft.com/office/drawing/2017/decorative" val="1"/>
              </a:ext>
            </a:extLst>
          </p:cNvPr>
          <p:cNvSpPr>
            <a:spLocks noGrp="1"/>
          </p:cNvSpPr>
          <p:nvPr>
            <p:ph type="pic" sz="quarter" idx="13"/>
          </p:nvPr>
        </p:nvSpPr>
        <p:spPr>
          <a:xfrm>
            <a:off x="5159896" y="0"/>
            <a:ext cx="7032104"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a:lstStyle>
            <a:lvl1pPr marL="0" indent="0" algn="r">
              <a:buFontTx/>
              <a:buNone/>
              <a:defRPr sz="1200"/>
            </a:lvl1pPr>
          </a:lstStyle>
          <a:p>
            <a:r>
              <a:rPr lang="fi-FI"/>
              <a:t>Lisää kuva napsauttamalla kuvaketta</a:t>
            </a:r>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32B85439-DADF-49D5-BD7F-8886D07EAF5D}" type="datetimeFigureOut">
              <a:rPr lang="fi-FI" smtClean="0"/>
              <a:t>2.11.2023</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5FAE1FF3-7164-4587-A651-0D4E9AA27022}" type="slidenum">
              <a:rPr lang="fi-FI" smtClean="0"/>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accent2"/>
          </a:solidFill>
        </p:grpSpPr>
        <p:sp>
          <p:nvSpPr>
            <p:cNvPr id="14"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0"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accent2"/>
                </a:solidFill>
              </a:defRPr>
            </a:lvl1pPr>
          </a:lstStyle>
          <a:p>
            <a:r>
              <a:rPr lang="fi-FI"/>
              <a:t>Muokkaa ots. perustyyl. napsautt.</a:t>
            </a:r>
            <a:endParaRPr lang="fi-FI" dirty="0"/>
          </a:p>
        </p:txBody>
      </p:sp>
      <p:sp>
        <p:nvSpPr>
          <p:cNvPr id="21"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4270803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Section Header Picture 3">
    <p:bg>
      <p:bgPr>
        <a:solidFill>
          <a:schemeClr val="accent2"/>
        </a:solidFill>
        <a:effectLst/>
      </p:bgPr>
    </p:bg>
    <p:spTree>
      <p:nvGrpSpPr>
        <p:cNvPr id="1" name=""/>
        <p:cNvGrpSpPr/>
        <p:nvPr/>
      </p:nvGrpSpPr>
      <p:grpSpPr>
        <a:xfrm>
          <a:off x="0" y="0"/>
          <a:ext cx="0" cy="0"/>
          <a:chOff x="0" y="0"/>
          <a:chExt cx="0" cy="0"/>
        </a:xfrm>
      </p:grpSpPr>
      <p:sp>
        <p:nvSpPr>
          <p:cNvPr id="3" name="Picture Placeholder 2">
            <a:extLst>
              <a:ext uri="{C183D7F6-B498-43B3-948B-1728B52AA6E4}">
                <adec:decorative xmlns:adec="http://schemas.microsoft.com/office/drawing/2017/decorative" val="1"/>
              </a:ext>
            </a:extLst>
          </p:cNvPr>
          <p:cNvSpPr>
            <a:spLocks noGrp="1"/>
          </p:cNvSpPr>
          <p:nvPr>
            <p:ph type="pic" sz="quarter" idx="13"/>
          </p:nvPr>
        </p:nvSpPr>
        <p:spPr>
          <a:xfrm>
            <a:off x="5159896" y="0"/>
            <a:ext cx="7032104"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a:lstStyle>
            <a:lvl1pPr marL="0" indent="0" algn="r">
              <a:buFontTx/>
              <a:buNone/>
              <a:defRPr sz="1200"/>
            </a:lvl1pPr>
          </a:lstStyle>
          <a:p>
            <a:r>
              <a:rPr lang="fi-FI"/>
              <a:t>Lisää kuva napsauttamalla kuvaketta</a:t>
            </a:r>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32B85439-DADF-49D5-BD7F-8886D07EAF5D}" type="datetimeFigureOut">
              <a:rPr lang="fi-FI" smtClean="0"/>
              <a:t>2.11.2023</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5FAE1FF3-7164-4587-A651-0D4E9AA27022}" type="slidenum">
              <a:rPr lang="fi-FI" smtClean="0"/>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bg1"/>
          </a:solidFill>
        </p:grpSpPr>
        <p:sp>
          <p:nvSpPr>
            <p:cNvPr id="14"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2"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bg1"/>
                </a:solidFill>
              </a:defRPr>
            </a:lvl1pPr>
          </a:lstStyle>
          <a:p>
            <a:r>
              <a:rPr lang="fi-FI"/>
              <a:t>Muokkaa ots. perustyyl. napsautt.</a:t>
            </a:r>
            <a:endParaRPr lang="fi-FI" dirty="0"/>
          </a:p>
        </p:txBody>
      </p:sp>
      <p:sp>
        <p:nvSpPr>
          <p:cNvPr id="15"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12113001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Section Header Picture 4">
    <p:bg>
      <p:bgPr>
        <a:solidFill>
          <a:schemeClr val="accent1"/>
        </a:solidFill>
        <a:effectLst/>
      </p:bgPr>
    </p:bg>
    <p:spTree>
      <p:nvGrpSpPr>
        <p:cNvPr id="1" name=""/>
        <p:cNvGrpSpPr/>
        <p:nvPr/>
      </p:nvGrpSpPr>
      <p:grpSpPr>
        <a:xfrm>
          <a:off x="0" y="0"/>
          <a:ext cx="0" cy="0"/>
          <a:chOff x="0" y="0"/>
          <a:chExt cx="0" cy="0"/>
        </a:xfrm>
      </p:grpSpPr>
      <p:sp>
        <p:nvSpPr>
          <p:cNvPr id="3" name="Picture Placeholder 2">
            <a:extLst>
              <a:ext uri="{C183D7F6-B498-43B3-948B-1728B52AA6E4}">
                <adec:decorative xmlns:adec="http://schemas.microsoft.com/office/drawing/2017/decorative" val="1"/>
              </a:ext>
            </a:extLst>
          </p:cNvPr>
          <p:cNvSpPr>
            <a:spLocks noGrp="1"/>
          </p:cNvSpPr>
          <p:nvPr>
            <p:ph type="pic" sz="quarter" idx="13"/>
          </p:nvPr>
        </p:nvSpPr>
        <p:spPr>
          <a:xfrm>
            <a:off x="5159896" y="0"/>
            <a:ext cx="7032104"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a:lstStyle>
            <a:lvl1pPr marL="0" indent="0" algn="r">
              <a:buFontTx/>
              <a:buNone/>
              <a:defRPr sz="1200"/>
            </a:lvl1pPr>
          </a:lstStyle>
          <a:p>
            <a:r>
              <a:rPr lang="fi-FI"/>
              <a:t>Lisää kuva napsauttamalla kuvaketta</a:t>
            </a:r>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32B85439-DADF-49D5-BD7F-8886D07EAF5D}" type="datetimeFigureOut">
              <a:rPr lang="fi-FI" smtClean="0"/>
              <a:t>2.11.2023</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5FAE1FF3-7164-4587-A651-0D4E9AA27022}" type="slidenum">
              <a:rPr lang="fi-FI" smtClean="0"/>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bg1"/>
          </a:solidFill>
        </p:grpSpPr>
        <p:sp>
          <p:nvSpPr>
            <p:cNvPr id="14"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2"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bg1"/>
                </a:solidFill>
              </a:defRPr>
            </a:lvl1pPr>
          </a:lstStyle>
          <a:p>
            <a:r>
              <a:rPr lang="fi-FI"/>
              <a:t>Muokkaa ots. perustyyl. napsautt.</a:t>
            </a:r>
            <a:endParaRPr lang="fi-FI" dirty="0"/>
          </a:p>
        </p:txBody>
      </p:sp>
      <p:sp>
        <p:nvSpPr>
          <p:cNvPr id="15"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12086400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fi-FI"/>
              <a:t>Muokkaa ots. perustyyl. napsautt.</a:t>
            </a:r>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1055688" y="1773239"/>
            <a:ext cx="4896296"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Content Placeholder 3">
            <a:extLst>
              <a:ext uri="{FF2B5EF4-FFF2-40B4-BE49-F238E27FC236}">
                <a16:creationId xmlns:a16="http://schemas.microsoft.com/office/drawing/2014/main" id="{304B0243-5A40-466C-827C-48D578625484}"/>
              </a:ext>
            </a:extLst>
          </p:cNvPr>
          <p:cNvSpPr>
            <a:spLocks noGrp="1"/>
          </p:cNvSpPr>
          <p:nvPr>
            <p:ph sz="half" idx="2"/>
          </p:nvPr>
        </p:nvSpPr>
        <p:spPr>
          <a:xfrm>
            <a:off x="6240016" y="1773238"/>
            <a:ext cx="4896544"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32B85439-DADF-49D5-BD7F-8886D07EAF5D}" type="datetimeFigureOut">
              <a:rPr lang="fi-FI" smtClean="0"/>
              <a:t>2.11.2023</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5FAE1FF3-7164-4587-A651-0D4E9AA27022}" type="slidenum">
              <a:rPr lang="fi-FI" smtClean="0"/>
              <a:t>‹#›</a:t>
            </a:fld>
            <a:endParaRPr lang="fi-FI"/>
          </a:p>
        </p:txBody>
      </p:sp>
    </p:spTree>
    <p:extLst>
      <p:ext uri="{BB962C8B-B14F-4D97-AF65-F5344CB8AC3E}">
        <p14:creationId xmlns:p14="http://schemas.microsoft.com/office/powerpoint/2010/main" val="28503808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mparison ">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1343024" y="1773238"/>
            <a:ext cx="4608959"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1055688" y="2420888"/>
            <a:ext cx="4896296" cy="37449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xt Placeholder 4">
            <a:extLst>
              <a:ext uri="{FF2B5EF4-FFF2-40B4-BE49-F238E27FC236}">
                <a16:creationId xmlns:a16="http://schemas.microsoft.com/office/drawing/2014/main" id="{6A2B773D-1C09-49C5-B8BD-DC683161B29E}"/>
              </a:ext>
            </a:extLst>
          </p:cNvPr>
          <p:cNvSpPr>
            <a:spLocks noGrp="1"/>
          </p:cNvSpPr>
          <p:nvPr>
            <p:ph type="body" sz="quarter" idx="3"/>
          </p:nvPr>
        </p:nvSpPr>
        <p:spPr>
          <a:xfrm>
            <a:off x="6528048" y="1773238"/>
            <a:ext cx="4608265"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a:extLst>
              <a:ext uri="{FF2B5EF4-FFF2-40B4-BE49-F238E27FC236}">
                <a16:creationId xmlns:a16="http://schemas.microsoft.com/office/drawing/2014/main" id="{89CF5C7C-601D-46A6-890C-D37F5A624F8D}"/>
              </a:ext>
            </a:extLst>
          </p:cNvPr>
          <p:cNvSpPr>
            <a:spLocks noGrp="1"/>
          </p:cNvSpPr>
          <p:nvPr>
            <p:ph sz="quarter" idx="4"/>
          </p:nvPr>
        </p:nvSpPr>
        <p:spPr>
          <a:xfrm>
            <a:off x="6240015" y="2420888"/>
            <a:ext cx="4896297" cy="37449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32B85439-DADF-49D5-BD7F-8886D07EAF5D}" type="datetimeFigureOut">
              <a:rPr lang="fi-FI" smtClean="0"/>
              <a:t>2.11.2023</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5FAE1FF3-7164-4587-A651-0D4E9AA27022}" type="slidenum">
              <a:rPr lang="fi-FI" smtClean="0"/>
              <a:t>‹#›</a:t>
            </a:fld>
            <a:endParaRPr lang="fi-FI"/>
          </a:p>
        </p:txBody>
      </p:sp>
      <p:sp>
        <p:nvSpPr>
          <p:cNvPr id="10" name="Title 9"/>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4379767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and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1343025" y="1773238"/>
            <a:ext cx="10369549"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1055688" y="2420888"/>
            <a:ext cx="10656886" cy="37449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32B85439-DADF-49D5-BD7F-8886D07EAF5D}" type="datetimeFigureOut">
              <a:rPr lang="fi-FI" smtClean="0"/>
              <a:t>2.11.2023</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5FAE1FF3-7164-4587-A651-0D4E9AA27022}" type="slidenum">
              <a:rPr lang="fi-FI" smtClean="0"/>
              <a:t>‹#›</a:t>
            </a:fld>
            <a:endParaRPr lang="fi-FI"/>
          </a:p>
        </p:txBody>
      </p:sp>
      <p:sp>
        <p:nvSpPr>
          <p:cNvPr id="10" name="Title 9"/>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26333482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and High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fi-FI"/>
              <a:t>Muokkaa ots. perustyyl. napsautt.</a:t>
            </a:r>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1055440" y="1773239"/>
            <a:ext cx="6769348"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32B85439-DADF-49D5-BD7F-8886D07EAF5D}" type="datetimeFigureOut">
              <a:rPr lang="fi-FI" smtClean="0"/>
              <a:t>2.11.2023</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5FAE1FF3-7164-4587-A651-0D4E9AA27022}" type="slidenum">
              <a:rPr lang="fi-FI" smtClean="0"/>
              <a:t>‹#›</a:t>
            </a:fld>
            <a:endParaRPr lang="fi-FI"/>
          </a:p>
        </p:txBody>
      </p:sp>
      <p:sp>
        <p:nvSpPr>
          <p:cNvPr id="8" name="Text Placeholder 7"/>
          <p:cNvSpPr>
            <a:spLocks noGrp="1"/>
          </p:cNvSpPr>
          <p:nvPr>
            <p:ph type="body" sz="quarter" idx="13"/>
          </p:nvPr>
        </p:nvSpPr>
        <p:spPr>
          <a:xfrm>
            <a:off x="8688288" y="1773238"/>
            <a:ext cx="3024287" cy="4392612"/>
          </a:xfrm>
        </p:spPr>
        <p:txBody>
          <a:bodyPr/>
          <a:lstStyle>
            <a:lvl1pPr marL="0" indent="0">
              <a:lnSpc>
                <a:spcPct val="100000"/>
              </a:lnSpc>
              <a:buFontTx/>
              <a:buNone/>
              <a:defRPr sz="2400" b="1">
                <a:solidFill>
                  <a:schemeClr val="accent1"/>
                </a:solidFill>
                <a:latin typeface="+mj-lt"/>
              </a:defRPr>
            </a:lvl1pPr>
            <a:lvl2pPr marL="0" indent="0">
              <a:spcBef>
                <a:spcPts val="1200"/>
              </a:spcBef>
              <a:buFontTx/>
              <a:buNone/>
              <a:defRPr b="1">
                <a:solidFill>
                  <a:schemeClr val="accent2"/>
                </a:solidFill>
                <a:latin typeface="Lato Black" panose="020F0A02020204030203" pitchFamily="34" charset="0"/>
              </a:defRPr>
            </a:lvl2pPr>
            <a:lvl3pPr marL="0" indent="0">
              <a:buFontTx/>
              <a:buNone/>
              <a:defRPr b="1">
                <a:solidFill>
                  <a:schemeClr val="accent2"/>
                </a:solidFill>
              </a:defRPr>
            </a:lvl3pPr>
            <a:lvl4pPr marL="0" indent="0">
              <a:buFontTx/>
              <a:buNone/>
              <a:defRPr>
                <a:solidFill>
                  <a:schemeClr val="accent2"/>
                </a:solidFill>
              </a:defRPr>
            </a:lvl4pPr>
            <a:lvl5pPr marL="0" indent="0">
              <a:buFontTx/>
              <a:buNone/>
              <a:defRPr>
                <a:solidFill>
                  <a:schemeClr val="accent2"/>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14547041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and Highligh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fi-FI"/>
              <a:t>Muokkaa ots. perustyyl. napsautt.</a:t>
            </a:r>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4367213" y="1773239"/>
            <a:ext cx="7345362"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32B85439-DADF-49D5-BD7F-8886D07EAF5D}" type="datetimeFigureOut">
              <a:rPr lang="fi-FI" smtClean="0"/>
              <a:t>2.11.2023</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5FAE1FF3-7164-4587-A651-0D4E9AA27022}" type="slidenum">
              <a:rPr lang="fi-FI" smtClean="0"/>
              <a:t>‹#›</a:t>
            </a:fld>
            <a:endParaRPr lang="fi-FI"/>
          </a:p>
        </p:txBody>
      </p:sp>
      <p:sp>
        <p:nvSpPr>
          <p:cNvPr id="8" name="Text Placeholder 7"/>
          <p:cNvSpPr>
            <a:spLocks noGrp="1"/>
          </p:cNvSpPr>
          <p:nvPr>
            <p:ph type="body" sz="quarter" idx="13"/>
          </p:nvPr>
        </p:nvSpPr>
        <p:spPr>
          <a:xfrm>
            <a:off x="479427" y="1773238"/>
            <a:ext cx="3024286" cy="4392612"/>
          </a:xfrm>
        </p:spPr>
        <p:txBody>
          <a:bodyPr/>
          <a:lstStyle>
            <a:lvl1pPr marL="0" indent="0">
              <a:lnSpc>
                <a:spcPct val="100000"/>
              </a:lnSpc>
              <a:buFontTx/>
              <a:buNone/>
              <a:defRPr sz="2400" b="1">
                <a:solidFill>
                  <a:schemeClr val="accent1"/>
                </a:solidFill>
                <a:latin typeface="+mj-lt"/>
              </a:defRPr>
            </a:lvl1pPr>
            <a:lvl2pPr marL="0" indent="0">
              <a:spcBef>
                <a:spcPts val="1200"/>
              </a:spcBef>
              <a:buFontTx/>
              <a:buNone/>
              <a:defRPr>
                <a:solidFill>
                  <a:schemeClr val="accent2"/>
                </a:solidFill>
                <a:latin typeface="Lato Black" panose="020F0A02020204030203" pitchFamily="34" charset="0"/>
              </a:defRPr>
            </a:lvl2pPr>
            <a:lvl3pPr marL="0" indent="0">
              <a:buFontTx/>
              <a:buNone/>
              <a:defRPr b="1">
                <a:solidFill>
                  <a:schemeClr val="accent2"/>
                </a:solidFill>
              </a:defRPr>
            </a:lvl3pPr>
            <a:lvl4pPr marL="0" indent="0">
              <a:buFontTx/>
              <a:buNone/>
              <a:defRPr>
                <a:solidFill>
                  <a:schemeClr val="accent2"/>
                </a:solidFill>
              </a:defRPr>
            </a:lvl4pPr>
            <a:lvl5pPr marL="0" indent="0">
              <a:buFontTx/>
              <a:buNone/>
              <a:defRPr>
                <a:solidFill>
                  <a:schemeClr val="accent2"/>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31651178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343471" y="476250"/>
            <a:ext cx="4608513" cy="1080542"/>
          </a:xfrm>
        </p:spPr>
        <p:txBody>
          <a:bodyPr/>
          <a:lstStyle/>
          <a:p>
            <a:r>
              <a:rPr lang="fi-FI"/>
              <a:t>Muokkaa ots. perustyyl. napsautt.</a:t>
            </a:r>
            <a:endParaRPr lang="fi-FI" dirty="0"/>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1055440" y="1773239"/>
            <a:ext cx="4896544"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Picture Placeholder 2">
            <a:extLst>
              <a:ext uri="{C183D7F6-B498-43B3-948B-1728B52AA6E4}">
                <adec:decorative xmlns:adec="http://schemas.microsoft.com/office/drawing/2017/decorative" val="1"/>
              </a:ext>
            </a:extLst>
          </p:cNvPr>
          <p:cNvSpPr>
            <a:spLocks noGrp="1"/>
          </p:cNvSpPr>
          <p:nvPr>
            <p:ph type="pic" sz="quarter" idx="13"/>
          </p:nvPr>
        </p:nvSpPr>
        <p:spPr>
          <a:xfrm>
            <a:off x="6003482" y="0"/>
            <a:ext cx="6188518" cy="6669360"/>
          </a:xfrm>
          <a:custGeom>
            <a:avLst/>
            <a:gdLst/>
            <a:ahLst/>
            <a:cxnLst/>
            <a:rect l="l" t="t" r="r" b="b"/>
            <a:pathLst>
              <a:path w="6188518" h="6669360">
                <a:moveTo>
                  <a:pt x="1820710" y="0"/>
                </a:moveTo>
                <a:lnTo>
                  <a:pt x="6188518" y="0"/>
                </a:lnTo>
                <a:lnTo>
                  <a:pt x="6188518" y="6669360"/>
                </a:lnTo>
                <a:lnTo>
                  <a:pt x="0" y="6669360"/>
                </a:lnTo>
                <a:close/>
              </a:path>
            </a:pathLst>
          </a:custGeom>
          <a:solidFill>
            <a:schemeClr val="accent5"/>
          </a:solidFill>
        </p:spPr>
        <p:txBody>
          <a:bodyPr/>
          <a:lstStyle>
            <a:lvl1pPr marL="0" indent="0" algn="r">
              <a:buFontTx/>
              <a:buNone/>
              <a:defRPr sz="1200"/>
            </a:lvl1pPr>
          </a:lstStyle>
          <a:p>
            <a:r>
              <a:rPr lang="fi-FI"/>
              <a:t>Lisää kuva napsauttamalla kuvaketta</a:t>
            </a:r>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32B85439-DADF-49D5-BD7F-8886D07EAF5D}" type="datetimeFigureOut">
              <a:rPr lang="fi-FI" smtClean="0"/>
              <a:t>2.11.2023</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5FAE1FF3-7164-4587-A651-0D4E9AA27022}" type="slidenum">
              <a:rPr lang="fi-FI" smtClean="0"/>
              <a:t>‹#›</a:t>
            </a:fld>
            <a:endParaRPr lang="fi-FI"/>
          </a:p>
        </p:txBody>
      </p:sp>
    </p:spTree>
    <p:extLst>
      <p:ext uri="{BB962C8B-B14F-4D97-AF65-F5344CB8AC3E}">
        <p14:creationId xmlns:p14="http://schemas.microsoft.com/office/powerpoint/2010/main" val="29637755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and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343471" y="476250"/>
            <a:ext cx="6481317" cy="1080542"/>
          </a:xfrm>
        </p:spPr>
        <p:txBody>
          <a:bodyPr/>
          <a:lstStyle/>
          <a:p>
            <a:r>
              <a:rPr lang="fi-FI"/>
              <a:t>Muokkaa ots. perustyyl. napsautt.</a:t>
            </a:r>
            <a:endParaRPr lang="fi-FI" dirty="0"/>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1055440" y="1773239"/>
            <a:ext cx="6769348"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Picture Placeholder 2">
            <a:extLst>
              <a:ext uri="{C183D7F6-B498-43B3-948B-1728B52AA6E4}">
                <adec:decorative xmlns:adec="http://schemas.microsoft.com/office/drawing/2017/decorative" val="1"/>
              </a:ext>
            </a:extLst>
          </p:cNvPr>
          <p:cNvSpPr>
            <a:spLocks noGrp="1"/>
          </p:cNvSpPr>
          <p:nvPr>
            <p:ph type="pic" sz="quarter" idx="13"/>
          </p:nvPr>
        </p:nvSpPr>
        <p:spPr>
          <a:xfrm>
            <a:off x="7731674" y="0"/>
            <a:ext cx="4460326" cy="6669360"/>
          </a:xfrm>
          <a:custGeom>
            <a:avLst/>
            <a:gdLst/>
            <a:ahLst/>
            <a:cxnLst/>
            <a:rect l="l" t="t" r="r" b="b"/>
            <a:pathLst>
              <a:path w="4460326" h="6669360">
                <a:moveTo>
                  <a:pt x="1820710" y="0"/>
                </a:moveTo>
                <a:lnTo>
                  <a:pt x="4460326" y="0"/>
                </a:lnTo>
                <a:lnTo>
                  <a:pt x="4460326" y="6669360"/>
                </a:lnTo>
                <a:lnTo>
                  <a:pt x="0" y="6669360"/>
                </a:lnTo>
                <a:close/>
              </a:path>
            </a:pathLst>
          </a:custGeom>
          <a:solidFill>
            <a:schemeClr val="accent5"/>
          </a:solidFill>
        </p:spPr>
        <p:txBody>
          <a:bodyPr/>
          <a:lstStyle>
            <a:lvl1pPr marL="0" indent="0" algn="r">
              <a:buFontTx/>
              <a:buNone/>
              <a:defRPr sz="1200"/>
            </a:lvl1pPr>
          </a:lstStyle>
          <a:p>
            <a:r>
              <a:rPr lang="fi-FI"/>
              <a:t>Lisää kuva napsauttamalla kuvaketta</a:t>
            </a:r>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a:xfrm>
            <a:off x="911424" y="6381328"/>
            <a:ext cx="798984" cy="216471"/>
          </a:xfrm>
        </p:spPr>
        <p:txBody>
          <a:bodyPr/>
          <a:lstStyle>
            <a:lvl1pPr algn="l">
              <a:defRPr/>
            </a:lvl1pPr>
          </a:lstStyle>
          <a:p>
            <a:fld id="{32B85439-DADF-49D5-BD7F-8886D07EAF5D}" type="datetimeFigureOut">
              <a:rPr lang="fi-FI" smtClean="0"/>
              <a:t>2.11.2023</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a:xfrm>
            <a:off x="1703512" y="6381328"/>
            <a:ext cx="4392488" cy="216471"/>
          </a:xfrm>
        </p:spPr>
        <p:txBody>
          <a:bodyPr/>
          <a:lstStyle>
            <a:lvl1pPr algn="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a:xfrm>
            <a:off x="479425" y="6381551"/>
            <a:ext cx="431999" cy="215801"/>
          </a:xfrm>
        </p:spPr>
        <p:txBody>
          <a:bodyPr/>
          <a:lstStyle>
            <a:lvl1pPr algn="l">
              <a:defRPr/>
            </a:lvl1pPr>
          </a:lstStyle>
          <a:p>
            <a:fld id="{5FAE1FF3-7164-4587-A651-0D4E9AA27022}" type="slidenum">
              <a:rPr lang="fi-FI" smtClean="0"/>
              <a:t>‹#›</a:t>
            </a:fld>
            <a:endParaRPr lang="fi-FI"/>
          </a:p>
        </p:txBody>
      </p:sp>
    </p:spTree>
    <p:extLst>
      <p:ext uri="{BB962C8B-B14F-4D97-AF65-F5344CB8AC3E}">
        <p14:creationId xmlns:p14="http://schemas.microsoft.com/office/powerpoint/2010/main" val="18478421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2">
    <p:bg>
      <p:bgPr>
        <a:solidFill>
          <a:schemeClr val="accent4"/>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32B85439-DADF-49D5-BD7F-8886D07EAF5D}" type="datetimeFigureOut">
              <a:rPr lang="fi-FI" smtClean="0"/>
              <a:t>2.11.2023</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5FAE1FF3-7164-4587-A651-0D4E9AA27022}" type="slidenum">
              <a:rPr lang="fi-FI" smtClean="0"/>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accent2"/>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grpSp>
        <p:nvGrpSpPr>
          <p:cNvPr id="14" name="Group 13">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7" name="Rectangle 16"/>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8" name="Rectangle 17"/>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9" name="Rectangle 18"/>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20"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accent2"/>
                </a:solidFill>
              </a:defRPr>
            </a:lvl1pPr>
          </a:lstStyle>
          <a:p>
            <a:r>
              <a:rPr lang="fi-FI"/>
              <a:t>Muokkaa ots. perustyyl. napsautt.</a:t>
            </a:r>
            <a:endParaRPr lang="fi-FI" dirty="0"/>
          </a:p>
        </p:txBody>
      </p:sp>
      <p:sp>
        <p:nvSpPr>
          <p:cNvPr id="21"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12888420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hree 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479426" y="1773238"/>
            <a:ext cx="3456334"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479426" y="2420888"/>
            <a:ext cx="3456334" cy="37449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xt Placeholder 4">
            <a:extLst>
              <a:ext uri="{FF2B5EF4-FFF2-40B4-BE49-F238E27FC236}">
                <a16:creationId xmlns:a16="http://schemas.microsoft.com/office/drawing/2014/main" id="{6A2B773D-1C09-49C5-B8BD-DC683161B29E}"/>
              </a:ext>
            </a:extLst>
          </p:cNvPr>
          <p:cNvSpPr>
            <a:spLocks noGrp="1"/>
          </p:cNvSpPr>
          <p:nvPr>
            <p:ph type="body" sz="quarter" idx="3"/>
          </p:nvPr>
        </p:nvSpPr>
        <p:spPr>
          <a:xfrm>
            <a:off x="4367809" y="1773238"/>
            <a:ext cx="3456384"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a:extLst>
              <a:ext uri="{FF2B5EF4-FFF2-40B4-BE49-F238E27FC236}">
                <a16:creationId xmlns:a16="http://schemas.microsoft.com/office/drawing/2014/main" id="{89CF5C7C-601D-46A6-890C-D37F5A624F8D}"/>
              </a:ext>
            </a:extLst>
          </p:cNvPr>
          <p:cNvSpPr>
            <a:spLocks noGrp="1"/>
          </p:cNvSpPr>
          <p:nvPr>
            <p:ph sz="quarter" idx="4"/>
          </p:nvPr>
        </p:nvSpPr>
        <p:spPr>
          <a:xfrm>
            <a:off x="4367809" y="2420888"/>
            <a:ext cx="3456384" cy="37449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32B85439-DADF-49D5-BD7F-8886D07EAF5D}" type="datetimeFigureOut">
              <a:rPr lang="fi-FI" smtClean="0"/>
              <a:t>2.11.2023</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5FAE1FF3-7164-4587-A651-0D4E9AA27022}" type="slidenum">
              <a:rPr lang="fi-FI" smtClean="0"/>
              <a:t>‹#›</a:t>
            </a:fld>
            <a:endParaRPr lang="fi-FI"/>
          </a:p>
        </p:txBody>
      </p:sp>
      <p:sp>
        <p:nvSpPr>
          <p:cNvPr id="10" name="Title 9"/>
          <p:cNvSpPr>
            <a:spLocks noGrp="1"/>
          </p:cNvSpPr>
          <p:nvPr>
            <p:ph type="title"/>
          </p:nvPr>
        </p:nvSpPr>
        <p:spPr/>
        <p:txBody>
          <a:bodyPr/>
          <a:lstStyle/>
          <a:p>
            <a:r>
              <a:rPr lang="fi-FI"/>
              <a:t>Muokkaa ots. perustyyl. napsautt.</a:t>
            </a:r>
            <a:endParaRPr lang="fi-FI" dirty="0"/>
          </a:p>
        </p:txBody>
      </p:sp>
      <p:sp>
        <p:nvSpPr>
          <p:cNvPr id="15" name="Text Placeholder 4">
            <a:extLst>
              <a:ext uri="{FF2B5EF4-FFF2-40B4-BE49-F238E27FC236}">
                <a16:creationId xmlns:a16="http://schemas.microsoft.com/office/drawing/2014/main" id="{6A2B773D-1C09-49C5-B8BD-DC683161B29E}"/>
              </a:ext>
            </a:extLst>
          </p:cNvPr>
          <p:cNvSpPr>
            <a:spLocks noGrp="1"/>
          </p:cNvSpPr>
          <p:nvPr>
            <p:ph type="body" sz="quarter" idx="13"/>
          </p:nvPr>
        </p:nvSpPr>
        <p:spPr>
          <a:xfrm>
            <a:off x="8256240" y="1773238"/>
            <a:ext cx="3456335"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6" name="Content Placeholder 5">
            <a:extLst>
              <a:ext uri="{FF2B5EF4-FFF2-40B4-BE49-F238E27FC236}">
                <a16:creationId xmlns:a16="http://schemas.microsoft.com/office/drawing/2014/main" id="{89CF5C7C-601D-46A6-890C-D37F5A624F8D}"/>
              </a:ext>
            </a:extLst>
          </p:cNvPr>
          <p:cNvSpPr>
            <a:spLocks noGrp="1"/>
          </p:cNvSpPr>
          <p:nvPr>
            <p:ph sz="quarter" idx="14"/>
          </p:nvPr>
        </p:nvSpPr>
        <p:spPr>
          <a:xfrm>
            <a:off x="8256240" y="2420888"/>
            <a:ext cx="3456335" cy="37449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8284359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and Basic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fi-FI"/>
              <a:t>Muokkaa ots. perustyyl. napsautt.</a:t>
            </a:r>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1055688" y="1773239"/>
            <a:ext cx="6769100"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32B85439-DADF-49D5-BD7F-8886D07EAF5D}" type="datetimeFigureOut">
              <a:rPr lang="fi-FI" smtClean="0"/>
              <a:t>2.11.2023</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5FAE1FF3-7164-4587-A651-0D4E9AA27022}"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8256588" y="1773237"/>
            <a:ext cx="3455987" cy="4392067"/>
          </a:xfrm>
          <a:solidFill>
            <a:schemeClr val="accent5"/>
          </a:solidFill>
        </p:spPr>
        <p:txBody>
          <a:bodyPr/>
          <a:lstStyle>
            <a:lvl1pPr marL="0" indent="0">
              <a:buFontTx/>
              <a:buNone/>
              <a:defRPr sz="1200"/>
            </a:lvl1pPr>
          </a:lstStyle>
          <a:p>
            <a:r>
              <a:rPr lang="fi-FI"/>
              <a:t>Lisää kuva napsauttamalla kuvaketta</a:t>
            </a:r>
          </a:p>
        </p:txBody>
      </p:sp>
    </p:spTree>
    <p:extLst>
      <p:ext uri="{BB962C8B-B14F-4D97-AF65-F5344CB8AC3E}">
        <p14:creationId xmlns:p14="http://schemas.microsoft.com/office/powerpoint/2010/main" val="41361671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and Basic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fi-FI"/>
              <a:t>Muokkaa ots. perustyyl. napsautt.</a:t>
            </a:r>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4367808" y="1773239"/>
            <a:ext cx="7344767"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32B85439-DADF-49D5-BD7F-8886D07EAF5D}" type="datetimeFigureOut">
              <a:rPr lang="fi-FI" smtClean="0"/>
              <a:t>2.11.2023</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5FAE1FF3-7164-4587-A651-0D4E9AA27022}"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479425" y="1773237"/>
            <a:ext cx="3456335" cy="4392067"/>
          </a:xfrm>
          <a:solidFill>
            <a:schemeClr val="accent5"/>
          </a:solidFill>
        </p:spPr>
        <p:txBody>
          <a:bodyPr/>
          <a:lstStyle>
            <a:lvl1pPr marL="0" indent="0">
              <a:buFontTx/>
              <a:buNone/>
              <a:defRPr sz="1200"/>
            </a:lvl1pPr>
          </a:lstStyle>
          <a:p>
            <a:r>
              <a:rPr lang="fi-FI"/>
              <a:t>Lisää kuva napsauttamalla kuvaketta</a:t>
            </a:r>
          </a:p>
        </p:txBody>
      </p:sp>
    </p:spTree>
    <p:extLst>
      <p:ext uri="{BB962C8B-B14F-4D97-AF65-F5344CB8AC3E}">
        <p14:creationId xmlns:p14="http://schemas.microsoft.com/office/powerpoint/2010/main" val="22018989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hree Basic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fi-FI"/>
              <a:t>Muokkaa ots. perustyyl. napsautt.</a:t>
            </a:r>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32B85439-DADF-49D5-BD7F-8886D07EAF5D}" type="datetimeFigureOut">
              <a:rPr lang="fi-FI" smtClean="0"/>
              <a:t>2.11.2023</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5FAE1FF3-7164-4587-A651-0D4E9AA27022}"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479425" y="1773237"/>
            <a:ext cx="3456335" cy="3455987"/>
          </a:xfrm>
          <a:solidFill>
            <a:schemeClr val="accent5"/>
          </a:solidFill>
        </p:spPr>
        <p:txBody>
          <a:bodyPr/>
          <a:lstStyle>
            <a:lvl1pPr marL="0" indent="0">
              <a:buFontTx/>
              <a:buNone/>
              <a:defRPr sz="1200"/>
            </a:lvl1pPr>
          </a:lstStyle>
          <a:p>
            <a:r>
              <a:rPr lang="fi-FI"/>
              <a:t>Lisää kuva napsauttamalla kuvaketta</a:t>
            </a:r>
          </a:p>
        </p:txBody>
      </p:sp>
      <p:sp>
        <p:nvSpPr>
          <p:cNvPr id="10" name="Text Placeholder 7"/>
          <p:cNvSpPr>
            <a:spLocks noGrp="1"/>
          </p:cNvSpPr>
          <p:nvPr>
            <p:ph type="body" sz="quarter" idx="14"/>
          </p:nvPr>
        </p:nvSpPr>
        <p:spPr>
          <a:xfrm>
            <a:off x="479425" y="5373216"/>
            <a:ext cx="3456335" cy="792634"/>
          </a:xfrm>
        </p:spPr>
        <p:txBody>
          <a:bodyPr/>
          <a:lstStyle>
            <a:lvl1pPr marL="0" indent="0">
              <a:lnSpc>
                <a:spcPct val="100000"/>
              </a:lnSpc>
              <a:spcBef>
                <a:spcPts val="400"/>
              </a:spcBef>
              <a:buFontTx/>
              <a:buNone/>
              <a:defRPr sz="1800" b="0">
                <a:solidFill>
                  <a:schemeClr val="accent2"/>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fi-FI"/>
              <a:t>Muokkaa tekstin perustyylejä napsauttamalla</a:t>
            </a:r>
          </a:p>
        </p:txBody>
      </p:sp>
      <p:sp>
        <p:nvSpPr>
          <p:cNvPr id="11" name="Picture Placeholder 8">
            <a:extLst>
              <a:ext uri="{C183D7F6-B498-43B3-948B-1728B52AA6E4}">
                <adec:decorative xmlns:adec="http://schemas.microsoft.com/office/drawing/2017/decorative" val="1"/>
              </a:ext>
            </a:extLst>
          </p:cNvPr>
          <p:cNvSpPr>
            <a:spLocks noGrp="1"/>
          </p:cNvSpPr>
          <p:nvPr>
            <p:ph type="pic" sz="quarter" idx="15"/>
          </p:nvPr>
        </p:nvSpPr>
        <p:spPr>
          <a:xfrm>
            <a:off x="4361542" y="1773237"/>
            <a:ext cx="3456335" cy="3455987"/>
          </a:xfrm>
          <a:solidFill>
            <a:schemeClr val="accent5"/>
          </a:solidFill>
        </p:spPr>
        <p:txBody>
          <a:bodyPr/>
          <a:lstStyle>
            <a:lvl1pPr marL="0" indent="0">
              <a:buFontTx/>
              <a:buNone/>
              <a:defRPr sz="1200"/>
            </a:lvl1pPr>
          </a:lstStyle>
          <a:p>
            <a:r>
              <a:rPr lang="fi-FI"/>
              <a:t>Lisää kuva napsauttamalla kuvaketta</a:t>
            </a:r>
          </a:p>
        </p:txBody>
      </p:sp>
      <p:sp>
        <p:nvSpPr>
          <p:cNvPr id="12" name="Text Placeholder 7"/>
          <p:cNvSpPr>
            <a:spLocks noGrp="1"/>
          </p:cNvSpPr>
          <p:nvPr>
            <p:ph type="body" sz="quarter" idx="16"/>
          </p:nvPr>
        </p:nvSpPr>
        <p:spPr>
          <a:xfrm>
            <a:off x="4361542" y="5373216"/>
            <a:ext cx="3456335" cy="792634"/>
          </a:xfrm>
        </p:spPr>
        <p:txBody>
          <a:bodyPr/>
          <a:lstStyle>
            <a:lvl1pPr marL="0" indent="0">
              <a:lnSpc>
                <a:spcPct val="100000"/>
              </a:lnSpc>
              <a:spcBef>
                <a:spcPts val="400"/>
              </a:spcBef>
              <a:buFontTx/>
              <a:buNone/>
              <a:defRPr sz="1800" b="0">
                <a:solidFill>
                  <a:schemeClr val="accent2"/>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fi-FI"/>
              <a:t>Muokkaa tekstin perustyylejä napsauttamalla</a:t>
            </a:r>
          </a:p>
        </p:txBody>
      </p:sp>
      <p:sp>
        <p:nvSpPr>
          <p:cNvPr id="13" name="Picture Placeholder 8">
            <a:extLst>
              <a:ext uri="{C183D7F6-B498-43B3-948B-1728B52AA6E4}">
                <adec:decorative xmlns:adec="http://schemas.microsoft.com/office/drawing/2017/decorative" val="1"/>
              </a:ext>
            </a:extLst>
          </p:cNvPr>
          <p:cNvSpPr>
            <a:spLocks noGrp="1"/>
          </p:cNvSpPr>
          <p:nvPr>
            <p:ph type="pic" sz="quarter" idx="17"/>
          </p:nvPr>
        </p:nvSpPr>
        <p:spPr>
          <a:xfrm>
            <a:off x="8256240" y="1773237"/>
            <a:ext cx="3456335" cy="3455987"/>
          </a:xfrm>
          <a:solidFill>
            <a:schemeClr val="accent5"/>
          </a:solidFill>
        </p:spPr>
        <p:txBody>
          <a:bodyPr/>
          <a:lstStyle>
            <a:lvl1pPr marL="0" indent="0">
              <a:buFontTx/>
              <a:buNone/>
              <a:defRPr sz="1200"/>
            </a:lvl1pPr>
          </a:lstStyle>
          <a:p>
            <a:r>
              <a:rPr lang="fi-FI"/>
              <a:t>Lisää kuva napsauttamalla kuvaketta</a:t>
            </a:r>
          </a:p>
        </p:txBody>
      </p:sp>
      <p:sp>
        <p:nvSpPr>
          <p:cNvPr id="14" name="Text Placeholder 7"/>
          <p:cNvSpPr>
            <a:spLocks noGrp="1"/>
          </p:cNvSpPr>
          <p:nvPr>
            <p:ph type="body" sz="quarter" idx="18"/>
          </p:nvPr>
        </p:nvSpPr>
        <p:spPr>
          <a:xfrm>
            <a:off x="8256240" y="5373216"/>
            <a:ext cx="3456335" cy="792634"/>
          </a:xfrm>
        </p:spPr>
        <p:txBody>
          <a:bodyPr/>
          <a:lstStyle>
            <a:lvl1pPr marL="0" indent="0">
              <a:lnSpc>
                <a:spcPct val="100000"/>
              </a:lnSpc>
              <a:spcBef>
                <a:spcPts val="400"/>
              </a:spcBef>
              <a:buFontTx/>
              <a:buNone/>
              <a:defRPr sz="1800" b="0">
                <a:solidFill>
                  <a:schemeClr val="accent2"/>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fi-FI"/>
              <a:t>Muokkaa tekstin perustyylejä napsauttamalla</a:t>
            </a:r>
          </a:p>
        </p:txBody>
      </p:sp>
    </p:spTree>
    <p:extLst>
      <p:ext uri="{BB962C8B-B14F-4D97-AF65-F5344CB8AC3E}">
        <p14:creationId xmlns:p14="http://schemas.microsoft.com/office/powerpoint/2010/main" val="39038886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itle and Half Pictur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055689" y="3789039"/>
            <a:ext cx="10656886" cy="864097"/>
          </a:xfrm>
        </p:spPr>
        <p:txBody>
          <a:bodyPr/>
          <a:lstStyle>
            <a:lvl1pPr>
              <a:defRPr>
                <a:solidFill>
                  <a:schemeClr val="bg1"/>
                </a:solidFill>
              </a:defRPr>
            </a:lvl1pPr>
          </a:lstStyle>
          <a:p>
            <a:r>
              <a:rPr lang="fi-FI"/>
              <a:t>Muokkaa ots. perustyyl. napsautt.</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32B85439-DADF-49D5-BD7F-8886D07EAF5D}" type="datetimeFigureOut">
              <a:rPr lang="fi-FI" smtClean="0"/>
              <a:t>2.11.2023</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5FAE1FF3-7164-4587-A651-0D4E9AA27022}" type="slidenum">
              <a:rPr lang="fi-FI" smtClean="0"/>
              <a:t>‹#›</a:t>
            </a:fld>
            <a:endParaRPr lang="fi-FI"/>
          </a:p>
        </p:txBody>
      </p:sp>
      <p:sp>
        <p:nvSpPr>
          <p:cNvPr id="8" name="Text Placeholder 7"/>
          <p:cNvSpPr>
            <a:spLocks noGrp="1"/>
          </p:cNvSpPr>
          <p:nvPr>
            <p:ph type="body" sz="quarter" idx="13"/>
          </p:nvPr>
        </p:nvSpPr>
        <p:spPr>
          <a:xfrm>
            <a:off x="1055440" y="4797152"/>
            <a:ext cx="10657135" cy="136869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fi-FI"/>
              <a:t>Muokkaa tekstin perustyylejä napsauttamalla</a:t>
            </a:r>
          </a:p>
          <a:p>
            <a:pPr lvl="1"/>
            <a:r>
              <a:rPr lang="fi-FI"/>
              <a:t>toinen taso</a:t>
            </a:r>
          </a:p>
          <a:p>
            <a:pPr lvl="2"/>
            <a:r>
              <a:rPr lang="fi-FI"/>
              <a:t>kolmas taso</a:t>
            </a:r>
          </a:p>
        </p:txBody>
      </p:sp>
      <p:sp>
        <p:nvSpPr>
          <p:cNvPr id="7" name="Picture Placeholder 6">
            <a:extLst>
              <a:ext uri="{C183D7F6-B498-43B3-948B-1728B52AA6E4}">
                <adec:decorative xmlns:adec="http://schemas.microsoft.com/office/drawing/2017/decorative" val="1"/>
              </a:ext>
            </a:extLst>
          </p:cNvPr>
          <p:cNvSpPr>
            <a:spLocks noGrp="1"/>
          </p:cNvSpPr>
          <p:nvPr>
            <p:ph type="pic" sz="quarter" idx="14"/>
          </p:nvPr>
        </p:nvSpPr>
        <p:spPr>
          <a:xfrm>
            <a:off x="0" y="1"/>
            <a:ext cx="12192000" cy="3357563"/>
          </a:xfrm>
          <a:custGeom>
            <a:avLst/>
            <a:gdLst/>
            <a:ahLst/>
            <a:cxnLst/>
            <a:rect l="l" t="t" r="r" b="b"/>
            <a:pathLst>
              <a:path w="12192000" h="3357563">
                <a:moveTo>
                  <a:pt x="0" y="0"/>
                </a:moveTo>
                <a:lnTo>
                  <a:pt x="479376" y="0"/>
                </a:lnTo>
                <a:lnTo>
                  <a:pt x="479376" y="1268760"/>
                </a:lnTo>
                <a:lnTo>
                  <a:pt x="1055344" y="1268760"/>
                </a:lnTo>
                <a:lnTo>
                  <a:pt x="1055344" y="0"/>
                </a:lnTo>
                <a:lnTo>
                  <a:pt x="12192000" y="0"/>
                </a:lnTo>
                <a:lnTo>
                  <a:pt x="12192000" y="3357563"/>
                </a:lnTo>
                <a:lnTo>
                  <a:pt x="0" y="3357563"/>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fi-FI"/>
              <a:t>Lisää kuva napsauttamalla kuvaketta</a:t>
            </a:r>
            <a:endParaRPr lang="fi-FI" dirty="0"/>
          </a:p>
        </p:txBody>
      </p:sp>
      <p:sp>
        <p:nvSpPr>
          <p:cNvPr id="11" name="Freeform 6">
            <a:extLst>
              <a:ext uri="{C183D7F6-B498-43B3-948B-1728B52AA6E4}">
                <adec:decorative xmlns:adec="http://schemas.microsoft.com/office/drawing/2017/decorative" val="1"/>
              </a:ext>
            </a:extLst>
          </p:cNvPr>
          <p:cNvSpPr>
            <a:spLocks noChangeAspect="1" noEditPoints="1"/>
          </p:cNvSpPr>
          <p:nvPr/>
        </p:nvSpPr>
        <p:spPr bwMode="auto">
          <a:xfrm>
            <a:off x="632682" y="476672"/>
            <a:ext cx="269351" cy="612000"/>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35123518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itle and Half Picture 2 ">
    <p:bg>
      <p:bgPr>
        <a:solidFill>
          <a:schemeClr val="accent4"/>
        </a:solidFill>
        <a:effectLst/>
      </p:bgPr>
    </p:bg>
    <p:spTree>
      <p:nvGrpSpPr>
        <p:cNvPr id="1" name=""/>
        <p:cNvGrpSpPr/>
        <p:nvPr/>
      </p:nvGrpSpPr>
      <p:grpSpPr>
        <a:xfrm>
          <a:off x="0" y="0"/>
          <a:ext cx="0" cy="0"/>
          <a:chOff x="0" y="0"/>
          <a:chExt cx="0" cy="0"/>
        </a:xfrm>
      </p:grpSpPr>
      <p:grpSp>
        <p:nvGrpSpPr>
          <p:cNvPr id="9" name="Group 8">
            <a:extLst>
              <a:ext uri="{C183D7F6-B498-43B3-948B-1728B52AA6E4}">
                <adec:decorative xmlns:adec="http://schemas.microsoft.com/office/drawing/2017/decorative" val="1"/>
              </a:ext>
            </a:extLst>
          </p:cNvPr>
          <p:cNvGrpSpPr/>
          <p:nvPr/>
        </p:nvGrpSpPr>
        <p:grpSpPr>
          <a:xfrm>
            <a:off x="479376" y="0"/>
            <a:ext cx="575968" cy="1268760"/>
            <a:chOff x="5372826" y="1844824"/>
            <a:chExt cx="1457091" cy="3209730"/>
          </a:xfrm>
        </p:grpSpPr>
        <p:sp>
          <p:nvSpPr>
            <p:cNvPr id="10" name="Rectangle 9"/>
            <p:cNvSpPr/>
            <p:nvPr/>
          </p:nvSpPr>
          <p:spPr>
            <a:xfrm>
              <a:off x="5372826" y="1844824"/>
              <a:ext cx="1457091" cy="32097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1" name="Freeform 6"/>
            <p:cNvSpPr>
              <a:spLocks noChangeAspect="1" noEditPoints="1"/>
            </p:cNvSpPr>
            <p:nvPr/>
          </p:nvSpPr>
          <p:spPr bwMode="auto">
            <a:xfrm>
              <a:off x="5760666" y="3050717"/>
              <a:ext cx="681408" cy="1548248"/>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055689" y="3789039"/>
            <a:ext cx="10656886" cy="864097"/>
          </a:xfrm>
        </p:spPr>
        <p:txBody>
          <a:bodyPr/>
          <a:lstStyle/>
          <a:p>
            <a:r>
              <a:rPr lang="fi-FI"/>
              <a:t>Muokkaa ots. perustyyl. napsautt.</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32B85439-DADF-49D5-BD7F-8886D07EAF5D}" type="datetimeFigureOut">
              <a:rPr lang="fi-FI" smtClean="0"/>
              <a:t>2.11.2023</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5FAE1FF3-7164-4587-A651-0D4E9AA27022}" type="slidenum">
              <a:rPr lang="fi-FI" smtClean="0"/>
              <a:t>‹#›</a:t>
            </a:fld>
            <a:endParaRPr lang="fi-FI"/>
          </a:p>
        </p:txBody>
      </p:sp>
      <p:sp>
        <p:nvSpPr>
          <p:cNvPr id="8" name="Text Placeholder 7"/>
          <p:cNvSpPr>
            <a:spLocks noGrp="1"/>
          </p:cNvSpPr>
          <p:nvPr>
            <p:ph type="body" sz="quarter" idx="13"/>
          </p:nvPr>
        </p:nvSpPr>
        <p:spPr>
          <a:xfrm>
            <a:off x="1055440" y="4797152"/>
            <a:ext cx="10657135" cy="1368698"/>
          </a:xfrm>
        </p:spPr>
        <p:txBody>
          <a:bodyPr/>
          <a:lstStyle>
            <a:lvl5pPr>
              <a:defRPr/>
            </a:lvl5pPr>
            <a:lvl6pPr>
              <a:defRPr/>
            </a:lvl6pPr>
            <a:lvl7pPr>
              <a:defRPr/>
            </a:lvl7pPr>
            <a:lvl8pPr>
              <a:defRPr/>
            </a:lvl8pPr>
          </a:lstStyle>
          <a:p>
            <a:pPr lvl="0"/>
            <a:r>
              <a:rPr lang="fi-FI"/>
              <a:t>Muokkaa tekstin perustyylejä napsauttamalla</a:t>
            </a:r>
          </a:p>
          <a:p>
            <a:pPr lvl="1"/>
            <a:r>
              <a:rPr lang="fi-FI"/>
              <a:t>toinen taso</a:t>
            </a:r>
          </a:p>
          <a:p>
            <a:pPr lvl="2"/>
            <a:r>
              <a:rPr lang="fi-FI"/>
              <a:t>kolmas taso</a:t>
            </a:r>
          </a:p>
        </p:txBody>
      </p:sp>
      <p:sp>
        <p:nvSpPr>
          <p:cNvPr id="7" name="Picture Placeholder 6">
            <a:extLst>
              <a:ext uri="{C183D7F6-B498-43B3-948B-1728B52AA6E4}">
                <adec:decorative xmlns:adec="http://schemas.microsoft.com/office/drawing/2017/decorative" val="1"/>
              </a:ext>
            </a:extLst>
          </p:cNvPr>
          <p:cNvSpPr>
            <a:spLocks noGrp="1"/>
          </p:cNvSpPr>
          <p:nvPr>
            <p:ph type="pic" sz="quarter" idx="14"/>
          </p:nvPr>
        </p:nvSpPr>
        <p:spPr>
          <a:xfrm>
            <a:off x="0" y="1"/>
            <a:ext cx="12192000" cy="3357563"/>
          </a:xfrm>
          <a:custGeom>
            <a:avLst/>
            <a:gdLst/>
            <a:ahLst/>
            <a:cxnLst/>
            <a:rect l="l" t="t" r="r" b="b"/>
            <a:pathLst>
              <a:path w="12192000" h="3357563">
                <a:moveTo>
                  <a:pt x="0" y="0"/>
                </a:moveTo>
                <a:lnTo>
                  <a:pt x="479376" y="0"/>
                </a:lnTo>
                <a:lnTo>
                  <a:pt x="479376" y="1268760"/>
                </a:lnTo>
                <a:lnTo>
                  <a:pt x="1055344" y="1268760"/>
                </a:lnTo>
                <a:lnTo>
                  <a:pt x="1055344" y="0"/>
                </a:lnTo>
                <a:lnTo>
                  <a:pt x="12192000" y="0"/>
                </a:lnTo>
                <a:lnTo>
                  <a:pt x="12192000" y="3357563"/>
                </a:lnTo>
                <a:lnTo>
                  <a:pt x="0" y="3357563"/>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fi-FI"/>
              <a:t>Lisää kuva napsauttamalla kuvaketta</a:t>
            </a:r>
            <a:endParaRPr lang="fi-FI" dirty="0"/>
          </a:p>
        </p:txBody>
      </p:sp>
    </p:spTree>
    <p:extLst>
      <p:ext uri="{BB962C8B-B14F-4D97-AF65-F5344CB8AC3E}">
        <p14:creationId xmlns:p14="http://schemas.microsoft.com/office/powerpoint/2010/main" val="39629412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Title and Half Picture 3">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055689" y="3789039"/>
            <a:ext cx="10656886" cy="864097"/>
          </a:xfrm>
        </p:spPr>
        <p:txBody>
          <a:bodyPr/>
          <a:lstStyle>
            <a:lvl1pPr>
              <a:defRPr>
                <a:solidFill>
                  <a:schemeClr val="bg1"/>
                </a:solidFill>
              </a:defRPr>
            </a:lvl1pPr>
          </a:lstStyle>
          <a:p>
            <a:r>
              <a:rPr lang="fi-FI"/>
              <a:t>Muokkaa ots. perustyyl. napsautt.</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32B85439-DADF-49D5-BD7F-8886D07EAF5D}" type="datetimeFigureOut">
              <a:rPr lang="fi-FI" smtClean="0"/>
              <a:t>2.11.2023</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5FAE1FF3-7164-4587-A651-0D4E9AA27022}" type="slidenum">
              <a:rPr lang="fi-FI" smtClean="0"/>
              <a:t>‹#›</a:t>
            </a:fld>
            <a:endParaRPr lang="fi-FI"/>
          </a:p>
        </p:txBody>
      </p:sp>
      <p:sp>
        <p:nvSpPr>
          <p:cNvPr id="8" name="Text Placeholder 7"/>
          <p:cNvSpPr>
            <a:spLocks noGrp="1"/>
          </p:cNvSpPr>
          <p:nvPr>
            <p:ph type="body" sz="quarter" idx="13"/>
          </p:nvPr>
        </p:nvSpPr>
        <p:spPr>
          <a:xfrm>
            <a:off x="1055440" y="4797152"/>
            <a:ext cx="10657135" cy="1368698"/>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vl6pPr>
              <a:buClr>
                <a:schemeClr val="accent2"/>
              </a:buClr>
              <a:defRPr>
                <a:solidFill>
                  <a:schemeClr val="bg1"/>
                </a:solidFill>
              </a:defRPr>
            </a:lvl6pPr>
            <a:lvl7pPr>
              <a:buClr>
                <a:schemeClr val="accent2"/>
              </a:buClr>
              <a:defRPr>
                <a:solidFill>
                  <a:schemeClr val="bg1"/>
                </a:solidFill>
              </a:defRPr>
            </a:lvl7pPr>
            <a:lvl8pPr>
              <a:buClr>
                <a:schemeClr val="accent2"/>
              </a:buClr>
              <a:defRPr>
                <a:solidFill>
                  <a:schemeClr val="bg1"/>
                </a:solidFill>
              </a:defRPr>
            </a:lvl8pPr>
            <a:lvl9pPr>
              <a:buClr>
                <a:schemeClr val="accent2"/>
              </a:buClr>
              <a:defRPr>
                <a:solidFill>
                  <a:schemeClr val="bg1"/>
                </a:solidFill>
              </a:defRPr>
            </a:lvl9pPr>
          </a:lstStyle>
          <a:p>
            <a:pPr lvl="0"/>
            <a:r>
              <a:rPr lang="fi-FI"/>
              <a:t>Muokkaa tekstin perustyylejä napsauttamalla</a:t>
            </a:r>
          </a:p>
          <a:p>
            <a:pPr lvl="1"/>
            <a:r>
              <a:rPr lang="fi-FI"/>
              <a:t>toinen taso</a:t>
            </a:r>
          </a:p>
          <a:p>
            <a:pPr lvl="2"/>
            <a:r>
              <a:rPr lang="fi-FI"/>
              <a:t>kolmas taso</a:t>
            </a:r>
          </a:p>
        </p:txBody>
      </p:sp>
      <p:sp>
        <p:nvSpPr>
          <p:cNvPr id="7" name="Picture Placeholder 6">
            <a:extLst>
              <a:ext uri="{C183D7F6-B498-43B3-948B-1728B52AA6E4}">
                <adec:decorative xmlns:adec="http://schemas.microsoft.com/office/drawing/2017/decorative" val="1"/>
              </a:ext>
            </a:extLst>
          </p:cNvPr>
          <p:cNvSpPr>
            <a:spLocks noGrp="1"/>
          </p:cNvSpPr>
          <p:nvPr>
            <p:ph type="pic" sz="quarter" idx="14"/>
          </p:nvPr>
        </p:nvSpPr>
        <p:spPr>
          <a:xfrm>
            <a:off x="0" y="1"/>
            <a:ext cx="12192000" cy="3357563"/>
          </a:xfrm>
          <a:custGeom>
            <a:avLst/>
            <a:gdLst/>
            <a:ahLst/>
            <a:cxnLst/>
            <a:rect l="l" t="t" r="r" b="b"/>
            <a:pathLst>
              <a:path w="12192000" h="3357563">
                <a:moveTo>
                  <a:pt x="0" y="0"/>
                </a:moveTo>
                <a:lnTo>
                  <a:pt x="479376" y="0"/>
                </a:lnTo>
                <a:lnTo>
                  <a:pt x="479376" y="1268760"/>
                </a:lnTo>
                <a:lnTo>
                  <a:pt x="1055344" y="1268760"/>
                </a:lnTo>
                <a:lnTo>
                  <a:pt x="1055344" y="0"/>
                </a:lnTo>
                <a:lnTo>
                  <a:pt x="12192000" y="0"/>
                </a:lnTo>
                <a:lnTo>
                  <a:pt x="12192000" y="3357563"/>
                </a:lnTo>
                <a:lnTo>
                  <a:pt x="0" y="3357563"/>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fi-FI"/>
              <a:t>Lisää kuva napsauttamalla kuvaketta</a:t>
            </a:r>
            <a:endParaRPr lang="fi-FI" dirty="0"/>
          </a:p>
        </p:txBody>
      </p:sp>
      <p:grpSp>
        <p:nvGrpSpPr>
          <p:cNvPr id="9" name="Group 8">
            <a:extLst>
              <a:ext uri="{C183D7F6-B498-43B3-948B-1728B52AA6E4}">
                <adec:decorative xmlns:adec="http://schemas.microsoft.com/office/drawing/2017/decorative" val="1"/>
              </a:ext>
            </a:extLst>
          </p:cNvPr>
          <p:cNvGrpSpPr/>
          <p:nvPr/>
        </p:nvGrpSpPr>
        <p:grpSpPr>
          <a:xfrm>
            <a:off x="479376" y="0"/>
            <a:ext cx="575968" cy="1268760"/>
            <a:chOff x="5372826" y="1844824"/>
            <a:chExt cx="1457091" cy="3209730"/>
          </a:xfrm>
        </p:grpSpPr>
        <p:sp>
          <p:nvSpPr>
            <p:cNvPr id="10" name="Rectangle 9"/>
            <p:cNvSpPr/>
            <p:nvPr/>
          </p:nvSpPr>
          <p:spPr>
            <a:xfrm>
              <a:off x="5372826" y="1844824"/>
              <a:ext cx="1457091" cy="32097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1" name="Freeform 6"/>
            <p:cNvSpPr>
              <a:spLocks noChangeAspect="1" noEditPoints="1"/>
            </p:cNvSpPr>
            <p:nvPr/>
          </p:nvSpPr>
          <p:spPr bwMode="auto">
            <a:xfrm>
              <a:off x="5760666" y="3050717"/>
              <a:ext cx="681408" cy="1548248"/>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960567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Title and Half Picture 4">
    <p:bg>
      <p:bgPr>
        <a:solidFill>
          <a:schemeClr val="accent2"/>
        </a:solidFill>
        <a:effectLst/>
      </p:bgPr>
    </p:bg>
    <p:spTree>
      <p:nvGrpSpPr>
        <p:cNvPr id="1" name=""/>
        <p:cNvGrpSpPr/>
        <p:nvPr/>
      </p:nvGrpSpPr>
      <p:grpSpPr>
        <a:xfrm>
          <a:off x="0" y="0"/>
          <a:ext cx="0" cy="0"/>
          <a:chOff x="0" y="0"/>
          <a:chExt cx="0" cy="0"/>
        </a:xfrm>
      </p:grpSpPr>
      <p:sp>
        <p:nvSpPr>
          <p:cNvPr id="9" name="Picture Placeholder 6">
            <a:extLst>
              <a:ext uri="{C183D7F6-B498-43B3-948B-1728B52AA6E4}">
                <adec:decorative xmlns:adec="http://schemas.microsoft.com/office/drawing/2017/decorative" val="1"/>
              </a:ext>
            </a:extLst>
          </p:cNvPr>
          <p:cNvSpPr>
            <a:spLocks noGrp="1"/>
          </p:cNvSpPr>
          <p:nvPr>
            <p:ph type="pic" sz="quarter" idx="14"/>
          </p:nvPr>
        </p:nvSpPr>
        <p:spPr>
          <a:xfrm>
            <a:off x="0" y="0"/>
            <a:ext cx="12192000" cy="6858000"/>
          </a:xfrm>
          <a:custGeom>
            <a:avLst/>
            <a:gdLst/>
            <a:ahLst/>
            <a:cxnLst/>
            <a:rect l="l" t="t" r="r" b="b"/>
            <a:pathLst>
              <a:path w="12192000" h="6858000">
                <a:moveTo>
                  <a:pt x="0" y="0"/>
                </a:moveTo>
                <a:lnTo>
                  <a:pt x="479376" y="0"/>
                </a:lnTo>
                <a:lnTo>
                  <a:pt x="479376" y="1268760"/>
                </a:lnTo>
                <a:lnTo>
                  <a:pt x="1055344" y="1268760"/>
                </a:lnTo>
                <a:lnTo>
                  <a:pt x="1055344" y="0"/>
                </a:lnTo>
                <a:lnTo>
                  <a:pt x="12192000" y="0"/>
                </a:lnTo>
                <a:lnTo>
                  <a:pt x="12192000" y="6309320"/>
                </a:lnTo>
                <a:lnTo>
                  <a:pt x="12192000" y="6669088"/>
                </a:lnTo>
                <a:lnTo>
                  <a:pt x="12192000" y="6858000"/>
                </a:lnTo>
                <a:lnTo>
                  <a:pt x="0" y="6858000"/>
                </a:lnTo>
                <a:lnTo>
                  <a:pt x="0" y="6669088"/>
                </a:lnTo>
                <a:lnTo>
                  <a:pt x="0" y="6309320"/>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fi-FI"/>
              <a:t>Lisää kuva napsauttamalla kuvaketta</a:t>
            </a:r>
          </a:p>
        </p:txBody>
      </p:sp>
      <p:sp>
        <p:nvSpPr>
          <p:cNvPr id="8" name="Text Placeholder 7"/>
          <p:cNvSpPr>
            <a:spLocks noGrp="1"/>
          </p:cNvSpPr>
          <p:nvPr>
            <p:ph type="body" sz="quarter" idx="13"/>
          </p:nvPr>
        </p:nvSpPr>
        <p:spPr>
          <a:xfrm>
            <a:off x="6096000" y="0"/>
            <a:ext cx="6096000" cy="6858000"/>
          </a:xfrm>
          <a:solidFill>
            <a:schemeClr val="accent2">
              <a:alpha val="70000"/>
            </a:schemeClr>
          </a:solidFill>
        </p:spPr>
        <p:txBody>
          <a:bodyPr lIns="576000" tIns="2422800" rIns="1080000" bIns="108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fi-FI"/>
              <a:t>Muokkaa tekstin perustyylejä napsauttamalla</a:t>
            </a:r>
          </a:p>
          <a:p>
            <a:pPr lvl="1"/>
            <a:r>
              <a:rPr lang="fi-FI"/>
              <a:t>toinen taso</a:t>
            </a:r>
          </a:p>
          <a:p>
            <a:pPr lvl="2"/>
            <a:r>
              <a:rPr lang="fi-FI"/>
              <a:t>kolmas taso</a:t>
            </a:r>
          </a:p>
        </p:txBody>
      </p:sp>
      <p:sp>
        <p:nvSpPr>
          <p:cNvPr id="11" name="Freeform 6">
            <a:extLst>
              <a:ext uri="{C183D7F6-B498-43B3-948B-1728B52AA6E4}">
                <adec:decorative xmlns:adec="http://schemas.microsoft.com/office/drawing/2017/decorative" val="1"/>
              </a:ext>
            </a:extLst>
          </p:cNvPr>
          <p:cNvSpPr>
            <a:spLocks noChangeAspect="1" noEditPoints="1"/>
          </p:cNvSpPr>
          <p:nvPr/>
        </p:nvSpPr>
        <p:spPr bwMode="auto">
          <a:xfrm>
            <a:off x="632682" y="476672"/>
            <a:ext cx="269351" cy="612000"/>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Title 9"/>
          <p:cNvSpPr>
            <a:spLocks noGrp="1"/>
          </p:cNvSpPr>
          <p:nvPr>
            <p:ph type="title"/>
          </p:nvPr>
        </p:nvSpPr>
        <p:spPr>
          <a:xfrm>
            <a:off x="6672064" y="1051892"/>
            <a:ext cx="4464496" cy="1080964"/>
          </a:xfrm>
        </p:spPr>
        <p:txBody>
          <a:bodyPr/>
          <a:lstStyle>
            <a:lvl1pPr>
              <a:defRPr>
                <a:solidFill>
                  <a:schemeClr val="bg1"/>
                </a:solidFill>
              </a:defRPr>
            </a:lvl1pPr>
          </a:lstStyle>
          <a:p>
            <a:r>
              <a:rPr lang="fi-FI"/>
              <a:t>Muokkaa ots. perustyyl. napsautt.</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32B85439-DADF-49D5-BD7F-8886D07EAF5D}" type="datetimeFigureOut">
              <a:rPr lang="fi-FI" smtClean="0"/>
              <a:t>2.11.2023</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5FAE1FF3-7164-4587-A651-0D4E9AA27022}" type="slidenum">
              <a:rPr lang="fi-FI" smtClean="0"/>
              <a:t>‹#›</a:t>
            </a:fld>
            <a:endParaRPr lang="fi-FI"/>
          </a:p>
        </p:txBody>
      </p:sp>
    </p:spTree>
    <p:extLst>
      <p:ext uri="{BB962C8B-B14F-4D97-AF65-F5344CB8AC3E}">
        <p14:creationId xmlns:p14="http://schemas.microsoft.com/office/powerpoint/2010/main" val="8399446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Picture ">
    <p:spTree>
      <p:nvGrpSpPr>
        <p:cNvPr id="1" name=""/>
        <p:cNvGrpSpPr/>
        <p:nvPr/>
      </p:nvGrpSpPr>
      <p:grpSpPr>
        <a:xfrm>
          <a:off x="0" y="0"/>
          <a:ext cx="0" cy="0"/>
          <a:chOff x="0" y="0"/>
          <a:chExt cx="0" cy="0"/>
        </a:xfrm>
      </p:grpSpPr>
      <p:sp>
        <p:nvSpPr>
          <p:cNvPr id="7" name="Picture Placeholder 6">
            <a:extLst>
              <a:ext uri="{C183D7F6-B498-43B3-948B-1728B52AA6E4}">
                <adec:decorative xmlns:adec="http://schemas.microsoft.com/office/drawing/2017/decorative" val="1"/>
              </a:ext>
            </a:extLst>
          </p:cNvPr>
          <p:cNvSpPr>
            <a:spLocks noGrp="1"/>
          </p:cNvSpPr>
          <p:nvPr>
            <p:ph type="pic" sz="quarter" idx="13"/>
          </p:nvPr>
        </p:nvSpPr>
        <p:spPr>
          <a:xfrm>
            <a:off x="0" y="0"/>
            <a:ext cx="12192000" cy="6669088"/>
          </a:xfrm>
          <a:custGeom>
            <a:avLst/>
            <a:gdLst/>
            <a:ahLst/>
            <a:cxnLst/>
            <a:rect l="l" t="t" r="r" b="b"/>
            <a:pathLst>
              <a:path w="12192000" h="6669088">
                <a:moveTo>
                  <a:pt x="0" y="0"/>
                </a:moveTo>
                <a:lnTo>
                  <a:pt x="479376" y="0"/>
                </a:lnTo>
                <a:lnTo>
                  <a:pt x="479376" y="1268760"/>
                </a:lnTo>
                <a:lnTo>
                  <a:pt x="1055344" y="1268760"/>
                </a:lnTo>
                <a:lnTo>
                  <a:pt x="1055344" y="0"/>
                </a:lnTo>
                <a:lnTo>
                  <a:pt x="12192000" y="0"/>
                </a:lnTo>
                <a:lnTo>
                  <a:pt x="12192000" y="6669088"/>
                </a:lnTo>
                <a:lnTo>
                  <a:pt x="0" y="6669088"/>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fi-FI"/>
              <a:t>Lisää kuva napsauttamalla kuvaketta</a:t>
            </a:r>
          </a:p>
        </p:txBody>
      </p:sp>
      <p:sp>
        <p:nvSpPr>
          <p:cNvPr id="2" name="Title 1">
            <a:extLst>
              <a:ext uri="{FF2B5EF4-FFF2-40B4-BE49-F238E27FC236}">
                <a16:creationId xmlns:a16="http://schemas.microsoft.com/office/drawing/2014/main" id="{01A38093-ADEF-4186-B183-F189E8EE4012}"/>
              </a:ext>
            </a:extLst>
          </p:cNvPr>
          <p:cNvSpPr>
            <a:spLocks noGrp="1"/>
          </p:cNvSpPr>
          <p:nvPr>
            <p:ph type="title"/>
          </p:nvPr>
        </p:nvSpPr>
        <p:spPr/>
        <p:txBody>
          <a:bodyPr/>
          <a:lstStyle>
            <a:lvl1pPr>
              <a:defRPr>
                <a:solidFill>
                  <a:schemeClr val="bg1"/>
                </a:solidFill>
              </a:defRPr>
            </a:lvl1pPr>
          </a:lstStyle>
          <a:p>
            <a:r>
              <a:rPr lang="fi-FI"/>
              <a:t>Muokkaa ots. perustyyl. napsautt.</a:t>
            </a:r>
            <a:endParaRPr lang="fi-FI" dirty="0"/>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lvl1pPr>
              <a:defRPr>
                <a:solidFill>
                  <a:schemeClr val="bg1"/>
                </a:solidFill>
              </a:defRPr>
            </a:lvl1pPr>
          </a:lstStyle>
          <a:p>
            <a:fld id="{32B85439-DADF-49D5-BD7F-8886D07EAF5D}" type="datetimeFigureOut">
              <a:rPr lang="fi-FI" smtClean="0"/>
              <a:t>2.11.2023</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lvl1pPr>
              <a:defRPr>
                <a:solidFill>
                  <a:schemeClr val="bg1"/>
                </a:solidFill>
              </a:defRPr>
            </a:lvl1pPr>
          </a:lstStyle>
          <a:p>
            <a:endParaRPr 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lvl1pPr>
              <a:defRPr>
                <a:solidFill>
                  <a:schemeClr val="bg1"/>
                </a:solidFill>
              </a:defRPr>
            </a:lvl1pPr>
          </a:lstStyle>
          <a:p>
            <a:fld id="{5FAE1FF3-7164-4587-A651-0D4E9AA27022}" type="slidenum">
              <a:rPr lang="fi-FI" smtClean="0"/>
              <a:t>‹#›</a:t>
            </a:fld>
            <a:endParaRPr lang="fi-FI"/>
          </a:p>
        </p:txBody>
      </p:sp>
    </p:spTree>
    <p:extLst>
      <p:ext uri="{BB962C8B-B14F-4D97-AF65-F5344CB8AC3E}">
        <p14:creationId xmlns:p14="http://schemas.microsoft.com/office/powerpoint/2010/main" val="21315008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ext and Picture ">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669088"/>
          </a:xfrm>
          <a:custGeom>
            <a:avLst/>
            <a:gdLst/>
            <a:ahLst/>
            <a:cxnLst/>
            <a:rect l="l" t="t" r="r" b="b"/>
            <a:pathLst>
              <a:path w="12192000" h="6669088">
                <a:moveTo>
                  <a:pt x="0" y="0"/>
                </a:moveTo>
                <a:lnTo>
                  <a:pt x="479376" y="0"/>
                </a:lnTo>
                <a:lnTo>
                  <a:pt x="479376" y="1268760"/>
                </a:lnTo>
                <a:lnTo>
                  <a:pt x="1055344" y="1268760"/>
                </a:lnTo>
                <a:lnTo>
                  <a:pt x="1055344" y="0"/>
                </a:lnTo>
                <a:lnTo>
                  <a:pt x="12192000" y="0"/>
                </a:lnTo>
                <a:lnTo>
                  <a:pt x="12192000" y="6669088"/>
                </a:lnTo>
                <a:lnTo>
                  <a:pt x="0" y="6669088"/>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fi-FI"/>
              <a:t>Lisää kuva napsauttamalla kuvaketta</a:t>
            </a:r>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lvl1pPr>
              <a:defRPr>
                <a:solidFill>
                  <a:schemeClr val="bg1"/>
                </a:solidFill>
              </a:defRPr>
            </a:lvl1pPr>
          </a:lstStyle>
          <a:p>
            <a:fld id="{32B85439-DADF-49D5-BD7F-8886D07EAF5D}" type="datetimeFigureOut">
              <a:rPr lang="fi-FI" smtClean="0"/>
              <a:t>2.11.2023</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lvl1pPr>
              <a:defRPr>
                <a:solidFill>
                  <a:schemeClr val="bg1"/>
                </a:solidFill>
              </a:defRPr>
            </a:lvl1pPr>
          </a:lstStyle>
          <a:p>
            <a:endParaRPr 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lvl1pPr>
              <a:defRPr>
                <a:solidFill>
                  <a:schemeClr val="bg1"/>
                </a:solidFill>
              </a:defRPr>
            </a:lvl1pPr>
          </a:lstStyle>
          <a:p>
            <a:fld id="{5FAE1FF3-7164-4587-A651-0D4E9AA27022}" type="slidenum">
              <a:rPr lang="fi-FI" smtClean="0"/>
              <a:t>‹#›</a:t>
            </a:fld>
            <a:endParaRPr lang="fi-FI"/>
          </a:p>
        </p:txBody>
      </p:sp>
      <p:sp>
        <p:nvSpPr>
          <p:cNvPr id="8"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349451"/>
            <a:ext cx="11233150" cy="2016224"/>
          </a:xfrm>
        </p:spPr>
        <p:txBody>
          <a:bodyPr anchor="ctr" anchorCtr="0"/>
          <a:lstStyle>
            <a:lvl1pPr algn="ctr">
              <a:defRPr sz="4000">
                <a:solidFill>
                  <a:schemeClr val="accent2"/>
                </a:solidFill>
              </a:defRPr>
            </a:lvl1pPr>
          </a:lstStyle>
          <a:p>
            <a:r>
              <a:rPr lang="fi-FI"/>
              <a:t>Muokkaa ots. perustyyl. napsautt.</a:t>
            </a:r>
            <a:endParaRPr lang="fi-FI" dirty="0"/>
          </a:p>
        </p:txBody>
      </p:sp>
    </p:spTree>
    <p:extLst>
      <p:ext uri="{BB962C8B-B14F-4D97-AF65-F5344CB8AC3E}">
        <p14:creationId xmlns:p14="http://schemas.microsoft.com/office/powerpoint/2010/main" val="26455662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3">
    <p:bg>
      <p:bgPr>
        <a:solidFill>
          <a:schemeClr val="accent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32B85439-DADF-49D5-BD7F-8886D07EAF5D}" type="datetimeFigureOut">
              <a:rPr lang="fi-FI" smtClean="0"/>
              <a:t>2.11.2023</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5FAE1FF3-7164-4587-A651-0D4E9AA27022}" type="slidenum">
              <a:rPr lang="fi-FI" smtClean="0"/>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bg1"/>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grpSp>
        <p:nvGrpSpPr>
          <p:cNvPr id="23" name="Group 22">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24" name="Rectangle 23"/>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5" name="Rectangle 24"/>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6" name="Rectangle 25"/>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7" name="Rectangle 26"/>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28"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bg1"/>
                </a:solidFill>
              </a:defRPr>
            </a:lvl1pPr>
          </a:lstStyle>
          <a:p>
            <a:r>
              <a:rPr lang="fi-FI"/>
              <a:t>Muokkaa ots. perustyyl. napsautt.</a:t>
            </a:r>
            <a:endParaRPr lang="fi-FI" dirty="0"/>
          </a:p>
        </p:txBody>
      </p:sp>
      <p:sp>
        <p:nvSpPr>
          <p:cNvPr id="29"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19472482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Text and Picture Nega">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669088"/>
          </a:xfrm>
          <a:custGeom>
            <a:avLst/>
            <a:gdLst/>
            <a:ahLst/>
            <a:cxnLst/>
            <a:rect l="l" t="t" r="r" b="b"/>
            <a:pathLst>
              <a:path w="12192000" h="6669088">
                <a:moveTo>
                  <a:pt x="0" y="0"/>
                </a:moveTo>
                <a:lnTo>
                  <a:pt x="479376" y="0"/>
                </a:lnTo>
                <a:lnTo>
                  <a:pt x="479376" y="1268760"/>
                </a:lnTo>
                <a:lnTo>
                  <a:pt x="1055344" y="1268760"/>
                </a:lnTo>
                <a:lnTo>
                  <a:pt x="1055344" y="0"/>
                </a:lnTo>
                <a:lnTo>
                  <a:pt x="12192000" y="0"/>
                </a:lnTo>
                <a:lnTo>
                  <a:pt x="12192000" y="6669088"/>
                </a:lnTo>
                <a:lnTo>
                  <a:pt x="0" y="6669088"/>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fi-FI"/>
              <a:t>Lisää kuva napsauttamalla kuvaketta</a:t>
            </a:r>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lvl1pPr>
              <a:defRPr>
                <a:solidFill>
                  <a:schemeClr val="bg1"/>
                </a:solidFill>
              </a:defRPr>
            </a:lvl1pPr>
          </a:lstStyle>
          <a:p>
            <a:fld id="{32B85439-DADF-49D5-BD7F-8886D07EAF5D}" type="datetimeFigureOut">
              <a:rPr lang="fi-FI" smtClean="0"/>
              <a:t>2.11.2023</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lvl1pPr>
              <a:defRPr>
                <a:solidFill>
                  <a:schemeClr val="bg1"/>
                </a:solidFill>
              </a:defRPr>
            </a:lvl1pPr>
          </a:lstStyle>
          <a:p>
            <a:endParaRPr 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lvl1pPr>
              <a:defRPr>
                <a:solidFill>
                  <a:schemeClr val="bg1"/>
                </a:solidFill>
              </a:defRPr>
            </a:lvl1pPr>
          </a:lstStyle>
          <a:p>
            <a:fld id="{5FAE1FF3-7164-4587-A651-0D4E9AA27022}" type="slidenum">
              <a:rPr lang="fi-FI" smtClean="0"/>
              <a:t>‹#›</a:t>
            </a:fld>
            <a:endParaRPr lang="fi-FI"/>
          </a:p>
        </p:txBody>
      </p:sp>
      <p:sp>
        <p:nvSpPr>
          <p:cNvPr id="8"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349451"/>
            <a:ext cx="11233150" cy="2016224"/>
          </a:xfrm>
        </p:spPr>
        <p:txBody>
          <a:bodyPr anchor="ctr" anchorCtr="0"/>
          <a:lstStyle>
            <a:lvl1pPr algn="ctr">
              <a:defRPr sz="4000">
                <a:solidFill>
                  <a:schemeClr val="bg1"/>
                </a:solidFill>
              </a:defRPr>
            </a:lvl1pPr>
          </a:lstStyle>
          <a:p>
            <a:r>
              <a:rPr lang="fi-FI"/>
              <a:t>Muokkaa ots. perustyyl. napsautt.</a:t>
            </a:r>
            <a:endParaRPr lang="fi-FI" dirty="0"/>
          </a:p>
        </p:txBody>
      </p:sp>
      <p:sp>
        <p:nvSpPr>
          <p:cNvPr id="9" name="Rectangle 8"/>
          <p:cNvSpPr/>
          <p:nvPr/>
        </p:nvSpPr>
        <p:spPr>
          <a:xfrm>
            <a:off x="0" y="6669360"/>
            <a:ext cx="12192000" cy="1886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10" name="Group 9">
            <a:extLst>
              <a:ext uri="{C183D7F6-B498-43B3-948B-1728B52AA6E4}">
                <adec:decorative xmlns:adec="http://schemas.microsoft.com/office/drawing/2017/decorative" val="1"/>
              </a:ext>
            </a:extLst>
          </p:cNvPr>
          <p:cNvGrpSpPr/>
          <p:nvPr/>
        </p:nvGrpSpPr>
        <p:grpSpPr>
          <a:xfrm>
            <a:off x="479376" y="0"/>
            <a:ext cx="575968" cy="1268760"/>
            <a:chOff x="5372826" y="1844824"/>
            <a:chExt cx="1457091" cy="3209730"/>
          </a:xfrm>
        </p:grpSpPr>
        <p:sp>
          <p:nvSpPr>
            <p:cNvPr id="11" name="Rectangle 10"/>
            <p:cNvSpPr/>
            <p:nvPr/>
          </p:nvSpPr>
          <p:spPr>
            <a:xfrm>
              <a:off x="5372826" y="1844824"/>
              <a:ext cx="1457091" cy="3209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2" name="Freeform 6"/>
            <p:cNvSpPr>
              <a:spLocks noChangeAspect="1" noEditPoints="1"/>
            </p:cNvSpPr>
            <p:nvPr/>
          </p:nvSpPr>
          <p:spPr bwMode="auto">
            <a:xfrm>
              <a:off x="5760666" y="3050717"/>
              <a:ext cx="681408" cy="1548248"/>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5832407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38093-ADEF-4186-B183-F189E8EE4012}"/>
              </a:ext>
            </a:extLst>
          </p:cNvPr>
          <p:cNvSpPr>
            <a:spLocks noGrp="1"/>
          </p:cNvSpPr>
          <p:nvPr>
            <p:ph type="title"/>
          </p:nvPr>
        </p:nvSpPr>
        <p:spPr/>
        <p:txBody>
          <a:bodyPr/>
          <a:lstStyle/>
          <a:p>
            <a:r>
              <a:rPr lang="fi-FI"/>
              <a:t>Muokkaa ots. perustyyl. napsautt.</a:t>
            </a:r>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p>
            <a:fld id="{32B85439-DADF-49D5-BD7F-8886D07EAF5D}" type="datetimeFigureOut">
              <a:rPr lang="fi-FI" smtClean="0"/>
              <a:t>2.11.2023</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p>
            <a:endParaRPr 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p>
            <a:fld id="{5FAE1FF3-7164-4587-A651-0D4E9AA27022}" type="slidenum">
              <a:rPr lang="fi-FI" smtClean="0"/>
              <a:t>‹#›</a:t>
            </a:fld>
            <a:endParaRPr lang="fi-FI"/>
          </a:p>
        </p:txBody>
      </p:sp>
    </p:spTree>
    <p:extLst>
      <p:ext uri="{BB962C8B-B14F-4D97-AF65-F5344CB8AC3E}">
        <p14:creationId xmlns:p14="http://schemas.microsoft.com/office/powerpoint/2010/main" val="38517111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p>
            <a:fld id="{32B85439-DADF-49D5-BD7F-8886D07EAF5D}" type="datetimeFigureOut">
              <a:rPr lang="fi-FI" smtClean="0"/>
              <a:t>2.11.2023</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p>
            <a:fld id="{5FAE1FF3-7164-4587-A651-0D4E9AA27022}" type="slidenum">
              <a:rPr lang="fi-FI" smtClean="0"/>
              <a:t>‹#›</a:t>
            </a:fld>
            <a:endParaRPr lang="fi-FI"/>
          </a:p>
        </p:txBody>
      </p:sp>
    </p:spTree>
    <p:extLst>
      <p:ext uri="{BB962C8B-B14F-4D97-AF65-F5344CB8AC3E}">
        <p14:creationId xmlns:p14="http://schemas.microsoft.com/office/powerpoint/2010/main" val="40574273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Logo Blue">
    <p:bg>
      <p:bgPr>
        <a:solidFill>
          <a:schemeClr val="accent2"/>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32B85439-DADF-49D5-BD7F-8886D07EAF5D}" type="datetimeFigureOut">
              <a:rPr lang="fi-FI" smtClean="0"/>
              <a:t>2.11.2023</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5FAE1FF3-7164-4587-A651-0D4E9AA27022}" type="slidenum">
              <a:rPr lang="fi-FI" smtClean="0"/>
              <a:t>‹#›</a:t>
            </a:fld>
            <a:endParaRPr lang="fi-FI"/>
          </a:p>
        </p:txBody>
      </p:sp>
      <p:grpSp>
        <p:nvGrpSpPr>
          <p:cNvPr id="10" name="Group 9">
            <a:extLst>
              <a:ext uri="{C183D7F6-B498-43B3-948B-1728B52AA6E4}">
                <adec:decorative xmlns:adec="http://schemas.microsoft.com/office/drawing/2017/decorative" val="1"/>
              </a:ext>
            </a:extLst>
          </p:cNvPr>
          <p:cNvGrpSpPr>
            <a:grpSpLocks noChangeAspect="1"/>
          </p:cNvGrpSpPr>
          <p:nvPr/>
        </p:nvGrpSpPr>
        <p:grpSpPr>
          <a:xfrm>
            <a:off x="4368000" y="1916832"/>
            <a:ext cx="3456000" cy="2239841"/>
            <a:chOff x="4527550" y="2341563"/>
            <a:chExt cx="3135313" cy="2032001"/>
          </a:xfrm>
        </p:grpSpPr>
        <p:sp>
          <p:nvSpPr>
            <p:cNvPr id="7" name="Freeform 6"/>
            <p:cNvSpPr>
              <a:spLocks noEditPoints="1"/>
            </p:cNvSpPr>
            <p:nvPr/>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2" name="Group 11">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3" name="Rectangle 12"/>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Rectangle 13"/>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5" name="Rectangle 14"/>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17" name="Freeform 16">
            <a:hlinkClick r:id="rId2" tooltip="Twitter"/>
            <a:extLst>
              <a:ext uri="{C183D7F6-B498-43B3-948B-1728B52AA6E4}">
                <adec:decorative xmlns:adec="http://schemas.microsoft.com/office/drawing/2017/decorative" val="1"/>
              </a:ext>
            </a:extLst>
          </p:cNvPr>
          <p:cNvSpPr>
            <a:spLocks noChangeAspect="1" noEditPoints="1"/>
          </p:cNvSpPr>
          <p:nvPr/>
        </p:nvSpPr>
        <p:spPr bwMode="auto">
          <a:xfrm>
            <a:off x="6312024" y="501317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 name="Freeform 17">
            <a:hlinkClick r:id="rId3" tooltip="Facebook"/>
            <a:extLst>
              <a:ext uri="{C183D7F6-B498-43B3-948B-1728B52AA6E4}">
                <adec:decorative xmlns:adec="http://schemas.microsoft.com/office/drawing/2017/decorative" val="1"/>
              </a:ext>
            </a:extLst>
          </p:cNvPr>
          <p:cNvSpPr>
            <a:spLocks noChangeAspect="1" noEditPoints="1"/>
          </p:cNvSpPr>
          <p:nvPr/>
        </p:nvSpPr>
        <p:spPr bwMode="auto">
          <a:xfrm>
            <a:off x="523142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Freeform 18">
            <a:hlinkClick r:id="rId4" tooltip="LinkedIn"/>
            <a:extLst>
              <a:ext uri="{C183D7F6-B498-43B3-948B-1728B52AA6E4}">
                <adec:decorative xmlns:adec="http://schemas.microsoft.com/office/drawing/2017/decorative" val="1"/>
              </a:ext>
            </a:extLst>
          </p:cNvPr>
          <p:cNvSpPr>
            <a:spLocks noChangeAspect="1" noEditPoints="1"/>
          </p:cNvSpPr>
          <p:nvPr/>
        </p:nvSpPr>
        <p:spPr bwMode="auto">
          <a:xfrm>
            <a:off x="595201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eeform 19">
            <a:hlinkClick r:id="rId5" tooltip="YouTube"/>
            <a:extLst>
              <a:ext uri="{C183D7F6-B498-43B3-948B-1728B52AA6E4}">
                <adec:decorative xmlns:adec="http://schemas.microsoft.com/office/drawing/2017/decorative" val="1"/>
              </a:ext>
            </a:extLst>
          </p:cNvPr>
          <p:cNvSpPr>
            <a:spLocks noChangeAspect="1" noEditPoints="1"/>
          </p:cNvSpPr>
          <p:nvPr/>
        </p:nvSpPr>
        <p:spPr bwMode="auto">
          <a:xfrm>
            <a:off x="667206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1" name="Freeform 6">
            <a:hlinkClick r:id="rId6" tooltip="Instagram"/>
            <a:extLst>
              <a:ext uri="{C183D7F6-B498-43B3-948B-1728B52AA6E4}">
                <adec:decorative xmlns:adec="http://schemas.microsoft.com/office/drawing/2017/decorative" val="1"/>
              </a:ext>
            </a:extLst>
          </p:cNvPr>
          <p:cNvSpPr>
            <a:spLocks noChangeAspect="1" noEditPoints="1"/>
          </p:cNvSpPr>
          <p:nvPr/>
        </p:nvSpPr>
        <p:spPr bwMode="auto">
          <a:xfrm>
            <a:off x="559184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5383592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Logo Gray">
    <p:bg>
      <p:bgPr>
        <a:solidFill>
          <a:schemeClr val="accent4"/>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32B85439-DADF-49D5-BD7F-8886D07EAF5D}" type="datetimeFigureOut">
              <a:rPr lang="fi-FI" smtClean="0"/>
              <a:t>2.11.2023</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5FAE1FF3-7164-4587-A651-0D4E9AA27022}" type="slidenum">
              <a:rPr lang="fi-FI" smtClean="0"/>
              <a:t>‹#›</a:t>
            </a:fld>
            <a:endParaRPr lang="fi-FI"/>
          </a:p>
        </p:txBody>
      </p:sp>
      <p:grpSp>
        <p:nvGrpSpPr>
          <p:cNvPr id="10" name="Group 9">
            <a:extLst>
              <a:ext uri="{C183D7F6-B498-43B3-948B-1728B52AA6E4}">
                <adec:decorative xmlns:adec="http://schemas.microsoft.com/office/drawing/2017/decorative" val="1"/>
              </a:ext>
            </a:extLst>
          </p:cNvPr>
          <p:cNvGrpSpPr>
            <a:grpSpLocks noChangeAspect="1"/>
          </p:cNvGrpSpPr>
          <p:nvPr/>
        </p:nvGrpSpPr>
        <p:grpSpPr>
          <a:xfrm>
            <a:off x="4368000" y="1916832"/>
            <a:ext cx="3456000" cy="2239841"/>
            <a:chOff x="4527550" y="2341563"/>
            <a:chExt cx="3135313" cy="2032001"/>
          </a:xfrm>
        </p:grpSpPr>
        <p:sp>
          <p:nvSpPr>
            <p:cNvPr id="7" name="Freeform 6"/>
            <p:cNvSpPr>
              <a:spLocks noEditPoints="1"/>
            </p:cNvSpPr>
            <p:nvPr/>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6350">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2" name="Group 11">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3" name="Rectangle 12"/>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Rectangle 13"/>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5" name="Rectangle 14"/>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17" name="Freeform 16">
            <a:hlinkClick r:id="rId2" tooltip="Twitter"/>
            <a:extLst>
              <a:ext uri="{C183D7F6-B498-43B3-948B-1728B52AA6E4}">
                <adec:decorative xmlns:adec="http://schemas.microsoft.com/office/drawing/2017/decorative" val="1"/>
              </a:ext>
            </a:extLst>
          </p:cNvPr>
          <p:cNvSpPr>
            <a:spLocks noChangeAspect="1" noEditPoints="1"/>
          </p:cNvSpPr>
          <p:nvPr/>
        </p:nvSpPr>
        <p:spPr bwMode="auto">
          <a:xfrm>
            <a:off x="6312024" y="501317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 name="Freeform 17">
            <a:hlinkClick r:id="rId3" tooltip="Facebook"/>
            <a:extLst>
              <a:ext uri="{C183D7F6-B498-43B3-948B-1728B52AA6E4}">
                <adec:decorative xmlns:adec="http://schemas.microsoft.com/office/drawing/2017/decorative" val="1"/>
              </a:ext>
            </a:extLst>
          </p:cNvPr>
          <p:cNvSpPr>
            <a:spLocks noChangeAspect="1" noEditPoints="1"/>
          </p:cNvSpPr>
          <p:nvPr/>
        </p:nvSpPr>
        <p:spPr bwMode="auto">
          <a:xfrm>
            <a:off x="523142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Freeform 18">
            <a:hlinkClick r:id="rId4" tooltip="LinkedIn"/>
            <a:extLst>
              <a:ext uri="{C183D7F6-B498-43B3-948B-1728B52AA6E4}">
                <adec:decorative xmlns:adec="http://schemas.microsoft.com/office/drawing/2017/decorative" val="1"/>
              </a:ext>
            </a:extLst>
          </p:cNvPr>
          <p:cNvSpPr>
            <a:spLocks noChangeAspect="1" noEditPoints="1"/>
          </p:cNvSpPr>
          <p:nvPr/>
        </p:nvSpPr>
        <p:spPr bwMode="auto">
          <a:xfrm>
            <a:off x="595201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eeform 19">
            <a:hlinkClick r:id="rId5" tooltip="YouTube"/>
            <a:extLst>
              <a:ext uri="{C183D7F6-B498-43B3-948B-1728B52AA6E4}">
                <adec:decorative xmlns:adec="http://schemas.microsoft.com/office/drawing/2017/decorative" val="1"/>
              </a:ext>
            </a:extLst>
          </p:cNvPr>
          <p:cNvSpPr>
            <a:spLocks noChangeAspect="1" noEditPoints="1"/>
          </p:cNvSpPr>
          <p:nvPr/>
        </p:nvSpPr>
        <p:spPr bwMode="auto">
          <a:xfrm>
            <a:off x="667206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 name="Freeform 6">
            <a:hlinkClick r:id="rId6" tooltip="Instagram"/>
            <a:extLst>
              <a:ext uri="{C183D7F6-B498-43B3-948B-1728B52AA6E4}">
                <adec:decorative xmlns:adec="http://schemas.microsoft.com/office/drawing/2017/decorative" val="1"/>
              </a:ext>
            </a:extLst>
          </p:cNvPr>
          <p:cNvSpPr>
            <a:spLocks noChangeAspect="1" noEditPoints="1"/>
          </p:cNvSpPr>
          <p:nvPr/>
        </p:nvSpPr>
        <p:spPr bwMode="auto">
          <a:xfrm>
            <a:off x="559184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16261745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Logo Red">
    <p:bg>
      <p:bgPr>
        <a:solidFill>
          <a:schemeClr val="accent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32B85439-DADF-49D5-BD7F-8886D07EAF5D}" type="datetimeFigureOut">
              <a:rPr lang="fi-FI" smtClean="0"/>
              <a:t>2.11.2023</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5FAE1FF3-7164-4587-A651-0D4E9AA27022}" type="slidenum">
              <a:rPr lang="fi-FI" smtClean="0"/>
              <a:t>‹#›</a:t>
            </a:fld>
            <a:endParaRPr lang="fi-FI"/>
          </a:p>
        </p:txBody>
      </p:sp>
      <p:grpSp>
        <p:nvGrpSpPr>
          <p:cNvPr id="10" name="Group 9">
            <a:extLst>
              <a:ext uri="{C183D7F6-B498-43B3-948B-1728B52AA6E4}">
                <adec:decorative xmlns:adec="http://schemas.microsoft.com/office/drawing/2017/decorative" val="1"/>
              </a:ext>
            </a:extLst>
          </p:cNvPr>
          <p:cNvGrpSpPr>
            <a:grpSpLocks noChangeAspect="1"/>
          </p:cNvGrpSpPr>
          <p:nvPr/>
        </p:nvGrpSpPr>
        <p:grpSpPr>
          <a:xfrm>
            <a:off x="4368000" y="1916832"/>
            <a:ext cx="3456000" cy="2239841"/>
            <a:chOff x="4527550" y="2341563"/>
            <a:chExt cx="3135313" cy="2032001"/>
          </a:xfrm>
        </p:grpSpPr>
        <p:sp>
          <p:nvSpPr>
            <p:cNvPr id="7" name="Freeform 6"/>
            <p:cNvSpPr>
              <a:spLocks noEditPoints="1"/>
            </p:cNvSpPr>
            <p:nvPr/>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2" name="Group 11">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3" name="Rectangle 12"/>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Rectangle 13"/>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5" name="Rectangle 14"/>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17" name="Freeform 16">
            <a:hlinkClick r:id="rId2" tooltip="Twitter"/>
            <a:extLst>
              <a:ext uri="{C183D7F6-B498-43B3-948B-1728B52AA6E4}">
                <adec:decorative xmlns:adec="http://schemas.microsoft.com/office/drawing/2017/decorative" val="1"/>
              </a:ext>
            </a:extLst>
          </p:cNvPr>
          <p:cNvSpPr>
            <a:spLocks noChangeAspect="1" noEditPoints="1"/>
          </p:cNvSpPr>
          <p:nvPr/>
        </p:nvSpPr>
        <p:spPr bwMode="auto">
          <a:xfrm>
            <a:off x="6312024" y="501317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 name="Freeform 17">
            <a:hlinkClick r:id="rId3" tooltip="Facebook"/>
            <a:extLst>
              <a:ext uri="{C183D7F6-B498-43B3-948B-1728B52AA6E4}">
                <adec:decorative xmlns:adec="http://schemas.microsoft.com/office/drawing/2017/decorative" val="1"/>
              </a:ext>
            </a:extLst>
          </p:cNvPr>
          <p:cNvSpPr>
            <a:spLocks noChangeAspect="1" noEditPoints="1"/>
          </p:cNvSpPr>
          <p:nvPr/>
        </p:nvSpPr>
        <p:spPr bwMode="auto">
          <a:xfrm>
            <a:off x="523142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Freeform 18">
            <a:hlinkClick r:id="rId4" tooltip="LinkedIn"/>
            <a:extLst>
              <a:ext uri="{C183D7F6-B498-43B3-948B-1728B52AA6E4}">
                <adec:decorative xmlns:adec="http://schemas.microsoft.com/office/drawing/2017/decorative" val="1"/>
              </a:ext>
            </a:extLst>
          </p:cNvPr>
          <p:cNvSpPr>
            <a:spLocks noChangeAspect="1" noEditPoints="1"/>
          </p:cNvSpPr>
          <p:nvPr/>
        </p:nvSpPr>
        <p:spPr bwMode="auto">
          <a:xfrm>
            <a:off x="595201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eeform 19">
            <a:hlinkClick r:id="rId5" tooltip="YouTube"/>
            <a:extLst>
              <a:ext uri="{C183D7F6-B498-43B3-948B-1728B52AA6E4}">
                <adec:decorative xmlns:adec="http://schemas.microsoft.com/office/drawing/2017/decorative" val="1"/>
              </a:ext>
            </a:extLst>
          </p:cNvPr>
          <p:cNvSpPr>
            <a:spLocks noChangeAspect="1" noEditPoints="1"/>
          </p:cNvSpPr>
          <p:nvPr/>
        </p:nvSpPr>
        <p:spPr bwMode="auto">
          <a:xfrm>
            <a:off x="667206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 name="Freeform 6">
            <a:hlinkClick r:id="rId6" tooltip="Instagram"/>
            <a:extLst>
              <a:ext uri="{C183D7F6-B498-43B3-948B-1728B52AA6E4}">
                <adec:decorative xmlns:adec="http://schemas.microsoft.com/office/drawing/2017/decorative" val="1"/>
              </a:ext>
            </a:extLst>
          </p:cNvPr>
          <p:cNvSpPr>
            <a:spLocks noChangeAspect="1" noEditPoints="1"/>
          </p:cNvSpPr>
          <p:nvPr/>
        </p:nvSpPr>
        <p:spPr bwMode="auto">
          <a:xfrm>
            <a:off x="559184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7790595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Logo Gold">
    <p:bg>
      <p:bgPr>
        <a:solidFill>
          <a:schemeClr val="accent3"/>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32B85439-DADF-49D5-BD7F-8886D07EAF5D}" type="datetimeFigureOut">
              <a:rPr lang="fi-FI" smtClean="0"/>
              <a:t>2.11.2023</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5FAE1FF3-7164-4587-A651-0D4E9AA27022}" type="slidenum">
              <a:rPr lang="fi-FI" smtClean="0"/>
              <a:t>‹#›</a:t>
            </a:fld>
            <a:endParaRPr lang="fi-FI"/>
          </a:p>
        </p:txBody>
      </p:sp>
      <p:grpSp>
        <p:nvGrpSpPr>
          <p:cNvPr id="10" name="Group 9">
            <a:extLst>
              <a:ext uri="{C183D7F6-B498-43B3-948B-1728B52AA6E4}">
                <adec:decorative xmlns:adec="http://schemas.microsoft.com/office/drawing/2017/decorative" val="1"/>
              </a:ext>
            </a:extLst>
          </p:cNvPr>
          <p:cNvGrpSpPr>
            <a:grpSpLocks noChangeAspect="1"/>
          </p:cNvGrpSpPr>
          <p:nvPr/>
        </p:nvGrpSpPr>
        <p:grpSpPr>
          <a:xfrm>
            <a:off x="4368000" y="1916832"/>
            <a:ext cx="3456000" cy="2239841"/>
            <a:chOff x="4527550" y="2341563"/>
            <a:chExt cx="3135313" cy="2032001"/>
          </a:xfrm>
          <a:solidFill>
            <a:schemeClr val="tx2"/>
          </a:solidFill>
        </p:grpSpPr>
        <p:sp>
          <p:nvSpPr>
            <p:cNvPr id="7" name="Freeform 6"/>
            <p:cNvSpPr>
              <a:spLocks noEditPoints="1"/>
            </p:cNvSpPr>
            <p:nvPr/>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6350">
              <a:solidFill>
                <a:schemeClr val="tx2"/>
              </a:solid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grpSp>
        <p:nvGrpSpPr>
          <p:cNvPr id="12" name="Group 11">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3" name="Rectangle 12"/>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Rectangle 13"/>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5" name="Rectangle 14"/>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17" name="Freeform 16">
            <a:hlinkClick r:id="rId2" tooltip="Twitter"/>
            <a:extLst>
              <a:ext uri="{C183D7F6-B498-43B3-948B-1728B52AA6E4}">
                <adec:decorative xmlns:adec="http://schemas.microsoft.com/office/drawing/2017/decorative" val="1"/>
              </a:ext>
            </a:extLst>
          </p:cNvPr>
          <p:cNvSpPr>
            <a:spLocks noChangeAspect="1" noEditPoints="1"/>
          </p:cNvSpPr>
          <p:nvPr/>
        </p:nvSpPr>
        <p:spPr bwMode="auto">
          <a:xfrm>
            <a:off x="6312024" y="501317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 name="Freeform 17">
            <a:hlinkClick r:id="rId3" tooltip="Facebook"/>
            <a:extLst>
              <a:ext uri="{C183D7F6-B498-43B3-948B-1728B52AA6E4}">
                <adec:decorative xmlns:adec="http://schemas.microsoft.com/office/drawing/2017/decorative" val="1"/>
              </a:ext>
            </a:extLst>
          </p:cNvPr>
          <p:cNvSpPr>
            <a:spLocks noChangeAspect="1" noEditPoints="1"/>
          </p:cNvSpPr>
          <p:nvPr/>
        </p:nvSpPr>
        <p:spPr bwMode="auto">
          <a:xfrm>
            <a:off x="523142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Freeform 18">
            <a:hlinkClick r:id="rId4" tooltip="LinkedIn"/>
            <a:extLst>
              <a:ext uri="{C183D7F6-B498-43B3-948B-1728B52AA6E4}">
                <adec:decorative xmlns:adec="http://schemas.microsoft.com/office/drawing/2017/decorative" val="1"/>
              </a:ext>
            </a:extLst>
          </p:cNvPr>
          <p:cNvSpPr>
            <a:spLocks noChangeAspect="1" noEditPoints="1"/>
          </p:cNvSpPr>
          <p:nvPr/>
        </p:nvSpPr>
        <p:spPr bwMode="auto">
          <a:xfrm>
            <a:off x="595201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eeform 19">
            <a:hlinkClick r:id="rId5" tooltip="YouTube"/>
            <a:extLst>
              <a:ext uri="{C183D7F6-B498-43B3-948B-1728B52AA6E4}">
                <adec:decorative xmlns:adec="http://schemas.microsoft.com/office/drawing/2017/decorative" val="1"/>
              </a:ext>
            </a:extLst>
          </p:cNvPr>
          <p:cNvSpPr>
            <a:spLocks noChangeAspect="1" noEditPoints="1"/>
          </p:cNvSpPr>
          <p:nvPr/>
        </p:nvSpPr>
        <p:spPr bwMode="auto">
          <a:xfrm>
            <a:off x="667206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 name="Freeform 6">
            <a:hlinkClick r:id="rId6" tooltip="Instagram"/>
            <a:extLst>
              <a:ext uri="{C183D7F6-B498-43B3-948B-1728B52AA6E4}">
                <adec:decorative xmlns:adec="http://schemas.microsoft.com/office/drawing/2017/decorative" val="1"/>
              </a:ext>
            </a:extLst>
          </p:cNvPr>
          <p:cNvSpPr>
            <a:spLocks noChangeAspect="1" noEditPoints="1"/>
          </p:cNvSpPr>
          <p:nvPr/>
        </p:nvSpPr>
        <p:spPr bwMode="auto">
          <a:xfrm>
            <a:off x="559184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25188656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4">
    <p:bg>
      <p:bgPr>
        <a:solidFill>
          <a:schemeClr val="accent3"/>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32B85439-DADF-49D5-BD7F-8886D07EAF5D}" type="datetimeFigureOut">
              <a:rPr lang="fi-FI" smtClean="0"/>
              <a:t>2.11.2023</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5FAE1FF3-7164-4587-A651-0D4E9AA27022}" type="slidenum">
              <a:rPr lang="fi-FI" smtClean="0"/>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tx2"/>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7" name="Group 16">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8" name="Rectangle 17"/>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9" name="Rectangle 18"/>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3" name="Rectangle 22"/>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4" name="Rectangle 23"/>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25"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tx2"/>
                </a:solidFill>
              </a:defRPr>
            </a:lvl1pPr>
          </a:lstStyle>
          <a:p>
            <a:r>
              <a:rPr lang="fi-FI"/>
              <a:t>Muokkaa ots. perustyyl. napsautt.</a:t>
            </a:r>
            <a:endParaRPr lang="fi-FI" dirty="0"/>
          </a:p>
        </p:txBody>
      </p:sp>
      <p:sp>
        <p:nvSpPr>
          <p:cNvPr id="26"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15842823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fi-FI"/>
              <a:t>Muokkaa ots. perustyyl. napsautt.</a:t>
            </a:r>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479425" y="1773239"/>
            <a:ext cx="11229363"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32B85439-DADF-49D5-BD7F-8886D07EAF5D}" type="datetimeFigureOut">
              <a:rPr lang="fi-FI" smtClean="0"/>
              <a:t>2.11.2023</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5FAE1FF3-7164-4587-A651-0D4E9AA27022}" type="slidenum">
              <a:rPr lang="fi-FI" smtClean="0"/>
              <a:t>‹#›</a:t>
            </a:fld>
            <a:endParaRPr lang="fi-FI"/>
          </a:p>
        </p:txBody>
      </p:sp>
    </p:spTree>
    <p:extLst>
      <p:ext uri="{BB962C8B-B14F-4D97-AF65-F5344CB8AC3E}">
        <p14:creationId xmlns:p14="http://schemas.microsoft.com/office/powerpoint/2010/main" val="4593996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Text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fi-FI"/>
              <a:t>Muokkaa ots. perustyyl. napsautt.</a:t>
            </a:r>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32B85439-DADF-49D5-BD7F-8886D07EAF5D}" type="datetimeFigureOut">
              <a:rPr lang="fi-FI" smtClean="0"/>
              <a:t>2.11.2023</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5FAE1FF3-7164-4587-A651-0D4E9AA27022}" type="slidenum">
              <a:rPr lang="fi-FI" smtClean="0"/>
              <a:t>‹#›</a:t>
            </a:fld>
            <a:endParaRPr lang="fi-FI"/>
          </a:p>
        </p:txBody>
      </p:sp>
      <p:sp>
        <p:nvSpPr>
          <p:cNvPr id="8" name="Text Placeholder 7"/>
          <p:cNvSpPr>
            <a:spLocks noGrp="1"/>
          </p:cNvSpPr>
          <p:nvPr>
            <p:ph type="body" sz="quarter" idx="13"/>
          </p:nvPr>
        </p:nvSpPr>
        <p:spPr>
          <a:xfrm>
            <a:off x="1055440" y="1773238"/>
            <a:ext cx="10657135"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14121504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Section Header ">
    <p:bg>
      <p:bgPr>
        <a:solidFill>
          <a:schemeClr val="accent2"/>
        </a:solidFill>
        <a:effectLst/>
      </p:bgPr>
    </p:bg>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2"/>
            <a:ext cx="7032104" cy="6858002"/>
          </a:xfrm>
          <a:custGeom>
            <a:avLst/>
            <a:gdLst/>
            <a:ahLst/>
            <a:cxnLst/>
            <a:rect l="l" t="t" r="r" b="b"/>
            <a:pathLst>
              <a:path w="7032104" h="6858002">
                <a:moveTo>
                  <a:pt x="5159896" y="0"/>
                </a:moveTo>
                <a:lnTo>
                  <a:pt x="7032104" y="0"/>
                </a:lnTo>
                <a:lnTo>
                  <a:pt x="5159896" y="6858001"/>
                </a:lnTo>
                <a:lnTo>
                  <a:pt x="5159896" y="6858002"/>
                </a:lnTo>
                <a:lnTo>
                  <a:pt x="0" y="6858002"/>
                </a:lnTo>
                <a:lnTo>
                  <a:pt x="0" y="2"/>
                </a:lnTo>
                <a:lnTo>
                  <a:pt x="5159896" y="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32B85439-DADF-49D5-BD7F-8886D07EAF5D}" type="datetimeFigureOut">
              <a:rPr lang="fi-FI" smtClean="0"/>
              <a:t>2.11.2023</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5FAE1FF3-7164-4587-A651-0D4E9AA27022}" type="slidenum">
              <a:rPr lang="fi-FI" smtClean="0"/>
              <a:t>‹#›</a:t>
            </a:fld>
            <a:endParaRPr lang="fi-FI"/>
          </a:p>
        </p:txBody>
      </p:sp>
      <p:sp>
        <p:nvSpPr>
          <p:cNvPr id="8"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bg1"/>
                </a:solidFill>
              </a:defRPr>
            </a:lvl1pPr>
          </a:lstStyle>
          <a:p>
            <a:r>
              <a:rPr lang="fi-FI"/>
              <a:t>Muokkaa ots. perustyyl. napsautt.</a:t>
            </a:r>
            <a:endParaRPr lang="fi-FI" dirty="0"/>
          </a:p>
        </p:txBody>
      </p:sp>
      <p:sp>
        <p:nvSpPr>
          <p:cNvPr id="9"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grpSp>
        <p:nvGrpSpPr>
          <p:cNvPr id="19" name="Group 18">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bg1"/>
          </a:solidFill>
        </p:grpSpPr>
        <p:sp>
          <p:nvSpPr>
            <p:cNvPr id="20"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14734918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Section Header 2">
    <p:bg>
      <p:bgPr>
        <a:solidFill>
          <a:schemeClr val="accent3"/>
        </a:solidFill>
        <a:effectLst/>
      </p:bgPr>
    </p:bg>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2"/>
            <a:ext cx="7032104" cy="6858002"/>
          </a:xfrm>
          <a:custGeom>
            <a:avLst/>
            <a:gdLst/>
            <a:ahLst/>
            <a:cxnLst/>
            <a:rect l="l" t="t" r="r" b="b"/>
            <a:pathLst>
              <a:path w="7032104" h="6858002">
                <a:moveTo>
                  <a:pt x="5159896" y="0"/>
                </a:moveTo>
                <a:lnTo>
                  <a:pt x="7032104" y="0"/>
                </a:lnTo>
                <a:lnTo>
                  <a:pt x="5159896" y="6858001"/>
                </a:lnTo>
                <a:lnTo>
                  <a:pt x="5159896" y="6858002"/>
                </a:lnTo>
                <a:lnTo>
                  <a:pt x="0" y="6858002"/>
                </a:lnTo>
                <a:lnTo>
                  <a:pt x="0" y="2"/>
                </a:lnTo>
                <a:lnTo>
                  <a:pt x="5159896" y="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32B85439-DADF-49D5-BD7F-8886D07EAF5D}" type="datetimeFigureOut">
              <a:rPr lang="fi-FI" smtClean="0"/>
              <a:t>2.11.2023</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5FAE1FF3-7164-4587-A651-0D4E9AA27022}" type="slidenum">
              <a:rPr lang="fi-FI" smtClean="0"/>
              <a:t>‹#›</a:t>
            </a:fld>
            <a:endParaRPr lang="fi-FI"/>
          </a:p>
        </p:txBody>
      </p:sp>
      <p:grpSp>
        <p:nvGrpSpPr>
          <p:cNvPr id="22" name="Group 21">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bg1"/>
          </a:solidFill>
        </p:grpSpPr>
        <p:sp>
          <p:nvSpPr>
            <p:cNvPr id="23"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4"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5"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6"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bg1"/>
                </a:solidFill>
              </a:defRPr>
            </a:lvl1pPr>
          </a:lstStyle>
          <a:p>
            <a:r>
              <a:rPr lang="fi-FI"/>
              <a:t>Muokkaa ots. perustyyl. napsautt.</a:t>
            </a:r>
            <a:endParaRPr lang="fi-FI" dirty="0"/>
          </a:p>
        </p:txBody>
      </p:sp>
      <p:sp>
        <p:nvSpPr>
          <p:cNvPr id="27"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25950848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ection Header Picture ">
    <p:bg>
      <p:bgPr>
        <a:solidFill>
          <a:schemeClr val="accent4"/>
        </a:solidFill>
        <a:effectLst/>
      </p:bgPr>
    </p:bg>
    <p:spTree>
      <p:nvGrpSpPr>
        <p:cNvPr id="1" name=""/>
        <p:cNvGrpSpPr/>
        <p:nvPr/>
      </p:nvGrpSpPr>
      <p:grpSpPr>
        <a:xfrm>
          <a:off x="0" y="0"/>
          <a:ext cx="0" cy="0"/>
          <a:chOff x="0" y="0"/>
          <a:chExt cx="0" cy="0"/>
        </a:xfrm>
      </p:grpSpPr>
      <p:sp>
        <p:nvSpPr>
          <p:cNvPr id="12" name="Picture Placeholder 2">
            <a:extLst>
              <a:ext uri="{C183D7F6-B498-43B3-948B-1728B52AA6E4}">
                <adec:decorative xmlns:adec="http://schemas.microsoft.com/office/drawing/2017/decorative" val="1"/>
              </a:ext>
            </a:extLst>
          </p:cNvPr>
          <p:cNvSpPr>
            <a:spLocks noGrp="1"/>
          </p:cNvSpPr>
          <p:nvPr>
            <p:ph type="pic" sz="quarter" idx="13"/>
          </p:nvPr>
        </p:nvSpPr>
        <p:spPr>
          <a:xfrm>
            <a:off x="5159896" y="0"/>
            <a:ext cx="7032104"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a:lstStyle>
            <a:lvl1pPr marL="0" indent="0" algn="r">
              <a:buFontTx/>
              <a:buNone/>
              <a:defRPr sz="1200"/>
            </a:lvl1pPr>
          </a:lstStyle>
          <a:p>
            <a:r>
              <a:rPr lang="fi-FI"/>
              <a:t>Lisää kuva napsauttamalla kuvaketta</a:t>
            </a:r>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32B85439-DADF-49D5-BD7F-8886D07EAF5D}" type="datetimeFigureOut">
              <a:rPr lang="fi-FI" smtClean="0"/>
              <a:t>2.11.2023</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5FAE1FF3-7164-4587-A651-0D4E9AA27022}" type="slidenum">
              <a:rPr lang="fi-FI" smtClean="0"/>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accent2"/>
          </a:solidFill>
        </p:grpSpPr>
        <p:sp>
          <p:nvSpPr>
            <p:cNvPr id="14"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0"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accent2"/>
                </a:solidFill>
              </a:defRPr>
            </a:lvl1pPr>
          </a:lstStyle>
          <a:p>
            <a:r>
              <a:rPr lang="fi-FI"/>
              <a:t>Muokkaa ots. perustyyl. napsautt.</a:t>
            </a:r>
            <a:endParaRPr lang="fi-FI" dirty="0"/>
          </a:p>
        </p:txBody>
      </p:sp>
      <p:sp>
        <p:nvSpPr>
          <p:cNvPr id="21"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37925181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84E26E-2C1B-47B8-96CF-EBFB238779B0}"/>
              </a:ext>
            </a:extLst>
          </p:cNvPr>
          <p:cNvSpPr>
            <a:spLocks noGrp="1"/>
          </p:cNvSpPr>
          <p:nvPr>
            <p:ph type="title"/>
          </p:nvPr>
        </p:nvSpPr>
        <p:spPr>
          <a:xfrm>
            <a:off x="1343471" y="476250"/>
            <a:ext cx="10369103" cy="1080542"/>
          </a:xfrm>
          <a:prstGeom prst="rect">
            <a:avLst/>
          </a:prstGeom>
        </p:spPr>
        <p:txBody>
          <a:bodyPr vert="horz" lIns="0" tIns="0" rIns="0" bIns="0" rtlCol="0" anchor="t" anchorCtr="0">
            <a:noAutofit/>
          </a:bodyPr>
          <a:lstStyle/>
          <a:p>
            <a:r>
              <a:rPr lang="fi-FI"/>
              <a:t>Muokkaa ots. perustyyl. napsautt.</a:t>
            </a:r>
            <a:endParaRPr lang="fi-FI" dirty="0"/>
          </a:p>
        </p:txBody>
      </p:sp>
      <p:sp>
        <p:nvSpPr>
          <p:cNvPr id="3" name="Text Placeholder 2">
            <a:extLst>
              <a:ext uri="{FF2B5EF4-FFF2-40B4-BE49-F238E27FC236}">
                <a16:creationId xmlns:a16="http://schemas.microsoft.com/office/drawing/2014/main" id="{DA53D799-2C68-4BBD-80F0-4448AC6E53AA}"/>
              </a:ext>
            </a:extLst>
          </p:cNvPr>
          <p:cNvSpPr>
            <a:spLocks noGrp="1"/>
          </p:cNvSpPr>
          <p:nvPr>
            <p:ph type="body" idx="1"/>
          </p:nvPr>
        </p:nvSpPr>
        <p:spPr>
          <a:xfrm>
            <a:off x="475638" y="1773239"/>
            <a:ext cx="11233150" cy="4392612"/>
          </a:xfrm>
          <a:prstGeom prst="rect">
            <a:avLst/>
          </a:prstGeom>
        </p:spPr>
        <p:txBody>
          <a:bodyPr vert="horz" lIns="0" tIns="0" rIns="0" bIns="0" rtlCol="0" anchor="t" anchorCtr="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Date Placeholder 3">
            <a:extLst>
              <a:ext uri="{FF2B5EF4-FFF2-40B4-BE49-F238E27FC236}">
                <a16:creationId xmlns:a16="http://schemas.microsoft.com/office/drawing/2014/main" id="{F009AB8C-3488-4A3F-940D-B8E97D0147EF}"/>
              </a:ext>
            </a:extLst>
          </p:cNvPr>
          <p:cNvSpPr>
            <a:spLocks noGrp="1"/>
          </p:cNvSpPr>
          <p:nvPr>
            <p:ph type="dt" sz="half" idx="2"/>
          </p:nvPr>
        </p:nvSpPr>
        <p:spPr>
          <a:xfrm>
            <a:off x="10344472" y="6381328"/>
            <a:ext cx="936104" cy="216471"/>
          </a:xfrm>
          <a:prstGeom prst="rect">
            <a:avLst/>
          </a:prstGeom>
        </p:spPr>
        <p:txBody>
          <a:bodyPr vert="horz" lIns="0" tIns="0" rIns="0" bIns="0" rtlCol="0" anchor="ctr" anchorCtr="0">
            <a:noAutofit/>
          </a:bodyPr>
          <a:lstStyle>
            <a:lvl1pPr algn="r">
              <a:defRPr sz="900" b="0" i="0" cap="all" spc="50" baseline="0">
                <a:solidFill>
                  <a:schemeClr val="tx2"/>
                </a:solidFill>
                <a:latin typeface="+mj-lt"/>
              </a:defRPr>
            </a:lvl1pPr>
          </a:lstStyle>
          <a:p>
            <a:fld id="{32B85439-DADF-49D5-BD7F-8886D07EAF5D}" type="datetimeFigureOut">
              <a:rPr lang="fi-FI" smtClean="0"/>
              <a:t>2.11.2023</a:t>
            </a:fld>
            <a:endParaRPr lang="fi-FI"/>
          </a:p>
        </p:txBody>
      </p:sp>
      <p:sp>
        <p:nvSpPr>
          <p:cNvPr id="5" name="Footer Placeholder 4">
            <a:extLst>
              <a:ext uri="{FF2B5EF4-FFF2-40B4-BE49-F238E27FC236}">
                <a16:creationId xmlns:a16="http://schemas.microsoft.com/office/drawing/2014/main" id="{2A28E9E1-C972-497D-AF9A-7A5F005A27EA}"/>
              </a:ext>
            </a:extLst>
          </p:cNvPr>
          <p:cNvSpPr>
            <a:spLocks noGrp="1"/>
          </p:cNvSpPr>
          <p:nvPr>
            <p:ph type="ftr" sz="quarter" idx="3"/>
          </p:nvPr>
        </p:nvSpPr>
        <p:spPr>
          <a:xfrm>
            <a:off x="6096000" y="6381328"/>
            <a:ext cx="4248472" cy="216471"/>
          </a:xfrm>
          <a:prstGeom prst="rect">
            <a:avLst/>
          </a:prstGeom>
        </p:spPr>
        <p:txBody>
          <a:bodyPr vert="horz" lIns="0" tIns="0" rIns="0" bIns="0" rtlCol="0" anchor="ctr" anchorCtr="0">
            <a:noAutofit/>
          </a:bodyPr>
          <a:lstStyle>
            <a:lvl1pPr algn="r">
              <a:defRPr sz="900" b="0" i="0" cap="all" spc="50" baseline="0">
                <a:solidFill>
                  <a:schemeClr val="tx2"/>
                </a:solidFill>
                <a:latin typeface="+mj-lt"/>
              </a:defRPr>
            </a:lvl1pPr>
          </a:lstStyle>
          <a:p>
            <a:endParaRPr lang="fi-FI"/>
          </a:p>
        </p:txBody>
      </p:sp>
      <p:sp>
        <p:nvSpPr>
          <p:cNvPr id="6" name="Slide Number Placeholder 5">
            <a:extLst>
              <a:ext uri="{FF2B5EF4-FFF2-40B4-BE49-F238E27FC236}">
                <a16:creationId xmlns:a16="http://schemas.microsoft.com/office/drawing/2014/main" id="{3ABD12E0-B73B-476D-AC37-50C99E25F4B7}"/>
              </a:ext>
            </a:extLst>
          </p:cNvPr>
          <p:cNvSpPr>
            <a:spLocks noGrp="1"/>
          </p:cNvSpPr>
          <p:nvPr>
            <p:ph type="sldNum" sz="quarter" idx="4"/>
          </p:nvPr>
        </p:nvSpPr>
        <p:spPr>
          <a:xfrm>
            <a:off x="11280576" y="6381551"/>
            <a:ext cx="431998" cy="215801"/>
          </a:xfrm>
          <a:prstGeom prst="rect">
            <a:avLst/>
          </a:prstGeom>
        </p:spPr>
        <p:txBody>
          <a:bodyPr vert="horz" lIns="0" tIns="0" rIns="0" bIns="0" rtlCol="0" anchor="ctr" anchorCtr="0">
            <a:noAutofit/>
          </a:bodyPr>
          <a:lstStyle>
            <a:lvl1pPr algn="r">
              <a:defRPr sz="900" b="0" i="0" cap="all" spc="50" baseline="0">
                <a:solidFill>
                  <a:schemeClr val="tx2"/>
                </a:solidFill>
                <a:latin typeface="+mj-lt"/>
              </a:defRPr>
            </a:lvl1pPr>
          </a:lstStyle>
          <a:p>
            <a:fld id="{5FAE1FF3-7164-4587-A651-0D4E9AA27022}" type="slidenum">
              <a:rPr lang="fi-FI" smtClean="0"/>
              <a:t>‹#›</a:t>
            </a:fld>
            <a:endParaRPr lang="fi-FI"/>
          </a:p>
        </p:txBody>
      </p:sp>
      <p:sp>
        <p:nvSpPr>
          <p:cNvPr id="9" name="Rectangle 8">
            <a:extLst>
              <a:ext uri="{C183D7F6-B498-43B3-948B-1728B52AA6E4}">
                <adec:decorative xmlns:adec="http://schemas.microsoft.com/office/drawing/2017/decorative" val="1"/>
              </a:ext>
            </a:extLst>
          </p:cNvPr>
          <p:cNvSpPr/>
          <p:nvPr/>
        </p:nvSpPr>
        <p:spPr>
          <a:xfrm>
            <a:off x="0" y="6669360"/>
            <a:ext cx="12192000" cy="1886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22" name="Group 21">
            <a:extLst>
              <a:ext uri="{C183D7F6-B498-43B3-948B-1728B52AA6E4}">
                <adec:decorative xmlns:adec="http://schemas.microsoft.com/office/drawing/2017/decorative" val="1"/>
              </a:ext>
            </a:extLst>
          </p:cNvPr>
          <p:cNvGrpSpPr/>
          <p:nvPr/>
        </p:nvGrpSpPr>
        <p:grpSpPr>
          <a:xfrm>
            <a:off x="479376" y="0"/>
            <a:ext cx="575968" cy="1268760"/>
            <a:chOff x="5372826" y="1844824"/>
            <a:chExt cx="1457091" cy="3209730"/>
          </a:xfrm>
        </p:grpSpPr>
        <p:sp>
          <p:nvSpPr>
            <p:cNvPr id="15" name="Rectangle 14"/>
            <p:cNvSpPr/>
            <p:nvPr/>
          </p:nvSpPr>
          <p:spPr>
            <a:xfrm>
              <a:off x="5372826" y="1844824"/>
              <a:ext cx="1457091" cy="32097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Freeform 6"/>
            <p:cNvSpPr>
              <a:spLocks noChangeAspect="1" noEditPoints="1"/>
            </p:cNvSpPr>
            <p:nvPr/>
          </p:nvSpPr>
          <p:spPr bwMode="auto">
            <a:xfrm>
              <a:off x="5760666" y="3050717"/>
              <a:ext cx="681408" cy="1548248"/>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1" name="(c)" hidden="1"/>
          <p:cNvSpPr txBox="1"/>
          <p:nvPr/>
        </p:nvSpPr>
        <p:spPr>
          <a:xfrm>
            <a:off x="12031551" y="6877509"/>
            <a:ext cx="157094" cy="30778"/>
          </a:xfrm>
          <a:prstGeom prst="rect">
            <a:avLst/>
          </a:prstGeom>
          <a:noFill/>
        </p:spPr>
        <p:txBody>
          <a:bodyPr wrap="none" lIns="0" tIns="0" rIns="0" bIns="0"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i-FI" sz="200" dirty="0">
                <a:solidFill>
                  <a:schemeClr val="bg1"/>
                </a:solidFill>
                <a:latin typeface="+mn-lt"/>
              </a:rPr>
              <a:t>©grow. for</a:t>
            </a:r>
            <a:r>
              <a:rPr lang="fi-FI" sz="200" baseline="0" dirty="0">
                <a:solidFill>
                  <a:schemeClr val="bg1"/>
                </a:solidFill>
                <a:latin typeface="+mn-lt"/>
              </a:rPr>
              <a:t> jyo</a:t>
            </a:r>
            <a:endParaRPr lang="en-GB" sz="200" dirty="0" err="1">
              <a:solidFill>
                <a:schemeClr val="bg1"/>
              </a:solidFill>
              <a:latin typeface="+mn-lt"/>
            </a:endParaRPr>
          </a:p>
        </p:txBody>
      </p:sp>
      <p:pic>
        <p:nvPicPr>
          <p:cNvPr id="12" name="(logo)" descr="Z:\GRW (grow)\logot\copyright_grow.png" hidden="1"/>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3355" y="-50286"/>
            <a:ext cx="60261" cy="1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50096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914400" rtl="0" eaLnBrk="1" latinLnBrk="0" hangingPunct="1">
        <a:lnSpc>
          <a:spcPct val="90000"/>
        </a:lnSpc>
        <a:spcBef>
          <a:spcPct val="0"/>
        </a:spcBef>
        <a:buNone/>
        <a:defRPr sz="3200" b="1" kern="1200" spc="-20" baseline="0">
          <a:solidFill>
            <a:schemeClr val="accent2"/>
          </a:solidFill>
          <a:latin typeface="+mj-lt"/>
          <a:ea typeface="+mj-ea"/>
          <a:cs typeface="+mj-cs"/>
        </a:defRPr>
      </a:lvl1pPr>
    </p:titleStyle>
    <p:bodyStyle>
      <a:lvl1pPr marL="269875"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1pPr>
      <a:lvl2pPr marL="541338" indent="-271463" algn="l" defTabSz="914400" rtl="0" eaLnBrk="1" latinLnBrk="0" hangingPunct="1">
        <a:lnSpc>
          <a:spcPct val="120000"/>
        </a:lnSpc>
        <a:spcBef>
          <a:spcPts val="400"/>
        </a:spcBef>
        <a:buClr>
          <a:schemeClr val="accent1"/>
        </a:buClr>
        <a:buFont typeface="Lato" panose="020F0502020204030203" pitchFamily="34" charset="0"/>
        <a:buChar char="–"/>
        <a:defRPr sz="1800" kern="1200" spc="-20" baseline="0">
          <a:solidFill>
            <a:schemeClr val="tx1"/>
          </a:solidFill>
          <a:latin typeface="+mn-lt"/>
          <a:ea typeface="+mn-ea"/>
          <a:cs typeface="+mn-cs"/>
        </a:defRPr>
      </a:lvl2pPr>
      <a:lvl3pPr marL="803275" indent="-261938"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3pPr>
      <a:lvl4pPr marL="1073150"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4pPr>
      <a:lvl5pPr marL="1343025"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5pPr>
      <a:lvl6pPr marL="1614488" indent="-271463"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6pPr>
      <a:lvl7pPr marL="1884363"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7pPr>
      <a:lvl8pPr marL="2154238"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8pPr>
      <a:lvl9pPr marL="2417763" indent="-26352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56501" y="2647422"/>
            <a:ext cx="7156073" cy="2237578"/>
          </a:xfrm>
        </p:spPr>
        <p:txBody>
          <a:bodyPr/>
          <a:lstStyle/>
          <a:p>
            <a:br>
              <a:rPr lang="fi-FI" dirty="0"/>
            </a:br>
            <a:r>
              <a:rPr lang="fi-FI" dirty="0"/>
              <a:t>Turvallisuus ja vastuut</a:t>
            </a:r>
            <a:br>
              <a:rPr lang="fi-FI" dirty="0"/>
            </a:br>
            <a:r>
              <a:rPr lang="fi-FI" dirty="0"/>
              <a:t>POMM-liikunta </a:t>
            </a:r>
          </a:p>
        </p:txBody>
      </p:sp>
      <p:sp>
        <p:nvSpPr>
          <p:cNvPr id="3" name="Subtitle 2"/>
          <p:cNvSpPr>
            <a:spLocks noGrp="1"/>
          </p:cNvSpPr>
          <p:nvPr>
            <p:ph type="subTitle" idx="1"/>
          </p:nvPr>
        </p:nvSpPr>
        <p:spPr>
          <a:xfrm>
            <a:off x="5486399" y="4874490"/>
            <a:ext cx="6046293" cy="1169849"/>
          </a:xfrm>
        </p:spPr>
        <p:txBody>
          <a:bodyPr/>
          <a:lstStyle/>
          <a:p>
            <a:r>
              <a:rPr lang="fi-FI" sz="2400" dirty="0"/>
              <a:t>Mari Kääpä</a:t>
            </a:r>
          </a:p>
          <a:p>
            <a:r>
              <a:rPr lang="fi-FI" sz="2400" dirty="0"/>
              <a:t>mari.p.kaapa@jyu.fi</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73515" y="1538254"/>
            <a:ext cx="5159024" cy="3853146"/>
          </a:xfrm>
          <a:prstGeom prst="rect">
            <a:avLst/>
          </a:prstGeom>
        </p:spPr>
      </p:pic>
    </p:spTree>
    <p:extLst>
      <p:ext uri="{BB962C8B-B14F-4D97-AF65-F5344CB8AC3E}">
        <p14:creationId xmlns:p14="http://schemas.microsoft.com/office/powerpoint/2010/main" val="4318270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9233" y="1439056"/>
            <a:ext cx="10118359" cy="5230304"/>
          </a:xfrm>
        </p:spPr>
        <p:txBody>
          <a:bodyPr/>
          <a:lstStyle/>
          <a:p>
            <a:pPr marL="0" indent="0">
              <a:buNone/>
            </a:pPr>
            <a:r>
              <a:rPr lang="fi-FI" sz="3200" dirty="0">
                <a:latin typeface="Calibri" panose="020F0502020204030204" pitchFamily="34" charset="0"/>
                <a:cs typeface="Calibri" panose="020F0502020204030204" pitchFamily="34" charset="0"/>
              </a:rPr>
              <a:t>11a. Terveystiedontunnilla huomaat, että yläkoulun oppilaalla on nuuskarasia. Miten toimit?</a:t>
            </a:r>
          </a:p>
          <a:p>
            <a:pPr marL="0" indent="0">
              <a:buNone/>
            </a:pPr>
            <a:endParaRPr lang="fi-FI" sz="3200" dirty="0">
              <a:latin typeface="Calibri" panose="020F0502020204030204" pitchFamily="34" charset="0"/>
              <a:cs typeface="Calibri" panose="020F0502020204030204" pitchFamily="34" charset="0"/>
            </a:endParaRPr>
          </a:p>
          <a:p>
            <a:pPr marL="0" indent="0">
              <a:buNone/>
            </a:pPr>
            <a:r>
              <a:rPr lang="fi-FI" sz="3200" dirty="0">
                <a:latin typeface="Calibri" panose="020F0502020204030204" pitchFamily="34" charset="0"/>
                <a:cs typeface="Calibri" panose="020F0502020204030204" pitchFamily="34" charset="0"/>
              </a:rPr>
              <a:t>11b. Lukiolaisella (18-vuotta täyttänyt) on nuuska huulessa välitunnilla. Miten opettajan kuuluu toimia?</a:t>
            </a:r>
          </a:p>
          <a:p>
            <a:pPr marL="0" indent="0">
              <a:buNone/>
            </a:pPr>
            <a:endParaRPr lang="fi-FI" sz="3200" dirty="0">
              <a:latin typeface="Calibri" panose="020F0502020204030204" pitchFamily="34" charset="0"/>
              <a:cs typeface="Calibri" panose="020F0502020204030204" pitchFamily="34" charset="0"/>
            </a:endParaRPr>
          </a:p>
          <a:p>
            <a:pPr marL="0" indent="0">
              <a:buNone/>
            </a:pPr>
            <a:endParaRPr lang="fi-FI" sz="3200" dirty="0">
              <a:latin typeface="Calibri" panose="020F0502020204030204" pitchFamily="34" charset="0"/>
              <a:cs typeface="Calibri" panose="020F0502020204030204" pitchFamily="34" charset="0"/>
            </a:endParaRPr>
          </a:p>
          <a:p>
            <a:pPr marL="0" indent="0">
              <a:buNone/>
            </a:pPr>
            <a:r>
              <a:rPr lang="fi-FI" sz="3200" dirty="0">
                <a:latin typeface="Calibri" panose="020F0502020204030204" pitchFamily="34" charset="0"/>
                <a:cs typeface="Calibri" panose="020F0502020204030204" pitchFamily="34" charset="0"/>
              </a:rPr>
              <a:t>12. Mitä tarkoittaa opettajan salassapitovastuu?</a:t>
            </a:r>
          </a:p>
          <a:p>
            <a:pPr marL="0" indent="0">
              <a:buNone/>
            </a:pPr>
            <a:endParaRPr lang="fi-FI"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408265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82ABA0C5-6402-40C7-84B9-D7E6F2F710B4}"/>
              </a:ext>
            </a:extLst>
          </p:cNvPr>
          <p:cNvSpPr>
            <a:spLocks noGrp="1"/>
          </p:cNvSpPr>
          <p:nvPr>
            <p:ph sz="half" idx="1"/>
          </p:nvPr>
        </p:nvSpPr>
        <p:spPr>
          <a:xfrm>
            <a:off x="161926" y="1533525"/>
            <a:ext cx="5790059" cy="4765676"/>
          </a:xfrm>
        </p:spPr>
        <p:txBody>
          <a:bodyPr/>
          <a:lstStyle/>
          <a:p>
            <a:pPr marL="0" lvl="0" indent="0">
              <a:lnSpc>
                <a:spcPct val="107000"/>
              </a:lnSpc>
              <a:spcAft>
                <a:spcPts val="800"/>
              </a:spcAft>
              <a:buNone/>
            </a:pPr>
            <a:r>
              <a:rPr lang="fi-FI" sz="1600" dirty="0">
                <a:effectLst/>
                <a:latin typeface="Calibri" panose="020F0502020204030204" pitchFamily="34" charset="0"/>
                <a:ea typeface="Calibri" panose="020F0502020204030204" pitchFamily="34" charset="0"/>
                <a:cs typeface="Calibri" panose="020F0502020204030204" pitchFamily="34" charset="0"/>
              </a:rPr>
              <a:t>2. Liikuntatunnilla on uintia ja opettaja on oppilaiden kanssa uimassa. Voiko osa oppilaista mennä keskenään kävelemään? Jos jotain sattuu, kuka on vastuussa?</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None/>
            </a:pPr>
            <a:r>
              <a:rPr lang="fi-FI" sz="1600" dirty="0">
                <a:effectLst/>
                <a:latin typeface="Calibri" panose="020F0502020204030204" pitchFamily="34" charset="0"/>
                <a:ea typeface="Calibri" panose="020F0502020204030204" pitchFamily="34" charset="0"/>
                <a:cs typeface="Calibri" panose="020F0502020204030204" pitchFamily="34" charset="0"/>
              </a:rPr>
              <a:t>3. Ovatko oppilaat uintitunnilla opettajan vastuulla, jos opetuksen hoitaa joku uimahallin henkilökunnasta? Miten opettaja voi varmistaa uinnin opetuksen turvallisuuden? Minkälaisia ryhmäkokoja suositellaan yhdelle opettajalle?</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None/>
            </a:pPr>
            <a:r>
              <a:rPr lang="fi-FI" sz="1600" dirty="0">
                <a:effectLst/>
                <a:latin typeface="Calibri" panose="020F0502020204030204" pitchFamily="34" charset="0"/>
                <a:ea typeface="Calibri" panose="020F0502020204030204" pitchFamily="34" charset="0"/>
                <a:cs typeface="Calibri" panose="020F0502020204030204" pitchFamily="34" charset="0"/>
              </a:rPr>
              <a:t>4. Voiko opettaja kieltää kännykän käytön tunnilla? Saako opettaja ottaa kännykän oppilaalta pois? Saako kännykällä kuvata koulussa/tunnilla?</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None/>
            </a:pPr>
            <a:r>
              <a:rPr lang="fi-FI" sz="1600" dirty="0">
                <a:effectLst/>
                <a:latin typeface="Calibri" panose="020F0502020204030204" pitchFamily="34" charset="0"/>
                <a:ea typeface="Calibri" panose="020F0502020204030204" pitchFamily="34" charset="0"/>
                <a:cs typeface="Calibri" panose="020F0502020204030204" pitchFamily="34" charset="0"/>
              </a:rPr>
              <a:t>5a. Pitääkö luistelutunnilla käyttää kypärää? Pitääkö opettajan käyttää kypärää? Jos koululla ei ole kypäriä jääurheiluun, kuka on vastuussa, jos oppilas kaatuu luistimilla ja lyö päänsä?</a:t>
            </a:r>
            <a:endParaRPr lang="fi-FI" sz="1600"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None/>
            </a:pPr>
            <a:r>
              <a:rPr lang="fi-FI" sz="1600" dirty="0">
                <a:effectLst/>
                <a:latin typeface="Calibri" panose="020F0502020204030204" pitchFamily="34" charset="0"/>
                <a:ea typeface="Calibri" panose="020F0502020204030204" pitchFamily="34" charset="0"/>
                <a:cs typeface="Calibri" panose="020F0502020204030204" pitchFamily="34" charset="0"/>
              </a:rPr>
              <a:t>5b. Pitääkö salibandyä pelattaessa käyttää suojalaseja?</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fi-FI" sz="1600" dirty="0">
                <a:effectLst/>
                <a:latin typeface="Calibri" panose="020F0502020204030204" pitchFamily="34" charset="0"/>
                <a:ea typeface="Calibri" panose="020F0502020204030204" pitchFamily="34" charset="0"/>
                <a:cs typeface="Calibri" panose="020F0502020204030204" pitchFamily="34" charset="0"/>
              </a:rPr>
              <a:t>6a. Päivän viimeinen tunti pitää yleensä päättää aikaisemmin, jotta oppilaat ehtivät koulukuljetuksiin. Osa oppilaista pääsee siis lähtemään aikaisemmin kotiin esimerkiksi polkupyörällä, ja näin ollen kouluaikaa on vielä jäljellä. Jos sattuu onnettomuus tänä aikana, kuka on vastuussa?</a:t>
            </a:r>
            <a:endParaRPr lang="fi-FI" sz="16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i-FI" sz="1600" dirty="0"/>
          </a:p>
        </p:txBody>
      </p:sp>
      <p:sp>
        <p:nvSpPr>
          <p:cNvPr id="4" name="Sisällön paikkamerkki 3">
            <a:extLst>
              <a:ext uri="{FF2B5EF4-FFF2-40B4-BE49-F238E27FC236}">
                <a16:creationId xmlns:a16="http://schemas.microsoft.com/office/drawing/2014/main" id="{D13FE71A-4C6A-426F-A961-C68BB1CC6533}"/>
              </a:ext>
            </a:extLst>
          </p:cNvPr>
          <p:cNvSpPr>
            <a:spLocks noGrp="1"/>
          </p:cNvSpPr>
          <p:nvPr>
            <p:ph sz="half" idx="2"/>
          </p:nvPr>
        </p:nvSpPr>
        <p:spPr>
          <a:xfrm>
            <a:off x="6240016" y="123826"/>
            <a:ext cx="5790058" cy="6042024"/>
          </a:xfrm>
        </p:spPr>
        <p:txBody>
          <a:bodyPr/>
          <a:lstStyle/>
          <a:p>
            <a:pPr marL="0" lvl="0" indent="0">
              <a:lnSpc>
                <a:spcPct val="107000"/>
              </a:lnSpc>
              <a:buNone/>
            </a:pPr>
            <a:r>
              <a:rPr lang="fi-FI" sz="1600" dirty="0">
                <a:effectLst/>
                <a:latin typeface="Calibri" panose="020F0502020204030204" pitchFamily="34" charset="0"/>
                <a:ea typeface="Calibri" panose="020F0502020204030204" pitchFamily="34" charset="0"/>
                <a:cs typeface="Calibri" panose="020F0502020204030204" pitchFamily="34" charset="0"/>
              </a:rPr>
              <a:t>6b. Pitääkö oppilaiden lähteä kotimatkalle koulun kautta, vaikka tunti päättyisi muualla (esimerkiksi kilometrin päässä yleisurheilukentällä)? </a:t>
            </a:r>
            <a:endParaRPr lang="fi-FI" sz="1600"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None/>
            </a:pPr>
            <a:r>
              <a:rPr lang="fi-FI" sz="1600" dirty="0">
                <a:effectLst/>
                <a:latin typeface="Calibri" panose="020F0502020204030204" pitchFamily="34" charset="0"/>
                <a:ea typeface="Calibri" panose="020F0502020204030204" pitchFamily="34" charset="0"/>
                <a:cs typeface="Times New Roman" panose="02020603050405020304" pitchFamily="18" charset="0"/>
              </a:rPr>
              <a:t>7. </a:t>
            </a:r>
            <a:r>
              <a:rPr lang="fi-FI" sz="1600" dirty="0">
                <a:effectLst/>
                <a:latin typeface="Calibri" panose="020F0502020204030204" pitchFamily="34" charset="0"/>
                <a:ea typeface="Calibri" panose="020F0502020204030204" pitchFamily="34" charset="0"/>
                <a:cs typeface="Calibri" panose="020F0502020204030204" pitchFamily="34" charset="0"/>
              </a:rPr>
              <a:t>Jos opettaja kuljettaa oppilaita omalla autolla esim. turnaukseen ja matkalla sattuu liikennetapaturma, kuka on vastuussa / korvausvelvollinen? Voiko opettaja viedä oppilaan omalla autollaan sairaalaan? </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None/>
            </a:pPr>
            <a:r>
              <a:rPr lang="fi-FI" sz="1600" dirty="0">
                <a:effectLst/>
                <a:latin typeface="Calibri" panose="020F0502020204030204" pitchFamily="34" charset="0"/>
                <a:ea typeface="Calibri" panose="020F0502020204030204" pitchFamily="34" charset="0"/>
                <a:cs typeface="Calibri" panose="020F0502020204030204" pitchFamily="34" charset="0"/>
              </a:rPr>
              <a:t>8. Voiko oppilasta kieltää liikkumasta sukat jalassa liikuntatunnilla? Voidaanko korujen ja lävistysten käyttö kieltää liikuntatunneilla? </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None/>
            </a:pPr>
            <a:r>
              <a:rPr lang="fi-FI" sz="1600" dirty="0">
                <a:effectLst/>
                <a:latin typeface="Calibri" panose="020F0502020204030204" pitchFamily="34" charset="0"/>
                <a:ea typeface="Calibri" panose="020F0502020204030204" pitchFamily="34" charset="0"/>
                <a:cs typeface="Calibri" panose="020F0502020204030204" pitchFamily="34" charset="0"/>
              </a:rPr>
              <a:t>9a. Voiko oppilaita viedä liikuntatunnilla pulkkamäkeen ja minkälaisia vastuu/turvallisuus asioita opettajan on huomioitava? </a:t>
            </a:r>
            <a:endParaRPr lang="fi-FI" sz="1600"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None/>
            </a:pPr>
            <a:r>
              <a:rPr lang="fi-FI" sz="1600" dirty="0">
                <a:effectLst/>
                <a:latin typeface="Calibri" panose="020F0502020204030204" pitchFamily="34" charset="0"/>
                <a:ea typeface="Calibri" panose="020F0502020204030204" pitchFamily="34" charset="0"/>
                <a:cs typeface="Calibri" panose="020F0502020204030204" pitchFamily="34" charset="0"/>
              </a:rPr>
              <a:t>9b. Kuka/ketkä vastaavat liikuntapaikkojen ja -tilojen turvallisuudesta yleensä?</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None/>
            </a:pPr>
            <a:r>
              <a:rPr lang="fi-FI" sz="1600" dirty="0">
                <a:effectLst/>
                <a:latin typeface="Calibri" panose="020F0502020204030204" pitchFamily="34" charset="0"/>
                <a:ea typeface="Calibri" panose="020F0502020204030204" pitchFamily="34" charset="0"/>
                <a:cs typeface="Calibri" panose="020F0502020204030204" pitchFamily="34" charset="0"/>
              </a:rPr>
              <a:t>10a. Erästä oppilasta on kiusattu koulumatkalla, siten että toiset oppilaat ovat heitelleet hänen reppuaan ojaan. Kuka/ketkä ovat vastuussa kiusaamisen selvittelystä?</a:t>
            </a:r>
            <a:endParaRPr lang="fi-FI" sz="1600"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None/>
            </a:pPr>
            <a:r>
              <a:rPr lang="fi-FI" sz="1600" dirty="0">
                <a:effectLst/>
                <a:latin typeface="Calibri" panose="020F0502020204030204" pitchFamily="34" charset="0"/>
                <a:ea typeface="Calibri" panose="020F0502020204030204" pitchFamily="34" charset="0"/>
                <a:cs typeface="Calibri" panose="020F0502020204030204" pitchFamily="34" charset="0"/>
              </a:rPr>
              <a:t>10b. Luokan oppilaat viestittelevät illalla WhatsAppissa ja yhtä oppilasta aletaan nimitellä, niin että hän pahoittaa mielensä ja kokee tulleensa kiusatuksi. Kenen on selvitys vastuu?</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None/>
            </a:pPr>
            <a:r>
              <a:rPr lang="fi-FI" sz="1600" dirty="0">
                <a:effectLst/>
                <a:latin typeface="Calibri" panose="020F0502020204030204" pitchFamily="34" charset="0"/>
                <a:ea typeface="Calibri" panose="020F0502020204030204" pitchFamily="34" charset="0"/>
                <a:cs typeface="Calibri" panose="020F0502020204030204" pitchFamily="34" charset="0"/>
              </a:rPr>
              <a:t>11a. Terveystiedontunnilla huomaat, että yläkoulun oppilaalla on nuuskarasia. Miten toimit?</a:t>
            </a:r>
            <a:endParaRPr lang="fi-FI" sz="1600"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None/>
            </a:pPr>
            <a:r>
              <a:rPr lang="fi-FI" sz="1600" dirty="0">
                <a:effectLst/>
                <a:latin typeface="Calibri" panose="020F0502020204030204" pitchFamily="34" charset="0"/>
                <a:ea typeface="Calibri" panose="020F0502020204030204" pitchFamily="34" charset="0"/>
                <a:cs typeface="Calibri" panose="020F0502020204030204" pitchFamily="34" charset="0"/>
              </a:rPr>
              <a:t>11b. Lukiolaisella (18-vuotta täyttänyt) on nuuska huulessa välitunnilla. Miten opettajan kuuluu toimia?</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None/>
            </a:pPr>
            <a:r>
              <a:rPr lang="fi-FI" sz="1600" dirty="0">
                <a:effectLst/>
                <a:latin typeface="Calibri" panose="020F0502020204030204" pitchFamily="34" charset="0"/>
                <a:ea typeface="Calibri" panose="020F0502020204030204" pitchFamily="34" charset="0"/>
                <a:cs typeface="Calibri" panose="020F0502020204030204" pitchFamily="34" charset="0"/>
              </a:rPr>
              <a:t>12. Mitä tarkoittaa opettajan salassapitovastuu?</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fi-FI" sz="1600" dirty="0"/>
          </a:p>
        </p:txBody>
      </p:sp>
      <p:sp>
        <p:nvSpPr>
          <p:cNvPr id="5" name="Tekstiruutu 4">
            <a:extLst>
              <a:ext uri="{FF2B5EF4-FFF2-40B4-BE49-F238E27FC236}">
                <a16:creationId xmlns:a16="http://schemas.microsoft.com/office/drawing/2014/main" id="{3EA4B39C-9258-4082-8E9A-07E8535A8541}"/>
              </a:ext>
            </a:extLst>
          </p:cNvPr>
          <p:cNvSpPr txBox="1"/>
          <p:nvPr/>
        </p:nvSpPr>
        <p:spPr>
          <a:xfrm flipH="1">
            <a:off x="1114424" y="399047"/>
            <a:ext cx="4981575" cy="1134478"/>
          </a:xfrm>
          <a:prstGeom prst="rect">
            <a:avLst/>
          </a:prstGeom>
          <a:noFill/>
        </p:spPr>
        <p:txBody>
          <a:bodyPr wrap="square" rtlCol="0">
            <a:spAutoFit/>
          </a:bodyPr>
          <a:lstStyle/>
          <a:p>
            <a:pPr lvl="0">
              <a:lnSpc>
                <a:spcPct val="107000"/>
              </a:lnSpc>
            </a:pPr>
            <a:r>
              <a:rPr lang="fi-FI" sz="1600" dirty="0">
                <a:effectLst/>
                <a:latin typeface="Calibri" panose="020F0502020204030204" pitchFamily="34" charset="0"/>
                <a:ea typeface="Calibri" panose="020F0502020204030204" pitchFamily="34" charset="0"/>
                <a:cs typeface="Calibri" panose="020F0502020204030204" pitchFamily="34" charset="0"/>
              </a:rPr>
              <a:t>1.Voivatko oppilaat pyöräillä parin kilometrin päässä olevalle pallokentälle ilman pyöräilykypärää, jos siihen on vanhempien lupa? Jos sattuu onnettomuus, niin kenen on vastuu?</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77109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idx="4294967295"/>
          </p:nvPr>
        </p:nvSpPr>
        <p:spPr>
          <a:xfrm>
            <a:off x="1304144" y="224852"/>
            <a:ext cx="10178322" cy="1139253"/>
          </a:xfrm>
        </p:spPr>
        <p:txBody>
          <a:bodyPr vert="horz" lIns="91440" tIns="45720" rIns="91440" bIns="45720" rtlCol="0" anchor="t" anchorCtr="0">
            <a:noAutofit/>
          </a:bodyPr>
          <a:lstStyle/>
          <a:p>
            <a:pPr eaLnBrk="1" hangingPunct="1">
              <a:defRPr/>
            </a:pPr>
            <a:r>
              <a:rPr lang="fi-FI" sz="4000" dirty="0"/>
              <a:t> Yleisiä periaatteita opettajan vastuusta</a:t>
            </a:r>
          </a:p>
        </p:txBody>
      </p:sp>
      <p:sp>
        <p:nvSpPr>
          <p:cNvPr id="5123" name="Suorakulmio 2"/>
          <p:cNvSpPr>
            <a:spLocks noChangeArrowheads="1"/>
          </p:cNvSpPr>
          <p:nvPr/>
        </p:nvSpPr>
        <p:spPr bwMode="auto">
          <a:xfrm>
            <a:off x="5808663" y="5732463"/>
            <a:ext cx="4572000" cy="369332"/>
          </a:xfrm>
          <a:prstGeom prst="rect">
            <a:avLst/>
          </a:prstGeom>
          <a:noFill/>
          <a:ln w="9525">
            <a:noFill/>
            <a:miter lim="800000"/>
            <a:headEnd/>
            <a:tailEnd/>
          </a:ln>
        </p:spPr>
        <p:txBody>
          <a:bodyPr>
            <a:spAutoFit/>
          </a:bodyPr>
          <a:lstStyle/>
          <a:p>
            <a:pPr fontAlgn="base">
              <a:spcBef>
                <a:spcPct val="0"/>
              </a:spcBef>
              <a:spcAft>
                <a:spcPct val="0"/>
              </a:spcAft>
            </a:pPr>
            <a:endParaRPr lang="fi-FI" dirty="0">
              <a:solidFill>
                <a:srgbClr val="FFFFFF"/>
              </a:solidFill>
              <a:latin typeface="Arial" charset="0"/>
            </a:endParaRPr>
          </a:p>
        </p:txBody>
      </p:sp>
      <p:sp>
        <p:nvSpPr>
          <p:cNvPr id="7" name="Tekstin paikkamerkki 2"/>
          <p:cNvSpPr txBox="1">
            <a:spLocks/>
          </p:cNvSpPr>
          <p:nvPr/>
        </p:nvSpPr>
        <p:spPr>
          <a:xfrm>
            <a:off x="228599" y="1364105"/>
            <a:ext cx="11805557" cy="5233247"/>
          </a:xfrm>
          <a:prstGeom prst="rect">
            <a:avLst/>
          </a:prstGeom>
        </p:spPr>
        <p:txBody>
          <a:bodyPr/>
          <a:lstStyle/>
          <a:p>
            <a:pPr marL="457200" indent="-457200" eaLnBrk="0" fontAlgn="base" hangingPunct="0">
              <a:spcBef>
                <a:spcPct val="20000"/>
              </a:spcBef>
              <a:spcAft>
                <a:spcPct val="0"/>
              </a:spcAft>
              <a:buClr>
                <a:srgbClr val="CCCCFF"/>
              </a:buClr>
              <a:buSzPct val="90000"/>
              <a:buFont typeface="Arial" panose="020B0604020202020204" pitchFamily="34" charset="0"/>
              <a:buChar char="•"/>
            </a:pPr>
            <a:r>
              <a:rPr lang="fi-FI" sz="2800" dirty="0">
                <a:latin typeface="Calibri" panose="020F0502020204030204" pitchFamily="34" charset="0"/>
                <a:cs typeface="Calibri" panose="020F0502020204030204" pitchFamily="34" charset="0"/>
              </a:rPr>
              <a:t>Opettaja on </a:t>
            </a:r>
            <a:r>
              <a:rPr lang="fi-FI" sz="2800" b="1" dirty="0">
                <a:latin typeface="Calibri" panose="020F0502020204030204" pitchFamily="34" charset="0"/>
                <a:cs typeface="Calibri" panose="020F0502020204030204" pitchFamily="34" charset="0"/>
              </a:rPr>
              <a:t>jakamattomassa vastuussa </a:t>
            </a:r>
            <a:r>
              <a:rPr lang="fi-FI" sz="2800" dirty="0">
                <a:latin typeface="Calibri" panose="020F0502020204030204" pitchFamily="34" charset="0"/>
                <a:cs typeface="Calibri" panose="020F0502020204030204" pitchFamily="34" charset="0"/>
              </a:rPr>
              <a:t>oppilaistaan ja antamastaan opetuksesta kouluaikana.</a:t>
            </a:r>
          </a:p>
          <a:p>
            <a:pPr marL="457200" indent="-457200" eaLnBrk="0" fontAlgn="base" hangingPunct="0">
              <a:spcBef>
                <a:spcPct val="20000"/>
              </a:spcBef>
              <a:spcAft>
                <a:spcPct val="0"/>
              </a:spcAft>
              <a:buClr>
                <a:srgbClr val="CCCCFF"/>
              </a:buClr>
              <a:buSzPct val="90000"/>
              <a:buFont typeface="Arial" panose="020B0604020202020204" pitchFamily="34" charset="0"/>
              <a:buChar char="•"/>
            </a:pPr>
            <a:r>
              <a:rPr lang="fi-FI" sz="2800" dirty="0">
                <a:latin typeface="Calibri" panose="020F0502020204030204" pitchFamily="34" charset="0"/>
                <a:cs typeface="Calibri" panose="020F0502020204030204" pitchFamily="34" charset="0"/>
              </a:rPr>
              <a:t>Toiminta tulee olla </a:t>
            </a:r>
            <a:r>
              <a:rPr lang="fi-FI" sz="2800" b="1" dirty="0">
                <a:latin typeface="Calibri" panose="020F0502020204030204" pitchFamily="34" charset="0"/>
                <a:cs typeface="Calibri" panose="020F0502020204030204" pitchFamily="34" charset="0"/>
              </a:rPr>
              <a:t>opetussuunnitelman mukaista </a:t>
            </a:r>
            <a:r>
              <a:rPr lang="fi-FI" sz="2800" dirty="0">
                <a:latin typeface="Calibri" panose="020F0502020204030204" pitchFamily="34" charset="0"/>
                <a:cs typeface="Calibri" panose="020F0502020204030204" pitchFamily="34" charset="0"/>
              </a:rPr>
              <a:t>ja </a:t>
            </a:r>
            <a:r>
              <a:rPr lang="fi-FI" sz="2800" b="1" dirty="0">
                <a:latin typeface="Calibri" panose="020F0502020204030204" pitchFamily="34" charset="0"/>
                <a:cs typeface="Calibri" panose="020F0502020204030204" pitchFamily="34" charset="0"/>
              </a:rPr>
              <a:t>ulkopuoliset toiminnot kirjattu koulun vuosisuunnitelmaan </a:t>
            </a:r>
            <a:r>
              <a:rPr lang="fi-FI" sz="2800" dirty="0">
                <a:latin typeface="Calibri" panose="020F0502020204030204" pitchFamily="34" charset="0"/>
                <a:cs typeface="Calibri" panose="020F0502020204030204" pitchFamily="34" charset="0"/>
              </a:rPr>
              <a:t>(esim. retki).</a:t>
            </a:r>
          </a:p>
          <a:p>
            <a:pPr marL="457200" indent="-457200" eaLnBrk="0" fontAlgn="base" hangingPunct="0">
              <a:spcBef>
                <a:spcPct val="20000"/>
              </a:spcBef>
              <a:spcAft>
                <a:spcPct val="0"/>
              </a:spcAft>
              <a:buClr>
                <a:srgbClr val="CCCCFF"/>
              </a:buClr>
              <a:buSzPct val="90000"/>
              <a:buFont typeface="Arial" panose="020B0604020202020204" pitchFamily="34" charset="0"/>
              <a:buChar char="•"/>
            </a:pPr>
            <a:r>
              <a:rPr lang="fi-FI" sz="2800" b="1" dirty="0">
                <a:latin typeface="Calibri" panose="020F0502020204030204" pitchFamily="34" charset="0"/>
                <a:cs typeface="Calibri" panose="020F0502020204030204" pitchFamily="34" charset="0"/>
              </a:rPr>
              <a:t>Ohjeista</a:t>
            </a:r>
            <a:r>
              <a:rPr lang="fi-FI" sz="2800" dirty="0">
                <a:latin typeface="Calibri" panose="020F0502020204030204" pitchFamily="34" charset="0"/>
                <a:cs typeface="Calibri" panose="020F0502020204030204" pitchFamily="34" charset="0"/>
              </a:rPr>
              <a:t> oppilaat mahdollisimman selkeästi etukäteen ja kerro mahdollisista vaaranpaikoista. Varmista, että ohjeet ymmärretty ja niitä myös noudatetaan.</a:t>
            </a:r>
          </a:p>
          <a:p>
            <a:pPr marL="457200" indent="-457200" eaLnBrk="0" fontAlgn="base" hangingPunct="0">
              <a:spcBef>
                <a:spcPct val="20000"/>
              </a:spcBef>
              <a:spcAft>
                <a:spcPct val="0"/>
              </a:spcAft>
              <a:buClr>
                <a:srgbClr val="CCCCFF"/>
              </a:buClr>
              <a:buSzPct val="90000"/>
              <a:buFont typeface="Arial" panose="020B0604020202020204" pitchFamily="34" charset="0"/>
              <a:buChar char="•"/>
            </a:pPr>
            <a:r>
              <a:rPr lang="fi-FI" sz="2800" dirty="0">
                <a:latin typeface="Calibri" panose="020F0502020204030204" pitchFamily="34" charset="0"/>
                <a:cs typeface="Calibri" panose="020F0502020204030204" pitchFamily="34" charset="0"/>
              </a:rPr>
              <a:t>Oppilailla on </a:t>
            </a:r>
            <a:r>
              <a:rPr lang="fi-FI" sz="2800" b="1" dirty="0">
                <a:latin typeface="Calibri" panose="020F0502020204030204" pitchFamily="34" charset="0"/>
                <a:cs typeface="Calibri" panose="020F0502020204030204" pitchFamily="34" charset="0"/>
              </a:rPr>
              <a:t>oikeus turvalliseen oppimisympäristöön </a:t>
            </a:r>
            <a:r>
              <a:rPr lang="fi-FI" sz="2800" dirty="0">
                <a:latin typeface="Calibri" panose="020F0502020204030204" pitchFamily="34" charset="0"/>
                <a:cs typeface="Calibri" panose="020F0502020204030204" pitchFamily="34" charset="0"/>
              </a:rPr>
              <a:t>ja opettajan tehtävä on valvoa tämän toteutumista.</a:t>
            </a:r>
          </a:p>
          <a:p>
            <a:pPr marL="457200" indent="-457200" eaLnBrk="0" fontAlgn="base" hangingPunct="0">
              <a:spcBef>
                <a:spcPct val="20000"/>
              </a:spcBef>
              <a:spcAft>
                <a:spcPct val="0"/>
              </a:spcAft>
              <a:buClr>
                <a:srgbClr val="CCCCFF"/>
              </a:buClr>
              <a:buSzPct val="90000"/>
              <a:buFont typeface="Arial" panose="020B0604020202020204" pitchFamily="34" charset="0"/>
              <a:buChar char="•"/>
            </a:pPr>
            <a:r>
              <a:rPr lang="fi-FI" sz="2800" b="1" dirty="0">
                <a:latin typeface="Calibri" panose="020F0502020204030204" pitchFamily="34" charset="0"/>
                <a:cs typeface="Calibri" panose="020F0502020204030204" pitchFamily="34" charset="0"/>
              </a:rPr>
              <a:t>Tiedota</a:t>
            </a:r>
            <a:r>
              <a:rPr lang="fi-FI" sz="2800" dirty="0">
                <a:latin typeface="Calibri" panose="020F0502020204030204" pitchFamily="34" charset="0"/>
                <a:cs typeface="Calibri" panose="020F0502020204030204" pitchFamily="34" charset="0"/>
              </a:rPr>
              <a:t> toiminnasta huoltajille (kirjallisesti etukäteen).</a:t>
            </a:r>
          </a:p>
          <a:p>
            <a:pPr eaLnBrk="0" fontAlgn="base" hangingPunct="0">
              <a:spcBef>
                <a:spcPct val="20000"/>
              </a:spcBef>
              <a:spcAft>
                <a:spcPct val="0"/>
              </a:spcAft>
              <a:buClr>
                <a:srgbClr val="CCCCFF"/>
              </a:buClr>
              <a:buSzPct val="90000"/>
            </a:pPr>
            <a:r>
              <a:rPr lang="fi-FI" sz="2800" dirty="0">
                <a:latin typeface="Calibri" panose="020F0502020204030204" pitchFamily="34" charset="0"/>
                <a:cs typeface="Calibri" panose="020F0502020204030204" pitchFamily="34" charset="0"/>
              </a:rPr>
              <a:t>-&gt; Näitä asioita katsotaan ja selvitetään, jos jotain isompaa vahinkoa sattuu liikuntatunneilla.							(Poutala, M. 2010.)</a:t>
            </a:r>
          </a:p>
          <a:p>
            <a:pPr marL="342900" indent="-342900" eaLnBrk="0" fontAlgn="base" hangingPunct="0">
              <a:spcBef>
                <a:spcPct val="20000"/>
              </a:spcBef>
              <a:spcAft>
                <a:spcPct val="0"/>
              </a:spcAft>
              <a:buClr>
                <a:srgbClr val="CCCCFF"/>
              </a:buClr>
              <a:buSzPct val="90000"/>
              <a:buFontTx/>
              <a:buChar char="-"/>
            </a:pPr>
            <a:endParaRPr lang="fi-FI"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957442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uorakulmio 2"/>
          <p:cNvSpPr>
            <a:spLocks noChangeArrowheads="1"/>
          </p:cNvSpPr>
          <p:nvPr/>
        </p:nvSpPr>
        <p:spPr bwMode="auto">
          <a:xfrm>
            <a:off x="5808663" y="5732463"/>
            <a:ext cx="4572000" cy="369332"/>
          </a:xfrm>
          <a:prstGeom prst="rect">
            <a:avLst/>
          </a:prstGeom>
          <a:noFill/>
          <a:ln w="9525">
            <a:noFill/>
            <a:miter lim="800000"/>
            <a:headEnd/>
            <a:tailEnd/>
          </a:ln>
        </p:spPr>
        <p:txBody>
          <a:bodyPr>
            <a:spAutoFit/>
          </a:bodyPr>
          <a:lstStyle/>
          <a:p>
            <a:pPr fontAlgn="base">
              <a:spcBef>
                <a:spcPct val="0"/>
              </a:spcBef>
              <a:spcAft>
                <a:spcPct val="0"/>
              </a:spcAft>
            </a:pPr>
            <a:endParaRPr lang="fi-FI" dirty="0">
              <a:solidFill>
                <a:srgbClr val="FFFFFF"/>
              </a:solidFill>
              <a:latin typeface="Arial" charset="0"/>
            </a:endParaRPr>
          </a:p>
        </p:txBody>
      </p:sp>
      <p:sp>
        <p:nvSpPr>
          <p:cNvPr id="7" name="Tekstin paikkamerkki 2"/>
          <p:cNvSpPr txBox="1">
            <a:spLocks/>
          </p:cNvSpPr>
          <p:nvPr/>
        </p:nvSpPr>
        <p:spPr>
          <a:xfrm>
            <a:off x="130629" y="1436915"/>
            <a:ext cx="11691257" cy="5143499"/>
          </a:xfrm>
          <a:prstGeom prst="rect">
            <a:avLst/>
          </a:prstGeom>
        </p:spPr>
        <p:txBody>
          <a:bodyPr/>
          <a:lstStyle/>
          <a:p>
            <a:pPr marL="457200" indent="-457200" eaLnBrk="0" fontAlgn="base" hangingPunct="0">
              <a:spcBef>
                <a:spcPct val="20000"/>
              </a:spcBef>
              <a:spcAft>
                <a:spcPct val="0"/>
              </a:spcAft>
              <a:buClr>
                <a:srgbClr val="CCCCFF"/>
              </a:buClr>
              <a:buSzPct val="90000"/>
              <a:buFont typeface="Arial" panose="020B0604020202020204" pitchFamily="34" charset="0"/>
              <a:buChar char="•"/>
            </a:pPr>
            <a:r>
              <a:rPr lang="fi-FI" sz="2800" dirty="0">
                <a:latin typeface="Calibri" panose="020F0502020204030204" pitchFamily="34" charset="0"/>
                <a:cs typeface="Calibri" panose="020F0502020204030204" pitchFamily="34" charset="0"/>
              </a:rPr>
              <a:t>Mieti etukäteen, </a:t>
            </a:r>
            <a:r>
              <a:rPr lang="fi-FI" sz="2800" b="1" dirty="0">
                <a:latin typeface="Calibri" panose="020F0502020204030204" pitchFamily="34" charset="0"/>
                <a:cs typeface="Calibri" panose="020F0502020204030204" pitchFamily="34" charset="0"/>
              </a:rPr>
              <a:t>mitä toimia voit tehdä turvallisuuden varmistamiseksi</a:t>
            </a:r>
            <a:r>
              <a:rPr lang="fi-FI" sz="2800" dirty="0">
                <a:latin typeface="Calibri" panose="020F0502020204030204" pitchFamily="34" charset="0"/>
                <a:cs typeface="Calibri" panose="020F0502020204030204" pitchFamily="34" charset="0"/>
              </a:rPr>
              <a:t>, jos olosuhde sisältää erityisiä riskejä -&gt; arvioi olosuhteet (kylpylä?), rajaa sallitut alueet, älä käytä rikkinäisiä välineitä…</a:t>
            </a:r>
          </a:p>
          <a:p>
            <a:pPr marL="457200" indent="-457200" eaLnBrk="0" fontAlgn="base" hangingPunct="0">
              <a:spcBef>
                <a:spcPct val="20000"/>
              </a:spcBef>
              <a:spcAft>
                <a:spcPct val="0"/>
              </a:spcAft>
              <a:buClr>
                <a:srgbClr val="CCCCFF"/>
              </a:buClr>
              <a:buSzPct val="90000"/>
              <a:buFont typeface="Arial" panose="020B0604020202020204" pitchFamily="34" charset="0"/>
              <a:buChar char="•"/>
            </a:pPr>
            <a:r>
              <a:rPr lang="fi-FI" sz="2800" dirty="0">
                <a:latin typeface="Calibri" panose="020F0502020204030204" pitchFamily="34" charset="0"/>
                <a:cs typeface="Calibri" panose="020F0502020204030204" pitchFamily="34" charset="0"/>
              </a:rPr>
              <a:t>Jos joudut jakamaan oppilasryhmää, </a:t>
            </a:r>
            <a:r>
              <a:rPr lang="fi-FI" sz="2800" b="1" dirty="0">
                <a:latin typeface="Calibri" panose="020F0502020204030204" pitchFamily="34" charset="0"/>
                <a:cs typeface="Calibri" panose="020F0502020204030204" pitchFamily="34" charset="0"/>
              </a:rPr>
              <a:t>valvo aina vaarallisempaa toimintoa</a:t>
            </a:r>
            <a:r>
              <a:rPr lang="fi-FI" sz="2800" dirty="0">
                <a:latin typeface="Calibri" panose="020F0502020204030204" pitchFamily="34" charset="0"/>
                <a:cs typeface="Calibri" panose="020F0502020204030204" pitchFamily="34" charset="0"/>
              </a:rPr>
              <a:t> ja pyri saamaan toinenkin valvoja, jos ryhmä on iso.</a:t>
            </a:r>
          </a:p>
          <a:p>
            <a:pPr marL="457200" indent="-457200" eaLnBrk="0" fontAlgn="base" hangingPunct="0">
              <a:spcBef>
                <a:spcPct val="20000"/>
              </a:spcBef>
              <a:spcAft>
                <a:spcPct val="0"/>
              </a:spcAft>
              <a:buClr>
                <a:srgbClr val="CCCCFF"/>
              </a:buClr>
              <a:buSzPct val="90000"/>
              <a:buFont typeface="Arial" panose="020B0604020202020204" pitchFamily="34" charset="0"/>
              <a:buChar char="•"/>
            </a:pPr>
            <a:r>
              <a:rPr lang="fi-FI" sz="2800" dirty="0">
                <a:latin typeface="Calibri" panose="020F0502020204030204" pitchFamily="34" charset="0"/>
                <a:cs typeface="Calibri" panose="020F0502020204030204" pitchFamily="34" charset="0"/>
              </a:rPr>
              <a:t>Oppilaan ikä ja osaaminen vaikuttavat opettajan valvontavastuuseen ja siihen, mitä toimintaa/harjoitteita heidän kanssaan kannattaa tehdä.</a:t>
            </a:r>
            <a:r>
              <a:rPr lang="fi-FI" sz="2800" dirty="0"/>
              <a:t> </a:t>
            </a:r>
            <a:r>
              <a:rPr lang="fi-FI" sz="2800" dirty="0">
                <a:sym typeface="Wingdings" panose="05000000000000000000" pitchFamily="2" charset="2"/>
              </a:rPr>
              <a:t></a:t>
            </a:r>
            <a:r>
              <a:rPr lang="fi-FI" sz="2800" dirty="0">
                <a:latin typeface="Calibri" panose="020F0502020204030204" pitchFamily="34" charset="0"/>
                <a:cs typeface="Calibri" panose="020F0502020204030204" pitchFamily="34" charset="0"/>
              </a:rPr>
              <a:t>”Perusopetuksen oppilaalta ei edellytetä vakaata harkintaa, eikä häntä aseteta vastuuseen virheistään tai laiminlyönneistään – </a:t>
            </a:r>
            <a:r>
              <a:rPr lang="fi-FI" sz="2800" b="1" dirty="0">
                <a:latin typeface="Calibri" panose="020F0502020204030204" pitchFamily="34" charset="0"/>
                <a:cs typeface="Calibri" panose="020F0502020204030204" pitchFamily="34" charset="0"/>
              </a:rPr>
              <a:t>lopulta vastuussa on aina opettaja</a:t>
            </a:r>
            <a:r>
              <a:rPr lang="fi-FI" sz="2800" dirty="0">
                <a:latin typeface="Calibri" panose="020F0502020204030204" pitchFamily="34" charset="0"/>
                <a:cs typeface="Calibri" panose="020F0502020204030204" pitchFamily="34" charset="0"/>
              </a:rPr>
              <a:t>.”</a:t>
            </a:r>
            <a:r>
              <a:rPr lang="fi-FI" sz="2800" dirty="0"/>
              <a:t> </a:t>
            </a:r>
            <a:r>
              <a:rPr lang="fi-FI" sz="2800" dirty="0">
                <a:sym typeface="Wingdings" panose="05000000000000000000" pitchFamily="2" charset="2"/>
              </a:rPr>
              <a:t> </a:t>
            </a:r>
            <a:r>
              <a:rPr lang="fi-FI" sz="2800" dirty="0">
                <a:latin typeface="Calibri" panose="020F0502020204030204" pitchFamily="34" charset="0"/>
                <a:cs typeface="Calibri" panose="020F0502020204030204" pitchFamily="34" charset="0"/>
              </a:rPr>
              <a:t>Oikeuteen mentäessä kaikkea syynätään eli myös suunnitelma tunnin kulusta ja organisointiasiat.		(Poutala, M. 2010.)</a:t>
            </a:r>
          </a:p>
        </p:txBody>
      </p:sp>
      <p:sp>
        <p:nvSpPr>
          <p:cNvPr id="2" name="TextBox 1"/>
          <p:cNvSpPr txBox="1"/>
          <p:nvPr/>
        </p:nvSpPr>
        <p:spPr>
          <a:xfrm>
            <a:off x="1159329" y="114300"/>
            <a:ext cx="10891158" cy="1200329"/>
          </a:xfrm>
          <a:prstGeom prst="rect">
            <a:avLst/>
          </a:prstGeom>
          <a:noFill/>
        </p:spPr>
        <p:txBody>
          <a:bodyPr wrap="square" rtlCol="0">
            <a:spAutoFit/>
          </a:bodyPr>
          <a:lstStyle/>
          <a:p>
            <a:r>
              <a:rPr lang="fi-FI" sz="3600" b="1" dirty="0"/>
              <a:t>Vastuun arvioinnissa keskeinen asia on valvonta tai sen mahdollinen laiminlyönti</a:t>
            </a:r>
          </a:p>
        </p:txBody>
      </p:sp>
    </p:spTree>
    <p:extLst>
      <p:ext uri="{BB962C8B-B14F-4D97-AF65-F5344CB8AC3E}">
        <p14:creationId xmlns:p14="http://schemas.microsoft.com/office/powerpoint/2010/main" val="28196593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idx="4294967295"/>
          </p:nvPr>
        </p:nvSpPr>
        <p:spPr>
          <a:xfrm>
            <a:off x="1290065" y="413794"/>
            <a:ext cx="7772400" cy="859835"/>
          </a:xfrm>
        </p:spPr>
        <p:txBody>
          <a:bodyPr vert="horz" lIns="91440" tIns="45720" rIns="91440" bIns="45720" rtlCol="0" anchor="t" anchorCtr="0">
            <a:noAutofit/>
          </a:bodyPr>
          <a:lstStyle/>
          <a:p>
            <a:pPr eaLnBrk="1" hangingPunct="1">
              <a:defRPr/>
            </a:pPr>
            <a:r>
              <a:rPr lang="fi-FI" sz="4000" dirty="0">
                <a:latin typeface="Calibri" panose="020F0502020204030204" pitchFamily="34" charset="0"/>
                <a:cs typeface="Calibri" panose="020F0502020204030204" pitchFamily="34" charset="0"/>
              </a:rPr>
              <a:t>Liikuntatilan turvallisuus</a:t>
            </a:r>
            <a:r>
              <a:rPr lang="fi-FI" sz="4000" dirty="0">
                <a:effectLst>
                  <a:outerShdw blurRad="38100" dist="38100" dir="2700000" algn="tl">
                    <a:srgbClr val="000000"/>
                  </a:outerShdw>
                </a:effectLst>
                <a:latin typeface="Calibri" panose="020F0502020204030204" pitchFamily="34" charset="0"/>
                <a:cs typeface="Calibri" panose="020F0502020204030204" pitchFamily="34" charset="0"/>
              </a:rPr>
              <a:t>: </a:t>
            </a:r>
          </a:p>
        </p:txBody>
      </p:sp>
      <p:sp>
        <p:nvSpPr>
          <p:cNvPr id="5123" name="Suorakulmio 2"/>
          <p:cNvSpPr>
            <a:spLocks noChangeArrowheads="1"/>
          </p:cNvSpPr>
          <p:nvPr/>
        </p:nvSpPr>
        <p:spPr bwMode="auto">
          <a:xfrm>
            <a:off x="5808663" y="5732463"/>
            <a:ext cx="4572000" cy="369332"/>
          </a:xfrm>
          <a:prstGeom prst="rect">
            <a:avLst/>
          </a:prstGeom>
          <a:noFill/>
          <a:ln w="9525">
            <a:noFill/>
            <a:miter lim="800000"/>
            <a:headEnd/>
            <a:tailEnd/>
          </a:ln>
        </p:spPr>
        <p:txBody>
          <a:bodyPr>
            <a:spAutoFit/>
          </a:bodyPr>
          <a:lstStyle/>
          <a:p>
            <a:pPr fontAlgn="base">
              <a:spcBef>
                <a:spcPct val="0"/>
              </a:spcBef>
              <a:spcAft>
                <a:spcPct val="0"/>
              </a:spcAft>
            </a:pPr>
            <a:endParaRPr lang="fi-FI" dirty="0">
              <a:solidFill>
                <a:srgbClr val="FFFFFF"/>
              </a:solidFill>
              <a:latin typeface="Arial" charset="0"/>
            </a:endParaRPr>
          </a:p>
        </p:txBody>
      </p:sp>
      <p:sp>
        <p:nvSpPr>
          <p:cNvPr id="7" name="Tekstin paikkamerkki 2"/>
          <p:cNvSpPr txBox="1">
            <a:spLocks/>
          </p:cNvSpPr>
          <p:nvPr/>
        </p:nvSpPr>
        <p:spPr>
          <a:xfrm>
            <a:off x="1126671" y="1700809"/>
            <a:ext cx="10515600" cy="3743623"/>
          </a:xfrm>
          <a:prstGeom prst="rect">
            <a:avLst/>
          </a:prstGeom>
        </p:spPr>
        <p:txBody>
          <a:bodyPr/>
          <a:lstStyle/>
          <a:p>
            <a:pPr marL="457200" indent="-457200" eaLnBrk="0" fontAlgn="base" hangingPunct="0">
              <a:spcBef>
                <a:spcPct val="20000"/>
              </a:spcBef>
              <a:spcAft>
                <a:spcPct val="0"/>
              </a:spcAft>
              <a:buClr>
                <a:srgbClr val="CCCCFF"/>
              </a:buClr>
              <a:buSzPct val="90000"/>
              <a:buFont typeface="Arial" panose="020B0604020202020204" pitchFamily="34" charset="0"/>
              <a:buChar char="•"/>
            </a:pPr>
            <a:r>
              <a:rPr lang="fi-FI" sz="3200" dirty="0">
                <a:latin typeface="Calibri" panose="020F0502020204030204" pitchFamily="34" charset="0"/>
                <a:cs typeface="Calibri" panose="020F0502020204030204" pitchFamily="34" charset="0"/>
              </a:rPr>
              <a:t>Opettajan tulee osata arvioida, mihin liikuntamuotoihin tila soveltuu. </a:t>
            </a:r>
          </a:p>
          <a:p>
            <a:pPr marL="457200" indent="-457200" eaLnBrk="0" fontAlgn="base" hangingPunct="0">
              <a:spcBef>
                <a:spcPct val="20000"/>
              </a:spcBef>
              <a:spcAft>
                <a:spcPct val="0"/>
              </a:spcAft>
              <a:buClr>
                <a:srgbClr val="CCCCFF"/>
              </a:buClr>
              <a:buSzPct val="90000"/>
              <a:buFont typeface="Arial" panose="020B0604020202020204" pitchFamily="34" charset="0"/>
              <a:buChar char="•"/>
            </a:pPr>
            <a:r>
              <a:rPr lang="fi-FI" sz="3200" dirty="0">
                <a:latin typeface="Calibri" panose="020F0502020204030204" pitchFamily="34" charset="0"/>
                <a:cs typeface="Calibri" panose="020F0502020204030204" pitchFamily="34" charset="0"/>
              </a:rPr>
              <a:t>Tilan varusteet ja turvallisuus tarkistettava säännöllisesti.</a:t>
            </a:r>
          </a:p>
          <a:p>
            <a:pPr marL="457200" indent="-457200" eaLnBrk="0" fontAlgn="base" hangingPunct="0">
              <a:spcBef>
                <a:spcPct val="20000"/>
              </a:spcBef>
              <a:spcAft>
                <a:spcPct val="0"/>
              </a:spcAft>
              <a:buClr>
                <a:srgbClr val="CCCCFF"/>
              </a:buClr>
              <a:buSzPct val="90000"/>
              <a:buFont typeface="Arial" panose="020B0604020202020204" pitchFamily="34" charset="0"/>
              <a:buChar char="•"/>
            </a:pPr>
            <a:r>
              <a:rPr lang="fi-FI" sz="3200" dirty="0">
                <a:latin typeface="Calibri" panose="020F0502020204030204" pitchFamily="34" charset="0"/>
                <a:cs typeface="Calibri" panose="020F0502020204030204" pitchFamily="34" charset="0"/>
              </a:rPr>
              <a:t>Opettajan on ilmoitettava korjaustarpeista ainakin rehtorille, ja estettävä oppilaita käyttämästä rikkinäistä tilaa/välineitä. </a:t>
            </a:r>
          </a:p>
          <a:p>
            <a:pPr eaLnBrk="0" fontAlgn="base" hangingPunct="0">
              <a:spcBef>
                <a:spcPct val="20000"/>
              </a:spcBef>
              <a:spcAft>
                <a:spcPct val="0"/>
              </a:spcAft>
              <a:buClr>
                <a:srgbClr val="CCCCFF"/>
              </a:buClr>
              <a:buSzPct val="90000"/>
            </a:pPr>
            <a:endParaRPr lang="fi-FI" sz="2400" dirty="0">
              <a:latin typeface="Calibri" panose="020F0502020204030204" pitchFamily="34" charset="0"/>
              <a:cs typeface="Calibri" panose="020F0502020204030204" pitchFamily="34" charset="0"/>
            </a:endParaRPr>
          </a:p>
          <a:p>
            <a:pPr eaLnBrk="0" fontAlgn="base" hangingPunct="0">
              <a:spcBef>
                <a:spcPct val="20000"/>
              </a:spcBef>
              <a:spcAft>
                <a:spcPct val="0"/>
              </a:spcAft>
              <a:buClr>
                <a:srgbClr val="CCCCFF"/>
              </a:buClr>
              <a:buSzPct val="90000"/>
            </a:pPr>
            <a:r>
              <a:rPr lang="fi-FI" sz="2400" dirty="0">
                <a:latin typeface="Calibri" panose="020F0502020204030204" pitchFamily="34" charset="0"/>
                <a:cs typeface="Calibri" panose="020F0502020204030204" pitchFamily="34" charset="0"/>
              </a:rPr>
              <a:t>				(LÄHDE: Poutala, M. 2010.)</a:t>
            </a:r>
          </a:p>
        </p:txBody>
      </p:sp>
    </p:spTree>
    <p:extLst>
      <p:ext uri="{BB962C8B-B14F-4D97-AF65-F5344CB8AC3E}">
        <p14:creationId xmlns:p14="http://schemas.microsoft.com/office/powerpoint/2010/main" val="25907508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idx="4294967295"/>
          </p:nvPr>
        </p:nvSpPr>
        <p:spPr>
          <a:xfrm>
            <a:off x="1208314" y="244929"/>
            <a:ext cx="8920134" cy="880361"/>
          </a:xfrm>
        </p:spPr>
        <p:txBody>
          <a:bodyPr vert="horz" lIns="91440" tIns="45720" rIns="91440" bIns="45720" rtlCol="0" anchor="t" anchorCtr="0">
            <a:noAutofit/>
          </a:bodyPr>
          <a:lstStyle/>
          <a:p>
            <a:pPr eaLnBrk="1" hangingPunct="1">
              <a:defRPr/>
            </a:pPr>
            <a:r>
              <a:rPr lang="fi-FI" sz="4000" dirty="0">
                <a:latin typeface="Calibri" panose="020F0502020204030204" pitchFamily="34" charset="0"/>
                <a:cs typeface="Calibri" panose="020F0502020204030204" pitchFamily="34" charset="0"/>
              </a:rPr>
              <a:t>Ristiriitatilanne oppilaan kanssa: </a:t>
            </a:r>
          </a:p>
        </p:txBody>
      </p:sp>
      <p:sp>
        <p:nvSpPr>
          <p:cNvPr id="5123" name="Suorakulmio 2"/>
          <p:cNvSpPr>
            <a:spLocks noChangeArrowheads="1"/>
          </p:cNvSpPr>
          <p:nvPr/>
        </p:nvSpPr>
        <p:spPr bwMode="auto">
          <a:xfrm>
            <a:off x="5808663" y="5732463"/>
            <a:ext cx="4572000" cy="369332"/>
          </a:xfrm>
          <a:prstGeom prst="rect">
            <a:avLst/>
          </a:prstGeom>
          <a:noFill/>
          <a:ln w="9525">
            <a:noFill/>
            <a:miter lim="800000"/>
            <a:headEnd/>
            <a:tailEnd/>
          </a:ln>
        </p:spPr>
        <p:txBody>
          <a:bodyPr>
            <a:spAutoFit/>
          </a:bodyPr>
          <a:lstStyle/>
          <a:p>
            <a:pPr fontAlgn="base">
              <a:spcBef>
                <a:spcPct val="0"/>
              </a:spcBef>
              <a:spcAft>
                <a:spcPct val="0"/>
              </a:spcAft>
            </a:pPr>
            <a:endParaRPr lang="fi-FI" dirty="0">
              <a:solidFill>
                <a:srgbClr val="FFFFFF"/>
              </a:solidFill>
              <a:latin typeface="Arial" charset="0"/>
            </a:endParaRPr>
          </a:p>
        </p:txBody>
      </p:sp>
      <p:sp>
        <p:nvSpPr>
          <p:cNvPr id="7" name="Tekstin paikkamerkki 2"/>
          <p:cNvSpPr txBox="1">
            <a:spLocks/>
          </p:cNvSpPr>
          <p:nvPr/>
        </p:nvSpPr>
        <p:spPr>
          <a:xfrm>
            <a:off x="440871" y="1335725"/>
            <a:ext cx="11381015" cy="5163046"/>
          </a:xfrm>
          <a:prstGeom prst="rect">
            <a:avLst/>
          </a:prstGeom>
        </p:spPr>
        <p:txBody>
          <a:bodyPr/>
          <a:lstStyle/>
          <a:p>
            <a:pPr marL="457200" indent="-457200" eaLnBrk="0" fontAlgn="base" hangingPunct="0">
              <a:spcBef>
                <a:spcPct val="20000"/>
              </a:spcBef>
              <a:spcAft>
                <a:spcPct val="0"/>
              </a:spcAft>
              <a:buClr>
                <a:srgbClr val="CCCCFF"/>
              </a:buClr>
              <a:buSzPct val="90000"/>
              <a:buFont typeface="Arial" panose="020B0604020202020204" pitchFamily="34" charset="0"/>
              <a:buChar char="•"/>
            </a:pPr>
            <a:r>
              <a:rPr lang="fi-FI" sz="2800" dirty="0">
                <a:latin typeface="Calibri" panose="020F0502020204030204" pitchFamily="34" charset="0"/>
                <a:cs typeface="Calibri" panose="020F0502020204030204" pitchFamily="34" charset="0"/>
              </a:rPr>
              <a:t>Oppilaan käyttäytymisestä riippumatta opettajan on säilytettävä malttinsa!</a:t>
            </a:r>
          </a:p>
          <a:p>
            <a:pPr marL="457200" indent="-457200" eaLnBrk="0" fontAlgn="base" hangingPunct="0">
              <a:spcBef>
                <a:spcPct val="20000"/>
              </a:spcBef>
              <a:spcAft>
                <a:spcPct val="0"/>
              </a:spcAft>
              <a:buClr>
                <a:srgbClr val="CCCCFF"/>
              </a:buClr>
              <a:buSzPct val="90000"/>
              <a:buFont typeface="Arial" panose="020B0604020202020204" pitchFamily="34" charset="0"/>
              <a:buChar char="•"/>
            </a:pPr>
            <a:r>
              <a:rPr lang="fi-FI" sz="2800" dirty="0">
                <a:latin typeface="Calibri" panose="020F0502020204030204" pitchFamily="34" charset="0"/>
                <a:cs typeface="Calibri" panose="020F0502020204030204" pitchFamily="34" charset="0"/>
              </a:rPr>
              <a:t>Älä käy käsiksi oppilaaseen, ellei se ole välttämätöntä turvallisuuden takaamiseksi. Oppilaan ikään ja kokoon sopivat välttämättömät voimakeinot sallittuja esimerkiksi silloin, jos oppilas vastustaa luokasta poistamista tai riehuu uhaten muita (esim. kiinni pitäminen). </a:t>
            </a:r>
          </a:p>
          <a:p>
            <a:pPr marL="457200" indent="-457200" eaLnBrk="0" fontAlgn="base" hangingPunct="0">
              <a:spcBef>
                <a:spcPct val="20000"/>
              </a:spcBef>
              <a:spcAft>
                <a:spcPct val="0"/>
              </a:spcAft>
              <a:buClr>
                <a:srgbClr val="CCCCFF"/>
              </a:buClr>
              <a:buSzPct val="90000"/>
              <a:buFont typeface="Arial" panose="020B0604020202020204" pitchFamily="34" charset="0"/>
              <a:buChar char="•"/>
            </a:pPr>
            <a:r>
              <a:rPr lang="fi-FI" sz="2800" dirty="0">
                <a:latin typeface="Calibri" panose="020F0502020204030204" pitchFamily="34" charset="0"/>
                <a:cs typeface="Calibri" panose="020F0502020204030204" pitchFamily="34" charset="0"/>
              </a:rPr>
              <a:t>Jos ”menee hermot” </a:t>
            </a:r>
            <a:r>
              <a:rPr lang="fi-FI" sz="2800" dirty="0">
                <a:latin typeface="Calibri" panose="020F0502020204030204" pitchFamily="34" charset="0"/>
                <a:cs typeface="Calibri" panose="020F0502020204030204" pitchFamily="34" charset="0"/>
                <a:sym typeface="Wingdings" panose="05000000000000000000" pitchFamily="2" charset="2"/>
              </a:rPr>
              <a:t></a:t>
            </a:r>
            <a:r>
              <a:rPr lang="fi-FI" sz="2800" dirty="0">
                <a:latin typeface="Calibri" panose="020F0502020204030204" pitchFamily="34" charset="0"/>
                <a:cs typeface="Calibri" panose="020F0502020204030204" pitchFamily="34" charset="0"/>
              </a:rPr>
              <a:t>poistu tilanteesta, pyydä toinen opettaja tai rehtori tarvittaessa jatkamaan tilanteen selvittelyä. Ristiriitatilanteissa toinen opettaja on myös tärkeä todistaja tapahtumille.</a:t>
            </a:r>
          </a:p>
          <a:p>
            <a:pPr marL="457200" indent="-457200" eaLnBrk="0" fontAlgn="base" hangingPunct="0">
              <a:spcBef>
                <a:spcPct val="20000"/>
              </a:spcBef>
              <a:spcAft>
                <a:spcPct val="0"/>
              </a:spcAft>
              <a:buClr>
                <a:srgbClr val="CCCCFF"/>
              </a:buClr>
              <a:buSzPct val="90000"/>
              <a:buFont typeface="Arial" panose="020B0604020202020204" pitchFamily="34" charset="0"/>
              <a:buChar char="•"/>
            </a:pPr>
            <a:r>
              <a:rPr lang="fi-FI" sz="2800" dirty="0">
                <a:latin typeface="Calibri" panose="020F0502020204030204" pitchFamily="34" charset="0"/>
                <a:cs typeface="Calibri" panose="020F0502020204030204" pitchFamily="34" charset="0"/>
              </a:rPr>
              <a:t>Vain laissa määritellyt kurinpito- ja rangaistustoimet ovat koulussa sallittuja.</a:t>
            </a:r>
            <a:r>
              <a:rPr lang="fi-FI" sz="2400" dirty="0">
                <a:latin typeface="Calibri" panose="020F0502020204030204" pitchFamily="34" charset="0"/>
                <a:cs typeface="Calibri" panose="020F0502020204030204" pitchFamily="34" charset="0"/>
              </a:rPr>
              <a:t>								</a:t>
            </a:r>
            <a:r>
              <a:rPr lang="fi-FI" sz="2000" dirty="0">
                <a:latin typeface="Calibri" panose="020F0502020204030204" pitchFamily="34" charset="0"/>
                <a:cs typeface="Calibri" panose="020F0502020204030204" pitchFamily="34" charset="0"/>
              </a:rPr>
              <a:t>(LÄHDE: Poutala, M. 2010)</a:t>
            </a:r>
          </a:p>
        </p:txBody>
      </p:sp>
    </p:spTree>
    <p:extLst>
      <p:ext uri="{BB962C8B-B14F-4D97-AF65-F5344CB8AC3E}">
        <p14:creationId xmlns:p14="http://schemas.microsoft.com/office/powerpoint/2010/main" val="37869192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0971" y="332656"/>
            <a:ext cx="9171045" cy="875658"/>
          </a:xfrm>
        </p:spPr>
        <p:txBody>
          <a:bodyPr/>
          <a:lstStyle/>
          <a:p>
            <a:r>
              <a:rPr lang="fi-FI" sz="4400" dirty="0">
                <a:latin typeface="Calibri" panose="020F0502020204030204" pitchFamily="34" charset="0"/>
                <a:cs typeface="Calibri" panose="020F0502020204030204" pitchFamily="34" charset="0"/>
              </a:rPr>
              <a:t>Salassapitovastuu</a:t>
            </a:r>
          </a:p>
        </p:txBody>
      </p:sp>
      <p:sp>
        <p:nvSpPr>
          <p:cNvPr id="3" name="Content Placeholder 2"/>
          <p:cNvSpPr>
            <a:spLocks noGrp="1"/>
          </p:cNvSpPr>
          <p:nvPr>
            <p:ph idx="1"/>
          </p:nvPr>
        </p:nvSpPr>
        <p:spPr>
          <a:xfrm>
            <a:off x="457200" y="1412776"/>
            <a:ext cx="11087101" cy="5216624"/>
          </a:xfrm>
        </p:spPr>
        <p:txBody>
          <a:bodyPr/>
          <a:lstStyle/>
          <a:p>
            <a:r>
              <a:rPr lang="fi-FI" sz="3200" dirty="0">
                <a:latin typeface="Calibri" panose="020F0502020204030204" pitchFamily="34" charset="0"/>
                <a:cs typeface="Calibri" panose="020F0502020204030204" pitchFamily="34" charset="0"/>
              </a:rPr>
              <a:t>Sivullisille ei saa ilmaista, mitä opettajana on saanut tietää oppilaiden tai heidän perheen jäsentensä henkilökohtaisista oloista ja taloudellisesta asemasta. Ei myöskään tarpeettomasti toisille opettajille!</a:t>
            </a:r>
          </a:p>
          <a:p>
            <a:r>
              <a:rPr lang="fi-FI" sz="3200" dirty="0">
                <a:latin typeface="Calibri" panose="020F0502020204030204" pitchFamily="34" charset="0"/>
                <a:cs typeface="Calibri" panose="020F0502020204030204" pitchFamily="34" charset="0"/>
              </a:rPr>
              <a:t>Kuitenkin opettajilla on oikeus saada toisiltaan ja luovuttaa toisilleen oppilaan opetuksen asianmukaiseen järjestämiseen tarvittavat välttämättömät tiedot (koskee myös terveydenhuoltoa ja sosiaalitoimea). </a:t>
            </a:r>
          </a:p>
          <a:p>
            <a:pPr marL="0" indent="0">
              <a:buNone/>
            </a:pPr>
            <a:r>
              <a:rPr lang="fi-FI" sz="2400" dirty="0">
                <a:latin typeface="Calibri" panose="020F0502020204030204" pitchFamily="34" charset="0"/>
                <a:cs typeface="Calibri" panose="020F0502020204030204" pitchFamily="34" charset="0"/>
              </a:rPr>
              <a:t>			(LÄHDE: Kangasoja, M. 2017. Teoksessa Liikuntapedagogiikka)</a:t>
            </a:r>
          </a:p>
        </p:txBody>
      </p:sp>
    </p:spTree>
    <p:extLst>
      <p:ext uri="{BB962C8B-B14F-4D97-AF65-F5344CB8AC3E}">
        <p14:creationId xmlns:p14="http://schemas.microsoft.com/office/powerpoint/2010/main" val="36677698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idx="4294967295"/>
          </p:nvPr>
        </p:nvSpPr>
        <p:spPr>
          <a:xfrm>
            <a:off x="1257300" y="404664"/>
            <a:ext cx="10793186" cy="934875"/>
          </a:xfrm>
        </p:spPr>
        <p:txBody>
          <a:bodyPr vert="horz" lIns="91440" tIns="45720" rIns="91440" bIns="45720" rtlCol="0" anchor="t" anchorCtr="0">
            <a:noAutofit/>
          </a:bodyPr>
          <a:lstStyle/>
          <a:p>
            <a:pPr eaLnBrk="1" hangingPunct="1">
              <a:defRPr/>
            </a:pPr>
            <a:r>
              <a:rPr lang="fi-FI" sz="4400" dirty="0">
                <a:latin typeface="Calibri" panose="020F0502020204030204" pitchFamily="34" charset="0"/>
                <a:cs typeface="Calibri" panose="020F0502020204030204" pitchFamily="34" charset="0"/>
              </a:rPr>
              <a:t>Miten opettajan vastuuseen tulisi suhtautua?</a:t>
            </a:r>
            <a:br>
              <a:rPr lang="fi-FI" sz="4400" dirty="0">
                <a:latin typeface="Calibri" panose="020F0502020204030204" pitchFamily="34" charset="0"/>
                <a:cs typeface="Calibri" panose="020F0502020204030204" pitchFamily="34" charset="0"/>
              </a:rPr>
            </a:br>
            <a:r>
              <a:rPr lang="fi-FI" sz="4400" dirty="0">
                <a:latin typeface="Calibri" panose="020F0502020204030204" pitchFamily="34" charset="0"/>
                <a:cs typeface="Calibri" panose="020F0502020204030204" pitchFamily="34" charset="0"/>
                <a:sym typeface="Wingdings" panose="05000000000000000000" pitchFamily="2" charset="2"/>
              </a:rPr>
              <a:t> Täydellistä turvallisuutta ei ole…</a:t>
            </a:r>
            <a:r>
              <a:rPr lang="fi-FI" sz="4400" dirty="0">
                <a:latin typeface="Calibri" panose="020F0502020204030204" pitchFamily="34" charset="0"/>
                <a:cs typeface="Calibri" panose="020F0502020204030204" pitchFamily="34" charset="0"/>
              </a:rPr>
              <a:t> </a:t>
            </a:r>
          </a:p>
        </p:txBody>
      </p:sp>
      <p:sp>
        <p:nvSpPr>
          <p:cNvPr id="5123" name="Suorakulmio 2"/>
          <p:cNvSpPr>
            <a:spLocks noChangeArrowheads="1"/>
          </p:cNvSpPr>
          <p:nvPr/>
        </p:nvSpPr>
        <p:spPr bwMode="auto">
          <a:xfrm>
            <a:off x="5808663" y="5732463"/>
            <a:ext cx="4572000" cy="369332"/>
          </a:xfrm>
          <a:prstGeom prst="rect">
            <a:avLst/>
          </a:prstGeom>
          <a:noFill/>
          <a:ln w="9525">
            <a:noFill/>
            <a:miter lim="800000"/>
            <a:headEnd/>
            <a:tailEnd/>
          </a:ln>
        </p:spPr>
        <p:txBody>
          <a:bodyPr>
            <a:spAutoFit/>
          </a:bodyPr>
          <a:lstStyle/>
          <a:p>
            <a:pPr fontAlgn="base">
              <a:spcBef>
                <a:spcPct val="0"/>
              </a:spcBef>
              <a:spcAft>
                <a:spcPct val="0"/>
              </a:spcAft>
            </a:pPr>
            <a:endParaRPr lang="fi-FI" dirty="0">
              <a:solidFill>
                <a:srgbClr val="FFFFFF"/>
              </a:solidFill>
              <a:latin typeface="Arial" charset="0"/>
            </a:endParaRPr>
          </a:p>
        </p:txBody>
      </p:sp>
      <p:sp>
        <p:nvSpPr>
          <p:cNvPr id="7" name="Tekstin paikkamerkki 2"/>
          <p:cNvSpPr txBox="1">
            <a:spLocks/>
          </p:cNvSpPr>
          <p:nvPr/>
        </p:nvSpPr>
        <p:spPr>
          <a:xfrm>
            <a:off x="571500" y="1844824"/>
            <a:ext cx="11070771" cy="4762256"/>
          </a:xfrm>
          <a:prstGeom prst="rect">
            <a:avLst/>
          </a:prstGeom>
        </p:spPr>
        <p:txBody>
          <a:bodyPr/>
          <a:lstStyle/>
          <a:p>
            <a:pPr marL="342900" indent="-342900" eaLnBrk="0" fontAlgn="base" hangingPunct="0">
              <a:spcBef>
                <a:spcPct val="20000"/>
              </a:spcBef>
              <a:spcAft>
                <a:spcPct val="0"/>
              </a:spcAft>
              <a:buClr>
                <a:srgbClr val="CCCCFF"/>
              </a:buClr>
              <a:buSzPct val="90000"/>
              <a:buFontTx/>
              <a:buChar char="-"/>
            </a:pPr>
            <a:r>
              <a:rPr lang="fi-FI" sz="2800" dirty="0">
                <a:latin typeface="Calibri" panose="020F0502020204030204" pitchFamily="34" charset="0"/>
                <a:cs typeface="Calibri" panose="020F0502020204030204" pitchFamily="34" charset="0"/>
              </a:rPr>
              <a:t>Perehdy säädöksiin, oppaisiin ja koulun suunnitelmiin sekä pyri noudattamaan niitä.</a:t>
            </a:r>
          </a:p>
          <a:p>
            <a:pPr marL="342900" indent="-342900" eaLnBrk="0" fontAlgn="base" hangingPunct="0">
              <a:spcBef>
                <a:spcPct val="20000"/>
              </a:spcBef>
              <a:spcAft>
                <a:spcPct val="0"/>
              </a:spcAft>
              <a:buClr>
                <a:srgbClr val="CCCCFF"/>
              </a:buClr>
              <a:buSzPct val="90000"/>
              <a:buFontTx/>
              <a:buChar char="-"/>
            </a:pPr>
            <a:r>
              <a:rPr lang="fi-FI" sz="2800" dirty="0">
                <a:latin typeface="Calibri" panose="020F0502020204030204" pitchFamily="34" charset="0"/>
                <a:cs typeface="Calibri" panose="020F0502020204030204" pitchFamily="34" charset="0"/>
              </a:rPr>
              <a:t>Kehitä kykyäsi tunnistaa vaaranpaikat, puutu asioihin ajoissa tarvittaessa.</a:t>
            </a:r>
          </a:p>
          <a:p>
            <a:pPr marL="342900" indent="-342900" eaLnBrk="0" fontAlgn="base" hangingPunct="0">
              <a:spcBef>
                <a:spcPct val="20000"/>
              </a:spcBef>
              <a:spcAft>
                <a:spcPct val="0"/>
              </a:spcAft>
              <a:buClr>
                <a:srgbClr val="CCCCFF"/>
              </a:buClr>
              <a:buSzPct val="90000"/>
              <a:buFontTx/>
              <a:buChar char="-"/>
            </a:pPr>
            <a:r>
              <a:rPr lang="fi-FI" sz="2800" dirty="0">
                <a:latin typeface="Calibri" panose="020F0502020204030204" pitchFamily="34" charset="0"/>
                <a:cs typeface="Calibri" panose="020F0502020204030204" pitchFamily="34" charset="0"/>
              </a:rPr>
              <a:t>Turhaa ”uhkapeliä” ei kannata harrastaa, mutta myöskään täydellistä turvallisuutta ei ole. On luonnollista, että liikunnassa sattuu joskus vahinkoja, ja useimmiten niistä selvitään ”vähällä” (oppilaalle annetaan tilanteenmukainen hoito).</a:t>
            </a:r>
          </a:p>
          <a:p>
            <a:pPr marL="342900" indent="-342900" eaLnBrk="0" fontAlgn="base" hangingPunct="0">
              <a:spcBef>
                <a:spcPct val="20000"/>
              </a:spcBef>
              <a:spcAft>
                <a:spcPct val="0"/>
              </a:spcAft>
              <a:buClr>
                <a:srgbClr val="CCCCFF"/>
              </a:buClr>
              <a:buSzPct val="90000"/>
              <a:buFontTx/>
              <a:buChar char="-"/>
            </a:pPr>
            <a:r>
              <a:rPr lang="fi-FI" sz="2800" dirty="0">
                <a:latin typeface="Calibri" panose="020F0502020204030204" pitchFamily="34" charset="0"/>
                <a:cs typeface="Calibri" panose="020F0502020204030204" pitchFamily="34" charset="0"/>
              </a:rPr>
              <a:t>Toisinaan elämässä ja opettajan ammatissa joutuu myös ottamaan pieniä riskejä. Harkitse ja luota itseesi!</a:t>
            </a:r>
          </a:p>
          <a:p>
            <a:pPr eaLnBrk="0" fontAlgn="base" hangingPunct="0">
              <a:spcBef>
                <a:spcPct val="20000"/>
              </a:spcBef>
              <a:spcAft>
                <a:spcPct val="0"/>
              </a:spcAft>
              <a:buClr>
                <a:srgbClr val="CCCCFF"/>
              </a:buClr>
              <a:buSzPct val="90000"/>
            </a:pPr>
            <a:r>
              <a:rPr lang="fi-FI" sz="2400" dirty="0">
                <a:latin typeface="Calibri" panose="020F0502020204030204" pitchFamily="34" charset="0"/>
                <a:cs typeface="Calibri" panose="020F0502020204030204" pitchFamily="34" charset="0"/>
              </a:rPr>
              <a:t>								LÄHDE: Poutala, M. 2010</a:t>
            </a:r>
          </a:p>
        </p:txBody>
      </p:sp>
    </p:spTree>
    <p:extLst>
      <p:ext uri="{BB962C8B-B14F-4D97-AF65-F5344CB8AC3E}">
        <p14:creationId xmlns:p14="http://schemas.microsoft.com/office/powerpoint/2010/main" val="29771563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26731" y="431956"/>
            <a:ext cx="10369103" cy="911678"/>
          </a:xfrm>
        </p:spPr>
        <p:txBody>
          <a:bodyPr/>
          <a:lstStyle/>
          <a:p>
            <a:r>
              <a:rPr lang="fi-FI" sz="4400" dirty="0"/>
              <a:t>Opettajan ammattietiikka:</a:t>
            </a:r>
          </a:p>
        </p:txBody>
      </p:sp>
      <p:pic>
        <p:nvPicPr>
          <p:cNvPr id="5" name="Content Placeholder 4"/>
          <p:cNvPicPr>
            <a:picLocks noGrp="1" noChangeAspect="1"/>
          </p:cNvPicPr>
          <p:nvPr>
            <p:ph idx="1"/>
          </p:nvPr>
        </p:nvPicPr>
        <p:blipFill>
          <a:blip r:embed="rId2"/>
          <a:stretch>
            <a:fillRect/>
          </a:stretch>
        </p:blipFill>
        <p:spPr>
          <a:xfrm>
            <a:off x="950060" y="1675026"/>
            <a:ext cx="10123714" cy="4706409"/>
          </a:xfrm>
          <a:prstGeom prst="rect">
            <a:avLst/>
          </a:prstGeom>
        </p:spPr>
      </p:pic>
      <p:sp>
        <p:nvSpPr>
          <p:cNvPr id="6" name="TextBox 5"/>
          <p:cNvSpPr txBox="1"/>
          <p:nvPr/>
        </p:nvSpPr>
        <p:spPr>
          <a:xfrm>
            <a:off x="5795893" y="6381435"/>
            <a:ext cx="4320480" cy="369332"/>
          </a:xfrm>
          <a:prstGeom prst="rect">
            <a:avLst/>
          </a:prstGeom>
          <a:noFill/>
        </p:spPr>
        <p:txBody>
          <a:bodyPr wrap="square" rtlCol="0">
            <a:spAutoFit/>
          </a:bodyPr>
          <a:lstStyle/>
          <a:p>
            <a:r>
              <a:rPr lang="fi-FI" dirty="0"/>
              <a:t>Lähde: OAJ / Jukka Lummelahti</a:t>
            </a:r>
          </a:p>
        </p:txBody>
      </p:sp>
    </p:spTree>
    <p:extLst>
      <p:ext uri="{BB962C8B-B14F-4D97-AF65-F5344CB8AC3E}">
        <p14:creationId xmlns:p14="http://schemas.microsoft.com/office/powerpoint/2010/main" val="38799668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E9B42E3-ABF6-4004-9F30-581A60F48908}"/>
              </a:ext>
            </a:extLst>
          </p:cNvPr>
          <p:cNvSpPr>
            <a:spLocks noGrp="1"/>
          </p:cNvSpPr>
          <p:nvPr>
            <p:ph type="title"/>
          </p:nvPr>
        </p:nvSpPr>
        <p:spPr/>
        <p:txBody>
          <a:bodyPr/>
          <a:lstStyle/>
          <a:p>
            <a:r>
              <a:rPr lang="fi-FI" dirty="0"/>
              <a:t>Yhdenvertaisuus</a:t>
            </a:r>
          </a:p>
        </p:txBody>
      </p:sp>
      <p:sp>
        <p:nvSpPr>
          <p:cNvPr id="3" name="Sisällön paikkamerkki 2">
            <a:extLst>
              <a:ext uri="{FF2B5EF4-FFF2-40B4-BE49-F238E27FC236}">
                <a16:creationId xmlns:a16="http://schemas.microsoft.com/office/drawing/2014/main" id="{F4AFAA30-750D-4B0C-8FF1-BCDCC34DBC7C}"/>
              </a:ext>
            </a:extLst>
          </p:cNvPr>
          <p:cNvSpPr>
            <a:spLocks noGrp="1"/>
          </p:cNvSpPr>
          <p:nvPr>
            <p:ph sz="half" idx="1"/>
          </p:nvPr>
        </p:nvSpPr>
        <p:spPr>
          <a:xfrm>
            <a:off x="479426" y="1438275"/>
            <a:ext cx="5472558" cy="4727576"/>
          </a:xfrm>
        </p:spPr>
        <p:txBody>
          <a:bodyPr/>
          <a:lstStyle/>
          <a:p>
            <a:pPr marL="0" indent="0" algn="l">
              <a:buNone/>
            </a:pPr>
            <a:r>
              <a:rPr lang="fi-FI" sz="1800" b="1" i="0" dirty="0">
                <a:solidFill>
                  <a:srgbClr val="000000"/>
                </a:solidFill>
                <a:effectLst/>
                <a:latin typeface="calibri" panose="020F0502020204030204" pitchFamily="34" charset="0"/>
              </a:rPr>
              <a:t>Yhdenvertaisuudella tarkoitetaan sitä, että kaikki ihmiset ovat samanarvoisia riippumatta heidän sukupuolestaan, iästään, etnisestä tai kansallisesta alkuperästään, kansalaisuudestaan, kielestään, uskonnostaan ja vakaumuksestaan, mielipiteestään, vammastaan, terveydentilastaan, seksuaalisesta suuntautumisestaan tai muusta henkilöön liittyvästä syystä.</a:t>
            </a:r>
          </a:p>
          <a:p>
            <a:pPr marL="0" indent="0" algn="l">
              <a:buNone/>
            </a:pPr>
            <a:endParaRPr lang="fi-FI" b="1" i="0" dirty="0">
              <a:solidFill>
                <a:srgbClr val="222222"/>
              </a:solidFill>
              <a:effectLst/>
              <a:latin typeface="Lato" panose="020F0502020204030203" pitchFamily="34" charset="0"/>
            </a:endParaRPr>
          </a:p>
          <a:p>
            <a:pPr marL="0" indent="0" algn="l">
              <a:buNone/>
            </a:pPr>
            <a:endParaRPr lang="fi-FI" b="1" i="0" dirty="0">
              <a:solidFill>
                <a:srgbClr val="222222"/>
              </a:solidFill>
              <a:effectLst/>
              <a:latin typeface="Lato" panose="020F0502020204030203" pitchFamily="34" charset="0"/>
            </a:endParaRPr>
          </a:p>
          <a:p>
            <a:pPr marL="0" indent="0" algn="l">
              <a:buNone/>
            </a:pPr>
            <a:r>
              <a:rPr lang="fi-FI" sz="1800" b="0" i="0" dirty="0">
                <a:solidFill>
                  <a:srgbClr val="000000"/>
                </a:solidFill>
                <a:effectLst/>
                <a:latin typeface="calibri" panose="020F0502020204030204" pitchFamily="34" charset="0"/>
              </a:rPr>
              <a:t>Oikeudenmukaisessa yhteiskunnassa henkilöön liittyvät tekijät, kuten syntyperä tai ihonväri, eivät saisi vaikuttaa ihmisten mahdollisuuksiin päästä koulutukseen, saada työtä ja erilaisia palveluja - perusoikeudet kuuluvat kaikille.</a:t>
            </a:r>
            <a:endParaRPr lang="fi-FI" b="0" i="0" dirty="0">
              <a:solidFill>
                <a:srgbClr val="222222"/>
              </a:solidFill>
              <a:effectLst/>
              <a:latin typeface="Lato" panose="020F0502020204030203" pitchFamily="34" charset="0"/>
            </a:endParaRPr>
          </a:p>
          <a:p>
            <a:endParaRPr lang="fi-FI" dirty="0"/>
          </a:p>
        </p:txBody>
      </p:sp>
      <p:pic>
        <p:nvPicPr>
          <p:cNvPr id="6" name="Sisällön paikkamerkki 5" descr="Kuva, joka sisältää kohteen lattia, poika&#10;&#10;Kuvaus luotu automaattisesti">
            <a:extLst>
              <a:ext uri="{FF2B5EF4-FFF2-40B4-BE49-F238E27FC236}">
                <a16:creationId xmlns:a16="http://schemas.microsoft.com/office/drawing/2014/main" id="{20B267E0-0515-4447-96A0-F0C657F5C78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84353" y="1249680"/>
            <a:ext cx="5528527" cy="2683639"/>
          </a:xfrm>
        </p:spPr>
      </p:pic>
      <p:sp>
        <p:nvSpPr>
          <p:cNvPr id="7" name="Tekstiruutu 6">
            <a:extLst>
              <a:ext uri="{FF2B5EF4-FFF2-40B4-BE49-F238E27FC236}">
                <a16:creationId xmlns:a16="http://schemas.microsoft.com/office/drawing/2014/main" id="{8AA64EDE-3145-4CAB-9B8D-CEF2999523BD}"/>
              </a:ext>
            </a:extLst>
          </p:cNvPr>
          <p:cNvSpPr txBox="1"/>
          <p:nvPr/>
        </p:nvSpPr>
        <p:spPr>
          <a:xfrm>
            <a:off x="6528022" y="4480560"/>
            <a:ext cx="5054378" cy="1754326"/>
          </a:xfrm>
          <a:prstGeom prst="rect">
            <a:avLst/>
          </a:prstGeom>
          <a:noFill/>
        </p:spPr>
        <p:txBody>
          <a:bodyPr wrap="square" rtlCol="0">
            <a:spAutoFit/>
          </a:bodyPr>
          <a:lstStyle/>
          <a:p>
            <a:pPr algn="l"/>
            <a:r>
              <a:rPr lang="fi-FI" sz="1800" b="0" i="0" dirty="0">
                <a:solidFill>
                  <a:srgbClr val="000000"/>
                </a:solidFill>
                <a:effectLst/>
                <a:latin typeface="calibri" panose="020F0502020204030204" pitchFamily="34" charset="0"/>
              </a:rPr>
              <a:t>Suomen perustuslaissa yhdenvertaisuuden periaate viittaa sekä syrjinnän kieltoon että ihmisten yhdenvertaisuuteen lain edessä. Yhdenvertaisuuslaki, rikoslaki, tasa-arvolaki ja työlainsäädäntö tarkentavat syrjinnän kieltoa eri elämänalueilla.</a:t>
            </a:r>
            <a:endParaRPr lang="fi-FI" b="0" i="0" dirty="0">
              <a:solidFill>
                <a:srgbClr val="222222"/>
              </a:solidFill>
              <a:effectLst/>
              <a:latin typeface="Lato" panose="020F0502020204030203" pitchFamily="34" charset="0"/>
            </a:endParaRPr>
          </a:p>
        </p:txBody>
      </p:sp>
    </p:spTree>
    <p:extLst>
      <p:ext uri="{BB962C8B-B14F-4D97-AF65-F5344CB8AC3E}">
        <p14:creationId xmlns:p14="http://schemas.microsoft.com/office/powerpoint/2010/main" val="34791878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302895" y="146720"/>
            <a:ext cx="5442679" cy="1143000"/>
          </a:xfrm>
        </p:spPr>
        <p:txBody>
          <a:bodyPr vert="horz" lIns="91440" tIns="45720" rIns="91440" bIns="45720" rtlCol="0" anchor="t" anchorCtr="0">
            <a:noAutofit/>
          </a:bodyPr>
          <a:lstStyle/>
          <a:p>
            <a:pPr eaLnBrk="1" hangingPunct="1">
              <a:defRPr/>
            </a:pPr>
            <a:r>
              <a:rPr lang="fi-FI" sz="3600" dirty="0">
                <a:effectLst>
                  <a:outerShdw blurRad="38100" dist="38100" dir="2700000" algn="tl">
                    <a:srgbClr val="000000"/>
                  </a:outerShdw>
                </a:effectLst>
                <a:latin typeface="Calibri" panose="020F0502020204030204" pitchFamily="34" charset="0"/>
                <a:cs typeface="Calibri" panose="020F0502020204030204" pitchFamily="34" charset="0"/>
              </a:rPr>
              <a:t>Turvallisuus koulussa</a:t>
            </a:r>
            <a:endParaRPr lang="fi-FI" sz="2800" dirty="0">
              <a:effectLst>
                <a:outerShdw blurRad="38100" dist="38100" dir="2700000" algn="tl">
                  <a:srgbClr val="000000"/>
                </a:outerShdw>
              </a:effectLst>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154244" y="1618938"/>
            <a:ext cx="5486400" cy="4814653"/>
          </a:xfrm>
        </p:spPr>
        <p:txBody>
          <a:bodyPr/>
          <a:lstStyle/>
          <a:p>
            <a:pPr marL="0" indent="0">
              <a:buClr>
                <a:srgbClr val="CCCCFF"/>
              </a:buClr>
              <a:buSzPct val="90000"/>
              <a:buNone/>
            </a:pPr>
            <a:r>
              <a:rPr lang="fi-FI" sz="3200" dirty="0">
                <a:effectLst/>
                <a:latin typeface="Calibri" panose="020F0502020204030204" pitchFamily="34" charset="0"/>
                <a:cs typeface="Calibri" panose="020F0502020204030204" pitchFamily="34" charset="0"/>
              </a:rPr>
              <a:t>Missä kulkee opettajan</a:t>
            </a:r>
          </a:p>
          <a:p>
            <a:pPr marL="0" indent="0">
              <a:buClr>
                <a:srgbClr val="CCCCFF"/>
              </a:buClr>
              <a:buSzPct val="90000"/>
              <a:buNone/>
            </a:pPr>
            <a:r>
              <a:rPr lang="fi-FI" sz="3200" dirty="0">
                <a:effectLst/>
                <a:latin typeface="Calibri" panose="020F0502020204030204" pitchFamily="34" charset="0"/>
                <a:cs typeface="Calibri" panose="020F0502020204030204" pitchFamily="34" charset="0"/>
              </a:rPr>
              <a:t>vastuun rajat?</a:t>
            </a:r>
          </a:p>
          <a:p>
            <a:pPr>
              <a:buClr>
                <a:srgbClr val="CCCCFF"/>
              </a:buClr>
              <a:buSzPct val="90000"/>
            </a:pPr>
            <a:endParaRPr lang="fi-FI" sz="3200" dirty="0">
              <a:effectLst/>
              <a:latin typeface="Calibri" panose="020F0502020204030204" pitchFamily="34" charset="0"/>
              <a:cs typeface="Calibri" panose="020F0502020204030204" pitchFamily="34" charset="0"/>
            </a:endParaRPr>
          </a:p>
          <a:p>
            <a:pPr marL="0" indent="0">
              <a:buClr>
                <a:srgbClr val="CCCCFF"/>
              </a:buClr>
              <a:buSzPct val="90000"/>
              <a:buNone/>
            </a:pPr>
            <a:r>
              <a:rPr lang="fi-FI" sz="3200" dirty="0">
                <a:effectLst/>
                <a:latin typeface="Calibri" panose="020F0502020204030204" pitchFamily="34" charset="0"/>
                <a:cs typeface="Calibri" panose="020F0502020204030204" pitchFamily="34" charset="0"/>
              </a:rPr>
              <a:t>Pohditaan tapausesimerkkejä pienissä ryhmissä. </a:t>
            </a:r>
          </a:p>
          <a:p>
            <a:pPr marL="0" indent="0">
              <a:buClr>
                <a:srgbClr val="CCCCFF"/>
              </a:buClr>
              <a:buSzPct val="90000"/>
              <a:buNone/>
            </a:pPr>
            <a:r>
              <a:rPr lang="fi-FI" sz="3200" dirty="0">
                <a:effectLst/>
                <a:latin typeface="Calibri" panose="020F0502020204030204" pitchFamily="34" charset="0"/>
                <a:cs typeface="Calibri" panose="020F0502020204030204" pitchFamily="34" charset="0"/>
              </a:rPr>
              <a:t>Mieti myös perustelut vastaukselle!</a:t>
            </a:r>
          </a:p>
          <a:p>
            <a:pPr marL="0" indent="0">
              <a:buClr>
                <a:srgbClr val="CCCCFF"/>
              </a:buClr>
              <a:buSzPct val="90000"/>
              <a:buNone/>
            </a:pPr>
            <a:r>
              <a:rPr lang="fi-FI" dirty="0">
                <a:solidFill>
                  <a:srgbClr val="FFFFFF"/>
                </a:solidFill>
                <a:effectLst/>
                <a:latin typeface="Calibri" panose="020F0502020204030204" pitchFamily="34" charset="0"/>
                <a:cs typeface="Calibri" panose="020F0502020204030204" pitchFamily="34" charset="0"/>
              </a:rPr>
              <a:t>						</a:t>
            </a:r>
          </a:p>
          <a:p>
            <a:endParaRPr lang="fi-FI" dirty="0"/>
          </a:p>
        </p:txBody>
      </p:sp>
      <p:sp>
        <p:nvSpPr>
          <p:cNvPr id="5123" name="Suorakulmio 2"/>
          <p:cNvSpPr>
            <a:spLocks noChangeArrowheads="1"/>
          </p:cNvSpPr>
          <p:nvPr/>
        </p:nvSpPr>
        <p:spPr bwMode="auto">
          <a:xfrm>
            <a:off x="5808663" y="5732463"/>
            <a:ext cx="4572000" cy="369332"/>
          </a:xfrm>
          <a:prstGeom prst="rect">
            <a:avLst/>
          </a:prstGeom>
          <a:noFill/>
          <a:ln w="9525">
            <a:noFill/>
            <a:miter lim="800000"/>
            <a:headEnd/>
            <a:tailEnd/>
          </a:ln>
        </p:spPr>
        <p:txBody>
          <a:bodyPr>
            <a:spAutoFit/>
          </a:bodyPr>
          <a:lstStyle/>
          <a:p>
            <a:pPr fontAlgn="base">
              <a:spcBef>
                <a:spcPct val="0"/>
              </a:spcBef>
              <a:spcAft>
                <a:spcPct val="0"/>
              </a:spcAft>
            </a:pPr>
            <a:endParaRPr lang="fi-FI" dirty="0">
              <a:solidFill>
                <a:srgbClr val="FFFFFF"/>
              </a:solidFill>
              <a:latin typeface="Arial" charset="0"/>
            </a:endParaRPr>
          </a:p>
        </p:txBody>
      </p:sp>
      <p:sp>
        <p:nvSpPr>
          <p:cNvPr id="7" name="Tekstin paikkamerkki 2"/>
          <p:cNvSpPr txBox="1">
            <a:spLocks/>
          </p:cNvSpPr>
          <p:nvPr/>
        </p:nvSpPr>
        <p:spPr>
          <a:xfrm>
            <a:off x="2639616" y="260649"/>
            <a:ext cx="7776864" cy="1656184"/>
          </a:xfrm>
          <a:prstGeom prst="rect">
            <a:avLst/>
          </a:prstGeom>
        </p:spPr>
        <p:txBody>
          <a:bodyPr/>
          <a:lstStyle/>
          <a:p>
            <a:pPr marL="342900" indent="-342900" eaLnBrk="0" fontAlgn="base" hangingPunct="0">
              <a:spcBef>
                <a:spcPct val="20000"/>
              </a:spcBef>
              <a:spcAft>
                <a:spcPct val="0"/>
              </a:spcAft>
              <a:buClr>
                <a:srgbClr val="CCCCFF"/>
              </a:buClr>
              <a:buSzPct val="90000"/>
            </a:pPr>
            <a:endParaRPr lang="fi-FI" sz="3200" dirty="0">
              <a:solidFill>
                <a:srgbClr val="FFFFFF"/>
              </a:solidFill>
              <a:effectLst>
                <a:outerShdw blurRad="38100" dist="38100" dir="2700000" algn="tl">
                  <a:srgbClr val="000000"/>
                </a:outerShdw>
              </a:effectLst>
              <a:latin typeface="Calibri" panose="020F0502020204030204" pitchFamily="34" charset="0"/>
              <a:cs typeface="Calibri" panose="020F0502020204030204" pitchFamily="34" charset="0"/>
            </a:endParaRPr>
          </a:p>
          <a:p>
            <a:pPr marL="342900" indent="-342900" eaLnBrk="0" fontAlgn="base" hangingPunct="0">
              <a:spcBef>
                <a:spcPct val="20000"/>
              </a:spcBef>
              <a:spcAft>
                <a:spcPct val="0"/>
              </a:spcAft>
              <a:buClr>
                <a:srgbClr val="CCCCFF"/>
              </a:buClr>
              <a:buSzPct val="90000"/>
            </a:pPr>
            <a:endParaRPr lang="fi-FI" sz="3200" dirty="0">
              <a:solidFill>
                <a:srgbClr val="FFFFFF"/>
              </a:solidFill>
              <a:effectLst>
                <a:outerShdw blurRad="38100" dist="38100" dir="2700000" algn="tl">
                  <a:srgbClr val="000000"/>
                </a:outerShdw>
              </a:effectLst>
              <a:latin typeface="Calibri" panose="020F0502020204030204" pitchFamily="34" charset="0"/>
              <a:cs typeface="Calibri" panose="020F0502020204030204" pitchFamily="34" charset="0"/>
            </a:endParaRPr>
          </a:p>
          <a:p>
            <a:pPr marL="342900" indent="-342900" eaLnBrk="0" fontAlgn="base" hangingPunct="0">
              <a:spcBef>
                <a:spcPct val="20000"/>
              </a:spcBef>
              <a:spcAft>
                <a:spcPct val="0"/>
              </a:spcAft>
              <a:buClr>
                <a:srgbClr val="CCCCFF"/>
              </a:buClr>
              <a:buSzPct val="90000"/>
            </a:pPr>
            <a:endParaRPr lang="fi-FI" sz="3200" dirty="0">
              <a:solidFill>
                <a:srgbClr val="FFFFFF"/>
              </a:solidFill>
              <a:effectLst>
                <a:outerShdw blurRad="38100" dist="38100" dir="2700000" algn="tl">
                  <a:srgbClr val="000000"/>
                </a:outerShdw>
              </a:effectLs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9524" y="1618938"/>
            <a:ext cx="5402328" cy="4034863"/>
          </a:xfrm>
          <a:prstGeom prst="rect">
            <a:avLst/>
          </a:prstGeom>
        </p:spPr>
      </p:pic>
    </p:spTree>
    <p:extLst>
      <p:ext uri="{BB962C8B-B14F-4D97-AF65-F5344CB8AC3E}">
        <p14:creationId xmlns:p14="http://schemas.microsoft.com/office/powerpoint/2010/main" val="29850668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C066244-33EC-4031-A5B5-098165E9C489}"/>
              </a:ext>
            </a:extLst>
          </p:cNvPr>
          <p:cNvSpPr>
            <a:spLocks noGrp="1"/>
          </p:cNvSpPr>
          <p:nvPr>
            <p:ph type="title"/>
          </p:nvPr>
        </p:nvSpPr>
        <p:spPr/>
        <p:txBody>
          <a:bodyPr/>
          <a:lstStyle/>
          <a:p>
            <a:r>
              <a:rPr lang="fi-FI" dirty="0"/>
              <a:t>Yhdenvertaisuus ja liikunta</a:t>
            </a:r>
          </a:p>
        </p:txBody>
      </p:sp>
      <p:sp>
        <p:nvSpPr>
          <p:cNvPr id="3" name="Sisällön paikkamerkki 2">
            <a:extLst>
              <a:ext uri="{FF2B5EF4-FFF2-40B4-BE49-F238E27FC236}">
                <a16:creationId xmlns:a16="http://schemas.microsoft.com/office/drawing/2014/main" id="{EBEAB834-3B9F-41D8-8463-E7F9633328A6}"/>
              </a:ext>
            </a:extLst>
          </p:cNvPr>
          <p:cNvSpPr>
            <a:spLocks noGrp="1"/>
          </p:cNvSpPr>
          <p:nvPr>
            <p:ph sz="half" idx="1"/>
          </p:nvPr>
        </p:nvSpPr>
        <p:spPr>
          <a:xfrm>
            <a:off x="479426" y="1447800"/>
            <a:ext cx="5829934" cy="5151119"/>
          </a:xfrm>
        </p:spPr>
        <p:txBody>
          <a:bodyPr/>
          <a:lstStyle/>
          <a:p>
            <a:pPr marL="0" indent="0">
              <a:buNone/>
            </a:pPr>
            <a:r>
              <a:rPr lang="fi-FI" b="1" dirty="0"/>
              <a:t>KULTUURI</a:t>
            </a:r>
          </a:p>
          <a:p>
            <a:pPr marL="0" indent="0">
              <a:buNone/>
            </a:pPr>
            <a:r>
              <a:rPr lang="fi-FI" dirty="0"/>
              <a:t>	- kieli, uskonto, kansallisuus</a:t>
            </a:r>
          </a:p>
          <a:p>
            <a:pPr marL="0" indent="0">
              <a:buNone/>
            </a:pPr>
            <a:endParaRPr lang="fi-FI" dirty="0"/>
          </a:p>
          <a:p>
            <a:pPr marL="0" indent="0">
              <a:buNone/>
            </a:pPr>
            <a:r>
              <a:rPr lang="fi-FI" b="1" dirty="0"/>
              <a:t>SUKUPUOLET</a:t>
            </a:r>
          </a:p>
          <a:p>
            <a:pPr marL="0" indent="0">
              <a:buNone/>
            </a:pPr>
            <a:r>
              <a:rPr lang="fi-FI" dirty="0"/>
              <a:t>	- kaikki eri sukupuolet, sateenkaariperheet</a:t>
            </a:r>
          </a:p>
          <a:p>
            <a:pPr marL="0" indent="0">
              <a:buNone/>
            </a:pPr>
            <a:endParaRPr lang="fi-FI" dirty="0"/>
          </a:p>
          <a:p>
            <a:pPr marL="0" indent="0">
              <a:buNone/>
            </a:pPr>
            <a:r>
              <a:rPr lang="fi-FI" b="1" dirty="0"/>
              <a:t>TYTÖT JA TASA-ARVO</a:t>
            </a:r>
          </a:p>
          <a:p>
            <a:pPr marL="0" indent="0">
              <a:buNone/>
            </a:pPr>
            <a:r>
              <a:rPr lang="fi-FI" dirty="0"/>
              <a:t>	- koulutus, asenteet perheessä ja 	yhteiskunnassa, ympärileikkaus (Plan)</a:t>
            </a:r>
          </a:p>
          <a:p>
            <a:pPr marL="0" indent="0">
              <a:buNone/>
            </a:pPr>
            <a:endParaRPr lang="fi-FI" dirty="0"/>
          </a:p>
          <a:p>
            <a:pPr marL="0" indent="0">
              <a:buNone/>
            </a:pPr>
            <a:r>
              <a:rPr lang="fi-FI" b="1" dirty="0"/>
              <a:t>MIELENTERVEYS</a:t>
            </a:r>
          </a:p>
          <a:p>
            <a:pPr marL="0" indent="0">
              <a:buNone/>
            </a:pPr>
            <a:r>
              <a:rPr lang="fi-FI" dirty="0"/>
              <a:t>	- paniikkihäiriöt, ryhmätilanteiden pelko, oman 	kehon hyväksymien ongelmat </a:t>
            </a:r>
            <a:r>
              <a:rPr lang="fi-FI" dirty="0">
                <a:sym typeface="Wingdings" panose="05000000000000000000" pitchFamily="2" charset="2"/>
              </a:rPr>
              <a:t></a:t>
            </a:r>
            <a:r>
              <a:rPr lang="fi-FI" dirty="0"/>
              <a:t>stigma, 	kiusaaminen, syrjintä</a:t>
            </a:r>
          </a:p>
          <a:p>
            <a:pPr marL="0" indent="0">
              <a:buNone/>
            </a:pPr>
            <a:endParaRPr lang="fi-FI" dirty="0"/>
          </a:p>
          <a:p>
            <a:pPr marL="0" indent="0">
              <a:buNone/>
            </a:pPr>
            <a:endParaRPr lang="fi-FI" dirty="0"/>
          </a:p>
        </p:txBody>
      </p:sp>
      <p:sp>
        <p:nvSpPr>
          <p:cNvPr id="4" name="Sisällön paikkamerkki 3">
            <a:extLst>
              <a:ext uri="{FF2B5EF4-FFF2-40B4-BE49-F238E27FC236}">
                <a16:creationId xmlns:a16="http://schemas.microsoft.com/office/drawing/2014/main" id="{0BA2CF21-9BAC-41E6-A634-A088D610711F}"/>
              </a:ext>
            </a:extLst>
          </p:cNvPr>
          <p:cNvSpPr>
            <a:spLocks noGrp="1"/>
          </p:cNvSpPr>
          <p:nvPr>
            <p:ph sz="half" idx="2"/>
          </p:nvPr>
        </p:nvSpPr>
        <p:spPr>
          <a:xfrm>
            <a:off x="7021136" y="1881548"/>
            <a:ext cx="4987984" cy="4500201"/>
          </a:xfrm>
        </p:spPr>
        <p:txBody>
          <a:bodyPr/>
          <a:lstStyle/>
          <a:p>
            <a:pPr marL="0" indent="0">
              <a:buNone/>
            </a:pPr>
            <a:r>
              <a:rPr lang="fi-FI" dirty="0"/>
              <a:t>Tutustukaa omaan aiheeseenne:</a:t>
            </a:r>
          </a:p>
          <a:p>
            <a:pPr lvl="1"/>
            <a:r>
              <a:rPr lang="fi-FI" dirty="0"/>
              <a:t>hankkikaa tietoa ja</a:t>
            </a:r>
          </a:p>
          <a:p>
            <a:pPr lvl="1"/>
            <a:r>
              <a:rPr lang="fi-FI" dirty="0"/>
              <a:t>valmistelkaa lyhyt infoisku aiheesta keskustelun pohjaksi.</a:t>
            </a:r>
          </a:p>
          <a:p>
            <a:pPr marL="269875" lvl="1" indent="0">
              <a:buNone/>
            </a:pPr>
            <a:endParaRPr lang="fi-FI" dirty="0"/>
          </a:p>
          <a:p>
            <a:pPr marL="269875" lvl="1" indent="0">
              <a:buNone/>
            </a:pPr>
            <a:endParaRPr lang="fi-FI" dirty="0"/>
          </a:p>
          <a:p>
            <a:pPr marL="269875" lvl="1" indent="0">
              <a:buNone/>
            </a:pPr>
            <a:r>
              <a:rPr lang="fi-FI" dirty="0"/>
              <a:t>Miten huomioitava liikunnassa? (tanssi, uinti)</a:t>
            </a:r>
          </a:p>
          <a:p>
            <a:pPr marL="269875" lvl="1" indent="0">
              <a:buNone/>
            </a:pPr>
            <a:r>
              <a:rPr lang="fi-FI" dirty="0"/>
              <a:t>Miten eri liikuntaympäristöissä? (talviliikunta, suunnistus, uinti)</a:t>
            </a:r>
          </a:p>
          <a:p>
            <a:pPr marL="269875" lvl="1" indent="0">
              <a:buNone/>
            </a:pPr>
            <a:r>
              <a:rPr lang="fi-FI" dirty="0"/>
              <a:t>Arviointi?</a:t>
            </a:r>
          </a:p>
          <a:p>
            <a:pPr marL="269875" lvl="1" indent="0">
              <a:buNone/>
            </a:pPr>
            <a:r>
              <a:rPr lang="fi-FI" dirty="0"/>
              <a:t>Millaisia ”elävän elämän live-tilanteita”?</a:t>
            </a:r>
          </a:p>
        </p:txBody>
      </p:sp>
    </p:spTree>
    <p:extLst>
      <p:ext uri="{BB962C8B-B14F-4D97-AF65-F5344CB8AC3E}">
        <p14:creationId xmlns:p14="http://schemas.microsoft.com/office/powerpoint/2010/main" val="77256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CA25362-A91C-4957-A835-1B81DE0E7477}"/>
              </a:ext>
            </a:extLst>
          </p:cNvPr>
          <p:cNvSpPr>
            <a:spLocks noGrp="1"/>
          </p:cNvSpPr>
          <p:nvPr>
            <p:ph type="title"/>
          </p:nvPr>
        </p:nvSpPr>
        <p:spPr/>
        <p:txBody>
          <a:bodyPr/>
          <a:lstStyle/>
          <a:p>
            <a:endParaRPr lang="fi-FI" dirty="0"/>
          </a:p>
        </p:txBody>
      </p:sp>
      <p:sp>
        <p:nvSpPr>
          <p:cNvPr id="3" name="Sisällön paikkamerkki 2">
            <a:extLst>
              <a:ext uri="{FF2B5EF4-FFF2-40B4-BE49-F238E27FC236}">
                <a16:creationId xmlns:a16="http://schemas.microsoft.com/office/drawing/2014/main" id="{6EA3702C-7E68-416F-80AF-E995F4A621C1}"/>
              </a:ext>
            </a:extLst>
          </p:cNvPr>
          <p:cNvSpPr>
            <a:spLocks noGrp="1"/>
          </p:cNvSpPr>
          <p:nvPr>
            <p:ph idx="1"/>
          </p:nvPr>
        </p:nvSpPr>
        <p:spPr/>
        <p:txBody>
          <a:bodyPr/>
          <a:lstStyle/>
          <a:p>
            <a:endParaRPr lang="fi-FI" dirty="0"/>
          </a:p>
        </p:txBody>
      </p:sp>
    </p:spTree>
    <p:extLst>
      <p:ext uri="{BB962C8B-B14F-4D97-AF65-F5344CB8AC3E}">
        <p14:creationId xmlns:p14="http://schemas.microsoft.com/office/powerpoint/2010/main" val="19977113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idx="4294967295"/>
          </p:nvPr>
        </p:nvSpPr>
        <p:spPr>
          <a:xfrm>
            <a:off x="2895600" y="692150"/>
            <a:ext cx="7772400" cy="1143000"/>
          </a:xfrm>
        </p:spPr>
        <p:txBody>
          <a:bodyPr vert="horz" lIns="91440" tIns="45720" rIns="91440" bIns="45720" rtlCol="0" anchor="t" anchorCtr="0">
            <a:noAutofit/>
          </a:bodyPr>
          <a:lstStyle/>
          <a:p>
            <a:pPr eaLnBrk="1" hangingPunct="1">
              <a:defRPr/>
            </a:pPr>
            <a:r>
              <a:rPr lang="fi-FI" sz="4000" dirty="0">
                <a:effectLst>
                  <a:outerShdw blurRad="38100" dist="38100" dir="2700000" algn="tl">
                    <a:srgbClr val="000000"/>
                  </a:outerShdw>
                </a:effectLst>
              </a:rPr>
              <a:t> </a:t>
            </a:r>
          </a:p>
        </p:txBody>
      </p:sp>
      <p:sp>
        <p:nvSpPr>
          <p:cNvPr id="5123" name="Suorakulmio 2"/>
          <p:cNvSpPr>
            <a:spLocks noChangeArrowheads="1"/>
          </p:cNvSpPr>
          <p:nvPr/>
        </p:nvSpPr>
        <p:spPr bwMode="auto">
          <a:xfrm>
            <a:off x="5808663" y="5732463"/>
            <a:ext cx="4572000" cy="369332"/>
          </a:xfrm>
          <a:prstGeom prst="rect">
            <a:avLst/>
          </a:prstGeom>
          <a:noFill/>
          <a:ln w="9525">
            <a:noFill/>
            <a:miter lim="800000"/>
            <a:headEnd/>
            <a:tailEnd/>
          </a:ln>
        </p:spPr>
        <p:txBody>
          <a:bodyPr>
            <a:spAutoFit/>
          </a:bodyPr>
          <a:lstStyle/>
          <a:p>
            <a:pPr fontAlgn="base">
              <a:spcBef>
                <a:spcPct val="0"/>
              </a:spcBef>
              <a:spcAft>
                <a:spcPct val="0"/>
              </a:spcAft>
            </a:pPr>
            <a:endParaRPr lang="fi-FI" dirty="0">
              <a:solidFill>
                <a:srgbClr val="FFFFFF"/>
              </a:solidFill>
              <a:latin typeface="Arial" charset="0"/>
            </a:endParaRPr>
          </a:p>
        </p:txBody>
      </p:sp>
      <p:sp>
        <p:nvSpPr>
          <p:cNvPr id="7" name="Tekstin paikkamerkki 2"/>
          <p:cNvSpPr txBox="1">
            <a:spLocks/>
          </p:cNvSpPr>
          <p:nvPr/>
        </p:nvSpPr>
        <p:spPr>
          <a:xfrm>
            <a:off x="2102913" y="326495"/>
            <a:ext cx="7776864" cy="6264696"/>
          </a:xfrm>
          <a:prstGeom prst="rect">
            <a:avLst/>
          </a:prstGeom>
        </p:spPr>
        <p:txBody>
          <a:bodyPr/>
          <a:lstStyle/>
          <a:p>
            <a:pPr marL="342900" indent="-342900" eaLnBrk="0" fontAlgn="base" hangingPunct="0">
              <a:spcBef>
                <a:spcPct val="20000"/>
              </a:spcBef>
              <a:spcAft>
                <a:spcPct val="0"/>
              </a:spcAft>
              <a:buClr>
                <a:srgbClr val="CCCCFF"/>
              </a:buClr>
              <a:buSzPct val="90000"/>
            </a:pPr>
            <a:endParaRPr lang="fi-FI" sz="3200" dirty="0">
              <a:solidFill>
                <a:srgbClr val="FFFFFF"/>
              </a:solidFill>
              <a:effectLst>
                <a:outerShdw blurRad="38100" dist="38100" dir="2700000" algn="tl">
                  <a:srgbClr val="000000"/>
                </a:outerShdw>
              </a:effectLst>
            </a:endParaRPr>
          </a:p>
          <a:p>
            <a:pPr marL="514350" indent="-514350" eaLnBrk="0" fontAlgn="base" hangingPunct="0">
              <a:spcBef>
                <a:spcPct val="20000"/>
              </a:spcBef>
              <a:spcAft>
                <a:spcPct val="0"/>
              </a:spcAft>
              <a:buClr>
                <a:srgbClr val="CCCCFF"/>
              </a:buClr>
              <a:buSzPct val="90000"/>
              <a:buAutoNum type="arabicPeriod"/>
            </a:pPr>
            <a:r>
              <a:rPr lang="fi-FI" sz="3200" dirty="0">
                <a:latin typeface="Calibri" panose="020F0502020204030204" pitchFamily="34" charset="0"/>
                <a:cs typeface="Calibri" panose="020F0502020204030204" pitchFamily="34" charset="0"/>
              </a:rPr>
              <a:t>Voivatko oppilaat pyöräillä parin kilometrin päässä olevalle pallokentälle ilman pyöräilykypärää, jos siihen on vanhempien lupa? Jos sattuu onnettomuus, niin kenen on vastuu?</a:t>
            </a:r>
          </a:p>
          <a:p>
            <a:pPr marL="514350" indent="-514350" eaLnBrk="0" fontAlgn="base" hangingPunct="0">
              <a:spcBef>
                <a:spcPct val="20000"/>
              </a:spcBef>
              <a:spcAft>
                <a:spcPct val="0"/>
              </a:spcAft>
              <a:buClr>
                <a:srgbClr val="CCCCFF"/>
              </a:buClr>
              <a:buSzPct val="90000"/>
              <a:buAutoNum type="arabicPeriod"/>
            </a:pPr>
            <a:endParaRPr lang="fi-FI" sz="3200" dirty="0">
              <a:latin typeface="Calibri" panose="020F0502020204030204" pitchFamily="34" charset="0"/>
              <a:cs typeface="Calibri" panose="020F0502020204030204" pitchFamily="34" charset="0"/>
            </a:endParaRPr>
          </a:p>
          <a:p>
            <a:pPr marL="514350" indent="-514350" eaLnBrk="0" fontAlgn="base" hangingPunct="0">
              <a:spcBef>
                <a:spcPct val="20000"/>
              </a:spcBef>
              <a:spcAft>
                <a:spcPct val="0"/>
              </a:spcAft>
              <a:buClr>
                <a:srgbClr val="CCCCFF"/>
              </a:buClr>
              <a:buSzPct val="90000"/>
              <a:buAutoNum type="arabicPeriod"/>
            </a:pPr>
            <a:r>
              <a:rPr lang="fi-FI" sz="3200" dirty="0">
                <a:latin typeface="Calibri" panose="020F0502020204030204" pitchFamily="34" charset="0"/>
                <a:cs typeface="Calibri" panose="020F0502020204030204" pitchFamily="34" charset="0"/>
              </a:rPr>
              <a:t>Liikuntatunnilla on uintia ja opettaja on oppilaiden kanssa uimassa. Voiko osa oppilaista mennä keskenään kävelemään? Jos jotain sattuu, kuka on vastuussa?</a:t>
            </a:r>
          </a:p>
          <a:p>
            <a:pPr marL="342900" indent="-342900" eaLnBrk="0" fontAlgn="base" hangingPunct="0">
              <a:spcBef>
                <a:spcPct val="20000"/>
              </a:spcBef>
              <a:spcAft>
                <a:spcPct val="0"/>
              </a:spcAft>
              <a:buClr>
                <a:srgbClr val="CCCCFF"/>
              </a:buClr>
              <a:buSzPct val="90000"/>
              <a:buFontTx/>
              <a:buChar char="-"/>
            </a:pPr>
            <a:endParaRPr lang="fi-FI" sz="3200" dirty="0">
              <a:solidFill>
                <a:srgbClr val="FFFFFF"/>
              </a:solidFill>
              <a:effectLst>
                <a:outerShdw blurRad="38100" dist="38100" dir="2700000" algn="tl">
                  <a:srgbClr val="000000"/>
                </a:outerShdw>
              </a:effectLst>
            </a:endParaRPr>
          </a:p>
        </p:txBody>
      </p:sp>
    </p:spTree>
    <p:extLst>
      <p:ext uri="{BB962C8B-B14F-4D97-AF65-F5344CB8AC3E}">
        <p14:creationId xmlns:p14="http://schemas.microsoft.com/office/powerpoint/2010/main" val="21701303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idx="4294967295"/>
          </p:nvPr>
        </p:nvSpPr>
        <p:spPr>
          <a:xfrm>
            <a:off x="2895600" y="692150"/>
            <a:ext cx="7772400" cy="1143000"/>
          </a:xfrm>
        </p:spPr>
        <p:txBody>
          <a:bodyPr vert="horz" lIns="91440" tIns="45720" rIns="91440" bIns="45720" rtlCol="0" anchor="t" anchorCtr="0">
            <a:noAutofit/>
          </a:bodyPr>
          <a:lstStyle/>
          <a:p>
            <a:pPr eaLnBrk="1" hangingPunct="1">
              <a:defRPr/>
            </a:pPr>
            <a:r>
              <a:rPr lang="fi-FI" sz="4000" dirty="0">
                <a:effectLst>
                  <a:outerShdw blurRad="38100" dist="38100" dir="2700000" algn="tl">
                    <a:srgbClr val="000000"/>
                  </a:outerShdw>
                </a:effectLst>
              </a:rPr>
              <a:t> </a:t>
            </a:r>
          </a:p>
        </p:txBody>
      </p:sp>
      <p:sp>
        <p:nvSpPr>
          <p:cNvPr id="5123" name="Suorakulmio 2"/>
          <p:cNvSpPr>
            <a:spLocks noChangeArrowheads="1"/>
          </p:cNvSpPr>
          <p:nvPr/>
        </p:nvSpPr>
        <p:spPr bwMode="auto">
          <a:xfrm>
            <a:off x="5808663" y="5732463"/>
            <a:ext cx="4572000" cy="369332"/>
          </a:xfrm>
          <a:prstGeom prst="rect">
            <a:avLst/>
          </a:prstGeom>
          <a:noFill/>
          <a:ln w="9525">
            <a:noFill/>
            <a:miter lim="800000"/>
            <a:headEnd/>
            <a:tailEnd/>
          </a:ln>
        </p:spPr>
        <p:txBody>
          <a:bodyPr>
            <a:spAutoFit/>
          </a:bodyPr>
          <a:lstStyle/>
          <a:p>
            <a:pPr fontAlgn="base">
              <a:spcBef>
                <a:spcPct val="0"/>
              </a:spcBef>
              <a:spcAft>
                <a:spcPct val="0"/>
              </a:spcAft>
            </a:pPr>
            <a:endParaRPr lang="fi-FI" dirty="0">
              <a:solidFill>
                <a:srgbClr val="FFFFFF"/>
              </a:solidFill>
              <a:latin typeface="Arial" charset="0"/>
            </a:endParaRPr>
          </a:p>
        </p:txBody>
      </p:sp>
      <p:sp>
        <p:nvSpPr>
          <p:cNvPr id="7" name="Tekstin paikkamerkki 2"/>
          <p:cNvSpPr txBox="1">
            <a:spLocks/>
          </p:cNvSpPr>
          <p:nvPr/>
        </p:nvSpPr>
        <p:spPr>
          <a:xfrm>
            <a:off x="1783830" y="692696"/>
            <a:ext cx="8560642" cy="5976665"/>
          </a:xfrm>
          <a:prstGeom prst="rect">
            <a:avLst/>
          </a:prstGeom>
        </p:spPr>
        <p:txBody>
          <a:bodyPr/>
          <a:lstStyle/>
          <a:p>
            <a:pPr marL="514350" indent="-514350" eaLnBrk="0" fontAlgn="base" hangingPunct="0">
              <a:spcBef>
                <a:spcPct val="20000"/>
              </a:spcBef>
              <a:spcAft>
                <a:spcPct val="0"/>
              </a:spcAft>
              <a:buClr>
                <a:srgbClr val="CCCCFF"/>
              </a:buClr>
              <a:buSzPct val="90000"/>
            </a:pPr>
            <a:r>
              <a:rPr lang="fi-FI" sz="3200" dirty="0">
                <a:latin typeface="Calibri" panose="020F0502020204030204" pitchFamily="34" charset="0"/>
                <a:cs typeface="Calibri" panose="020F0502020204030204" pitchFamily="34" charset="0"/>
              </a:rPr>
              <a:t>3. Ovatko oppilaat uintitunnilla opettajan vastuulla, jos opetuksen hoitaa joku uimahallin henkilökunnasta? Miten opettaja voi varmistaa uinnin opetuksen turvallisuuden? Minkälaisia ryhmäkokoja suositellaan yhdelle opettajalle?</a:t>
            </a:r>
          </a:p>
          <a:p>
            <a:pPr marL="514350" indent="-514350" eaLnBrk="0" fontAlgn="base" hangingPunct="0">
              <a:spcBef>
                <a:spcPct val="20000"/>
              </a:spcBef>
              <a:spcAft>
                <a:spcPct val="0"/>
              </a:spcAft>
              <a:buClr>
                <a:srgbClr val="CCCCFF"/>
              </a:buClr>
              <a:buSzPct val="90000"/>
            </a:pPr>
            <a:endParaRPr lang="fi-FI" sz="3200" dirty="0">
              <a:latin typeface="Calibri" panose="020F0502020204030204" pitchFamily="34" charset="0"/>
              <a:cs typeface="Calibri" panose="020F0502020204030204" pitchFamily="34" charset="0"/>
            </a:endParaRPr>
          </a:p>
          <a:p>
            <a:pPr marL="514350" indent="-514350" eaLnBrk="0" fontAlgn="base" hangingPunct="0">
              <a:spcBef>
                <a:spcPct val="20000"/>
              </a:spcBef>
              <a:spcAft>
                <a:spcPct val="0"/>
              </a:spcAft>
              <a:buClr>
                <a:srgbClr val="CCCCFF"/>
              </a:buClr>
              <a:buSzPct val="90000"/>
            </a:pPr>
            <a:r>
              <a:rPr lang="fi-FI" sz="3200" dirty="0">
                <a:latin typeface="Calibri" panose="020F0502020204030204" pitchFamily="34" charset="0"/>
                <a:cs typeface="Calibri" panose="020F0502020204030204" pitchFamily="34" charset="0"/>
              </a:rPr>
              <a:t>4. Voiko opettaja kieltää kännykän käytön tunnilla? Saako opettaja ottaa kännykän oppilaalta pois? Saako kännykällä kuvata koulussa/tunnilla?</a:t>
            </a:r>
          </a:p>
        </p:txBody>
      </p:sp>
    </p:spTree>
    <p:extLst>
      <p:ext uri="{BB962C8B-B14F-4D97-AF65-F5344CB8AC3E}">
        <p14:creationId xmlns:p14="http://schemas.microsoft.com/office/powerpoint/2010/main" val="19062263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idx="4294967295"/>
          </p:nvPr>
        </p:nvSpPr>
        <p:spPr>
          <a:xfrm>
            <a:off x="2895600" y="692150"/>
            <a:ext cx="7772400" cy="1143000"/>
          </a:xfrm>
        </p:spPr>
        <p:txBody>
          <a:bodyPr vert="horz" lIns="91440" tIns="45720" rIns="91440" bIns="45720" rtlCol="0" anchor="t" anchorCtr="0">
            <a:noAutofit/>
          </a:bodyPr>
          <a:lstStyle/>
          <a:p>
            <a:pPr eaLnBrk="1" hangingPunct="1">
              <a:defRPr/>
            </a:pPr>
            <a:r>
              <a:rPr lang="fi-FI" sz="4000" dirty="0">
                <a:effectLst>
                  <a:outerShdw blurRad="38100" dist="38100" dir="2700000" algn="tl">
                    <a:srgbClr val="000000"/>
                  </a:outerShdw>
                </a:effectLst>
              </a:rPr>
              <a:t> </a:t>
            </a:r>
          </a:p>
        </p:txBody>
      </p:sp>
      <p:sp>
        <p:nvSpPr>
          <p:cNvPr id="5123" name="Suorakulmio 2"/>
          <p:cNvSpPr>
            <a:spLocks noChangeArrowheads="1"/>
          </p:cNvSpPr>
          <p:nvPr/>
        </p:nvSpPr>
        <p:spPr bwMode="auto">
          <a:xfrm>
            <a:off x="5808663" y="5732463"/>
            <a:ext cx="4572000" cy="369332"/>
          </a:xfrm>
          <a:prstGeom prst="rect">
            <a:avLst/>
          </a:prstGeom>
          <a:noFill/>
          <a:ln w="9525">
            <a:noFill/>
            <a:miter lim="800000"/>
            <a:headEnd/>
            <a:tailEnd/>
          </a:ln>
        </p:spPr>
        <p:txBody>
          <a:bodyPr>
            <a:spAutoFit/>
          </a:bodyPr>
          <a:lstStyle/>
          <a:p>
            <a:pPr fontAlgn="base">
              <a:spcBef>
                <a:spcPct val="0"/>
              </a:spcBef>
              <a:spcAft>
                <a:spcPct val="0"/>
              </a:spcAft>
            </a:pPr>
            <a:endParaRPr lang="fi-FI" dirty="0">
              <a:solidFill>
                <a:srgbClr val="FFFFFF"/>
              </a:solidFill>
              <a:latin typeface="Arial" charset="0"/>
            </a:endParaRPr>
          </a:p>
        </p:txBody>
      </p:sp>
      <p:sp>
        <p:nvSpPr>
          <p:cNvPr id="7" name="Tekstin paikkamerkki 2"/>
          <p:cNvSpPr txBox="1">
            <a:spLocks/>
          </p:cNvSpPr>
          <p:nvPr/>
        </p:nvSpPr>
        <p:spPr>
          <a:xfrm>
            <a:off x="1753849" y="1319134"/>
            <a:ext cx="8590623" cy="5134202"/>
          </a:xfrm>
          <a:prstGeom prst="rect">
            <a:avLst/>
          </a:prstGeom>
        </p:spPr>
        <p:txBody>
          <a:bodyPr/>
          <a:lstStyle/>
          <a:p>
            <a:pPr marL="342900" indent="-342900" eaLnBrk="0" fontAlgn="base" hangingPunct="0">
              <a:spcBef>
                <a:spcPct val="20000"/>
              </a:spcBef>
              <a:spcAft>
                <a:spcPct val="0"/>
              </a:spcAft>
              <a:buClr>
                <a:srgbClr val="CCCCFF"/>
              </a:buClr>
              <a:buSzPct val="90000"/>
            </a:pPr>
            <a:r>
              <a:rPr lang="fi-FI" sz="3200" dirty="0">
                <a:latin typeface="Calibri" panose="020F0502020204030204" pitchFamily="34" charset="0"/>
                <a:cs typeface="Calibri" panose="020F0502020204030204" pitchFamily="34" charset="0"/>
              </a:rPr>
              <a:t>5a. Pitääkö luistelutunnilla käyttää kypärää? Pitääkö opettajan käyttää kypärää? Jos koululla ei ole kypäriä jääurheiluun, kuka on vastuussa jos oppilas kaatuu luistimilla ja lyö päänsä?</a:t>
            </a:r>
          </a:p>
          <a:p>
            <a:pPr marL="342900" indent="-342900" eaLnBrk="0" fontAlgn="base" hangingPunct="0">
              <a:spcBef>
                <a:spcPct val="20000"/>
              </a:spcBef>
              <a:spcAft>
                <a:spcPct val="0"/>
              </a:spcAft>
              <a:buClr>
                <a:srgbClr val="CCCCFF"/>
              </a:buClr>
              <a:buSzPct val="90000"/>
            </a:pPr>
            <a:r>
              <a:rPr lang="fi-FI" sz="3200" dirty="0">
                <a:latin typeface="Calibri" panose="020F0502020204030204" pitchFamily="34" charset="0"/>
                <a:cs typeface="Calibri" panose="020F0502020204030204" pitchFamily="34" charset="0"/>
              </a:rPr>
              <a:t> </a:t>
            </a:r>
            <a:endParaRPr lang="fi-FI" sz="3200" dirty="0"/>
          </a:p>
          <a:p>
            <a:pPr marL="342900" indent="-342900" eaLnBrk="0" fontAlgn="base" hangingPunct="0">
              <a:spcBef>
                <a:spcPct val="20000"/>
              </a:spcBef>
              <a:spcAft>
                <a:spcPct val="0"/>
              </a:spcAft>
              <a:buClr>
                <a:srgbClr val="CCCCFF"/>
              </a:buClr>
              <a:buSzPct val="90000"/>
            </a:pPr>
            <a:r>
              <a:rPr lang="fi-FI" sz="3200" dirty="0">
                <a:latin typeface="Calibri" panose="020F0502020204030204" pitchFamily="34" charset="0"/>
                <a:cs typeface="Calibri" panose="020F0502020204030204" pitchFamily="34" charset="0"/>
              </a:rPr>
              <a:t>5b. Pitääkö salibandyä pelattaessa käyttää suojalaseja?</a:t>
            </a:r>
          </a:p>
          <a:p>
            <a:pPr marL="342900" indent="-342900" eaLnBrk="0" fontAlgn="base" hangingPunct="0">
              <a:spcBef>
                <a:spcPct val="20000"/>
              </a:spcBef>
              <a:spcAft>
                <a:spcPct val="0"/>
              </a:spcAft>
              <a:buClr>
                <a:srgbClr val="CCCCFF"/>
              </a:buClr>
              <a:buSzPct val="90000"/>
            </a:pPr>
            <a:endParaRPr lang="fi-FI"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720338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uorakulmio 2"/>
          <p:cNvSpPr>
            <a:spLocks noChangeArrowheads="1"/>
          </p:cNvSpPr>
          <p:nvPr/>
        </p:nvSpPr>
        <p:spPr bwMode="auto">
          <a:xfrm>
            <a:off x="5808663" y="5732463"/>
            <a:ext cx="4572000" cy="369332"/>
          </a:xfrm>
          <a:prstGeom prst="rect">
            <a:avLst/>
          </a:prstGeom>
          <a:noFill/>
          <a:ln w="9525">
            <a:noFill/>
            <a:miter lim="800000"/>
            <a:headEnd/>
            <a:tailEnd/>
          </a:ln>
        </p:spPr>
        <p:txBody>
          <a:bodyPr>
            <a:spAutoFit/>
          </a:bodyPr>
          <a:lstStyle/>
          <a:p>
            <a:pPr fontAlgn="base">
              <a:spcBef>
                <a:spcPct val="0"/>
              </a:spcBef>
              <a:spcAft>
                <a:spcPct val="0"/>
              </a:spcAft>
            </a:pPr>
            <a:endParaRPr lang="fi-FI" dirty="0">
              <a:latin typeface="Arial" charset="0"/>
            </a:endParaRPr>
          </a:p>
        </p:txBody>
      </p:sp>
      <p:sp>
        <p:nvSpPr>
          <p:cNvPr id="7" name="Tekstin paikkamerkki 2"/>
          <p:cNvSpPr txBox="1">
            <a:spLocks/>
          </p:cNvSpPr>
          <p:nvPr/>
        </p:nvSpPr>
        <p:spPr>
          <a:xfrm>
            <a:off x="1790040" y="329715"/>
            <a:ext cx="8590623" cy="5976664"/>
          </a:xfrm>
          <a:prstGeom prst="rect">
            <a:avLst/>
          </a:prstGeom>
        </p:spPr>
        <p:txBody>
          <a:bodyPr/>
          <a:lstStyle/>
          <a:p>
            <a:pPr marL="342900" indent="-342900" eaLnBrk="0" fontAlgn="base" hangingPunct="0">
              <a:spcBef>
                <a:spcPct val="20000"/>
              </a:spcBef>
              <a:spcAft>
                <a:spcPct val="0"/>
              </a:spcAft>
              <a:buClr>
                <a:srgbClr val="CCCCFF"/>
              </a:buClr>
              <a:buSzPct val="90000"/>
            </a:pPr>
            <a:r>
              <a:rPr lang="fi-FI" sz="3200" dirty="0">
                <a:latin typeface="Calibri" panose="020F0502020204030204" pitchFamily="34" charset="0"/>
                <a:cs typeface="Calibri" panose="020F0502020204030204" pitchFamily="34" charset="0"/>
              </a:rPr>
              <a:t>6a. Päivän viimeinen tunti pitää yleensä päättää aikaisemmin, jotta oppilaat ehtivät koulukuljetuksiin. Osa oppilaista pääsee siis lähtemään aikaisemmin kotiin esimerkiksi polkupyörällä, ja näin ollen kouluaikaa on vielä jäljellä. Jos sattuu onnettomuus tänä aikana, kuka on vastuussa?</a:t>
            </a:r>
          </a:p>
          <a:p>
            <a:pPr marL="342900" indent="-342900" eaLnBrk="0" fontAlgn="base" hangingPunct="0">
              <a:spcBef>
                <a:spcPct val="20000"/>
              </a:spcBef>
              <a:spcAft>
                <a:spcPct val="0"/>
              </a:spcAft>
              <a:buClr>
                <a:srgbClr val="CCCCFF"/>
              </a:buClr>
              <a:buSzPct val="90000"/>
            </a:pPr>
            <a:endParaRPr lang="fi-FI" sz="3200" dirty="0">
              <a:latin typeface="Calibri" panose="020F0502020204030204" pitchFamily="34" charset="0"/>
              <a:cs typeface="Calibri" panose="020F0502020204030204" pitchFamily="34" charset="0"/>
            </a:endParaRPr>
          </a:p>
          <a:p>
            <a:pPr marL="342900" indent="-342900" eaLnBrk="0" fontAlgn="base" hangingPunct="0">
              <a:spcBef>
                <a:spcPct val="20000"/>
              </a:spcBef>
              <a:spcAft>
                <a:spcPct val="0"/>
              </a:spcAft>
              <a:buClr>
                <a:srgbClr val="CCCCFF"/>
              </a:buClr>
              <a:buSzPct val="90000"/>
            </a:pPr>
            <a:r>
              <a:rPr lang="fi-FI" sz="3200" dirty="0">
                <a:latin typeface="Calibri" panose="020F0502020204030204" pitchFamily="34" charset="0"/>
                <a:cs typeface="Calibri" panose="020F0502020204030204" pitchFamily="34" charset="0"/>
              </a:rPr>
              <a:t>6b. Pitääkö oppilaiden lähteä kotimatkalle koulun kautta, vaikka tunti päättyisi muualla (esimerkiksi kilometrin päässä yleisurheilukentällä)?</a:t>
            </a:r>
          </a:p>
        </p:txBody>
      </p:sp>
    </p:spTree>
    <p:extLst>
      <p:ext uri="{BB962C8B-B14F-4D97-AF65-F5344CB8AC3E}">
        <p14:creationId xmlns:p14="http://schemas.microsoft.com/office/powerpoint/2010/main" val="40403729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9155" y="1244390"/>
            <a:ext cx="9049432" cy="4721292"/>
          </a:xfrm>
          <a:prstGeom prst="rect">
            <a:avLst/>
          </a:prstGeom>
        </p:spPr>
        <p:txBody>
          <a:bodyPr wrap="square">
            <a:spAutoFit/>
          </a:bodyPr>
          <a:lstStyle/>
          <a:p>
            <a:pPr marL="514350" indent="-514350" eaLnBrk="0" fontAlgn="base" hangingPunct="0">
              <a:spcBef>
                <a:spcPct val="20000"/>
              </a:spcBef>
              <a:spcAft>
                <a:spcPct val="0"/>
              </a:spcAft>
              <a:buClr>
                <a:srgbClr val="CCCCFF"/>
              </a:buClr>
              <a:buSzPct val="90000"/>
            </a:pPr>
            <a:r>
              <a:rPr lang="fi-FI" sz="3200" dirty="0">
                <a:latin typeface="Calibri" panose="020F0502020204030204" pitchFamily="34" charset="0"/>
                <a:cs typeface="Calibri" panose="020F0502020204030204" pitchFamily="34" charset="0"/>
              </a:rPr>
              <a:t>7. Jos opettaja kuljettaa oppilaita omalla autolla esim. turnaukseen ja matkalla sattuu liikennetapaturma, kuka on vastuussa / korvausvelvollinen? Voiko opettaja viedä oppilaan omalla autollaan sairaalaan?</a:t>
            </a:r>
          </a:p>
          <a:p>
            <a:pPr marL="514350" indent="-514350" eaLnBrk="0" fontAlgn="base" hangingPunct="0">
              <a:spcBef>
                <a:spcPct val="20000"/>
              </a:spcBef>
              <a:spcAft>
                <a:spcPct val="0"/>
              </a:spcAft>
              <a:buClr>
                <a:srgbClr val="CCCCFF"/>
              </a:buClr>
              <a:buSzPct val="90000"/>
            </a:pPr>
            <a:endParaRPr lang="fi-FI" sz="3200" dirty="0">
              <a:latin typeface="Calibri" panose="020F0502020204030204" pitchFamily="34" charset="0"/>
              <a:cs typeface="Calibri" panose="020F0502020204030204" pitchFamily="34" charset="0"/>
            </a:endParaRPr>
          </a:p>
          <a:p>
            <a:pPr marL="514350" indent="-514350" eaLnBrk="0" fontAlgn="base" hangingPunct="0">
              <a:spcBef>
                <a:spcPct val="20000"/>
              </a:spcBef>
              <a:spcAft>
                <a:spcPct val="0"/>
              </a:spcAft>
              <a:buClr>
                <a:srgbClr val="CCCCFF"/>
              </a:buClr>
              <a:buSzPct val="90000"/>
            </a:pPr>
            <a:r>
              <a:rPr lang="fi-FI" sz="3200" dirty="0">
                <a:latin typeface="Calibri" panose="020F0502020204030204" pitchFamily="34" charset="0"/>
                <a:cs typeface="Calibri" panose="020F0502020204030204" pitchFamily="34" charset="0"/>
              </a:rPr>
              <a:t>8. Voiko oppilasta kieltää liikkumasta sukat jalassa liikuntatunnilla? Voidaanko korujen ja lävistysten käyttö kieltää liikuntatunneilla? </a:t>
            </a:r>
          </a:p>
        </p:txBody>
      </p:sp>
    </p:spTree>
    <p:extLst>
      <p:ext uri="{BB962C8B-B14F-4D97-AF65-F5344CB8AC3E}">
        <p14:creationId xmlns:p14="http://schemas.microsoft.com/office/powerpoint/2010/main" val="20205202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39253" y="1454046"/>
            <a:ext cx="9183120" cy="4377128"/>
          </a:xfrm>
        </p:spPr>
        <p:txBody>
          <a:bodyPr/>
          <a:lstStyle/>
          <a:p>
            <a:pPr marL="0" indent="0">
              <a:buNone/>
            </a:pPr>
            <a:r>
              <a:rPr lang="fi-FI" sz="3200" dirty="0">
                <a:latin typeface="Calibri" panose="020F0502020204030204" pitchFamily="34" charset="0"/>
                <a:cs typeface="Calibri" panose="020F0502020204030204" pitchFamily="34" charset="0"/>
              </a:rPr>
              <a:t>9a. Voiko oppilaita viedä liikuntatunnilla pulkkamäkeen ja minkälaisia vastuu/turvallisuus asioita opettajan on huomioitava? </a:t>
            </a:r>
          </a:p>
          <a:p>
            <a:pPr marL="0" indent="0">
              <a:buNone/>
            </a:pPr>
            <a:endParaRPr lang="fi-FI" sz="3200" dirty="0">
              <a:latin typeface="Calibri" panose="020F0502020204030204" pitchFamily="34" charset="0"/>
              <a:cs typeface="Calibri" panose="020F0502020204030204" pitchFamily="34" charset="0"/>
            </a:endParaRPr>
          </a:p>
          <a:p>
            <a:pPr marL="0" indent="0">
              <a:buNone/>
            </a:pPr>
            <a:r>
              <a:rPr lang="fi-FI" sz="3200" dirty="0">
                <a:latin typeface="Calibri" panose="020F0502020204030204" pitchFamily="34" charset="0"/>
                <a:cs typeface="Calibri" panose="020F0502020204030204" pitchFamily="34" charset="0"/>
              </a:rPr>
              <a:t>9b. Kuka/ketkä vastaavat liikuntapaikkojen ja -tilojen turvallisuudesta yleensä?</a:t>
            </a:r>
          </a:p>
          <a:p>
            <a:endParaRPr lang="fi-FI" sz="3200" dirty="0"/>
          </a:p>
        </p:txBody>
      </p:sp>
    </p:spTree>
    <p:extLst>
      <p:ext uri="{BB962C8B-B14F-4D97-AF65-F5344CB8AC3E}">
        <p14:creationId xmlns:p14="http://schemas.microsoft.com/office/powerpoint/2010/main" val="36073182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29193" y="1421328"/>
            <a:ext cx="10058400" cy="5688632"/>
          </a:xfrm>
        </p:spPr>
        <p:txBody>
          <a:bodyPr/>
          <a:lstStyle/>
          <a:p>
            <a:pPr marL="0" indent="0">
              <a:buNone/>
            </a:pPr>
            <a:r>
              <a:rPr lang="fi-FI" sz="3200" dirty="0">
                <a:latin typeface="Calibri" panose="020F0502020204030204" pitchFamily="34" charset="0"/>
                <a:cs typeface="Calibri" panose="020F0502020204030204" pitchFamily="34" charset="0"/>
              </a:rPr>
              <a:t>10a. Erästä oppilasta on kiusattu koulumatkalla, siten että toiset oppilaat ovat heitelleet hänen reppuaan ojaan. Kuka/ketkä ovat vastuussa kiusaamisen selvittelystä?</a:t>
            </a:r>
          </a:p>
          <a:p>
            <a:pPr marL="0" indent="0">
              <a:buNone/>
            </a:pPr>
            <a:endParaRPr lang="fi-FI" sz="3200" dirty="0">
              <a:latin typeface="Calibri" panose="020F0502020204030204" pitchFamily="34" charset="0"/>
              <a:cs typeface="Calibri" panose="020F0502020204030204" pitchFamily="34" charset="0"/>
            </a:endParaRPr>
          </a:p>
          <a:p>
            <a:pPr marL="0" indent="0">
              <a:buNone/>
            </a:pPr>
            <a:r>
              <a:rPr lang="fi-FI" sz="3200" dirty="0">
                <a:latin typeface="Calibri" panose="020F0502020204030204" pitchFamily="34" charset="0"/>
                <a:cs typeface="Calibri" panose="020F0502020204030204" pitchFamily="34" charset="0"/>
              </a:rPr>
              <a:t>10b. Luokan oppilaat viestittelevät illalla WhatsAppissa ja yhtä oppilasta aletaan nimitellä, niin että hän pahoittaa mielensä ja kokee tulleensa kiusatuksi. Kenen on selvitys vastuu?</a:t>
            </a:r>
          </a:p>
        </p:txBody>
      </p:sp>
    </p:spTree>
    <p:extLst>
      <p:ext uri="{BB962C8B-B14F-4D97-AF65-F5344CB8AC3E}">
        <p14:creationId xmlns:p14="http://schemas.microsoft.com/office/powerpoint/2010/main" val="27896388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jyo">
  <a:themeElements>
    <a:clrScheme name="JYO 2020">
      <a:dk1>
        <a:srgbClr val="000000"/>
      </a:dk1>
      <a:lt1>
        <a:sysClr val="window" lastClr="FFFFFF"/>
      </a:lt1>
      <a:dk2>
        <a:srgbClr val="002957"/>
      </a:dk2>
      <a:lt2>
        <a:srgbClr val="EFEFEF"/>
      </a:lt2>
      <a:accent1>
        <a:srgbClr val="F1563F"/>
      </a:accent1>
      <a:accent2>
        <a:srgbClr val="002957"/>
      </a:accent2>
      <a:accent3>
        <a:srgbClr val="C29A5B"/>
      </a:accent3>
      <a:accent4>
        <a:srgbClr val="C7C9C8"/>
      </a:accent4>
      <a:accent5>
        <a:srgbClr val="E3E4E4"/>
      </a:accent5>
      <a:accent6>
        <a:srgbClr val="8094AB"/>
      </a:accent6>
      <a:hlink>
        <a:srgbClr val="F1563F"/>
      </a:hlink>
      <a:folHlink>
        <a:srgbClr val="F1563F"/>
      </a:folHlink>
    </a:clrScheme>
    <a:fontScheme name="JYO brand">
      <a:majorFont>
        <a:latin typeface="Ale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jyo" id="{F81D2DF1-862A-45CA-BF9A-2BE83EFD0923}" vid="{3A2E4FA6-D77B-4FF8-9815-6E5EF911CB31}"/>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2020 JYU Theme</Template>
  <TotalTime>106423</TotalTime>
  <Words>2269</Words>
  <Application>Microsoft Office PowerPoint</Application>
  <PresentationFormat>Widescreen</PresentationFormat>
  <Paragraphs>193</Paragraphs>
  <Slides>21</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Aleo</vt:lpstr>
      <vt:lpstr>Arial</vt:lpstr>
      <vt:lpstr>Calibri</vt:lpstr>
      <vt:lpstr>Calibri</vt:lpstr>
      <vt:lpstr>Lato</vt:lpstr>
      <vt:lpstr>Lato Black</vt:lpstr>
      <vt:lpstr>Wingdings</vt:lpstr>
      <vt:lpstr>jyo</vt:lpstr>
      <vt:lpstr> Turvallisuus ja vastuut POMM-liikunta </vt:lpstr>
      <vt:lpstr>Turvallisuus koulussa</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 Yleisiä periaatteita opettajan vastuusta</vt:lpstr>
      <vt:lpstr>PowerPoint Presentation</vt:lpstr>
      <vt:lpstr>Liikuntatilan turvallisuus: </vt:lpstr>
      <vt:lpstr>Ristiriitatilanne oppilaan kanssa: </vt:lpstr>
      <vt:lpstr>Salassapitovastuu</vt:lpstr>
      <vt:lpstr>Miten opettajan vastuuseen tulisi suhtautua?  Täydellistä turvallisuutta ei ole… </vt:lpstr>
      <vt:lpstr>Opettajan ammattietiikka:</vt:lpstr>
      <vt:lpstr>Yhdenvertaisuus</vt:lpstr>
      <vt:lpstr>Yhdenvertaisuus ja liikunta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Turvallisuus ja vastuut POMM-liikunta</dc:title>
  <dc:creator>Kääpä, Mari</dc:creator>
  <cp:lastModifiedBy>Kääpä, Mari</cp:lastModifiedBy>
  <cp:revision>17</cp:revision>
  <dcterms:created xsi:type="dcterms:W3CDTF">2021-09-29T14:27:23Z</dcterms:created>
  <dcterms:modified xsi:type="dcterms:W3CDTF">2023-11-14T06:06:34Z</dcterms:modified>
</cp:coreProperties>
</file>