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1" r:id="rId4"/>
    <p:sldId id="257" r:id="rId5"/>
    <p:sldId id="258" r:id="rId6"/>
    <p:sldId id="270" r:id="rId7"/>
    <p:sldId id="272" r:id="rId8"/>
    <p:sldId id="283" r:id="rId9"/>
    <p:sldId id="280" r:id="rId10"/>
    <p:sldId id="274" r:id="rId11"/>
    <p:sldId id="284" r:id="rId12"/>
    <p:sldId id="276" r:id="rId13"/>
    <p:sldId id="275" r:id="rId14"/>
    <p:sldId id="285" r:id="rId15"/>
    <p:sldId id="286" r:id="rId16"/>
    <p:sldId id="281" r:id="rId17"/>
    <p:sldId id="287" r:id="rId18"/>
    <p:sldId id="277" r:id="rId19"/>
    <p:sldId id="282" r:id="rId20"/>
    <p:sldId id="319" r:id="rId21"/>
    <p:sldId id="320" r:id="rId22"/>
    <p:sldId id="321" r:id="rId23"/>
    <p:sldId id="322" r:id="rId24"/>
    <p:sldId id="273"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ääpä, Mari" initials="KM" lastIdx="1" clrIdx="0">
    <p:extLst>
      <p:ext uri="{19B8F6BF-5375-455C-9EA6-DF929625EA0E}">
        <p15:presenceInfo xmlns:p15="http://schemas.microsoft.com/office/powerpoint/2012/main" userId="S::msuvim@jyu.fi::bbf27d10-7c7d-4c01-a353-80097a9ae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BE4DB-7089-4424-96B6-1547F1D29B3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i-FI"/>
        </a:p>
      </dgm:t>
    </dgm:pt>
    <dgm:pt modelId="{92369BA2-C79D-40B5-9FEE-8F4BFB72C324}">
      <dgm:prSet phldrT="[Teksti]"/>
      <dgm:spPr/>
      <dgm:t>
        <a:bodyPr/>
        <a:lstStyle/>
        <a:p>
          <a:r>
            <a:rPr lang="fi-FI" dirty="0"/>
            <a:t>Oppilaan hyvinvointi</a:t>
          </a:r>
        </a:p>
      </dgm:t>
    </dgm:pt>
    <dgm:pt modelId="{C6642F22-0903-40C4-B686-8EE40959562E}" type="parTrans" cxnId="{6868C76C-B2E3-4DDE-A0F9-2ECEBC87AC5C}">
      <dgm:prSet/>
      <dgm:spPr/>
      <dgm:t>
        <a:bodyPr/>
        <a:lstStyle/>
        <a:p>
          <a:endParaRPr lang="fi-FI"/>
        </a:p>
      </dgm:t>
    </dgm:pt>
    <dgm:pt modelId="{A7909467-CA97-4A0C-AA9B-3C3611A55F20}" type="sibTrans" cxnId="{6868C76C-B2E3-4DDE-A0F9-2ECEBC87AC5C}">
      <dgm:prSet/>
      <dgm:spPr/>
      <dgm:t>
        <a:bodyPr/>
        <a:lstStyle/>
        <a:p>
          <a:endParaRPr lang="fi-FI"/>
        </a:p>
      </dgm:t>
    </dgm:pt>
    <dgm:pt modelId="{4498EA7A-0B91-4B38-B1AB-8E583CC9E937}">
      <dgm:prSet phldrT="[Teksti]"/>
      <dgm:spPr/>
      <dgm:t>
        <a:bodyPr/>
        <a:lstStyle/>
        <a:p>
          <a:r>
            <a:rPr lang="fi-FI" dirty="0"/>
            <a:t>Fyysinen toimintakyky</a:t>
          </a:r>
        </a:p>
      </dgm:t>
    </dgm:pt>
    <dgm:pt modelId="{F2C31E7A-619B-426E-BC86-E23DFA67E8FB}" type="parTrans" cxnId="{1DFB763F-D2B5-43A7-B266-EADD3BFD718E}">
      <dgm:prSet/>
      <dgm:spPr/>
      <dgm:t>
        <a:bodyPr/>
        <a:lstStyle/>
        <a:p>
          <a:endParaRPr lang="fi-FI"/>
        </a:p>
      </dgm:t>
    </dgm:pt>
    <dgm:pt modelId="{48771780-7922-45A6-B3C1-EE544B03C946}" type="sibTrans" cxnId="{1DFB763F-D2B5-43A7-B266-EADD3BFD718E}">
      <dgm:prSet/>
      <dgm:spPr/>
      <dgm:t>
        <a:bodyPr/>
        <a:lstStyle/>
        <a:p>
          <a:endParaRPr lang="fi-FI"/>
        </a:p>
      </dgm:t>
    </dgm:pt>
    <dgm:pt modelId="{95E760CA-8F8C-42E2-8B8F-4BAE4490F307}">
      <dgm:prSet phldrT="[Teksti]"/>
      <dgm:spPr/>
      <dgm:t>
        <a:bodyPr/>
        <a:lstStyle/>
        <a:p>
          <a:r>
            <a:rPr lang="fi-FI" dirty="0"/>
            <a:t>Psyykkinen toimintakyky</a:t>
          </a:r>
        </a:p>
      </dgm:t>
    </dgm:pt>
    <dgm:pt modelId="{A3EEAF99-93A0-4173-ADE8-B4F90AFD66BE}" type="parTrans" cxnId="{FA145BBC-0E21-477C-83E4-3B7D1EB1E469}">
      <dgm:prSet/>
      <dgm:spPr/>
      <dgm:t>
        <a:bodyPr/>
        <a:lstStyle/>
        <a:p>
          <a:endParaRPr lang="fi-FI"/>
        </a:p>
      </dgm:t>
    </dgm:pt>
    <dgm:pt modelId="{A3E13A5C-F4C2-43FD-9DC3-9173A5F7BE6E}" type="sibTrans" cxnId="{FA145BBC-0E21-477C-83E4-3B7D1EB1E469}">
      <dgm:prSet/>
      <dgm:spPr/>
      <dgm:t>
        <a:bodyPr/>
        <a:lstStyle/>
        <a:p>
          <a:endParaRPr lang="fi-FI"/>
        </a:p>
      </dgm:t>
    </dgm:pt>
    <dgm:pt modelId="{E7550490-B834-42CF-AAC7-089A71D4E9A5}">
      <dgm:prSet phldrT="[Teksti]"/>
      <dgm:spPr/>
      <dgm:t>
        <a:bodyPr/>
        <a:lstStyle/>
        <a:p>
          <a:r>
            <a:rPr lang="fi-FI" dirty="0"/>
            <a:t>Myönteinen kehonkuva</a:t>
          </a:r>
        </a:p>
      </dgm:t>
    </dgm:pt>
    <dgm:pt modelId="{7FE88961-8C34-4F78-9CB6-36AA927B6D5B}" type="parTrans" cxnId="{D1FC0BF4-5C87-4488-9F2B-792D55F09BE7}">
      <dgm:prSet/>
      <dgm:spPr/>
      <dgm:t>
        <a:bodyPr/>
        <a:lstStyle/>
        <a:p>
          <a:endParaRPr lang="fi-FI"/>
        </a:p>
      </dgm:t>
    </dgm:pt>
    <dgm:pt modelId="{4ED8F105-2367-4904-85E7-CB9CFA85ADCA}" type="sibTrans" cxnId="{D1FC0BF4-5C87-4488-9F2B-792D55F09BE7}">
      <dgm:prSet/>
      <dgm:spPr/>
      <dgm:t>
        <a:bodyPr/>
        <a:lstStyle/>
        <a:p>
          <a:endParaRPr lang="fi-FI"/>
        </a:p>
      </dgm:t>
    </dgm:pt>
    <dgm:pt modelId="{0BC7725E-7452-47EE-BEA9-94E5C0B9CDC7}">
      <dgm:prSet phldrT="[Teksti]"/>
      <dgm:spPr/>
      <dgm:t>
        <a:bodyPr/>
        <a:lstStyle/>
        <a:p>
          <a:r>
            <a:rPr lang="fi-FI" dirty="0"/>
            <a:t>Sosiaalinen toimintakyky</a:t>
          </a:r>
        </a:p>
      </dgm:t>
    </dgm:pt>
    <dgm:pt modelId="{BC21BD3B-5D5E-4D33-A1CA-1E6DAE123A13}" type="parTrans" cxnId="{E4096106-65DA-44AF-BF98-7ADC26553565}">
      <dgm:prSet/>
      <dgm:spPr/>
      <dgm:t>
        <a:bodyPr/>
        <a:lstStyle/>
        <a:p>
          <a:endParaRPr lang="fi-FI"/>
        </a:p>
      </dgm:t>
    </dgm:pt>
    <dgm:pt modelId="{43DFEA5C-3DDF-45CA-8B30-6C6BD204B026}" type="sibTrans" cxnId="{E4096106-65DA-44AF-BF98-7ADC26553565}">
      <dgm:prSet/>
      <dgm:spPr/>
      <dgm:t>
        <a:bodyPr/>
        <a:lstStyle/>
        <a:p>
          <a:endParaRPr lang="fi-FI"/>
        </a:p>
      </dgm:t>
    </dgm:pt>
    <dgm:pt modelId="{64155FD2-B8A5-48F0-BC02-54E08013AC62}" type="pres">
      <dgm:prSet presAssocID="{40DBE4DB-7089-4424-96B6-1547F1D29B33}" presName="Name0" presStyleCnt="0">
        <dgm:presLayoutVars>
          <dgm:chMax val="1"/>
          <dgm:dir/>
          <dgm:animLvl val="ctr"/>
          <dgm:resizeHandles val="exact"/>
        </dgm:presLayoutVars>
      </dgm:prSet>
      <dgm:spPr/>
    </dgm:pt>
    <dgm:pt modelId="{31922B93-B5E1-4CA7-9C71-711E10BA2C92}" type="pres">
      <dgm:prSet presAssocID="{92369BA2-C79D-40B5-9FEE-8F4BFB72C324}" presName="centerShape" presStyleLbl="node0" presStyleIdx="0" presStyleCnt="1"/>
      <dgm:spPr/>
    </dgm:pt>
    <dgm:pt modelId="{F88848B2-4A00-412F-9041-AE5300161291}" type="pres">
      <dgm:prSet presAssocID="{4498EA7A-0B91-4B38-B1AB-8E583CC9E937}" presName="node" presStyleLbl="node1" presStyleIdx="0" presStyleCnt="4">
        <dgm:presLayoutVars>
          <dgm:bulletEnabled val="1"/>
        </dgm:presLayoutVars>
      </dgm:prSet>
      <dgm:spPr/>
    </dgm:pt>
    <dgm:pt modelId="{D4C42E76-012B-4054-8178-6902BE656A79}" type="pres">
      <dgm:prSet presAssocID="{4498EA7A-0B91-4B38-B1AB-8E583CC9E937}" presName="dummy" presStyleCnt="0"/>
      <dgm:spPr/>
    </dgm:pt>
    <dgm:pt modelId="{5695F186-9F44-4CF0-96ED-881B905332BB}" type="pres">
      <dgm:prSet presAssocID="{48771780-7922-45A6-B3C1-EE544B03C946}" presName="sibTrans" presStyleLbl="sibTrans2D1" presStyleIdx="0" presStyleCnt="4"/>
      <dgm:spPr/>
    </dgm:pt>
    <dgm:pt modelId="{0496A8CB-44DE-4F63-A385-F1750CF45ACE}" type="pres">
      <dgm:prSet presAssocID="{95E760CA-8F8C-42E2-8B8F-4BAE4490F307}" presName="node" presStyleLbl="node1" presStyleIdx="1" presStyleCnt="4">
        <dgm:presLayoutVars>
          <dgm:bulletEnabled val="1"/>
        </dgm:presLayoutVars>
      </dgm:prSet>
      <dgm:spPr/>
    </dgm:pt>
    <dgm:pt modelId="{F3442D20-346D-404A-8C08-ACA2D57344E4}" type="pres">
      <dgm:prSet presAssocID="{95E760CA-8F8C-42E2-8B8F-4BAE4490F307}" presName="dummy" presStyleCnt="0"/>
      <dgm:spPr/>
    </dgm:pt>
    <dgm:pt modelId="{651EB5E8-910D-4353-887B-4789B9C76F8C}" type="pres">
      <dgm:prSet presAssocID="{A3E13A5C-F4C2-43FD-9DC3-9173A5F7BE6E}" presName="sibTrans" presStyleLbl="sibTrans2D1" presStyleIdx="1" presStyleCnt="4"/>
      <dgm:spPr/>
    </dgm:pt>
    <dgm:pt modelId="{F0CA4A8A-975A-4E8C-B7AF-C2151973F3D1}" type="pres">
      <dgm:prSet presAssocID="{E7550490-B834-42CF-AAC7-089A71D4E9A5}" presName="node" presStyleLbl="node1" presStyleIdx="2" presStyleCnt="4">
        <dgm:presLayoutVars>
          <dgm:bulletEnabled val="1"/>
        </dgm:presLayoutVars>
      </dgm:prSet>
      <dgm:spPr/>
    </dgm:pt>
    <dgm:pt modelId="{95D1F7ED-87AB-497E-97C6-9F2F62313AA2}" type="pres">
      <dgm:prSet presAssocID="{E7550490-B834-42CF-AAC7-089A71D4E9A5}" presName="dummy" presStyleCnt="0"/>
      <dgm:spPr/>
    </dgm:pt>
    <dgm:pt modelId="{080BB1C9-7036-4F9A-82FD-D338A1BCE97C}" type="pres">
      <dgm:prSet presAssocID="{4ED8F105-2367-4904-85E7-CB9CFA85ADCA}" presName="sibTrans" presStyleLbl="sibTrans2D1" presStyleIdx="2" presStyleCnt="4"/>
      <dgm:spPr/>
    </dgm:pt>
    <dgm:pt modelId="{2A8BCD10-065E-4C09-A0B8-F1F4B3CD7DB7}" type="pres">
      <dgm:prSet presAssocID="{0BC7725E-7452-47EE-BEA9-94E5C0B9CDC7}" presName="node" presStyleLbl="node1" presStyleIdx="3" presStyleCnt="4">
        <dgm:presLayoutVars>
          <dgm:bulletEnabled val="1"/>
        </dgm:presLayoutVars>
      </dgm:prSet>
      <dgm:spPr/>
    </dgm:pt>
    <dgm:pt modelId="{40E68562-30C2-4275-9A1F-98E063BB5382}" type="pres">
      <dgm:prSet presAssocID="{0BC7725E-7452-47EE-BEA9-94E5C0B9CDC7}" presName="dummy" presStyleCnt="0"/>
      <dgm:spPr/>
    </dgm:pt>
    <dgm:pt modelId="{237BF96F-0EF9-4C45-9181-70A91AB3A77F}" type="pres">
      <dgm:prSet presAssocID="{43DFEA5C-3DDF-45CA-8B30-6C6BD204B026}" presName="sibTrans" presStyleLbl="sibTrans2D1" presStyleIdx="3" presStyleCnt="4"/>
      <dgm:spPr/>
    </dgm:pt>
  </dgm:ptLst>
  <dgm:cxnLst>
    <dgm:cxn modelId="{E4096106-65DA-44AF-BF98-7ADC26553565}" srcId="{92369BA2-C79D-40B5-9FEE-8F4BFB72C324}" destId="{0BC7725E-7452-47EE-BEA9-94E5C0B9CDC7}" srcOrd="3" destOrd="0" parTransId="{BC21BD3B-5D5E-4D33-A1CA-1E6DAE123A13}" sibTransId="{43DFEA5C-3DDF-45CA-8B30-6C6BD204B026}"/>
    <dgm:cxn modelId="{0D1FAE17-9957-4DD6-AA19-8E74C10B2C9F}" type="presOf" srcId="{48771780-7922-45A6-B3C1-EE544B03C946}" destId="{5695F186-9F44-4CF0-96ED-881B905332BB}" srcOrd="0" destOrd="0" presId="urn:microsoft.com/office/officeart/2005/8/layout/radial6"/>
    <dgm:cxn modelId="{5978D924-FF6A-4C0D-8055-FE672A29DA1C}" type="presOf" srcId="{4498EA7A-0B91-4B38-B1AB-8E583CC9E937}" destId="{F88848B2-4A00-412F-9041-AE5300161291}" srcOrd="0" destOrd="0" presId="urn:microsoft.com/office/officeart/2005/8/layout/radial6"/>
    <dgm:cxn modelId="{1DFB763F-D2B5-43A7-B266-EADD3BFD718E}" srcId="{92369BA2-C79D-40B5-9FEE-8F4BFB72C324}" destId="{4498EA7A-0B91-4B38-B1AB-8E583CC9E937}" srcOrd="0" destOrd="0" parTransId="{F2C31E7A-619B-426E-BC86-E23DFA67E8FB}" sibTransId="{48771780-7922-45A6-B3C1-EE544B03C946}"/>
    <dgm:cxn modelId="{911C6643-6304-44A1-8032-3C1C6F6FA156}" type="presOf" srcId="{4ED8F105-2367-4904-85E7-CB9CFA85ADCA}" destId="{080BB1C9-7036-4F9A-82FD-D338A1BCE97C}" srcOrd="0" destOrd="0" presId="urn:microsoft.com/office/officeart/2005/8/layout/radial6"/>
    <dgm:cxn modelId="{F8CE9765-DF55-4F4E-974C-73E54484C1CA}" type="presOf" srcId="{95E760CA-8F8C-42E2-8B8F-4BAE4490F307}" destId="{0496A8CB-44DE-4F63-A385-F1750CF45ACE}" srcOrd="0" destOrd="0" presId="urn:microsoft.com/office/officeart/2005/8/layout/radial6"/>
    <dgm:cxn modelId="{6868C76C-B2E3-4DDE-A0F9-2ECEBC87AC5C}" srcId="{40DBE4DB-7089-4424-96B6-1547F1D29B33}" destId="{92369BA2-C79D-40B5-9FEE-8F4BFB72C324}" srcOrd="0" destOrd="0" parTransId="{C6642F22-0903-40C4-B686-8EE40959562E}" sibTransId="{A7909467-CA97-4A0C-AA9B-3C3611A55F20}"/>
    <dgm:cxn modelId="{FBCB7876-3B7C-40CC-99FF-79F4037C0FE8}" type="presOf" srcId="{A3E13A5C-F4C2-43FD-9DC3-9173A5F7BE6E}" destId="{651EB5E8-910D-4353-887B-4789B9C76F8C}" srcOrd="0" destOrd="0" presId="urn:microsoft.com/office/officeart/2005/8/layout/radial6"/>
    <dgm:cxn modelId="{8A00A792-42E6-4A9C-8320-C5792643E6C9}" type="presOf" srcId="{0BC7725E-7452-47EE-BEA9-94E5C0B9CDC7}" destId="{2A8BCD10-065E-4C09-A0B8-F1F4B3CD7DB7}" srcOrd="0" destOrd="0" presId="urn:microsoft.com/office/officeart/2005/8/layout/radial6"/>
    <dgm:cxn modelId="{04556BAA-CBB2-4E41-9DF2-47ABEB4552B3}" type="presOf" srcId="{43DFEA5C-3DDF-45CA-8B30-6C6BD204B026}" destId="{237BF96F-0EF9-4C45-9181-70A91AB3A77F}" srcOrd="0" destOrd="0" presId="urn:microsoft.com/office/officeart/2005/8/layout/radial6"/>
    <dgm:cxn modelId="{FA145BBC-0E21-477C-83E4-3B7D1EB1E469}" srcId="{92369BA2-C79D-40B5-9FEE-8F4BFB72C324}" destId="{95E760CA-8F8C-42E2-8B8F-4BAE4490F307}" srcOrd="1" destOrd="0" parTransId="{A3EEAF99-93A0-4173-ADE8-B4F90AFD66BE}" sibTransId="{A3E13A5C-F4C2-43FD-9DC3-9173A5F7BE6E}"/>
    <dgm:cxn modelId="{6E63EDC3-758B-413F-AB2C-46C4936EA138}" type="presOf" srcId="{40DBE4DB-7089-4424-96B6-1547F1D29B33}" destId="{64155FD2-B8A5-48F0-BC02-54E08013AC62}" srcOrd="0" destOrd="0" presId="urn:microsoft.com/office/officeart/2005/8/layout/radial6"/>
    <dgm:cxn modelId="{FF02DACB-F2FE-4888-8271-B43D738447FE}" type="presOf" srcId="{92369BA2-C79D-40B5-9FEE-8F4BFB72C324}" destId="{31922B93-B5E1-4CA7-9C71-711E10BA2C92}" srcOrd="0" destOrd="0" presId="urn:microsoft.com/office/officeart/2005/8/layout/radial6"/>
    <dgm:cxn modelId="{62F6EDD0-1C72-4D2F-B7ED-A2E666C8783E}" type="presOf" srcId="{E7550490-B834-42CF-AAC7-089A71D4E9A5}" destId="{F0CA4A8A-975A-4E8C-B7AF-C2151973F3D1}" srcOrd="0" destOrd="0" presId="urn:microsoft.com/office/officeart/2005/8/layout/radial6"/>
    <dgm:cxn modelId="{D1FC0BF4-5C87-4488-9F2B-792D55F09BE7}" srcId="{92369BA2-C79D-40B5-9FEE-8F4BFB72C324}" destId="{E7550490-B834-42CF-AAC7-089A71D4E9A5}" srcOrd="2" destOrd="0" parTransId="{7FE88961-8C34-4F78-9CB6-36AA927B6D5B}" sibTransId="{4ED8F105-2367-4904-85E7-CB9CFA85ADCA}"/>
    <dgm:cxn modelId="{FD17D82C-BBF9-412F-A130-8E3B2B527521}" type="presParOf" srcId="{64155FD2-B8A5-48F0-BC02-54E08013AC62}" destId="{31922B93-B5E1-4CA7-9C71-711E10BA2C92}" srcOrd="0" destOrd="0" presId="urn:microsoft.com/office/officeart/2005/8/layout/radial6"/>
    <dgm:cxn modelId="{78EDFEED-D9CB-4896-82E9-D9260BA2A734}" type="presParOf" srcId="{64155FD2-B8A5-48F0-BC02-54E08013AC62}" destId="{F88848B2-4A00-412F-9041-AE5300161291}" srcOrd="1" destOrd="0" presId="urn:microsoft.com/office/officeart/2005/8/layout/radial6"/>
    <dgm:cxn modelId="{FF67B623-7B92-46B2-B008-4D14F3AB9A94}" type="presParOf" srcId="{64155FD2-B8A5-48F0-BC02-54E08013AC62}" destId="{D4C42E76-012B-4054-8178-6902BE656A79}" srcOrd="2" destOrd="0" presId="urn:microsoft.com/office/officeart/2005/8/layout/radial6"/>
    <dgm:cxn modelId="{225456DC-53E6-4AC2-86C0-DAB5A83ED40A}" type="presParOf" srcId="{64155FD2-B8A5-48F0-BC02-54E08013AC62}" destId="{5695F186-9F44-4CF0-96ED-881B905332BB}" srcOrd="3" destOrd="0" presId="urn:microsoft.com/office/officeart/2005/8/layout/radial6"/>
    <dgm:cxn modelId="{C1F699D9-9875-453B-ABBA-B5BB57CCAE42}" type="presParOf" srcId="{64155FD2-B8A5-48F0-BC02-54E08013AC62}" destId="{0496A8CB-44DE-4F63-A385-F1750CF45ACE}" srcOrd="4" destOrd="0" presId="urn:microsoft.com/office/officeart/2005/8/layout/radial6"/>
    <dgm:cxn modelId="{29A7390A-B8D5-4E2C-8DA6-68E29CA46CF5}" type="presParOf" srcId="{64155FD2-B8A5-48F0-BC02-54E08013AC62}" destId="{F3442D20-346D-404A-8C08-ACA2D57344E4}" srcOrd="5" destOrd="0" presId="urn:microsoft.com/office/officeart/2005/8/layout/radial6"/>
    <dgm:cxn modelId="{4D96D83E-27C4-443A-8A9D-D63DF835C4A7}" type="presParOf" srcId="{64155FD2-B8A5-48F0-BC02-54E08013AC62}" destId="{651EB5E8-910D-4353-887B-4789B9C76F8C}" srcOrd="6" destOrd="0" presId="urn:microsoft.com/office/officeart/2005/8/layout/radial6"/>
    <dgm:cxn modelId="{7DF25884-B8D2-4FCF-B38C-5C29843B73E9}" type="presParOf" srcId="{64155FD2-B8A5-48F0-BC02-54E08013AC62}" destId="{F0CA4A8A-975A-4E8C-B7AF-C2151973F3D1}" srcOrd="7" destOrd="0" presId="urn:microsoft.com/office/officeart/2005/8/layout/radial6"/>
    <dgm:cxn modelId="{09EBB712-2452-43C4-A173-0CE6215D6A6A}" type="presParOf" srcId="{64155FD2-B8A5-48F0-BC02-54E08013AC62}" destId="{95D1F7ED-87AB-497E-97C6-9F2F62313AA2}" srcOrd="8" destOrd="0" presId="urn:microsoft.com/office/officeart/2005/8/layout/radial6"/>
    <dgm:cxn modelId="{A251AD5D-F3A2-4F24-B8A5-0ED1A593497C}" type="presParOf" srcId="{64155FD2-B8A5-48F0-BC02-54E08013AC62}" destId="{080BB1C9-7036-4F9A-82FD-D338A1BCE97C}" srcOrd="9" destOrd="0" presId="urn:microsoft.com/office/officeart/2005/8/layout/radial6"/>
    <dgm:cxn modelId="{738CFDCF-E19A-4E6B-8477-29AF2585C927}" type="presParOf" srcId="{64155FD2-B8A5-48F0-BC02-54E08013AC62}" destId="{2A8BCD10-065E-4C09-A0B8-F1F4B3CD7DB7}" srcOrd="10" destOrd="0" presId="urn:microsoft.com/office/officeart/2005/8/layout/radial6"/>
    <dgm:cxn modelId="{0AE120BA-CC8E-400D-9133-DD14DA90A7A4}" type="presParOf" srcId="{64155FD2-B8A5-48F0-BC02-54E08013AC62}" destId="{40E68562-30C2-4275-9A1F-98E063BB5382}" srcOrd="11" destOrd="0" presId="urn:microsoft.com/office/officeart/2005/8/layout/radial6"/>
    <dgm:cxn modelId="{83AF021F-A2F4-48A7-BBEE-A841A3B248F1}" type="presParOf" srcId="{64155FD2-B8A5-48F0-BC02-54E08013AC62}" destId="{237BF96F-0EF9-4C45-9181-70A91AB3A77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6583F-C384-4712-AF63-2AACDD7D558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i-FI"/>
        </a:p>
      </dgm:t>
    </dgm:pt>
    <dgm:pt modelId="{BDB80EDD-549C-441B-88D9-D685149B387D}">
      <dgm:prSet phldrT="[Teksti]"/>
      <dgm:spPr/>
      <dgm:t>
        <a:bodyPr/>
        <a:lstStyle/>
        <a:p>
          <a:r>
            <a:rPr lang="fi-FI" dirty="0"/>
            <a:t>fyysinen</a:t>
          </a:r>
        </a:p>
      </dgm:t>
    </dgm:pt>
    <dgm:pt modelId="{DFA253A1-C743-442F-8356-56E8CD62D12C}" type="parTrans" cxnId="{850445EB-AA0B-4F3B-BCCB-5EF6D49664FA}">
      <dgm:prSet/>
      <dgm:spPr/>
      <dgm:t>
        <a:bodyPr/>
        <a:lstStyle/>
        <a:p>
          <a:endParaRPr lang="fi-FI"/>
        </a:p>
      </dgm:t>
    </dgm:pt>
    <dgm:pt modelId="{E0972442-986F-4B36-B8B2-E26C1CFD8D6F}" type="sibTrans" cxnId="{850445EB-AA0B-4F3B-BCCB-5EF6D49664FA}">
      <dgm:prSet/>
      <dgm:spPr/>
      <dgm:t>
        <a:bodyPr/>
        <a:lstStyle/>
        <a:p>
          <a:endParaRPr lang="fi-FI"/>
        </a:p>
      </dgm:t>
    </dgm:pt>
    <dgm:pt modelId="{7E31BE3A-563D-4392-BC00-878323ABFD1C}">
      <dgm:prSet phldrT="[Teksti]"/>
      <dgm:spPr/>
      <dgm:t>
        <a:bodyPr/>
        <a:lstStyle/>
        <a:p>
          <a:r>
            <a:rPr lang="fi-FI" dirty="0"/>
            <a:t>psyykkinen</a:t>
          </a:r>
        </a:p>
      </dgm:t>
    </dgm:pt>
    <dgm:pt modelId="{74D3DC8A-CD49-44E4-8BF9-C674DC2FFB56}" type="parTrans" cxnId="{248F4E2E-2F78-4FAC-8CBD-35AE80F0A7DD}">
      <dgm:prSet/>
      <dgm:spPr/>
      <dgm:t>
        <a:bodyPr/>
        <a:lstStyle/>
        <a:p>
          <a:endParaRPr lang="fi-FI"/>
        </a:p>
      </dgm:t>
    </dgm:pt>
    <dgm:pt modelId="{8B4F2B10-C6DC-42C5-BAF2-6EC848AEFE03}" type="sibTrans" cxnId="{248F4E2E-2F78-4FAC-8CBD-35AE80F0A7DD}">
      <dgm:prSet/>
      <dgm:spPr/>
      <dgm:t>
        <a:bodyPr/>
        <a:lstStyle/>
        <a:p>
          <a:endParaRPr lang="fi-FI"/>
        </a:p>
      </dgm:t>
    </dgm:pt>
    <dgm:pt modelId="{F56761B9-D5A4-449F-B50A-CF3440350EE5}">
      <dgm:prSet phldrT="[Teksti]"/>
      <dgm:spPr/>
      <dgm:t>
        <a:bodyPr/>
        <a:lstStyle/>
        <a:p>
          <a:r>
            <a:rPr lang="fi-FI" dirty="0"/>
            <a:t>sosiaalinen</a:t>
          </a:r>
        </a:p>
      </dgm:t>
    </dgm:pt>
    <dgm:pt modelId="{90263A9B-BF6A-41D1-B075-AF68541E4E63}" type="parTrans" cxnId="{4D014236-986A-4AA6-9D74-50B01DAFE368}">
      <dgm:prSet/>
      <dgm:spPr/>
      <dgm:t>
        <a:bodyPr/>
        <a:lstStyle/>
        <a:p>
          <a:endParaRPr lang="fi-FI"/>
        </a:p>
      </dgm:t>
    </dgm:pt>
    <dgm:pt modelId="{435BFF74-7136-4DE4-9A49-E3915BCA929D}" type="sibTrans" cxnId="{4D014236-986A-4AA6-9D74-50B01DAFE368}">
      <dgm:prSet/>
      <dgm:spPr/>
      <dgm:t>
        <a:bodyPr/>
        <a:lstStyle/>
        <a:p>
          <a:endParaRPr lang="fi-FI"/>
        </a:p>
      </dgm:t>
    </dgm:pt>
    <dgm:pt modelId="{1F3EE19B-86ED-4D28-A6BD-16D67710149B}">
      <dgm:prSet phldrT="[Teksti]" custT="1"/>
      <dgm:spPr/>
      <dgm:t>
        <a:bodyPr/>
        <a:lstStyle/>
        <a:p>
          <a:r>
            <a:rPr lang="fi-FI" sz="2200" b="1" dirty="0"/>
            <a:t>Liikunnassa tarvittavat oppimaan oppimisen taidot</a:t>
          </a:r>
        </a:p>
        <a:p>
          <a:r>
            <a:rPr lang="fi-FI" sz="2200" b="1" dirty="0"/>
            <a:t>Liikunnan tiedot ja taidot</a:t>
          </a:r>
        </a:p>
        <a:p>
          <a:r>
            <a:rPr lang="fi-FI" sz="2200" b="1" dirty="0"/>
            <a:t>Työskentelytaidot</a:t>
          </a:r>
        </a:p>
      </dgm:t>
    </dgm:pt>
    <dgm:pt modelId="{4B923379-4D10-4090-BFD5-31A65073FD2B}" type="parTrans" cxnId="{EB005710-338A-4D09-BC74-D489008EA439}">
      <dgm:prSet/>
      <dgm:spPr/>
      <dgm:t>
        <a:bodyPr/>
        <a:lstStyle/>
        <a:p>
          <a:endParaRPr lang="fi-FI"/>
        </a:p>
      </dgm:t>
    </dgm:pt>
    <dgm:pt modelId="{73D3FE0D-D909-48C9-9DFB-3B878432545A}" type="sibTrans" cxnId="{EB005710-338A-4D09-BC74-D489008EA439}">
      <dgm:prSet/>
      <dgm:spPr/>
      <dgm:t>
        <a:bodyPr/>
        <a:lstStyle/>
        <a:p>
          <a:endParaRPr lang="fi-FI"/>
        </a:p>
      </dgm:t>
    </dgm:pt>
    <dgm:pt modelId="{3DE2D599-5592-4099-A26A-841AB8E839D7}" type="pres">
      <dgm:prSet presAssocID="{76A6583F-C384-4712-AF63-2AACDD7D558C}" presName="Name0" presStyleCnt="0">
        <dgm:presLayoutVars>
          <dgm:chMax val="4"/>
          <dgm:resizeHandles val="exact"/>
        </dgm:presLayoutVars>
      </dgm:prSet>
      <dgm:spPr/>
    </dgm:pt>
    <dgm:pt modelId="{24B6D8A5-10EA-4A80-9F39-7EFF193F4ED2}" type="pres">
      <dgm:prSet presAssocID="{76A6583F-C384-4712-AF63-2AACDD7D558C}" presName="ellipse" presStyleLbl="trBgShp" presStyleIdx="0" presStyleCnt="1" custScaleX="85751" custScaleY="234570" custLinFactNeighborX="2788" custLinFactNeighborY="46964"/>
      <dgm:spPr/>
    </dgm:pt>
    <dgm:pt modelId="{BA856E19-3950-496D-BFCA-232A6A1770A7}" type="pres">
      <dgm:prSet presAssocID="{76A6583F-C384-4712-AF63-2AACDD7D558C}" presName="arrow1" presStyleLbl="fgShp" presStyleIdx="0" presStyleCnt="1" custScaleY="150499" custLinFactNeighborX="8462" custLinFactNeighborY="-40150"/>
      <dgm:spPr/>
    </dgm:pt>
    <dgm:pt modelId="{116A2EC7-C272-43F5-9D12-B7FCE7642DC8}" type="pres">
      <dgm:prSet presAssocID="{76A6583F-C384-4712-AF63-2AACDD7D558C}" presName="rectangle" presStyleLbl="revTx" presStyleIdx="0" presStyleCnt="1" custScaleX="146466" custScaleY="122931" custLinFactNeighborX="7031" custLinFactNeighborY="58726">
        <dgm:presLayoutVars>
          <dgm:bulletEnabled val="1"/>
        </dgm:presLayoutVars>
      </dgm:prSet>
      <dgm:spPr/>
    </dgm:pt>
    <dgm:pt modelId="{921005E2-D013-458D-A15E-68F4C3F48D66}" type="pres">
      <dgm:prSet presAssocID="{7E31BE3A-563D-4392-BC00-878323ABFD1C}" presName="item1" presStyleLbl="node1" presStyleIdx="0" presStyleCnt="3">
        <dgm:presLayoutVars>
          <dgm:bulletEnabled val="1"/>
        </dgm:presLayoutVars>
      </dgm:prSet>
      <dgm:spPr/>
    </dgm:pt>
    <dgm:pt modelId="{5F07A150-D21F-4D8D-B78E-5E6FEC0F689E}" type="pres">
      <dgm:prSet presAssocID="{F56761B9-D5A4-449F-B50A-CF3440350EE5}" presName="item2" presStyleLbl="node1" presStyleIdx="1" presStyleCnt="3" custLinFactNeighborX="17679" custLinFactNeighborY="-15973">
        <dgm:presLayoutVars>
          <dgm:bulletEnabled val="1"/>
        </dgm:presLayoutVars>
      </dgm:prSet>
      <dgm:spPr/>
    </dgm:pt>
    <dgm:pt modelId="{496B1BA5-3C47-4B9D-8638-0612071717A8}" type="pres">
      <dgm:prSet presAssocID="{1F3EE19B-86ED-4D28-A6BD-16D67710149B}" presName="item3" presStyleLbl="node1" presStyleIdx="2" presStyleCnt="3" custScaleX="100001" custScaleY="97382" custLinFactNeighborX="18696" custLinFactNeighborY="1278">
        <dgm:presLayoutVars>
          <dgm:bulletEnabled val="1"/>
        </dgm:presLayoutVars>
      </dgm:prSet>
      <dgm:spPr/>
    </dgm:pt>
    <dgm:pt modelId="{E5FC34B6-210F-4EAE-B6CE-9DD87ED4BC7C}" type="pres">
      <dgm:prSet presAssocID="{76A6583F-C384-4712-AF63-2AACDD7D558C}" presName="funnel" presStyleLbl="trAlignAcc1" presStyleIdx="0" presStyleCnt="1" custScaleX="78463" custScaleY="111537" custLinFactNeighborX="2163" custLinFactNeighborY="-5865"/>
      <dgm:spPr/>
    </dgm:pt>
  </dgm:ptLst>
  <dgm:cxnLst>
    <dgm:cxn modelId="{EB005710-338A-4D09-BC74-D489008EA439}" srcId="{76A6583F-C384-4712-AF63-2AACDD7D558C}" destId="{1F3EE19B-86ED-4D28-A6BD-16D67710149B}" srcOrd="3" destOrd="0" parTransId="{4B923379-4D10-4090-BFD5-31A65073FD2B}" sibTransId="{73D3FE0D-D909-48C9-9DFB-3B878432545A}"/>
    <dgm:cxn modelId="{248F4E2E-2F78-4FAC-8CBD-35AE80F0A7DD}" srcId="{76A6583F-C384-4712-AF63-2AACDD7D558C}" destId="{7E31BE3A-563D-4392-BC00-878323ABFD1C}" srcOrd="1" destOrd="0" parTransId="{74D3DC8A-CD49-44E4-8BF9-C674DC2FFB56}" sibTransId="{8B4F2B10-C6DC-42C5-BAF2-6EC848AEFE03}"/>
    <dgm:cxn modelId="{4D014236-986A-4AA6-9D74-50B01DAFE368}" srcId="{76A6583F-C384-4712-AF63-2AACDD7D558C}" destId="{F56761B9-D5A4-449F-B50A-CF3440350EE5}" srcOrd="2" destOrd="0" parTransId="{90263A9B-BF6A-41D1-B075-AF68541E4E63}" sibTransId="{435BFF74-7136-4DE4-9A49-E3915BCA929D}"/>
    <dgm:cxn modelId="{299D8C40-43F8-493E-8557-425F5C35A5F9}" type="presOf" srcId="{76A6583F-C384-4712-AF63-2AACDD7D558C}" destId="{3DE2D599-5592-4099-A26A-841AB8E839D7}" srcOrd="0" destOrd="0" presId="urn:microsoft.com/office/officeart/2005/8/layout/funnel1"/>
    <dgm:cxn modelId="{E450DAB5-CB04-4CA9-866E-B637E8CC0E8C}" type="presOf" srcId="{BDB80EDD-549C-441B-88D9-D685149B387D}" destId="{496B1BA5-3C47-4B9D-8638-0612071717A8}" srcOrd="0" destOrd="0" presId="urn:microsoft.com/office/officeart/2005/8/layout/funnel1"/>
    <dgm:cxn modelId="{9311D9E9-33E9-4D01-A8B7-28559D746E51}" type="presOf" srcId="{F56761B9-D5A4-449F-B50A-CF3440350EE5}" destId="{921005E2-D013-458D-A15E-68F4C3F48D66}" srcOrd="0" destOrd="0" presId="urn:microsoft.com/office/officeart/2005/8/layout/funnel1"/>
    <dgm:cxn modelId="{850445EB-AA0B-4F3B-BCCB-5EF6D49664FA}" srcId="{76A6583F-C384-4712-AF63-2AACDD7D558C}" destId="{BDB80EDD-549C-441B-88D9-D685149B387D}" srcOrd="0" destOrd="0" parTransId="{DFA253A1-C743-442F-8356-56E8CD62D12C}" sibTransId="{E0972442-986F-4B36-B8B2-E26C1CFD8D6F}"/>
    <dgm:cxn modelId="{639B41EC-642A-453C-8AA9-9F1DB38401BB}" type="presOf" srcId="{7E31BE3A-563D-4392-BC00-878323ABFD1C}" destId="{5F07A150-D21F-4D8D-B78E-5E6FEC0F689E}" srcOrd="0" destOrd="0" presId="urn:microsoft.com/office/officeart/2005/8/layout/funnel1"/>
    <dgm:cxn modelId="{2B0779F7-A2C7-4AA2-83CF-0A94ABA05799}" type="presOf" srcId="{1F3EE19B-86ED-4D28-A6BD-16D67710149B}" destId="{116A2EC7-C272-43F5-9D12-B7FCE7642DC8}" srcOrd="0" destOrd="0" presId="urn:microsoft.com/office/officeart/2005/8/layout/funnel1"/>
    <dgm:cxn modelId="{9E61F664-1659-40B0-AE08-2E759BBA0D54}" type="presParOf" srcId="{3DE2D599-5592-4099-A26A-841AB8E839D7}" destId="{24B6D8A5-10EA-4A80-9F39-7EFF193F4ED2}" srcOrd="0" destOrd="0" presId="urn:microsoft.com/office/officeart/2005/8/layout/funnel1"/>
    <dgm:cxn modelId="{B080453C-41C2-4630-91F7-269A8B5B7F02}" type="presParOf" srcId="{3DE2D599-5592-4099-A26A-841AB8E839D7}" destId="{BA856E19-3950-496D-BFCA-232A6A1770A7}" srcOrd="1" destOrd="0" presId="urn:microsoft.com/office/officeart/2005/8/layout/funnel1"/>
    <dgm:cxn modelId="{5F95C859-553A-4555-9A3A-F1440C7F711D}" type="presParOf" srcId="{3DE2D599-5592-4099-A26A-841AB8E839D7}" destId="{116A2EC7-C272-43F5-9D12-B7FCE7642DC8}" srcOrd="2" destOrd="0" presId="urn:microsoft.com/office/officeart/2005/8/layout/funnel1"/>
    <dgm:cxn modelId="{45A10EE7-5367-41AA-BA5F-87EC0FF0543F}" type="presParOf" srcId="{3DE2D599-5592-4099-A26A-841AB8E839D7}" destId="{921005E2-D013-458D-A15E-68F4C3F48D66}" srcOrd="3" destOrd="0" presId="urn:microsoft.com/office/officeart/2005/8/layout/funnel1"/>
    <dgm:cxn modelId="{88129649-A54D-4A08-BD8E-E1B1F8997551}" type="presParOf" srcId="{3DE2D599-5592-4099-A26A-841AB8E839D7}" destId="{5F07A150-D21F-4D8D-B78E-5E6FEC0F689E}" srcOrd="4" destOrd="0" presId="urn:microsoft.com/office/officeart/2005/8/layout/funnel1"/>
    <dgm:cxn modelId="{0E36851F-7184-4E1C-A04C-563A0A3C5863}" type="presParOf" srcId="{3DE2D599-5592-4099-A26A-841AB8E839D7}" destId="{496B1BA5-3C47-4B9D-8638-0612071717A8}" srcOrd="5" destOrd="0" presId="urn:microsoft.com/office/officeart/2005/8/layout/funnel1"/>
    <dgm:cxn modelId="{8BB532B2-6DAA-4C4E-83E3-3FB0269168CE}" type="presParOf" srcId="{3DE2D599-5592-4099-A26A-841AB8E839D7}" destId="{E5FC34B6-210F-4EAE-B6CE-9DD87ED4BC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BF96F-0EF9-4C45-9181-70A91AB3A77F}">
      <dsp:nvSpPr>
        <dsp:cNvPr id="0" name=""/>
        <dsp:cNvSpPr/>
      </dsp:nvSpPr>
      <dsp:spPr>
        <a:xfrm>
          <a:off x="798659" y="475738"/>
          <a:ext cx="3165180" cy="3165180"/>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0BB1C9-7036-4F9A-82FD-D338A1BCE97C}">
      <dsp:nvSpPr>
        <dsp:cNvPr id="0" name=""/>
        <dsp:cNvSpPr/>
      </dsp:nvSpPr>
      <dsp:spPr>
        <a:xfrm>
          <a:off x="798659" y="475738"/>
          <a:ext cx="3165180" cy="3165180"/>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1EB5E8-910D-4353-887B-4789B9C76F8C}">
      <dsp:nvSpPr>
        <dsp:cNvPr id="0" name=""/>
        <dsp:cNvSpPr/>
      </dsp:nvSpPr>
      <dsp:spPr>
        <a:xfrm>
          <a:off x="798659" y="475738"/>
          <a:ext cx="3165180" cy="3165180"/>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5F186-9F44-4CF0-96ED-881B905332BB}">
      <dsp:nvSpPr>
        <dsp:cNvPr id="0" name=""/>
        <dsp:cNvSpPr/>
      </dsp:nvSpPr>
      <dsp:spPr>
        <a:xfrm>
          <a:off x="798659" y="475738"/>
          <a:ext cx="3165180" cy="3165180"/>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922B93-B5E1-4CA7-9C71-711E10BA2C92}">
      <dsp:nvSpPr>
        <dsp:cNvPr id="0" name=""/>
        <dsp:cNvSpPr/>
      </dsp:nvSpPr>
      <dsp:spPr>
        <a:xfrm>
          <a:off x="1652224" y="1329303"/>
          <a:ext cx="1458050" cy="1458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t>Oppilaan hyvinvointi</a:t>
          </a:r>
        </a:p>
      </dsp:txBody>
      <dsp:txXfrm>
        <a:off x="1865750" y="1542829"/>
        <a:ext cx="1030998" cy="1030998"/>
      </dsp:txXfrm>
    </dsp:sp>
    <dsp:sp modelId="{F88848B2-4A00-412F-9041-AE5300161291}">
      <dsp:nvSpPr>
        <dsp:cNvPr id="0" name=""/>
        <dsp:cNvSpPr/>
      </dsp:nvSpPr>
      <dsp:spPr>
        <a:xfrm>
          <a:off x="1870932" y="2164"/>
          <a:ext cx="1020635" cy="10206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Fyysinen toimintakyky</a:t>
          </a:r>
        </a:p>
      </dsp:txBody>
      <dsp:txXfrm>
        <a:off x="2020401" y="151633"/>
        <a:ext cx="721697" cy="721697"/>
      </dsp:txXfrm>
    </dsp:sp>
    <dsp:sp modelId="{0496A8CB-44DE-4F63-A385-F1750CF45ACE}">
      <dsp:nvSpPr>
        <dsp:cNvPr id="0" name=""/>
        <dsp:cNvSpPr/>
      </dsp:nvSpPr>
      <dsp:spPr>
        <a:xfrm>
          <a:off x="3416779" y="1548011"/>
          <a:ext cx="1020635" cy="10206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Psyykkinen toimintakyky</a:t>
          </a:r>
        </a:p>
      </dsp:txBody>
      <dsp:txXfrm>
        <a:off x="3566248" y="1697480"/>
        <a:ext cx="721697" cy="721697"/>
      </dsp:txXfrm>
    </dsp:sp>
    <dsp:sp modelId="{F0CA4A8A-975A-4E8C-B7AF-C2151973F3D1}">
      <dsp:nvSpPr>
        <dsp:cNvPr id="0" name=""/>
        <dsp:cNvSpPr/>
      </dsp:nvSpPr>
      <dsp:spPr>
        <a:xfrm>
          <a:off x="1870932" y="3093858"/>
          <a:ext cx="1020635" cy="10206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Myönteinen kehonkuva</a:t>
          </a:r>
        </a:p>
      </dsp:txBody>
      <dsp:txXfrm>
        <a:off x="2020401" y="3243327"/>
        <a:ext cx="721697" cy="721697"/>
      </dsp:txXfrm>
    </dsp:sp>
    <dsp:sp modelId="{2A8BCD10-065E-4C09-A0B8-F1F4B3CD7DB7}">
      <dsp:nvSpPr>
        <dsp:cNvPr id="0" name=""/>
        <dsp:cNvSpPr/>
      </dsp:nvSpPr>
      <dsp:spPr>
        <a:xfrm>
          <a:off x="325085" y="1548011"/>
          <a:ext cx="1020635" cy="10206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Sosiaalinen toimintakyky</a:t>
          </a:r>
        </a:p>
      </dsp:txBody>
      <dsp:txXfrm>
        <a:off x="474554" y="1697480"/>
        <a:ext cx="721697" cy="721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6D8A5-10EA-4A80-9F39-7EFF193F4ED2}">
      <dsp:nvSpPr>
        <dsp:cNvPr id="0" name=""/>
        <dsp:cNvSpPr/>
      </dsp:nvSpPr>
      <dsp:spPr>
        <a:xfrm>
          <a:off x="1228870" y="855563"/>
          <a:ext cx="2826871" cy="268551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56E19-3950-496D-BFCA-232A6A1770A7}">
      <dsp:nvSpPr>
        <dsp:cNvPr id="0" name=""/>
        <dsp:cNvSpPr/>
      </dsp:nvSpPr>
      <dsp:spPr>
        <a:xfrm>
          <a:off x="2290130" y="3624197"/>
          <a:ext cx="638876" cy="61536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6A2EC7-C272-43F5-9D12-B7FCE7642DC8}">
      <dsp:nvSpPr>
        <dsp:cNvPr id="0" name=""/>
        <dsp:cNvSpPr/>
      </dsp:nvSpPr>
      <dsp:spPr>
        <a:xfrm>
          <a:off x="525351" y="4448696"/>
          <a:ext cx="4491539" cy="94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i-FI" sz="2200" b="1" kern="1200" dirty="0"/>
            <a:t>Liikunnassa tarvittavat oppimaan oppimisen taidot</a:t>
          </a:r>
        </a:p>
        <a:p>
          <a:pPr marL="0" lvl="0" indent="0" algn="ctr" defTabSz="977900">
            <a:lnSpc>
              <a:spcPct val="90000"/>
            </a:lnSpc>
            <a:spcBef>
              <a:spcPct val="0"/>
            </a:spcBef>
            <a:spcAft>
              <a:spcPct val="35000"/>
            </a:spcAft>
            <a:buNone/>
          </a:pPr>
          <a:r>
            <a:rPr lang="fi-FI" sz="2200" b="1" kern="1200" dirty="0"/>
            <a:t>Liikunnan tiedot ja taidot</a:t>
          </a:r>
        </a:p>
        <a:p>
          <a:pPr marL="0" lvl="0" indent="0" algn="ctr" defTabSz="977900">
            <a:lnSpc>
              <a:spcPct val="90000"/>
            </a:lnSpc>
            <a:spcBef>
              <a:spcPct val="0"/>
            </a:spcBef>
            <a:spcAft>
              <a:spcPct val="35000"/>
            </a:spcAft>
            <a:buNone/>
          </a:pPr>
          <a:r>
            <a:rPr lang="fi-FI" sz="2200" b="1" kern="1200" dirty="0"/>
            <a:t>Työskentelytaidot</a:t>
          </a:r>
        </a:p>
      </dsp:txBody>
      <dsp:txXfrm>
        <a:off x="525351" y="4448696"/>
        <a:ext cx="4491539" cy="942453"/>
      </dsp:txXfrm>
    </dsp:sp>
    <dsp:sp modelId="{921005E2-D013-458D-A15E-68F4C3F48D66}">
      <dsp:nvSpPr>
        <dsp:cNvPr id="0" name=""/>
        <dsp:cNvSpPr/>
      </dsp:nvSpPr>
      <dsp:spPr>
        <a:xfrm>
          <a:off x="2100627" y="2321500"/>
          <a:ext cx="1149978" cy="1149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kern="1200" dirty="0"/>
            <a:t>sosiaalinen</a:t>
          </a:r>
        </a:p>
      </dsp:txBody>
      <dsp:txXfrm>
        <a:off x="2269037" y="2489910"/>
        <a:ext cx="813158" cy="813158"/>
      </dsp:txXfrm>
    </dsp:sp>
    <dsp:sp modelId="{5F07A150-D21F-4D8D-B78E-5E6FEC0F689E}">
      <dsp:nvSpPr>
        <dsp:cNvPr id="0" name=""/>
        <dsp:cNvSpPr/>
      </dsp:nvSpPr>
      <dsp:spPr>
        <a:xfrm>
          <a:off x="1481058" y="1275074"/>
          <a:ext cx="1149978" cy="1149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kern="1200" dirty="0"/>
            <a:t>psyykkinen</a:t>
          </a:r>
        </a:p>
      </dsp:txBody>
      <dsp:txXfrm>
        <a:off x="1649468" y="1443484"/>
        <a:ext cx="813158" cy="813158"/>
      </dsp:txXfrm>
    </dsp:sp>
    <dsp:sp modelId="{496B1BA5-3C47-4B9D-8638-0612071717A8}">
      <dsp:nvSpPr>
        <dsp:cNvPr id="0" name=""/>
        <dsp:cNvSpPr/>
      </dsp:nvSpPr>
      <dsp:spPr>
        <a:xfrm>
          <a:off x="2668281" y="1210471"/>
          <a:ext cx="1149989" cy="11198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kern="1200" dirty="0"/>
            <a:t>fyysinen</a:t>
          </a:r>
        </a:p>
      </dsp:txBody>
      <dsp:txXfrm>
        <a:off x="2836693" y="1374472"/>
        <a:ext cx="813165" cy="791869"/>
      </dsp:txXfrm>
    </dsp:sp>
    <dsp:sp modelId="{E5FC34B6-210F-4EAE-B6CE-9DD87ED4BC7C}">
      <dsp:nvSpPr>
        <dsp:cNvPr id="0" name=""/>
        <dsp:cNvSpPr/>
      </dsp:nvSpPr>
      <dsp:spPr>
        <a:xfrm>
          <a:off x="1229303" y="614689"/>
          <a:ext cx="2807178" cy="31923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1816626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00424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725841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604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A65DA0C-DC9C-4B95-BE4F-C2BD6C31696F}" type="slidenum">
              <a:rPr lang="fi-FI" smtClean="0"/>
              <a:t>‹#›</a:t>
            </a:fld>
            <a:endParaRPr lang="fi-FI"/>
          </a:p>
        </p:txBody>
      </p:sp>
    </p:spTree>
    <p:extLst>
      <p:ext uri="{BB962C8B-B14F-4D97-AF65-F5344CB8AC3E}">
        <p14:creationId xmlns:p14="http://schemas.microsoft.com/office/powerpoint/2010/main" val="52177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802611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761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57416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521650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Tree>
    <p:extLst>
      <p:ext uri="{BB962C8B-B14F-4D97-AF65-F5344CB8AC3E}">
        <p14:creationId xmlns:p14="http://schemas.microsoft.com/office/powerpoint/2010/main" val="1610962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A65DA0C-DC9C-4B95-BE4F-C2BD6C31696F}" type="slidenum">
              <a:rPr lang="fi-FI" smtClean="0"/>
              <a:t>‹#›</a:t>
            </a:fld>
            <a:endParaRPr lang="fi-FI"/>
          </a:p>
        </p:txBody>
      </p:sp>
    </p:spTree>
    <p:extLst>
      <p:ext uri="{BB962C8B-B14F-4D97-AF65-F5344CB8AC3E}">
        <p14:creationId xmlns:p14="http://schemas.microsoft.com/office/powerpoint/2010/main" val="220728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6874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3482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865841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69595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512251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1379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2676291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40628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Tree>
    <p:extLst>
      <p:ext uri="{BB962C8B-B14F-4D97-AF65-F5344CB8AC3E}">
        <p14:creationId xmlns:p14="http://schemas.microsoft.com/office/powerpoint/2010/main" val="370406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Tree>
    <p:extLst>
      <p:ext uri="{BB962C8B-B14F-4D97-AF65-F5344CB8AC3E}">
        <p14:creationId xmlns:p14="http://schemas.microsoft.com/office/powerpoint/2010/main" val="3334310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167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36876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61337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A65DA0C-DC9C-4B95-BE4F-C2BD6C31696F}" type="slidenum">
              <a:rPr lang="fi-FI" smtClean="0"/>
              <a:t>‹#›</a:t>
            </a:fld>
            <a:endParaRPr lang="fi-FI"/>
          </a:p>
        </p:txBody>
      </p:sp>
    </p:spTree>
    <p:extLst>
      <p:ext uri="{BB962C8B-B14F-4D97-AF65-F5344CB8AC3E}">
        <p14:creationId xmlns:p14="http://schemas.microsoft.com/office/powerpoint/2010/main" val="361765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A65DA0C-DC9C-4B95-BE4F-C2BD6C31696F}" type="slidenum">
              <a:rPr lang="fi-FI" smtClean="0"/>
              <a:t>‹#›</a:t>
            </a:fld>
            <a:endParaRPr lang="fi-FI"/>
          </a:p>
        </p:txBody>
      </p:sp>
    </p:spTree>
    <p:extLst>
      <p:ext uri="{BB962C8B-B14F-4D97-AF65-F5344CB8AC3E}">
        <p14:creationId xmlns:p14="http://schemas.microsoft.com/office/powerpoint/2010/main" val="1500720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4767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6214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90783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0944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A65DA0C-DC9C-4B95-BE4F-C2BD6C31696F}"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82124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A65DA0C-DC9C-4B95-BE4F-C2BD6C31696F}" type="slidenum">
              <a:rPr lang="fi-FI" smtClean="0"/>
              <a:t>‹#›</a:t>
            </a:fld>
            <a:endParaRPr lang="fi-FI"/>
          </a:p>
        </p:txBody>
      </p:sp>
    </p:spTree>
    <p:extLst>
      <p:ext uri="{BB962C8B-B14F-4D97-AF65-F5344CB8AC3E}">
        <p14:creationId xmlns:p14="http://schemas.microsoft.com/office/powerpoint/2010/main" val="2236517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A65DA0C-DC9C-4B95-BE4F-C2BD6C31696F}"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04717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65216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20407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A65DA0C-DC9C-4B95-BE4F-C2BD6C31696F}"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04077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7E2025BA-74DD-444C-AD2B-32ABEA0C927E}" type="datetimeFigureOut">
              <a:rPr lang="fi-FI" smtClean="0"/>
              <a:t>25.4.2022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A65DA0C-DC9C-4B95-BE4F-C2BD6C31696F}"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7AFFB3-A69F-4EAE-AEBB-C3EF240A05D8}"/>
              </a:ext>
            </a:extLst>
          </p:cNvPr>
          <p:cNvSpPr>
            <a:spLocks noGrp="1"/>
          </p:cNvSpPr>
          <p:nvPr>
            <p:ph type="ctrTitle"/>
          </p:nvPr>
        </p:nvSpPr>
        <p:spPr>
          <a:xfrm>
            <a:off x="711200" y="1503680"/>
            <a:ext cx="5201920" cy="4211320"/>
          </a:xfrm>
        </p:spPr>
        <p:txBody>
          <a:bodyPr/>
          <a:lstStyle/>
          <a:p>
            <a:r>
              <a:rPr lang="en-US" dirty="0" err="1"/>
              <a:t>Yksilöllisyyden</a:t>
            </a:r>
            <a:r>
              <a:rPr lang="en-US" dirty="0"/>
              <a:t> </a:t>
            </a:r>
            <a:r>
              <a:rPr lang="en-US" dirty="0" err="1"/>
              <a:t>huomioiminen</a:t>
            </a:r>
            <a:r>
              <a:rPr lang="en-US" dirty="0"/>
              <a:t> </a:t>
            </a:r>
            <a:r>
              <a:rPr lang="en-US" dirty="0" err="1"/>
              <a:t>perusopetuksen</a:t>
            </a:r>
            <a:r>
              <a:rPr lang="en-US" dirty="0"/>
              <a:t> </a:t>
            </a:r>
            <a:r>
              <a:rPr lang="en-US" dirty="0" err="1"/>
              <a:t>liikunnan</a:t>
            </a:r>
            <a:r>
              <a:rPr lang="en-US" dirty="0"/>
              <a:t> </a:t>
            </a:r>
            <a:r>
              <a:rPr lang="en-US" dirty="0" err="1"/>
              <a:t>opetuksessa</a:t>
            </a:r>
            <a:r>
              <a:rPr lang="en-US" dirty="0"/>
              <a:t>,  </a:t>
            </a:r>
            <a:r>
              <a:rPr lang="en-US" dirty="0" err="1"/>
              <a:t>oppimisessa</a:t>
            </a:r>
            <a:r>
              <a:rPr lang="en-US" dirty="0"/>
              <a:t> ja </a:t>
            </a:r>
            <a:r>
              <a:rPr lang="en-US" dirty="0" err="1"/>
              <a:t>arvioinnissa</a:t>
            </a:r>
            <a:br>
              <a:rPr lang="en-US" dirty="0"/>
            </a:br>
            <a:br>
              <a:rPr lang="en-US" dirty="0"/>
            </a:br>
            <a:r>
              <a:rPr lang="en-US" dirty="0"/>
              <a:t>25.4.2022</a:t>
            </a:r>
            <a:br>
              <a:rPr lang="en-US" dirty="0"/>
            </a:br>
            <a:endParaRPr lang="en-US" dirty="0"/>
          </a:p>
        </p:txBody>
      </p:sp>
      <p:sp>
        <p:nvSpPr>
          <p:cNvPr id="10" name="Subtitle 2">
            <a:extLst>
              <a:ext uri="{FF2B5EF4-FFF2-40B4-BE49-F238E27FC236}">
                <a16:creationId xmlns:a16="http://schemas.microsoft.com/office/drawing/2014/main" id="{925E6B3F-C7B3-46D0-B794-90CA421B494D}"/>
              </a:ext>
            </a:extLst>
          </p:cNvPr>
          <p:cNvSpPr>
            <a:spLocks noGrp="1"/>
          </p:cNvSpPr>
          <p:nvPr>
            <p:ph type="subTitle" idx="1"/>
          </p:nvPr>
        </p:nvSpPr>
        <p:spPr>
          <a:xfrm>
            <a:off x="7791449" y="5181600"/>
            <a:ext cx="4298522" cy="1223074"/>
          </a:xfrm>
        </p:spPr>
        <p:txBody>
          <a:bodyPr/>
          <a:lstStyle/>
          <a:p>
            <a:r>
              <a:rPr lang="en-US" dirty="0"/>
              <a:t>Mari Kääpä </a:t>
            </a:r>
          </a:p>
          <a:p>
            <a:r>
              <a:rPr lang="en-US" dirty="0"/>
              <a:t>KM, </a:t>
            </a:r>
            <a:r>
              <a:rPr lang="en-US" dirty="0" err="1"/>
              <a:t>LitM</a:t>
            </a:r>
            <a:r>
              <a:rPr lang="en-US" dirty="0"/>
              <a:t>, </a:t>
            </a:r>
            <a:r>
              <a:rPr lang="en-US" dirty="0" err="1"/>
              <a:t>väitöskirjatutkija</a:t>
            </a:r>
            <a:endParaRPr lang="en-US" dirty="0"/>
          </a:p>
        </p:txBody>
      </p:sp>
      <p:pic>
        <p:nvPicPr>
          <p:cNvPr id="5" name="Kuva 4" descr="Kuva, joka sisältää kohteen sieni, ulko, kasvi, puu&#10;&#10;Kuvaus luotu automaattisesti">
            <a:extLst>
              <a:ext uri="{FF2B5EF4-FFF2-40B4-BE49-F238E27FC236}">
                <a16:creationId xmlns:a16="http://schemas.microsoft.com/office/drawing/2014/main" id="{A31C24A9-DA96-4464-A45E-F6CF3EB41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143243" y="1101538"/>
            <a:ext cx="4519561" cy="3375547"/>
          </a:xfrm>
          <a:prstGeom prst="rect">
            <a:avLst/>
          </a:prstGeom>
        </p:spPr>
      </p:pic>
    </p:spTree>
    <p:extLst>
      <p:ext uri="{BB962C8B-B14F-4D97-AF65-F5344CB8AC3E}">
        <p14:creationId xmlns:p14="http://schemas.microsoft.com/office/powerpoint/2010/main" val="1808818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Pyöristetyt kulmat 7">
            <a:extLst>
              <a:ext uri="{FF2B5EF4-FFF2-40B4-BE49-F238E27FC236}">
                <a16:creationId xmlns:a16="http://schemas.microsoft.com/office/drawing/2014/main" id="{0A640699-F850-465C-BEE5-B6EFAAD9EB92}"/>
              </a:ext>
            </a:extLst>
          </p:cNvPr>
          <p:cNvSpPr/>
          <p:nvPr/>
        </p:nvSpPr>
        <p:spPr>
          <a:xfrm>
            <a:off x="243015" y="2474506"/>
            <a:ext cx="2159000" cy="8953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Oppilaantuntemus</a:t>
            </a:r>
          </a:p>
        </p:txBody>
      </p:sp>
      <p:sp>
        <p:nvSpPr>
          <p:cNvPr id="9" name="Suorakulmio: Pyöristetyt kulmat 8">
            <a:extLst>
              <a:ext uri="{FF2B5EF4-FFF2-40B4-BE49-F238E27FC236}">
                <a16:creationId xmlns:a16="http://schemas.microsoft.com/office/drawing/2014/main" id="{E01B04E2-9748-406F-A223-DBC643A5D573}"/>
              </a:ext>
            </a:extLst>
          </p:cNvPr>
          <p:cNvSpPr/>
          <p:nvPr/>
        </p:nvSpPr>
        <p:spPr>
          <a:xfrm>
            <a:off x="3173828" y="3280009"/>
            <a:ext cx="2502512" cy="157852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pedagogiset ratkaisut</a:t>
            </a:r>
          </a:p>
        </p:txBody>
      </p:sp>
      <p:sp>
        <p:nvSpPr>
          <p:cNvPr id="11" name="Suorakulmio: Pyöristetyt kulmat 10">
            <a:extLst>
              <a:ext uri="{FF2B5EF4-FFF2-40B4-BE49-F238E27FC236}">
                <a16:creationId xmlns:a16="http://schemas.microsoft.com/office/drawing/2014/main" id="{44D13846-7C24-4D0B-90A0-DDF6CA01B766}"/>
              </a:ext>
            </a:extLst>
          </p:cNvPr>
          <p:cNvSpPr/>
          <p:nvPr/>
        </p:nvSpPr>
        <p:spPr>
          <a:xfrm>
            <a:off x="6268794" y="3650928"/>
            <a:ext cx="2324100" cy="1066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ilmapiiri </a:t>
            </a:r>
            <a:r>
              <a:rPr lang="fi-FI" dirty="0">
                <a:sym typeface="Wingdings" panose="05000000000000000000" pitchFamily="2" charset="2"/>
              </a:rPr>
              <a:t></a:t>
            </a:r>
            <a:r>
              <a:rPr lang="fi-FI" dirty="0"/>
              <a:t> turvallisuus, osallisuus</a:t>
            </a:r>
          </a:p>
        </p:txBody>
      </p:sp>
      <p:sp>
        <p:nvSpPr>
          <p:cNvPr id="12" name="Suorakulmio: Pyöristetyt kulmat 11">
            <a:extLst>
              <a:ext uri="{FF2B5EF4-FFF2-40B4-BE49-F238E27FC236}">
                <a16:creationId xmlns:a16="http://schemas.microsoft.com/office/drawing/2014/main" id="{D94E3EC5-45D5-4CFD-AB9F-8B7064A7C611}"/>
              </a:ext>
            </a:extLst>
          </p:cNvPr>
          <p:cNvSpPr/>
          <p:nvPr/>
        </p:nvSpPr>
        <p:spPr>
          <a:xfrm>
            <a:off x="5676340" y="1777904"/>
            <a:ext cx="3421710" cy="166950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opetusviestintä</a:t>
            </a:r>
          </a:p>
          <a:p>
            <a:pPr algn="ctr"/>
            <a:r>
              <a:rPr lang="fi-FI" dirty="0"/>
              <a:t>oppimisympäristö (tila ja aika)</a:t>
            </a:r>
          </a:p>
          <a:p>
            <a:pPr algn="ctr"/>
            <a:r>
              <a:rPr lang="fi-FI" dirty="0"/>
              <a:t>opetusvälineistö</a:t>
            </a:r>
          </a:p>
          <a:p>
            <a:pPr algn="ctr"/>
            <a:r>
              <a:rPr lang="fi-FI" dirty="0"/>
              <a:t>opetusryhmä</a:t>
            </a:r>
          </a:p>
        </p:txBody>
      </p:sp>
      <p:sp>
        <p:nvSpPr>
          <p:cNvPr id="14" name="Suorakulmio: Pyöristetyt kulmat 13">
            <a:extLst>
              <a:ext uri="{FF2B5EF4-FFF2-40B4-BE49-F238E27FC236}">
                <a16:creationId xmlns:a16="http://schemas.microsoft.com/office/drawing/2014/main" id="{AACB638B-0530-4682-AB51-6256F51B58D4}"/>
              </a:ext>
            </a:extLst>
          </p:cNvPr>
          <p:cNvSpPr/>
          <p:nvPr/>
        </p:nvSpPr>
        <p:spPr>
          <a:xfrm>
            <a:off x="5886213" y="4988522"/>
            <a:ext cx="3211837" cy="13802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opetettaviin tavoitteisiin ja sisältöihin sopiva opetustyyli</a:t>
            </a:r>
          </a:p>
          <a:p>
            <a:pPr algn="ctr"/>
            <a:r>
              <a:rPr lang="fi-FI" dirty="0"/>
              <a:t>(opettaja-/oppilasjohtoinen)</a:t>
            </a:r>
          </a:p>
        </p:txBody>
      </p:sp>
      <p:sp>
        <p:nvSpPr>
          <p:cNvPr id="15" name="Suorakulmio: Pyöristetyt kulmat 14">
            <a:extLst>
              <a:ext uri="{FF2B5EF4-FFF2-40B4-BE49-F238E27FC236}">
                <a16:creationId xmlns:a16="http://schemas.microsoft.com/office/drawing/2014/main" id="{10E418BB-3FC5-46CB-83B8-CB5438266937}"/>
              </a:ext>
            </a:extLst>
          </p:cNvPr>
          <p:cNvSpPr/>
          <p:nvPr/>
        </p:nvSpPr>
        <p:spPr>
          <a:xfrm>
            <a:off x="212633" y="3650928"/>
            <a:ext cx="2413000" cy="120760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Kokonaisvaltaisuus: fyysinen, psyykkinen ja sosiaalinen hyvinvointi</a:t>
            </a:r>
          </a:p>
        </p:txBody>
      </p:sp>
      <p:sp>
        <p:nvSpPr>
          <p:cNvPr id="16" name="Ellipsi 15">
            <a:extLst>
              <a:ext uri="{FF2B5EF4-FFF2-40B4-BE49-F238E27FC236}">
                <a16:creationId xmlns:a16="http://schemas.microsoft.com/office/drawing/2014/main" id="{7F103EDB-C63C-45D5-A1F6-700B3981F45C}"/>
              </a:ext>
            </a:extLst>
          </p:cNvPr>
          <p:cNvSpPr/>
          <p:nvPr/>
        </p:nvSpPr>
        <p:spPr>
          <a:xfrm>
            <a:off x="9038996" y="2553460"/>
            <a:ext cx="3067050" cy="239608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a:t>Onnistumisen kokemukset, </a:t>
            </a:r>
          </a:p>
          <a:p>
            <a:pPr algn="ctr"/>
            <a:r>
              <a:rPr lang="fi-FI" dirty="0"/>
              <a:t>koettu pätevyys, oman kehon hyväksyminen, oppiminen</a:t>
            </a:r>
          </a:p>
        </p:txBody>
      </p:sp>
      <p:sp>
        <p:nvSpPr>
          <p:cNvPr id="17" name="Suorakulmio: Pyöristetyt kulmat 16">
            <a:extLst>
              <a:ext uri="{FF2B5EF4-FFF2-40B4-BE49-F238E27FC236}">
                <a16:creationId xmlns:a16="http://schemas.microsoft.com/office/drawing/2014/main" id="{9DABE585-153E-4BCA-81D4-CE2634DE2372}"/>
              </a:ext>
            </a:extLst>
          </p:cNvPr>
          <p:cNvSpPr/>
          <p:nvPr/>
        </p:nvSpPr>
        <p:spPr>
          <a:xfrm>
            <a:off x="212633" y="5136070"/>
            <a:ext cx="3891880" cy="120760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TAVOITTEET (OPS):</a:t>
            </a:r>
          </a:p>
          <a:p>
            <a:pPr algn="ctr"/>
            <a:r>
              <a:rPr lang="fi-FI" dirty="0"/>
              <a:t>Taitojen oppiminen (T2-T6) Työskentely (T1, T7-T10)</a:t>
            </a:r>
          </a:p>
          <a:p>
            <a:pPr algn="ctr"/>
            <a:r>
              <a:rPr lang="fi-FI" dirty="0"/>
              <a:t>Tiedot ja kokemukset (T11-T13)</a:t>
            </a:r>
          </a:p>
        </p:txBody>
      </p:sp>
      <p:cxnSp>
        <p:nvCxnSpPr>
          <p:cNvPr id="19" name="Suora nuoliyhdysviiva 18">
            <a:extLst>
              <a:ext uri="{FF2B5EF4-FFF2-40B4-BE49-F238E27FC236}">
                <a16:creationId xmlns:a16="http://schemas.microsoft.com/office/drawing/2014/main" id="{D45D2769-46E0-4B44-94C3-3168A6672F11}"/>
              </a:ext>
            </a:extLst>
          </p:cNvPr>
          <p:cNvCxnSpPr>
            <a:cxnSpLocks/>
            <a:stCxn id="8" idx="3"/>
          </p:cNvCxnSpPr>
          <p:nvPr/>
        </p:nvCxnSpPr>
        <p:spPr>
          <a:xfrm>
            <a:off x="2402015" y="2922181"/>
            <a:ext cx="810020" cy="4973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uora nuoliyhdysviiva 20">
            <a:extLst>
              <a:ext uri="{FF2B5EF4-FFF2-40B4-BE49-F238E27FC236}">
                <a16:creationId xmlns:a16="http://schemas.microsoft.com/office/drawing/2014/main" id="{CBFE59EF-DBD9-461C-A0A7-865D993BFB01}"/>
              </a:ext>
            </a:extLst>
          </p:cNvPr>
          <p:cNvCxnSpPr>
            <a:cxnSpLocks/>
            <a:stCxn id="15" idx="3"/>
          </p:cNvCxnSpPr>
          <p:nvPr/>
        </p:nvCxnSpPr>
        <p:spPr>
          <a:xfrm flipV="1">
            <a:off x="2625633" y="4193960"/>
            <a:ext cx="586135" cy="607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7811FE6C-E49F-4164-AA57-96D4205DD112}"/>
              </a:ext>
            </a:extLst>
          </p:cNvPr>
          <p:cNvCxnSpPr>
            <a:cxnSpLocks/>
          </p:cNvCxnSpPr>
          <p:nvPr/>
        </p:nvCxnSpPr>
        <p:spPr>
          <a:xfrm flipV="1">
            <a:off x="2782629" y="4824839"/>
            <a:ext cx="579145" cy="3135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uora nuoliyhdysviiva 30">
            <a:extLst>
              <a:ext uri="{FF2B5EF4-FFF2-40B4-BE49-F238E27FC236}">
                <a16:creationId xmlns:a16="http://schemas.microsoft.com/office/drawing/2014/main" id="{6AD8EF18-7B66-4439-BD91-330B71247738}"/>
              </a:ext>
            </a:extLst>
          </p:cNvPr>
          <p:cNvCxnSpPr>
            <a:cxnSpLocks/>
            <a:endCxn id="12" idx="1"/>
          </p:cNvCxnSpPr>
          <p:nvPr/>
        </p:nvCxnSpPr>
        <p:spPr>
          <a:xfrm flipV="1">
            <a:off x="5133975" y="2612656"/>
            <a:ext cx="542365" cy="66735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uora nuoliyhdysviiva 32">
            <a:extLst>
              <a:ext uri="{FF2B5EF4-FFF2-40B4-BE49-F238E27FC236}">
                <a16:creationId xmlns:a16="http://schemas.microsoft.com/office/drawing/2014/main" id="{6CDC3F69-C109-4E12-911C-CC1907080D90}"/>
              </a:ext>
            </a:extLst>
          </p:cNvPr>
          <p:cNvCxnSpPr>
            <a:cxnSpLocks/>
          </p:cNvCxnSpPr>
          <p:nvPr/>
        </p:nvCxnSpPr>
        <p:spPr>
          <a:xfrm>
            <a:off x="5676340" y="4106197"/>
            <a:ext cx="592454"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uora nuoliyhdysviiva 34">
            <a:extLst>
              <a:ext uri="{FF2B5EF4-FFF2-40B4-BE49-F238E27FC236}">
                <a16:creationId xmlns:a16="http://schemas.microsoft.com/office/drawing/2014/main" id="{0E4838FF-022B-4C8C-9402-53B508E13E12}"/>
              </a:ext>
            </a:extLst>
          </p:cNvPr>
          <p:cNvCxnSpPr>
            <a:cxnSpLocks/>
          </p:cNvCxnSpPr>
          <p:nvPr/>
        </p:nvCxnSpPr>
        <p:spPr>
          <a:xfrm>
            <a:off x="5411722" y="4706916"/>
            <a:ext cx="419812" cy="50944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3" name="Suorakulmio 42">
            <a:extLst>
              <a:ext uri="{FF2B5EF4-FFF2-40B4-BE49-F238E27FC236}">
                <a16:creationId xmlns:a16="http://schemas.microsoft.com/office/drawing/2014/main" id="{DB58540C-92A3-4A6F-9809-CC055A7C2A17}"/>
              </a:ext>
            </a:extLst>
          </p:cNvPr>
          <p:cNvSpPr/>
          <p:nvPr/>
        </p:nvSpPr>
        <p:spPr>
          <a:xfrm>
            <a:off x="1148268" y="66518"/>
            <a:ext cx="7671077" cy="147017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7" name="Suorakulmio 6">
            <a:extLst>
              <a:ext uri="{FF2B5EF4-FFF2-40B4-BE49-F238E27FC236}">
                <a16:creationId xmlns:a16="http://schemas.microsoft.com/office/drawing/2014/main" id="{CCCD33C1-3E0E-4CDA-97AF-5761F1EB8399}"/>
              </a:ext>
            </a:extLst>
          </p:cNvPr>
          <p:cNvSpPr/>
          <p:nvPr/>
        </p:nvSpPr>
        <p:spPr>
          <a:xfrm>
            <a:off x="8296274" y="696513"/>
            <a:ext cx="3067050" cy="9755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OPETUKSESSA</a:t>
            </a:r>
          </a:p>
        </p:txBody>
      </p:sp>
      <p:sp>
        <p:nvSpPr>
          <p:cNvPr id="61" name="Ellipsi 60">
            <a:extLst>
              <a:ext uri="{FF2B5EF4-FFF2-40B4-BE49-F238E27FC236}">
                <a16:creationId xmlns:a16="http://schemas.microsoft.com/office/drawing/2014/main" id="{EB381EE1-4362-4EE7-88DD-55B5E0B16162}"/>
              </a:ext>
            </a:extLst>
          </p:cNvPr>
          <p:cNvSpPr/>
          <p:nvPr/>
        </p:nvSpPr>
        <p:spPr>
          <a:xfrm>
            <a:off x="9916677" y="5179403"/>
            <a:ext cx="2275323" cy="143184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liikkuminen elämäntavaksi</a:t>
            </a:r>
          </a:p>
        </p:txBody>
      </p:sp>
      <p:cxnSp>
        <p:nvCxnSpPr>
          <p:cNvPr id="64" name="Suora nuoliyhdysviiva 63">
            <a:extLst>
              <a:ext uri="{FF2B5EF4-FFF2-40B4-BE49-F238E27FC236}">
                <a16:creationId xmlns:a16="http://schemas.microsoft.com/office/drawing/2014/main" id="{289B907F-5759-4759-9849-4547EDEC60D5}"/>
              </a:ext>
            </a:extLst>
          </p:cNvPr>
          <p:cNvCxnSpPr/>
          <p:nvPr/>
        </p:nvCxnSpPr>
        <p:spPr>
          <a:xfrm>
            <a:off x="10944224" y="4858531"/>
            <a:ext cx="0" cy="39152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817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8922B2E-299B-422D-AD5A-F1E5A17AF925}"/>
              </a:ext>
            </a:extLst>
          </p:cNvPr>
          <p:cNvSpPr>
            <a:spLocks noGrp="1"/>
          </p:cNvSpPr>
          <p:nvPr>
            <p:ph idx="1"/>
          </p:nvPr>
        </p:nvSpPr>
        <p:spPr>
          <a:xfrm>
            <a:off x="5124450" y="1655295"/>
            <a:ext cx="6972300" cy="4991100"/>
          </a:xfrm>
        </p:spPr>
        <p:txBody>
          <a:bodyPr/>
          <a:lstStyle/>
          <a:p>
            <a:pPr marL="0" indent="0" algn="l">
              <a:buNone/>
            </a:pPr>
            <a:r>
              <a:rPr lang="fi-FI" b="1" i="0" dirty="0">
                <a:solidFill>
                  <a:srgbClr val="202122"/>
                </a:solidFill>
                <a:effectLst/>
                <a:latin typeface="Arial" panose="020B0604020202020204" pitchFamily="34" charset="0"/>
              </a:rPr>
              <a:t>OPPIMINEN</a:t>
            </a:r>
            <a:r>
              <a:rPr lang="fi-FI" b="0" i="0" dirty="0">
                <a:solidFill>
                  <a:srgbClr val="202122"/>
                </a:solidFill>
                <a:effectLst/>
                <a:latin typeface="Arial" panose="020B0604020202020204" pitchFamily="34" charset="0"/>
              </a:rPr>
              <a:t> on tietojen, taitojen tai tapojen omaksumista joko opiskelemalla, opettelemalla tai harjoittelemalla, tai kokemuksen, esimerkin tai ympäristön vaikutuksen kautta.</a:t>
            </a:r>
          </a:p>
          <a:p>
            <a:pPr marL="0" indent="0" algn="l">
              <a:buNone/>
            </a:pPr>
            <a:r>
              <a:rPr lang="fi-FI" b="1" i="0" dirty="0">
                <a:effectLst/>
                <a:latin typeface="Arial" panose="020B0604020202020204" pitchFamily="34" charset="0"/>
              </a:rPr>
              <a:t>DIDAKTIIKASSA</a:t>
            </a:r>
            <a:r>
              <a:rPr lang="fi-FI" b="1" i="0" dirty="0">
                <a:solidFill>
                  <a:srgbClr val="202122"/>
                </a:solidFill>
                <a:effectLst/>
                <a:latin typeface="Arial" panose="020B0604020202020204" pitchFamily="34" charset="0"/>
              </a:rPr>
              <a:t> oppimista tarkastellaan OPETUKSEN näkökulmasta</a:t>
            </a:r>
            <a:r>
              <a:rPr lang="fi-FI" b="0" i="0" dirty="0">
                <a:solidFill>
                  <a:srgbClr val="202122"/>
                </a:solidFill>
                <a:effectLst/>
                <a:latin typeface="Arial" panose="020B0604020202020204" pitchFamily="34" charset="0"/>
              </a:rPr>
              <a:t>.</a:t>
            </a:r>
          </a:p>
          <a:p>
            <a:pPr marL="0" indent="0" algn="l">
              <a:buNone/>
            </a:pPr>
            <a:endParaRPr lang="fi-FI" b="0" i="0" dirty="0">
              <a:solidFill>
                <a:srgbClr val="202122"/>
              </a:solidFill>
              <a:effectLst/>
              <a:latin typeface="Arial" panose="020B0604020202020204" pitchFamily="34" charset="0"/>
            </a:endParaRPr>
          </a:p>
          <a:p>
            <a:pPr marL="0" indent="0" algn="l">
              <a:buNone/>
            </a:pPr>
            <a:r>
              <a:rPr lang="fi-FI" dirty="0">
                <a:solidFill>
                  <a:srgbClr val="202122"/>
                </a:solidFill>
                <a:latin typeface="Arial" panose="020B0604020202020204" pitchFamily="34" charset="0"/>
              </a:rPr>
              <a:t>O</a:t>
            </a:r>
            <a:r>
              <a:rPr lang="fi-FI" b="0" i="0" dirty="0">
                <a:solidFill>
                  <a:srgbClr val="202122"/>
                </a:solidFill>
                <a:effectLst/>
                <a:latin typeface="Arial" panose="020B0604020202020204" pitchFamily="34" charset="0"/>
              </a:rPr>
              <a:t>ppiminen edellyttää muistia ja aistitoimintaa.</a:t>
            </a:r>
          </a:p>
          <a:p>
            <a:pPr marL="0" indent="0" algn="l">
              <a:buNone/>
            </a:pPr>
            <a:r>
              <a:rPr lang="fi-FI" b="0" i="0" dirty="0">
                <a:solidFill>
                  <a:srgbClr val="202122"/>
                </a:solidFill>
                <a:effectLst/>
                <a:latin typeface="Arial" panose="020B0604020202020204" pitchFamily="34" charset="0"/>
              </a:rPr>
              <a:t>Oppimista tapahtuu lähes aina kun verrataan</a:t>
            </a:r>
          </a:p>
          <a:p>
            <a:pPr marL="0" indent="0" algn="l">
              <a:buNone/>
            </a:pPr>
            <a:r>
              <a:rPr lang="fi-FI" b="1" dirty="0">
                <a:solidFill>
                  <a:srgbClr val="202122"/>
                </a:solidFill>
                <a:latin typeface="Arial" panose="020B0604020202020204" pitchFamily="34" charset="0"/>
              </a:rPr>
              <a:t>	</a:t>
            </a:r>
            <a:r>
              <a:rPr lang="fi-FI" b="1" i="0" dirty="0">
                <a:solidFill>
                  <a:srgbClr val="202122"/>
                </a:solidFill>
                <a:effectLst/>
                <a:latin typeface="Arial" panose="020B0604020202020204" pitchFamily="34" charset="0"/>
              </a:rPr>
              <a:t>tapahtunutta ja AIOTTUA toimintaa </a:t>
            </a:r>
            <a:r>
              <a:rPr lang="fi-FI" b="0" i="0" dirty="0">
                <a:solidFill>
                  <a:srgbClr val="202122"/>
                </a:solidFill>
                <a:effectLst/>
                <a:latin typeface="Arial" panose="020B0604020202020204" pitchFamily="34" charset="0"/>
              </a:rPr>
              <a:t>(palaute) tai 	</a:t>
            </a:r>
            <a:r>
              <a:rPr lang="fi-FI" b="1" i="0" dirty="0">
                <a:solidFill>
                  <a:srgbClr val="202122"/>
                </a:solidFill>
                <a:effectLst/>
                <a:latin typeface="Arial" panose="020B0604020202020204" pitchFamily="34" charset="0"/>
              </a:rPr>
              <a:t>tapahtunutta ja AIEMPAA toimintaa </a:t>
            </a:r>
            <a:r>
              <a:rPr lang="fi-FI" b="0" i="0" dirty="0">
                <a:solidFill>
                  <a:srgbClr val="202122"/>
                </a:solidFill>
                <a:effectLst/>
                <a:latin typeface="Arial" panose="020B0604020202020204" pitchFamily="34" charset="0"/>
              </a:rPr>
              <a:t>(oppiminen 	kokemuksesta).</a:t>
            </a:r>
          </a:p>
          <a:p>
            <a:pPr marL="0" indent="0" algn="l">
              <a:buNone/>
            </a:pPr>
            <a:r>
              <a:rPr lang="fi-FI" b="0" i="0" dirty="0">
                <a:solidFill>
                  <a:srgbClr val="202122"/>
                </a:solidFill>
                <a:effectLst/>
                <a:latin typeface="Arial" panose="020B0604020202020204" pitchFamily="34" charset="0"/>
              </a:rPr>
              <a:t>Oppimistapoja on hyvin erilaisia, koska eri tilanteisiin soveltuvat erilaiset oppimisen menetelmät, ja koska oppijoissa on </a:t>
            </a:r>
            <a:r>
              <a:rPr lang="fi-FI" b="1" i="0" dirty="0">
                <a:solidFill>
                  <a:srgbClr val="202122"/>
                </a:solidFill>
                <a:effectLst/>
                <a:latin typeface="Arial" panose="020B0604020202020204" pitchFamily="34" charset="0"/>
              </a:rPr>
              <a:t>yksilöllisiä eroja</a:t>
            </a:r>
            <a:r>
              <a:rPr lang="fi-FI" b="0" i="0" dirty="0">
                <a:solidFill>
                  <a:srgbClr val="202122"/>
                </a:solidFill>
                <a:effectLst/>
                <a:latin typeface="Arial" panose="020B0604020202020204" pitchFamily="34" charset="0"/>
              </a:rPr>
              <a:t>. (</a:t>
            </a:r>
            <a:r>
              <a:rPr lang="fi-FI" dirty="0" err="1">
                <a:solidFill>
                  <a:srgbClr val="202122"/>
                </a:solidFill>
                <a:latin typeface="Arial" panose="020B0604020202020204" pitchFamily="34" charset="0"/>
              </a:rPr>
              <a:t>Jyrhämä</a:t>
            </a:r>
            <a:r>
              <a:rPr lang="fi-FI" dirty="0">
                <a:solidFill>
                  <a:srgbClr val="202122"/>
                </a:solidFill>
                <a:latin typeface="Arial" panose="020B0604020202020204" pitchFamily="34" charset="0"/>
              </a:rPr>
              <a:t> ym. 2016; </a:t>
            </a:r>
            <a:r>
              <a:rPr lang="fi-FI" b="0" i="0" dirty="0">
                <a:solidFill>
                  <a:srgbClr val="202122"/>
                </a:solidFill>
                <a:effectLst/>
                <a:latin typeface="Arial" panose="020B0604020202020204" pitchFamily="34" charset="0"/>
              </a:rPr>
              <a:t>Mitchell &amp; Korhonen 2018).</a:t>
            </a:r>
          </a:p>
          <a:p>
            <a:pPr marL="0" indent="0" algn="l">
              <a:buNone/>
            </a:pPr>
            <a:endParaRPr lang="fi-FI" b="0" i="0" dirty="0">
              <a:solidFill>
                <a:srgbClr val="202122"/>
              </a:solidFill>
              <a:effectLst/>
              <a:latin typeface="Arial" panose="020B0604020202020204" pitchFamily="34" charset="0"/>
            </a:endParaRPr>
          </a:p>
          <a:p>
            <a:endParaRPr lang="fi-FI" dirty="0"/>
          </a:p>
        </p:txBody>
      </p:sp>
      <p:sp>
        <p:nvSpPr>
          <p:cNvPr id="6" name="Otsikko 5">
            <a:extLst>
              <a:ext uri="{FF2B5EF4-FFF2-40B4-BE49-F238E27FC236}">
                <a16:creationId xmlns:a16="http://schemas.microsoft.com/office/drawing/2014/main" id="{D4490B27-B1D4-44A9-937D-35A27F1DC0C6}"/>
              </a:ext>
            </a:extLst>
          </p:cNvPr>
          <p:cNvSpPr>
            <a:spLocks noGrp="1"/>
          </p:cNvSpPr>
          <p:nvPr>
            <p:ph type="title"/>
          </p:nvPr>
        </p:nvSpPr>
        <p:spPr>
          <a:xfrm>
            <a:off x="1162050" y="113505"/>
            <a:ext cx="8296275" cy="115728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7" name="Suorakulmio 6">
            <a:extLst>
              <a:ext uri="{FF2B5EF4-FFF2-40B4-BE49-F238E27FC236}">
                <a16:creationId xmlns:a16="http://schemas.microsoft.com/office/drawing/2014/main" id="{05155444-8781-44F2-B4CD-81B637809EC8}"/>
              </a:ext>
            </a:extLst>
          </p:cNvPr>
          <p:cNvSpPr/>
          <p:nvPr/>
        </p:nvSpPr>
        <p:spPr>
          <a:xfrm>
            <a:off x="8433429" y="682625"/>
            <a:ext cx="3371850" cy="75406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pic>
        <p:nvPicPr>
          <p:cNvPr id="8" name="Content Placeholder 4">
            <a:extLst>
              <a:ext uri="{FF2B5EF4-FFF2-40B4-BE49-F238E27FC236}">
                <a16:creationId xmlns:a16="http://schemas.microsoft.com/office/drawing/2014/main" id="{C0A8DCEA-96FB-4329-BD2B-D3B2D3593AB1}"/>
              </a:ext>
            </a:extLst>
          </p:cNvPr>
          <p:cNvPicPr>
            <a:picLocks noChangeAspect="1"/>
          </p:cNvPicPr>
          <p:nvPr/>
        </p:nvPicPr>
        <p:blipFill>
          <a:blip r:embed="rId2"/>
          <a:stretch>
            <a:fillRect/>
          </a:stretch>
        </p:blipFill>
        <p:spPr>
          <a:xfrm>
            <a:off x="95250" y="2443814"/>
            <a:ext cx="4834295" cy="2956861"/>
          </a:xfrm>
          <a:prstGeom prst="rect">
            <a:avLst/>
          </a:prstGeom>
        </p:spPr>
      </p:pic>
    </p:spTree>
    <p:extLst>
      <p:ext uri="{BB962C8B-B14F-4D97-AF65-F5344CB8AC3E}">
        <p14:creationId xmlns:p14="http://schemas.microsoft.com/office/powerpoint/2010/main" val="3939689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a:extLst>
              <a:ext uri="{FF2B5EF4-FFF2-40B4-BE49-F238E27FC236}">
                <a16:creationId xmlns:a16="http://schemas.microsoft.com/office/drawing/2014/main" id="{C8C8D907-221C-479B-B505-122F35304156}"/>
              </a:ext>
            </a:extLst>
          </p:cNvPr>
          <p:cNvGraphicFramePr>
            <a:graphicFrameLocks noGrp="1"/>
          </p:cNvGraphicFramePr>
          <p:nvPr>
            <p:ph idx="1"/>
            <p:extLst>
              <p:ext uri="{D42A27DB-BD31-4B8C-83A1-F6EECF244321}">
                <p14:modId xmlns:p14="http://schemas.microsoft.com/office/powerpoint/2010/main" val="1079783087"/>
              </p:ext>
            </p:extLst>
          </p:nvPr>
        </p:nvGraphicFramePr>
        <p:xfrm>
          <a:off x="2764188" y="895351"/>
          <a:ext cx="5111015"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Pyöristetyt kulmat 4">
            <a:extLst>
              <a:ext uri="{FF2B5EF4-FFF2-40B4-BE49-F238E27FC236}">
                <a16:creationId xmlns:a16="http://schemas.microsoft.com/office/drawing/2014/main" id="{B71AC3BC-AB57-4C12-8079-FC550FEDEEC0}"/>
              </a:ext>
            </a:extLst>
          </p:cNvPr>
          <p:cNvSpPr/>
          <p:nvPr/>
        </p:nvSpPr>
        <p:spPr>
          <a:xfrm>
            <a:off x="418076" y="3588327"/>
            <a:ext cx="2428875" cy="10723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yksilöllisiin tarpeisiin vastaaminen</a:t>
            </a:r>
          </a:p>
        </p:txBody>
      </p:sp>
      <p:sp>
        <p:nvSpPr>
          <p:cNvPr id="6" name="Suorakulmio: Pyöristetyt kulmat 5">
            <a:extLst>
              <a:ext uri="{FF2B5EF4-FFF2-40B4-BE49-F238E27FC236}">
                <a16:creationId xmlns:a16="http://schemas.microsoft.com/office/drawing/2014/main" id="{188E04C5-458D-44AF-B6AB-B99B0D8058E1}"/>
              </a:ext>
            </a:extLst>
          </p:cNvPr>
          <p:cNvSpPr/>
          <p:nvPr/>
        </p:nvSpPr>
        <p:spPr>
          <a:xfrm>
            <a:off x="372020" y="2393295"/>
            <a:ext cx="2520989" cy="94297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vahvuudet ja kehityskohteet</a:t>
            </a:r>
          </a:p>
        </p:txBody>
      </p:sp>
      <p:sp>
        <p:nvSpPr>
          <p:cNvPr id="7" name="Suorakulmio: Pyöristetyt kulmat 6">
            <a:extLst>
              <a:ext uri="{FF2B5EF4-FFF2-40B4-BE49-F238E27FC236}">
                <a16:creationId xmlns:a16="http://schemas.microsoft.com/office/drawing/2014/main" id="{2310E729-E222-4C3C-8B3E-202695519B67}"/>
              </a:ext>
            </a:extLst>
          </p:cNvPr>
          <p:cNvSpPr/>
          <p:nvPr/>
        </p:nvSpPr>
        <p:spPr>
          <a:xfrm>
            <a:off x="363953" y="4862024"/>
            <a:ext cx="2537119" cy="83246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oppimisen tukeminen</a:t>
            </a:r>
          </a:p>
        </p:txBody>
      </p:sp>
      <p:sp>
        <p:nvSpPr>
          <p:cNvPr id="9" name="Tekstiruutu 8">
            <a:extLst>
              <a:ext uri="{FF2B5EF4-FFF2-40B4-BE49-F238E27FC236}">
                <a16:creationId xmlns:a16="http://schemas.microsoft.com/office/drawing/2014/main" id="{0C9B51E0-8369-4B42-83E9-9EF9B14968B7}"/>
              </a:ext>
            </a:extLst>
          </p:cNvPr>
          <p:cNvSpPr txBox="1"/>
          <p:nvPr/>
        </p:nvSpPr>
        <p:spPr>
          <a:xfrm>
            <a:off x="8143846" y="2831853"/>
            <a:ext cx="2887578" cy="2585323"/>
          </a:xfrm>
          <a:prstGeom prst="rect">
            <a:avLst/>
          </a:prstGeom>
          <a:noFill/>
        </p:spPr>
        <p:txBody>
          <a:bodyPr wrap="square" rtlCol="0">
            <a:spAutoFit/>
          </a:bodyPr>
          <a:lstStyle/>
          <a:p>
            <a:r>
              <a:rPr lang="fi-FI" sz="1600" dirty="0"/>
              <a:t>Toiminnanohjaus</a:t>
            </a:r>
          </a:p>
          <a:p>
            <a:r>
              <a:rPr lang="fi-FI" sz="1600" dirty="0"/>
              <a:t>Motivaatio</a:t>
            </a:r>
          </a:p>
          <a:p>
            <a:r>
              <a:rPr lang="fi-FI" sz="1600" dirty="0"/>
              <a:t>Tarkkaavaisuus</a:t>
            </a:r>
          </a:p>
          <a:p>
            <a:r>
              <a:rPr lang="fi-FI" sz="1600" dirty="0"/>
              <a:t>Kielelliset taidot</a:t>
            </a:r>
          </a:p>
          <a:p>
            <a:r>
              <a:rPr lang="fi-FI" sz="1600" dirty="0"/>
              <a:t>Kognitiiviset taidot</a:t>
            </a:r>
          </a:p>
          <a:p>
            <a:r>
              <a:rPr lang="fi-FI" sz="1600" dirty="0"/>
              <a:t>Tunteiden säätely</a:t>
            </a:r>
          </a:p>
          <a:p>
            <a:r>
              <a:rPr lang="fi-FI" sz="1600" dirty="0"/>
              <a:t>Halu ja innostus harjoitella</a:t>
            </a:r>
          </a:p>
          <a:p>
            <a:r>
              <a:rPr lang="fi-FI" sz="1600" dirty="0"/>
              <a:t>Kyky iloita oppimisesta</a:t>
            </a:r>
          </a:p>
          <a:p>
            <a:r>
              <a:rPr lang="fi-FI" sz="1600" dirty="0"/>
              <a:t>Jne.</a:t>
            </a:r>
          </a:p>
          <a:p>
            <a:endParaRPr lang="fi-FI" dirty="0"/>
          </a:p>
        </p:txBody>
      </p:sp>
      <p:sp>
        <p:nvSpPr>
          <p:cNvPr id="10" name="Tekstiruutu 9">
            <a:extLst>
              <a:ext uri="{FF2B5EF4-FFF2-40B4-BE49-F238E27FC236}">
                <a16:creationId xmlns:a16="http://schemas.microsoft.com/office/drawing/2014/main" id="{3AE08FCF-CF07-4ED3-86E3-B9F258CDF2B2}"/>
              </a:ext>
            </a:extLst>
          </p:cNvPr>
          <p:cNvSpPr txBox="1"/>
          <p:nvPr/>
        </p:nvSpPr>
        <p:spPr>
          <a:xfrm>
            <a:off x="9483691" y="5132579"/>
            <a:ext cx="2708309" cy="1323439"/>
          </a:xfrm>
          <a:prstGeom prst="rect">
            <a:avLst/>
          </a:prstGeom>
          <a:noFill/>
        </p:spPr>
        <p:txBody>
          <a:bodyPr wrap="square" rtlCol="0">
            <a:spAutoFit/>
          </a:bodyPr>
          <a:lstStyle/>
          <a:p>
            <a:r>
              <a:rPr lang="fi-FI" sz="1600" dirty="0"/>
              <a:t>Itsehallinnan taidot</a:t>
            </a:r>
          </a:p>
          <a:p>
            <a:r>
              <a:rPr lang="fi-FI" sz="1600" dirty="0"/>
              <a:t>Yhteistyötaidot</a:t>
            </a:r>
          </a:p>
          <a:p>
            <a:r>
              <a:rPr lang="fi-FI" sz="1600" dirty="0"/>
              <a:t>Toisen huomioon ottaminen</a:t>
            </a:r>
          </a:p>
          <a:p>
            <a:r>
              <a:rPr lang="fi-FI" sz="1600" dirty="0"/>
              <a:t>Vastuullisuus</a:t>
            </a:r>
          </a:p>
          <a:p>
            <a:r>
              <a:rPr lang="fi-FI" sz="1600" dirty="0"/>
              <a:t>Jne.</a:t>
            </a:r>
          </a:p>
        </p:txBody>
      </p:sp>
      <p:sp>
        <p:nvSpPr>
          <p:cNvPr id="11" name="Tekstiruutu 10">
            <a:extLst>
              <a:ext uri="{FF2B5EF4-FFF2-40B4-BE49-F238E27FC236}">
                <a16:creationId xmlns:a16="http://schemas.microsoft.com/office/drawing/2014/main" id="{7B96A5F9-3724-4028-A553-50B36DA02347}"/>
              </a:ext>
            </a:extLst>
          </p:cNvPr>
          <p:cNvSpPr txBox="1"/>
          <p:nvPr/>
        </p:nvSpPr>
        <p:spPr>
          <a:xfrm flipH="1">
            <a:off x="10254383" y="2308633"/>
            <a:ext cx="1937617" cy="1815882"/>
          </a:xfrm>
          <a:prstGeom prst="rect">
            <a:avLst/>
          </a:prstGeom>
          <a:noFill/>
        </p:spPr>
        <p:txBody>
          <a:bodyPr wrap="square" rtlCol="0">
            <a:spAutoFit/>
          </a:bodyPr>
          <a:lstStyle/>
          <a:p>
            <a:r>
              <a:rPr lang="fi-FI" sz="1600" dirty="0"/>
              <a:t>Havaitsemisen taidot</a:t>
            </a:r>
          </a:p>
          <a:p>
            <a:r>
              <a:rPr lang="fi-FI" sz="1600" dirty="0"/>
              <a:t>Oman kehon hahmottaminen</a:t>
            </a:r>
          </a:p>
          <a:p>
            <a:r>
              <a:rPr lang="fi-FI" sz="1600" dirty="0"/>
              <a:t>Liikuntataidot</a:t>
            </a:r>
          </a:p>
          <a:p>
            <a:r>
              <a:rPr lang="fi-FI" sz="1600" dirty="0"/>
              <a:t>Fyysinen toiminta </a:t>
            </a:r>
          </a:p>
          <a:p>
            <a:r>
              <a:rPr lang="fi-FI" sz="1600" dirty="0"/>
              <a:t>jne.</a:t>
            </a:r>
          </a:p>
        </p:txBody>
      </p:sp>
      <p:sp>
        <p:nvSpPr>
          <p:cNvPr id="12" name="Suorakulmio 11">
            <a:extLst>
              <a:ext uri="{FF2B5EF4-FFF2-40B4-BE49-F238E27FC236}">
                <a16:creationId xmlns:a16="http://schemas.microsoft.com/office/drawing/2014/main" id="{DED0D5E3-F542-4A04-9814-4F6AC133A408}"/>
              </a:ext>
            </a:extLst>
          </p:cNvPr>
          <p:cNvSpPr/>
          <p:nvPr/>
        </p:nvSpPr>
        <p:spPr>
          <a:xfrm>
            <a:off x="1167318" y="123954"/>
            <a:ext cx="7948107" cy="120136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4" name="Suorakulmio 3">
            <a:extLst>
              <a:ext uri="{FF2B5EF4-FFF2-40B4-BE49-F238E27FC236}">
                <a16:creationId xmlns:a16="http://schemas.microsoft.com/office/drawing/2014/main" id="{5A6423E9-6FFB-44BE-8581-09942328F014}"/>
              </a:ext>
            </a:extLst>
          </p:cNvPr>
          <p:cNvSpPr/>
          <p:nvPr/>
        </p:nvSpPr>
        <p:spPr>
          <a:xfrm>
            <a:off x="7875203" y="895351"/>
            <a:ext cx="2887578" cy="9284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spTree>
    <p:extLst>
      <p:ext uri="{BB962C8B-B14F-4D97-AF65-F5344CB8AC3E}">
        <p14:creationId xmlns:p14="http://schemas.microsoft.com/office/powerpoint/2010/main" val="333791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50548399-7AB5-4EE1-B53C-F641498E7BDA}"/>
              </a:ext>
            </a:extLst>
          </p:cNvPr>
          <p:cNvSpPr/>
          <p:nvPr/>
        </p:nvSpPr>
        <p:spPr>
          <a:xfrm>
            <a:off x="178575" y="2537779"/>
            <a:ext cx="3480416" cy="89835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edistää oppimista  </a:t>
            </a:r>
          </a:p>
        </p:txBody>
      </p:sp>
      <p:sp>
        <p:nvSpPr>
          <p:cNvPr id="6" name="Suorakulmio: Pyöristetyt kulmat 5">
            <a:extLst>
              <a:ext uri="{FF2B5EF4-FFF2-40B4-BE49-F238E27FC236}">
                <a16:creationId xmlns:a16="http://schemas.microsoft.com/office/drawing/2014/main" id="{8FCD9018-EB3C-4700-90EC-8C04320175A7}"/>
              </a:ext>
            </a:extLst>
          </p:cNvPr>
          <p:cNvSpPr/>
          <p:nvPr/>
        </p:nvSpPr>
        <p:spPr>
          <a:xfrm>
            <a:off x="160055" y="3584572"/>
            <a:ext cx="3498936" cy="80925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tavoitteisiin pohjautuvaa </a:t>
            </a:r>
          </a:p>
        </p:txBody>
      </p:sp>
      <p:sp>
        <p:nvSpPr>
          <p:cNvPr id="7" name="Suorakulmio: Pyöristetyt kulmat 6">
            <a:extLst>
              <a:ext uri="{FF2B5EF4-FFF2-40B4-BE49-F238E27FC236}">
                <a16:creationId xmlns:a16="http://schemas.microsoft.com/office/drawing/2014/main" id="{FD480470-4707-4742-85D7-74335C264FEC}"/>
              </a:ext>
            </a:extLst>
          </p:cNvPr>
          <p:cNvSpPr/>
          <p:nvPr/>
        </p:nvSpPr>
        <p:spPr>
          <a:xfrm>
            <a:off x="208542" y="4668734"/>
            <a:ext cx="3498936" cy="89103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kannustavaa, monipuolista, realistista, monikanavaista, kehitystason huomioivaa</a:t>
            </a:r>
          </a:p>
        </p:txBody>
      </p:sp>
      <p:sp>
        <p:nvSpPr>
          <p:cNvPr id="8" name="Suorakulmio 7">
            <a:extLst>
              <a:ext uri="{FF2B5EF4-FFF2-40B4-BE49-F238E27FC236}">
                <a16:creationId xmlns:a16="http://schemas.microsoft.com/office/drawing/2014/main" id="{8586BE6B-C62F-4DAD-8749-7B06A4FC286A}"/>
              </a:ext>
            </a:extLst>
          </p:cNvPr>
          <p:cNvSpPr/>
          <p:nvPr/>
        </p:nvSpPr>
        <p:spPr>
          <a:xfrm>
            <a:off x="1083239" y="79107"/>
            <a:ext cx="7757607" cy="11502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12" name="Ellipsi 11">
            <a:extLst>
              <a:ext uri="{FF2B5EF4-FFF2-40B4-BE49-F238E27FC236}">
                <a16:creationId xmlns:a16="http://schemas.microsoft.com/office/drawing/2014/main" id="{6C8F50C1-F5E9-4EDD-AF4F-5FC0647AD7AC}"/>
              </a:ext>
            </a:extLst>
          </p:cNvPr>
          <p:cNvSpPr/>
          <p:nvPr/>
        </p:nvSpPr>
        <p:spPr>
          <a:xfrm>
            <a:off x="3514195" y="1417513"/>
            <a:ext cx="1819275" cy="98177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dirty="0"/>
              <a:t>tukee kasvua ja kehitystä</a:t>
            </a:r>
          </a:p>
        </p:txBody>
      </p:sp>
      <p:sp>
        <p:nvSpPr>
          <p:cNvPr id="13" name="Ellipsi 12">
            <a:extLst>
              <a:ext uri="{FF2B5EF4-FFF2-40B4-BE49-F238E27FC236}">
                <a16:creationId xmlns:a16="http://schemas.microsoft.com/office/drawing/2014/main" id="{7F551DBF-9A8B-4CEE-AC8B-C83DBF8A08A3}"/>
              </a:ext>
            </a:extLst>
          </p:cNvPr>
          <p:cNvSpPr/>
          <p:nvPr/>
        </p:nvSpPr>
        <p:spPr>
          <a:xfrm>
            <a:off x="1245915" y="1348268"/>
            <a:ext cx="2108626" cy="98177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dirty="0"/>
              <a:t>antaa tietoa osaamisesta</a:t>
            </a:r>
          </a:p>
        </p:txBody>
      </p:sp>
      <p:sp>
        <p:nvSpPr>
          <p:cNvPr id="14" name="Ellipsi 13">
            <a:extLst>
              <a:ext uri="{FF2B5EF4-FFF2-40B4-BE49-F238E27FC236}">
                <a16:creationId xmlns:a16="http://schemas.microsoft.com/office/drawing/2014/main" id="{D33CB92F-E4E6-49AD-9F61-026F3B73EBFD}"/>
              </a:ext>
            </a:extLst>
          </p:cNvPr>
          <p:cNvSpPr/>
          <p:nvPr/>
        </p:nvSpPr>
        <p:spPr>
          <a:xfrm>
            <a:off x="4783302" y="2206864"/>
            <a:ext cx="1980988" cy="115026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dirty="0"/>
              <a:t>kehittää oppimaan oppimisen taitoja</a:t>
            </a:r>
          </a:p>
        </p:txBody>
      </p:sp>
      <p:sp>
        <p:nvSpPr>
          <p:cNvPr id="29" name="Suorakulmio: Pyöristetyt kulmat 28">
            <a:extLst>
              <a:ext uri="{FF2B5EF4-FFF2-40B4-BE49-F238E27FC236}">
                <a16:creationId xmlns:a16="http://schemas.microsoft.com/office/drawing/2014/main" id="{C7FBFAE8-DF30-403D-8D4A-388AE37B3B6F}"/>
              </a:ext>
            </a:extLst>
          </p:cNvPr>
          <p:cNvSpPr/>
          <p:nvPr/>
        </p:nvSpPr>
        <p:spPr>
          <a:xfrm>
            <a:off x="208542" y="5766371"/>
            <a:ext cx="3498936" cy="75825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formatiivista ja summatiivista </a:t>
            </a:r>
          </a:p>
          <a:p>
            <a:pPr algn="ctr"/>
            <a:r>
              <a:rPr lang="fi-FI" dirty="0"/>
              <a:t>+ itsearviointi &amp; vertaisarviointi</a:t>
            </a:r>
          </a:p>
        </p:txBody>
      </p:sp>
      <p:sp>
        <p:nvSpPr>
          <p:cNvPr id="4" name="Suorakulmio 3">
            <a:extLst>
              <a:ext uri="{FF2B5EF4-FFF2-40B4-BE49-F238E27FC236}">
                <a16:creationId xmlns:a16="http://schemas.microsoft.com/office/drawing/2014/main" id="{BFE43B0D-D5C4-439A-89F3-7A3A96AFAD5E}"/>
              </a:ext>
            </a:extLst>
          </p:cNvPr>
          <p:cNvSpPr/>
          <p:nvPr/>
        </p:nvSpPr>
        <p:spPr>
          <a:xfrm>
            <a:off x="7764426" y="771047"/>
            <a:ext cx="2870930" cy="91664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49" name="Sisällön paikkamerkki 5">
            <a:extLst>
              <a:ext uri="{FF2B5EF4-FFF2-40B4-BE49-F238E27FC236}">
                <a16:creationId xmlns:a16="http://schemas.microsoft.com/office/drawing/2014/main" id="{07292692-207E-4264-8355-D12F4ABA2019}"/>
              </a:ext>
            </a:extLst>
          </p:cNvPr>
          <p:cNvSpPr>
            <a:spLocks noGrp="1"/>
          </p:cNvSpPr>
          <p:nvPr>
            <p:ph idx="1"/>
          </p:nvPr>
        </p:nvSpPr>
        <p:spPr>
          <a:xfrm>
            <a:off x="7243134" y="2349452"/>
            <a:ext cx="3268332" cy="23192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fi-FI" dirty="0"/>
              <a:t>Jokaisella oppilaalla oikeus osoittaa osaamistaan</a:t>
            </a:r>
          </a:p>
          <a:p>
            <a:pPr marL="0" indent="0" algn="ctr">
              <a:buNone/>
            </a:pPr>
            <a:r>
              <a:rPr lang="fi-FI" dirty="0">
                <a:sym typeface="Wingdings" panose="05000000000000000000" pitchFamily="2" charset="2"/>
              </a:rPr>
              <a:t> </a:t>
            </a:r>
            <a:r>
              <a:rPr lang="fi-FI" dirty="0"/>
              <a:t>opettaja mahdollistaa monipuolisilla menetelmillä</a:t>
            </a:r>
          </a:p>
        </p:txBody>
      </p:sp>
      <p:sp>
        <p:nvSpPr>
          <p:cNvPr id="50" name="Ellipsi 49">
            <a:extLst>
              <a:ext uri="{FF2B5EF4-FFF2-40B4-BE49-F238E27FC236}">
                <a16:creationId xmlns:a16="http://schemas.microsoft.com/office/drawing/2014/main" id="{ED58B002-E1B6-49F7-9CB6-344E68DB27C7}"/>
              </a:ext>
            </a:extLst>
          </p:cNvPr>
          <p:cNvSpPr/>
          <p:nvPr/>
        </p:nvSpPr>
        <p:spPr>
          <a:xfrm>
            <a:off x="9118164" y="4812692"/>
            <a:ext cx="2720975" cy="123461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vaihtoehtoisia tapoja osoittaa osaamistaan</a:t>
            </a:r>
          </a:p>
        </p:txBody>
      </p:sp>
      <p:cxnSp>
        <p:nvCxnSpPr>
          <p:cNvPr id="52" name="Suora nuoliyhdysviiva 51">
            <a:extLst>
              <a:ext uri="{FF2B5EF4-FFF2-40B4-BE49-F238E27FC236}">
                <a16:creationId xmlns:a16="http://schemas.microsoft.com/office/drawing/2014/main" id="{C5793701-42F0-4810-B09A-DB07BF85372C}"/>
              </a:ext>
            </a:extLst>
          </p:cNvPr>
          <p:cNvCxnSpPr>
            <a:cxnSpLocks/>
          </p:cNvCxnSpPr>
          <p:nvPr/>
        </p:nvCxnSpPr>
        <p:spPr>
          <a:xfrm>
            <a:off x="9675133" y="4668734"/>
            <a:ext cx="271936" cy="18080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Ellipsi 53">
            <a:extLst>
              <a:ext uri="{FF2B5EF4-FFF2-40B4-BE49-F238E27FC236}">
                <a16:creationId xmlns:a16="http://schemas.microsoft.com/office/drawing/2014/main" id="{2FE5FF2E-06CF-425E-863E-9715D1AFE8A4}"/>
              </a:ext>
            </a:extLst>
          </p:cNvPr>
          <p:cNvSpPr/>
          <p:nvPr/>
        </p:nvSpPr>
        <p:spPr>
          <a:xfrm>
            <a:off x="4137835" y="3584572"/>
            <a:ext cx="2837629" cy="126496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dirty="0"/>
              <a:t>arviointikriteerit tiedoksi oppilaille ja kodeille</a:t>
            </a:r>
          </a:p>
        </p:txBody>
      </p:sp>
      <p:cxnSp>
        <p:nvCxnSpPr>
          <p:cNvPr id="58" name="Suora nuoliyhdysviiva 57">
            <a:extLst>
              <a:ext uri="{FF2B5EF4-FFF2-40B4-BE49-F238E27FC236}">
                <a16:creationId xmlns:a16="http://schemas.microsoft.com/office/drawing/2014/main" id="{87EC086E-B323-41BC-A2B5-E4F63FA9B280}"/>
              </a:ext>
            </a:extLst>
          </p:cNvPr>
          <p:cNvCxnSpPr>
            <a:cxnSpLocks/>
            <a:stCxn id="6" idx="3"/>
          </p:cNvCxnSpPr>
          <p:nvPr/>
        </p:nvCxnSpPr>
        <p:spPr>
          <a:xfrm>
            <a:off x="3658991" y="3989199"/>
            <a:ext cx="562155"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uora nuoliyhdysviiva 59">
            <a:extLst>
              <a:ext uri="{FF2B5EF4-FFF2-40B4-BE49-F238E27FC236}">
                <a16:creationId xmlns:a16="http://schemas.microsoft.com/office/drawing/2014/main" id="{E115D0C1-3CA0-4865-97AA-FB1423D7A616}"/>
              </a:ext>
            </a:extLst>
          </p:cNvPr>
          <p:cNvCxnSpPr>
            <a:cxnSpLocks/>
          </p:cNvCxnSpPr>
          <p:nvPr/>
        </p:nvCxnSpPr>
        <p:spPr>
          <a:xfrm flipV="1">
            <a:off x="2162175" y="2330044"/>
            <a:ext cx="0" cy="2077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a:extLst>
              <a:ext uri="{FF2B5EF4-FFF2-40B4-BE49-F238E27FC236}">
                <a16:creationId xmlns:a16="http://schemas.microsoft.com/office/drawing/2014/main" id="{1DB15F8F-4F87-4710-8D05-0AB7E2A08EA9}"/>
              </a:ext>
            </a:extLst>
          </p:cNvPr>
          <p:cNvCxnSpPr>
            <a:endCxn id="12" idx="3"/>
          </p:cNvCxnSpPr>
          <p:nvPr/>
        </p:nvCxnSpPr>
        <p:spPr>
          <a:xfrm flipV="1">
            <a:off x="3457575" y="2255511"/>
            <a:ext cx="323047" cy="2626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uora nuoliyhdysviiva 65">
            <a:extLst>
              <a:ext uri="{FF2B5EF4-FFF2-40B4-BE49-F238E27FC236}">
                <a16:creationId xmlns:a16="http://schemas.microsoft.com/office/drawing/2014/main" id="{735E2293-F451-406C-B04F-9B83A2C7DA4E}"/>
              </a:ext>
            </a:extLst>
          </p:cNvPr>
          <p:cNvCxnSpPr>
            <a:cxnSpLocks/>
            <a:stCxn id="5" idx="3"/>
            <a:endCxn id="14" idx="2"/>
          </p:cNvCxnSpPr>
          <p:nvPr/>
        </p:nvCxnSpPr>
        <p:spPr>
          <a:xfrm flipV="1">
            <a:off x="3658991" y="2781995"/>
            <a:ext cx="1124311" cy="2049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798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12C32DE-7222-4ECF-8F8C-CB382DF2464C}"/>
              </a:ext>
            </a:extLst>
          </p:cNvPr>
          <p:cNvSpPr>
            <a:spLocks noGrp="1"/>
          </p:cNvSpPr>
          <p:nvPr>
            <p:ph type="title"/>
          </p:nvPr>
        </p:nvSpPr>
        <p:spPr>
          <a:xfrm>
            <a:off x="1171576" y="151604"/>
            <a:ext cx="7677150" cy="11148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5" name="Suorakulmio 4">
            <a:extLst>
              <a:ext uri="{FF2B5EF4-FFF2-40B4-BE49-F238E27FC236}">
                <a16:creationId xmlns:a16="http://schemas.microsoft.com/office/drawing/2014/main" id="{3DDE77C9-3B41-4765-8D1A-C7CB22DE2D93}"/>
              </a:ext>
            </a:extLst>
          </p:cNvPr>
          <p:cNvSpPr/>
          <p:nvPr/>
        </p:nvSpPr>
        <p:spPr>
          <a:xfrm>
            <a:off x="7781953" y="765095"/>
            <a:ext cx="2870930" cy="91664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8" name="Suorakulmio: Pyöristetyt kulmat 7">
            <a:extLst>
              <a:ext uri="{FF2B5EF4-FFF2-40B4-BE49-F238E27FC236}">
                <a16:creationId xmlns:a16="http://schemas.microsoft.com/office/drawing/2014/main" id="{AD2F462C-2150-432A-9B96-28783F2110CF}"/>
              </a:ext>
            </a:extLst>
          </p:cNvPr>
          <p:cNvSpPr/>
          <p:nvPr/>
        </p:nvSpPr>
        <p:spPr>
          <a:xfrm>
            <a:off x="0" y="2809662"/>
            <a:ext cx="3530930" cy="247888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i-FI" dirty="0"/>
              <a:t>Kannustava ja hyväksyvä ilmapiiri on edellytys liikunnanopetuksen tavoitteiden toteutumiselle (POPS 2014).</a:t>
            </a:r>
          </a:p>
        </p:txBody>
      </p:sp>
      <p:sp>
        <p:nvSpPr>
          <p:cNvPr id="11" name="Sisällön paikkamerkki 10">
            <a:extLst>
              <a:ext uri="{FF2B5EF4-FFF2-40B4-BE49-F238E27FC236}">
                <a16:creationId xmlns:a16="http://schemas.microsoft.com/office/drawing/2014/main" id="{F05F2A40-FF4B-4B2D-94D8-A48F2AAD899A}"/>
              </a:ext>
            </a:extLst>
          </p:cNvPr>
          <p:cNvSpPr>
            <a:spLocks noGrp="1"/>
          </p:cNvSpPr>
          <p:nvPr>
            <p:ph idx="1"/>
          </p:nvPr>
        </p:nvSpPr>
        <p:spPr>
          <a:xfrm>
            <a:off x="3619775" y="2134311"/>
            <a:ext cx="4505325" cy="1880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i-FI" dirty="0"/>
              <a:t>Liikunnan </a:t>
            </a:r>
          </a:p>
          <a:p>
            <a:pPr marL="0" indent="0" algn="ctr">
              <a:buNone/>
            </a:pPr>
            <a:r>
              <a:rPr lang="fi-FI" dirty="0"/>
              <a:t>TIETOJEN ja TAITOJEN OPPIMISEN</a:t>
            </a:r>
          </a:p>
          <a:p>
            <a:pPr marL="0" indent="0" algn="ctr">
              <a:buNone/>
            </a:pPr>
            <a:r>
              <a:rPr lang="fi-FI" dirty="0"/>
              <a:t>arviointi</a:t>
            </a:r>
          </a:p>
        </p:txBody>
      </p:sp>
      <p:sp>
        <p:nvSpPr>
          <p:cNvPr id="12" name="Ellipsi 11">
            <a:extLst>
              <a:ext uri="{FF2B5EF4-FFF2-40B4-BE49-F238E27FC236}">
                <a16:creationId xmlns:a16="http://schemas.microsoft.com/office/drawing/2014/main" id="{C1DFB8CE-E1D0-42B4-8C6B-0D2A0A176FB7}"/>
              </a:ext>
            </a:extLst>
          </p:cNvPr>
          <p:cNvSpPr/>
          <p:nvPr/>
        </p:nvSpPr>
        <p:spPr>
          <a:xfrm>
            <a:off x="3839305" y="4308450"/>
            <a:ext cx="4218845" cy="1998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TYÖSKENTELYTAITOJEN OPPIMISEN  arviointi</a:t>
            </a:r>
          </a:p>
        </p:txBody>
      </p:sp>
      <p:sp>
        <p:nvSpPr>
          <p:cNvPr id="13" name="Tekstiruutu 12">
            <a:extLst>
              <a:ext uri="{FF2B5EF4-FFF2-40B4-BE49-F238E27FC236}">
                <a16:creationId xmlns:a16="http://schemas.microsoft.com/office/drawing/2014/main" id="{70F180C7-9C3B-4A0C-BE7E-860A4580A1AF}"/>
              </a:ext>
            </a:extLst>
          </p:cNvPr>
          <p:cNvSpPr txBox="1"/>
          <p:nvPr/>
        </p:nvSpPr>
        <p:spPr>
          <a:xfrm flipH="1">
            <a:off x="9105900" y="2100880"/>
            <a:ext cx="3023053" cy="1815882"/>
          </a:xfrm>
          <a:prstGeom prst="rect">
            <a:avLst/>
          </a:prstGeom>
          <a:noFill/>
        </p:spPr>
        <p:txBody>
          <a:bodyPr wrap="square" rtlCol="0">
            <a:spAutoFit/>
          </a:bodyPr>
          <a:lstStyle/>
          <a:p>
            <a:r>
              <a:rPr lang="fi-FI" sz="1600" dirty="0"/>
              <a:t>T2 Havainto-motoriikka</a:t>
            </a:r>
          </a:p>
          <a:p>
            <a:r>
              <a:rPr lang="fi-FI" sz="1600" dirty="0"/>
              <a:t>T3 Tasapaino- ja liikkumistaidot</a:t>
            </a:r>
          </a:p>
          <a:p>
            <a:r>
              <a:rPr lang="fi-FI" sz="1600" dirty="0"/>
              <a:t>T4 Välineenkäsittely-taidot </a:t>
            </a:r>
          </a:p>
          <a:p>
            <a:r>
              <a:rPr lang="fi-FI" sz="1600" dirty="0"/>
              <a:t>T5 Fyysisten ominaisuuksien arviointi- ja kehittämistaidot </a:t>
            </a:r>
          </a:p>
          <a:p>
            <a:r>
              <a:rPr lang="fi-FI" sz="1600" dirty="0"/>
              <a:t>T6 Uimataito ja vedestä pelastautuminen</a:t>
            </a:r>
          </a:p>
        </p:txBody>
      </p:sp>
      <p:sp>
        <p:nvSpPr>
          <p:cNvPr id="14" name="Tekstiruutu 13">
            <a:extLst>
              <a:ext uri="{FF2B5EF4-FFF2-40B4-BE49-F238E27FC236}">
                <a16:creationId xmlns:a16="http://schemas.microsoft.com/office/drawing/2014/main" id="{33B294A8-EEDB-4098-A073-B59013E6CB6B}"/>
              </a:ext>
            </a:extLst>
          </p:cNvPr>
          <p:cNvSpPr txBox="1"/>
          <p:nvPr/>
        </p:nvSpPr>
        <p:spPr>
          <a:xfrm>
            <a:off x="8691562" y="4773194"/>
            <a:ext cx="3453296" cy="1815882"/>
          </a:xfrm>
          <a:prstGeom prst="rect">
            <a:avLst/>
          </a:prstGeom>
          <a:noFill/>
        </p:spPr>
        <p:txBody>
          <a:bodyPr wrap="square" rtlCol="0">
            <a:spAutoFit/>
          </a:bodyPr>
          <a:lstStyle/>
          <a:p>
            <a:r>
              <a:rPr lang="fi-FI" sz="1600" dirty="0"/>
              <a:t>T1 Aktiivisuus ja yrittäminen</a:t>
            </a:r>
          </a:p>
          <a:p>
            <a:r>
              <a:rPr lang="fi-FI" sz="1600" dirty="0"/>
              <a:t>T7 Turvallinen ja asiallinen toiminta</a:t>
            </a:r>
          </a:p>
          <a:p>
            <a:r>
              <a:rPr lang="fi-FI" sz="1600" dirty="0"/>
              <a:t>T8 Yhteistyö- ja vuorovaikutustaidot</a:t>
            </a:r>
          </a:p>
          <a:p>
            <a:r>
              <a:rPr lang="fi-FI" sz="1600" dirty="0"/>
              <a:t>T9 Reilu peli ja vastuullisuus ryhmässä</a:t>
            </a:r>
          </a:p>
          <a:p>
            <a:r>
              <a:rPr lang="fi-FI" sz="1600" dirty="0"/>
              <a:t>T10 Itsenäinen työskentely ja vastuu omasta toiminnasta</a:t>
            </a:r>
          </a:p>
        </p:txBody>
      </p:sp>
      <p:cxnSp>
        <p:nvCxnSpPr>
          <p:cNvPr id="15" name="Suora nuoliyhdysviiva 14">
            <a:extLst>
              <a:ext uri="{FF2B5EF4-FFF2-40B4-BE49-F238E27FC236}">
                <a16:creationId xmlns:a16="http://schemas.microsoft.com/office/drawing/2014/main" id="{C94E3434-1C48-44BF-AB72-8E1C1B07563D}"/>
              </a:ext>
            </a:extLst>
          </p:cNvPr>
          <p:cNvCxnSpPr>
            <a:cxnSpLocks/>
          </p:cNvCxnSpPr>
          <p:nvPr/>
        </p:nvCxnSpPr>
        <p:spPr>
          <a:xfrm>
            <a:off x="8125100" y="2990743"/>
            <a:ext cx="895075"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144B5C05-4256-4DFE-AC48-9322E0239668}"/>
              </a:ext>
            </a:extLst>
          </p:cNvPr>
          <p:cNvCxnSpPr>
            <a:cxnSpLocks/>
          </p:cNvCxnSpPr>
          <p:nvPr/>
        </p:nvCxnSpPr>
        <p:spPr>
          <a:xfrm>
            <a:off x="7831464" y="5439201"/>
            <a:ext cx="8600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66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B1C901-AE0A-456B-B7D4-973DA880DFF4}"/>
              </a:ext>
            </a:extLst>
          </p:cNvPr>
          <p:cNvSpPr>
            <a:spLocks noGrp="1"/>
          </p:cNvSpPr>
          <p:nvPr>
            <p:ph type="title"/>
          </p:nvPr>
        </p:nvSpPr>
        <p:spPr>
          <a:xfrm>
            <a:off x="1343471" y="476250"/>
            <a:ext cx="6481317" cy="1080542"/>
          </a:xfrm>
        </p:spPr>
        <p:txBody>
          <a:bodyPr anchor="t">
            <a:normAutofit/>
          </a:bodyPr>
          <a:lstStyle/>
          <a:p>
            <a:r>
              <a:rPr lang="fi-FI" dirty="0"/>
              <a:t>Poissaoleva peruskoululainen</a:t>
            </a:r>
          </a:p>
        </p:txBody>
      </p:sp>
      <p:sp>
        <p:nvSpPr>
          <p:cNvPr id="3" name="Sisällön paikkamerkki 2">
            <a:extLst>
              <a:ext uri="{FF2B5EF4-FFF2-40B4-BE49-F238E27FC236}">
                <a16:creationId xmlns:a16="http://schemas.microsoft.com/office/drawing/2014/main" id="{B47D4AA8-9C14-4939-B3DC-8D91D22160DC}"/>
              </a:ext>
            </a:extLst>
          </p:cNvPr>
          <p:cNvSpPr>
            <a:spLocks noGrp="1"/>
          </p:cNvSpPr>
          <p:nvPr>
            <p:ph idx="1"/>
          </p:nvPr>
        </p:nvSpPr>
        <p:spPr>
          <a:xfrm>
            <a:off x="218661" y="1351722"/>
            <a:ext cx="8090452" cy="4814129"/>
          </a:xfrm>
        </p:spPr>
        <p:txBody>
          <a:bodyPr anchor="t">
            <a:noAutofit/>
          </a:bodyPr>
          <a:lstStyle/>
          <a:p>
            <a:pPr marL="0" indent="0">
              <a:buNone/>
            </a:pPr>
            <a:r>
              <a:rPr lang="fi-FI" sz="2200" dirty="0"/>
              <a:t>Heti, kun oppilaalla ilmenee vaikeuksia liikuntatunneilla osallistumiseen tai tavoitteiden saavuttamiseen oppilas on otettava kolmiportaisen tuen piiriin – myös liikunnassa. </a:t>
            </a:r>
          </a:p>
          <a:p>
            <a:pPr marL="0" indent="0">
              <a:buNone/>
            </a:pPr>
            <a:endParaRPr lang="fi-FI" sz="2200" dirty="0"/>
          </a:p>
          <a:p>
            <a:pPr marL="0" indent="0">
              <a:buNone/>
            </a:pPr>
            <a:r>
              <a:rPr lang="fi-FI" sz="2200" dirty="0"/>
              <a:t>Mikäli tuki on laiminlyöty, tilanne haastava: </a:t>
            </a:r>
          </a:p>
          <a:p>
            <a:pPr marL="0" indent="0">
              <a:buNone/>
            </a:pPr>
            <a:r>
              <a:rPr lang="fi-FI" sz="2200" dirty="0"/>
              <a:t>– Ilman näyttöjä oppimäärää ei voi arvioida. </a:t>
            </a:r>
          </a:p>
          <a:p>
            <a:pPr marL="0" indent="0">
              <a:buNone/>
            </a:pPr>
            <a:r>
              <a:rPr lang="fi-FI" sz="2200" dirty="0"/>
              <a:t>– Ilman tarvittavia hallintopäätöksiä opettajaa ei voida velvoittaa järjestämään oppilaalle yksilöllistä ohjelmaa näyttöjen antamiseksi. </a:t>
            </a:r>
          </a:p>
          <a:p>
            <a:pPr marL="0" indent="0">
              <a:buNone/>
            </a:pPr>
            <a:r>
              <a:rPr lang="fi-FI" sz="2200" dirty="0"/>
              <a:t>– Ilman oppimäärän yksilöllistämistä (erityisen tuen päätöstä) opettaja ei voi hyväksyä näytöksi kotona kuitattua päiväkirjaa tms.</a:t>
            </a:r>
          </a:p>
          <a:p>
            <a:pPr marL="0" indent="0">
              <a:buNone/>
            </a:pPr>
            <a:r>
              <a:rPr lang="fi-FI" sz="2200" dirty="0"/>
              <a:t> </a:t>
            </a:r>
          </a:p>
          <a:p>
            <a:pPr marL="0" indent="0">
              <a:buNone/>
            </a:pPr>
            <a:r>
              <a:rPr lang="fi-FI" sz="2200" dirty="0"/>
              <a:t>Ts. säädöksiä noudatettava myös liikunnanopetuksessa.</a:t>
            </a:r>
          </a:p>
        </p:txBody>
      </p:sp>
      <p:pic>
        <p:nvPicPr>
          <p:cNvPr id="6" name="Sisällön paikkamerkki 5" descr="Kuva, joka sisältää kohteen koralli, onteloeläin, selkärangaton&#10;&#10;Kuvaus luotu automaattisesti">
            <a:extLst>
              <a:ext uri="{FF2B5EF4-FFF2-40B4-BE49-F238E27FC236}">
                <a16:creationId xmlns:a16="http://schemas.microsoft.com/office/drawing/2014/main" id="{3558A27A-5EEE-49A9-BB68-92F917AAF2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22" r="5405" b="-2"/>
          <a:stretch/>
        </p:blipFill>
        <p:spPr>
          <a:xfrm>
            <a:off x="7731674" y="10"/>
            <a:ext cx="4460326" cy="6669350"/>
          </a:xfrm>
          <a:noFill/>
        </p:spPr>
      </p:pic>
    </p:spTree>
    <p:extLst>
      <p:ext uri="{BB962C8B-B14F-4D97-AF65-F5344CB8AC3E}">
        <p14:creationId xmlns:p14="http://schemas.microsoft.com/office/powerpoint/2010/main" val="263456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849AC7-017C-4714-AC84-31025CA71427}"/>
              </a:ext>
            </a:extLst>
          </p:cNvPr>
          <p:cNvSpPr>
            <a:spLocks noGrp="1"/>
          </p:cNvSpPr>
          <p:nvPr>
            <p:ph type="title"/>
          </p:nvPr>
        </p:nvSpPr>
        <p:spPr/>
        <p:txBody>
          <a:bodyPr/>
          <a:lstStyle/>
          <a:p>
            <a:r>
              <a:rPr lang="fi-FI" dirty="0"/>
              <a:t>Miten oppilaan kulttuuri, uskonto yms. Henkilökohtaiset asiat huomioidaan arvioinnissa?</a:t>
            </a:r>
          </a:p>
        </p:txBody>
      </p:sp>
      <p:sp>
        <p:nvSpPr>
          <p:cNvPr id="3" name="Sisällön paikkamerkki 2">
            <a:extLst>
              <a:ext uri="{FF2B5EF4-FFF2-40B4-BE49-F238E27FC236}">
                <a16:creationId xmlns:a16="http://schemas.microsoft.com/office/drawing/2014/main" id="{CA88C4C6-4CEA-4E0E-99A7-44A21AA6D6EF}"/>
              </a:ext>
            </a:extLst>
          </p:cNvPr>
          <p:cNvSpPr>
            <a:spLocks noGrp="1"/>
          </p:cNvSpPr>
          <p:nvPr>
            <p:ph idx="1"/>
          </p:nvPr>
        </p:nvSpPr>
        <p:spPr>
          <a:xfrm>
            <a:off x="483211" y="1495772"/>
            <a:ext cx="11229363" cy="4885978"/>
          </a:xfrm>
        </p:spPr>
        <p:txBody>
          <a:bodyPr/>
          <a:lstStyle/>
          <a:p>
            <a:r>
              <a:rPr lang="fi-FI" sz="2600" dirty="0"/>
              <a:t>Oppilas ei osallistu opetussuunnitelman mukaiseen opetukseen… (musiikkiliikunta, uinti…)? </a:t>
            </a:r>
          </a:p>
          <a:p>
            <a:endParaRPr lang="fi-FI" sz="2600" dirty="0"/>
          </a:p>
          <a:p>
            <a:r>
              <a:rPr lang="fi-FI" sz="2600" dirty="0"/>
              <a:t>Lähtökohtana se, että ilman päätöstä erityisistä opetusjärjestelyistä (PL 18 §, LL 29 §) tai yksilöllisestä oppimäärästä (PL 17 §) oppilas osallistuu opetukseen </a:t>
            </a:r>
          </a:p>
          <a:p>
            <a:pPr marL="0" indent="0">
              <a:buNone/>
            </a:pPr>
            <a:r>
              <a:rPr lang="fi-FI" sz="2600" dirty="0"/>
              <a:t>	– Päätöksiä tehdessä tehdään päätös myös arvioinnista – ei jälkikäteen </a:t>
            </a:r>
          </a:p>
          <a:p>
            <a:pPr marL="0" indent="0">
              <a:buNone/>
            </a:pPr>
            <a:r>
              <a:rPr lang="fi-FI" sz="2600" dirty="0"/>
              <a:t>	– Oppiaineen arvioinnista vastaa oppiaineen opettaja (	Perusopetusasetus 13 §, Lukiolaki 38 §) </a:t>
            </a:r>
          </a:p>
          <a:p>
            <a:pPr marL="0" indent="0">
              <a:buNone/>
            </a:pPr>
            <a:r>
              <a:rPr lang="fi-FI" sz="2600" dirty="0"/>
              <a:t>	– LIITO lausunnot arvioinnista: LIITO 3/2017</a:t>
            </a:r>
          </a:p>
        </p:txBody>
      </p:sp>
    </p:spTree>
    <p:extLst>
      <p:ext uri="{BB962C8B-B14F-4D97-AF65-F5344CB8AC3E}">
        <p14:creationId xmlns:p14="http://schemas.microsoft.com/office/powerpoint/2010/main" val="1194254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EBD826-DBFD-4AFE-9079-ECDF103AA395}"/>
              </a:ext>
            </a:extLst>
          </p:cNvPr>
          <p:cNvSpPr>
            <a:spLocks noGrp="1"/>
          </p:cNvSpPr>
          <p:nvPr>
            <p:ph type="title"/>
          </p:nvPr>
        </p:nvSpPr>
        <p:spPr>
          <a:xfrm>
            <a:off x="1343471" y="476250"/>
            <a:ext cx="10369103" cy="895350"/>
          </a:xfrm>
        </p:spPr>
        <p:txBody>
          <a:bodyPr/>
          <a:lstStyle/>
          <a:p>
            <a:r>
              <a:rPr lang="fi-FI" dirty="0"/>
              <a:t>Kuka päättää liikunnan arvioinnista?</a:t>
            </a:r>
          </a:p>
        </p:txBody>
      </p:sp>
      <p:sp>
        <p:nvSpPr>
          <p:cNvPr id="3" name="Sisällön paikkamerkki 2">
            <a:extLst>
              <a:ext uri="{FF2B5EF4-FFF2-40B4-BE49-F238E27FC236}">
                <a16:creationId xmlns:a16="http://schemas.microsoft.com/office/drawing/2014/main" id="{E57E2D1E-4974-4C48-9686-436491A997B8}"/>
              </a:ext>
            </a:extLst>
          </p:cNvPr>
          <p:cNvSpPr>
            <a:spLocks noGrp="1"/>
          </p:cNvSpPr>
          <p:nvPr>
            <p:ph idx="1"/>
          </p:nvPr>
        </p:nvSpPr>
        <p:spPr>
          <a:xfrm>
            <a:off x="479425" y="1773239"/>
            <a:ext cx="11443634" cy="4392612"/>
          </a:xfrm>
        </p:spPr>
        <p:txBody>
          <a:bodyPr/>
          <a:lstStyle/>
          <a:p>
            <a:pPr marL="0" indent="0">
              <a:buNone/>
            </a:pPr>
            <a:r>
              <a:rPr lang="fi-FI" sz="2400" dirty="0"/>
              <a:t>”Oppilaan arvioinnista päättää kunkin oppiaineen tai opintokokonaisuuden osalta oppilaan opettaja, tai jos opettajia on useita, opettajat yhdessä.” (Perusopetusasetus 13 §, Lukiolaki 38§) </a:t>
            </a:r>
          </a:p>
          <a:p>
            <a:pPr marL="0" indent="0">
              <a:buNone/>
            </a:pPr>
            <a:r>
              <a:rPr lang="fi-FI" sz="2400" dirty="0"/>
              <a:t>	– Liikunnan oppilasarviointi on liikunnanopettajan tehtävä. </a:t>
            </a:r>
          </a:p>
          <a:p>
            <a:pPr marL="0" indent="0">
              <a:buNone/>
            </a:pPr>
            <a:r>
              <a:rPr lang="fi-FI" sz="2400" dirty="0"/>
              <a:t>	– Liikunnanopettajan ei voida edellyttää arvioivan oppilasta ilman tarvittavia 	näyttöjä. </a:t>
            </a:r>
          </a:p>
          <a:p>
            <a:pPr marL="0" indent="0">
              <a:buNone/>
            </a:pPr>
            <a:r>
              <a:rPr lang="fi-FI" sz="2400" dirty="0"/>
              <a:t>	– Liikunnanopettajan ei voida edellyttää järjestävän oppilaalle yksilöllistä 	ohjelmaa ilman päätöksiä oppilaan tarvitsemasta tuesta. </a:t>
            </a:r>
          </a:p>
          <a:p>
            <a:pPr marL="0" indent="0">
              <a:buNone/>
            </a:pPr>
            <a:r>
              <a:rPr lang="fi-FI" sz="2400" dirty="0"/>
              <a:t>	</a:t>
            </a:r>
            <a:r>
              <a:rPr lang="fi-FI" sz="2400" dirty="0">
                <a:sym typeface="Wingdings" panose="05000000000000000000" pitchFamily="2" charset="2"/>
              </a:rPr>
              <a:t></a:t>
            </a:r>
            <a:r>
              <a:rPr lang="fi-FI" sz="2400" dirty="0"/>
              <a:t> Tärkeää erityisesti peruskoulussa sekä oppilaan että opettajan oikeusturvan 	kannalta.</a:t>
            </a:r>
          </a:p>
        </p:txBody>
      </p:sp>
    </p:spTree>
    <p:extLst>
      <p:ext uri="{BB962C8B-B14F-4D97-AF65-F5344CB8AC3E}">
        <p14:creationId xmlns:p14="http://schemas.microsoft.com/office/powerpoint/2010/main" val="315927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5CF2260-DE84-47F4-A55E-45F72D4FE882}"/>
              </a:ext>
            </a:extLst>
          </p:cNvPr>
          <p:cNvSpPr/>
          <p:nvPr/>
        </p:nvSpPr>
        <p:spPr>
          <a:xfrm>
            <a:off x="476250" y="3831507"/>
            <a:ext cx="2438400"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OPETUKSESSA</a:t>
            </a:r>
          </a:p>
        </p:txBody>
      </p:sp>
      <p:sp>
        <p:nvSpPr>
          <p:cNvPr id="6" name="Suorakulmio 5">
            <a:extLst>
              <a:ext uri="{FF2B5EF4-FFF2-40B4-BE49-F238E27FC236}">
                <a16:creationId xmlns:a16="http://schemas.microsoft.com/office/drawing/2014/main" id="{E7203E8F-5FD8-47CC-A34D-2BE7AAADD9A2}"/>
              </a:ext>
            </a:extLst>
          </p:cNvPr>
          <p:cNvSpPr/>
          <p:nvPr/>
        </p:nvSpPr>
        <p:spPr>
          <a:xfrm>
            <a:off x="4019551" y="3836195"/>
            <a:ext cx="2933700" cy="76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sp>
        <p:nvSpPr>
          <p:cNvPr id="7" name="Suorakulmio 6">
            <a:extLst>
              <a:ext uri="{FF2B5EF4-FFF2-40B4-BE49-F238E27FC236}">
                <a16:creationId xmlns:a16="http://schemas.microsoft.com/office/drawing/2014/main" id="{350855F6-E7EE-4682-8A05-D1E9F615CC47}"/>
              </a:ext>
            </a:extLst>
          </p:cNvPr>
          <p:cNvSpPr/>
          <p:nvPr/>
        </p:nvSpPr>
        <p:spPr>
          <a:xfrm>
            <a:off x="7643814" y="3854055"/>
            <a:ext cx="2790825"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8" name="Suorakulmio 7">
            <a:extLst>
              <a:ext uri="{FF2B5EF4-FFF2-40B4-BE49-F238E27FC236}">
                <a16:creationId xmlns:a16="http://schemas.microsoft.com/office/drawing/2014/main" id="{04C7EC50-6C60-4A1A-91AD-4E0EA01D7FCC}"/>
              </a:ext>
            </a:extLst>
          </p:cNvPr>
          <p:cNvSpPr/>
          <p:nvPr/>
        </p:nvSpPr>
        <p:spPr>
          <a:xfrm>
            <a:off x="1333500" y="1559916"/>
            <a:ext cx="7836512" cy="20246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9" name="Ellipsi 8">
            <a:extLst>
              <a:ext uri="{FF2B5EF4-FFF2-40B4-BE49-F238E27FC236}">
                <a16:creationId xmlns:a16="http://schemas.microsoft.com/office/drawing/2014/main" id="{665D901F-C3A1-427B-A87B-D8D61366CD7D}"/>
              </a:ext>
            </a:extLst>
          </p:cNvPr>
          <p:cNvSpPr/>
          <p:nvPr/>
        </p:nvSpPr>
        <p:spPr>
          <a:xfrm>
            <a:off x="1400176" y="130174"/>
            <a:ext cx="3324225" cy="1289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Yhdenvertaisuuslaki</a:t>
            </a:r>
          </a:p>
        </p:txBody>
      </p:sp>
      <p:sp>
        <p:nvSpPr>
          <p:cNvPr id="10" name="Ellipsi 9">
            <a:extLst>
              <a:ext uri="{FF2B5EF4-FFF2-40B4-BE49-F238E27FC236}">
                <a16:creationId xmlns:a16="http://schemas.microsoft.com/office/drawing/2014/main" id="{109AA3D6-E29E-44BC-A142-C5A2BCB56A1D}"/>
              </a:ext>
            </a:extLst>
          </p:cNvPr>
          <p:cNvSpPr/>
          <p:nvPr/>
        </p:nvSpPr>
        <p:spPr>
          <a:xfrm>
            <a:off x="4835218" y="130174"/>
            <a:ext cx="3324225" cy="1279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Perusopetuslaki</a:t>
            </a:r>
          </a:p>
        </p:txBody>
      </p:sp>
      <p:sp>
        <p:nvSpPr>
          <p:cNvPr id="11" name="Ellipsi 10">
            <a:extLst>
              <a:ext uri="{FF2B5EF4-FFF2-40B4-BE49-F238E27FC236}">
                <a16:creationId xmlns:a16="http://schemas.microsoft.com/office/drawing/2014/main" id="{ACF0FB13-6CEB-4BD2-AC35-389EA3195CCA}"/>
              </a:ext>
            </a:extLst>
          </p:cNvPr>
          <p:cNvSpPr/>
          <p:nvPr/>
        </p:nvSpPr>
        <p:spPr>
          <a:xfrm>
            <a:off x="9364358" y="988416"/>
            <a:ext cx="2140562" cy="1869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Opetus-suunnitelma</a:t>
            </a:r>
          </a:p>
        </p:txBody>
      </p:sp>
      <p:sp>
        <p:nvSpPr>
          <p:cNvPr id="14" name="Suorakulmio: Pyöristetyt kulmat 13">
            <a:extLst>
              <a:ext uri="{FF2B5EF4-FFF2-40B4-BE49-F238E27FC236}">
                <a16:creationId xmlns:a16="http://schemas.microsoft.com/office/drawing/2014/main" id="{828D0175-4151-4D3C-B5A5-61E087438D49}"/>
              </a:ext>
            </a:extLst>
          </p:cNvPr>
          <p:cNvSpPr/>
          <p:nvPr/>
        </p:nvSpPr>
        <p:spPr>
          <a:xfrm>
            <a:off x="14748" y="4663480"/>
            <a:ext cx="1409700" cy="72628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oppilaan-tuntemus</a:t>
            </a:r>
          </a:p>
        </p:txBody>
      </p:sp>
      <p:cxnSp>
        <p:nvCxnSpPr>
          <p:cNvPr id="16" name="Suora yhdysviiva 15">
            <a:extLst>
              <a:ext uri="{FF2B5EF4-FFF2-40B4-BE49-F238E27FC236}">
                <a16:creationId xmlns:a16="http://schemas.microsoft.com/office/drawing/2014/main" id="{A4A6D39A-7D6B-48C4-B12B-8337B787F15E}"/>
              </a:ext>
            </a:extLst>
          </p:cNvPr>
          <p:cNvCxnSpPr/>
          <p:nvPr/>
        </p:nvCxnSpPr>
        <p:spPr>
          <a:xfrm flipH="1">
            <a:off x="2324100" y="3584575"/>
            <a:ext cx="571500" cy="269480"/>
          </a:xfrm>
          <a:prstGeom prst="line">
            <a:avLst/>
          </a:prstGeom>
          <a:ln/>
        </p:spPr>
        <p:style>
          <a:lnRef idx="1">
            <a:schemeClr val="dk1"/>
          </a:lnRef>
          <a:fillRef idx="0">
            <a:schemeClr val="dk1"/>
          </a:fillRef>
          <a:effectRef idx="0">
            <a:schemeClr val="dk1"/>
          </a:effectRef>
          <a:fontRef idx="minor">
            <a:schemeClr val="tx1"/>
          </a:fontRef>
        </p:style>
      </p:cxnSp>
      <p:cxnSp>
        <p:nvCxnSpPr>
          <p:cNvPr id="18" name="Suora yhdysviiva 17">
            <a:extLst>
              <a:ext uri="{FF2B5EF4-FFF2-40B4-BE49-F238E27FC236}">
                <a16:creationId xmlns:a16="http://schemas.microsoft.com/office/drawing/2014/main" id="{863776E4-105D-44BF-AC1F-42C707B6793C}"/>
              </a:ext>
            </a:extLst>
          </p:cNvPr>
          <p:cNvCxnSpPr>
            <a:endCxn id="6" idx="0"/>
          </p:cNvCxnSpPr>
          <p:nvPr/>
        </p:nvCxnSpPr>
        <p:spPr>
          <a:xfrm>
            <a:off x="5486401" y="3584575"/>
            <a:ext cx="0" cy="2516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B61F9A22-4608-4FBD-89E9-17DDCDF966C6}"/>
              </a:ext>
            </a:extLst>
          </p:cNvPr>
          <p:cNvCxnSpPr/>
          <p:nvPr/>
        </p:nvCxnSpPr>
        <p:spPr>
          <a:xfrm>
            <a:off x="8159443" y="3514725"/>
            <a:ext cx="641657" cy="339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uora nuoliyhdysviiva 21">
            <a:extLst>
              <a:ext uri="{FF2B5EF4-FFF2-40B4-BE49-F238E27FC236}">
                <a16:creationId xmlns:a16="http://schemas.microsoft.com/office/drawing/2014/main" id="{C5C2179F-F175-45DC-B53F-4B0EEF8ECA3A}"/>
              </a:ext>
            </a:extLst>
          </p:cNvPr>
          <p:cNvCxnSpPr>
            <a:stCxn id="9" idx="4"/>
          </p:cNvCxnSpPr>
          <p:nvPr/>
        </p:nvCxnSpPr>
        <p:spPr>
          <a:xfrm>
            <a:off x="3062289" y="1419225"/>
            <a:ext cx="74458" cy="2952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551E9CF3-8304-4C24-A048-F46BAD43E5A3}"/>
              </a:ext>
            </a:extLst>
          </p:cNvPr>
          <p:cNvCxnSpPr/>
          <p:nvPr/>
        </p:nvCxnSpPr>
        <p:spPr>
          <a:xfrm flipH="1">
            <a:off x="6248400" y="1397398"/>
            <a:ext cx="66675" cy="27344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uora nuoliyhdysviiva 25">
            <a:extLst>
              <a:ext uri="{FF2B5EF4-FFF2-40B4-BE49-F238E27FC236}">
                <a16:creationId xmlns:a16="http://schemas.microsoft.com/office/drawing/2014/main" id="{993DB855-389F-40A8-BDB3-13BA58FBDCF5}"/>
              </a:ext>
            </a:extLst>
          </p:cNvPr>
          <p:cNvCxnSpPr/>
          <p:nvPr/>
        </p:nvCxnSpPr>
        <p:spPr>
          <a:xfrm flipH="1">
            <a:off x="9055255" y="2171700"/>
            <a:ext cx="441170" cy="1809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Suorakulmio: Pyöristetyt kulmat 26">
            <a:extLst>
              <a:ext uri="{FF2B5EF4-FFF2-40B4-BE49-F238E27FC236}">
                <a16:creationId xmlns:a16="http://schemas.microsoft.com/office/drawing/2014/main" id="{67FF63ED-0EB1-4BE5-939E-E5CCF4C3DED6}"/>
              </a:ext>
            </a:extLst>
          </p:cNvPr>
          <p:cNvSpPr/>
          <p:nvPr/>
        </p:nvSpPr>
        <p:spPr>
          <a:xfrm>
            <a:off x="1627860" y="5495602"/>
            <a:ext cx="1695450" cy="111330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pedagogiset ratkaisut</a:t>
            </a:r>
          </a:p>
        </p:txBody>
      </p:sp>
      <p:sp>
        <p:nvSpPr>
          <p:cNvPr id="28" name="Suorakulmio: Pyöristetyt kulmat 27">
            <a:extLst>
              <a:ext uri="{FF2B5EF4-FFF2-40B4-BE49-F238E27FC236}">
                <a16:creationId xmlns:a16="http://schemas.microsoft.com/office/drawing/2014/main" id="{25576074-2892-4CA5-9248-47940400C681}"/>
              </a:ext>
            </a:extLst>
          </p:cNvPr>
          <p:cNvSpPr/>
          <p:nvPr/>
        </p:nvSpPr>
        <p:spPr>
          <a:xfrm>
            <a:off x="1467312" y="4685109"/>
            <a:ext cx="2190750" cy="7620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kokonaisvaltaisuus (</a:t>
            </a:r>
            <a:r>
              <a:rPr lang="fi-FI" dirty="0" err="1"/>
              <a:t>fyys</a:t>
            </a:r>
            <a:r>
              <a:rPr lang="fi-FI" dirty="0"/>
              <a:t>., </a:t>
            </a:r>
            <a:r>
              <a:rPr lang="fi-FI" dirty="0" err="1"/>
              <a:t>psyyk</a:t>
            </a:r>
            <a:r>
              <a:rPr lang="fi-FI" dirty="0"/>
              <a:t>., sos.)</a:t>
            </a:r>
          </a:p>
        </p:txBody>
      </p:sp>
      <p:sp>
        <p:nvSpPr>
          <p:cNvPr id="29" name="Suorakulmio: Pyöristetyt kulmat 28">
            <a:extLst>
              <a:ext uri="{FF2B5EF4-FFF2-40B4-BE49-F238E27FC236}">
                <a16:creationId xmlns:a16="http://schemas.microsoft.com/office/drawing/2014/main" id="{A195BC6E-5F96-40E3-AD40-D00E22CE7F19}"/>
              </a:ext>
            </a:extLst>
          </p:cNvPr>
          <p:cNvSpPr/>
          <p:nvPr/>
        </p:nvSpPr>
        <p:spPr>
          <a:xfrm>
            <a:off x="5827559" y="5421809"/>
            <a:ext cx="1339542" cy="94466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oppimisen tukeminen</a:t>
            </a:r>
          </a:p>
        </p:txBody>
      </p:sp>
      <p:sp>
        <p:nvSpPr>
          <p:cNvPr id="30" name="Suorakulmio: Pyöristetyt kulmat 29">
            <a:extLst>
              <a:ext uri="{FF2B5EF4-FFF2-40B4-BE49-F238E27FC236}">
                <a16:creationId xmlns:a16="http://schemas.microsoft.com/office/drawing/2014/main" id="{93FEA0CA-E160-43EA-8899-8C14A1870E34}"/>
              </a:ext>
            </a:extLst>
          </p:cNvPr>
          <p:cNvSpPr/>
          <p:nvPr/>
        </p:nvSpPr>
        <p:spPr>
          <a:xfrm>
            <a:off x="4019551" y="5467996"/>
            <a:ext cx="1768168" cy="85228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vahvuudet ja kehitystarpeet</a:t>
            </a:r>
          </a:p>
        </p:txBody>
      </p:sp>
      <p:sp>
        <p:nvSpPr>
          <p:cNvPr id="31" name="Suorakulmio: Pyöristetyt kulmat 30">
            <a:extLst>
              <a:ext uri="{FF2B5EF4-FFF2-40B4-BE49-F238E27FC236}">
                <a16:creationId xmlns:a16="http://schemas.microsoft.com/office/drawing/2014/main" id="{E07FA0A8-45F8-450E-AB05-1A18B2FFCB9D}"/>
              </a:ext>
            </a:extLst>
          </p:cNvPr>
          <p:cNvSpPr/>
          <p:nvPr/>
        </p:nvSpPr>
        <p:spPr>
          <a:xfrm>
            <a:off x="7703161" y="4685855"/>
            <a:ext cx="1466851" cy="72628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edistää oppimista</a:t>
            </a:r>
          </a:p>
        </p:txBody>
      </p:sp>
      <p:sp>
        <p:nvSpPr>
          <p:cNvPr id="32" name="Suorakulmio: Pyöristetyt kulmat 31">
            <a:extLst>
              <a:ext uri="{FF2B5EF4-FFF2-40B4-BE49-F238E27FC236}">
                <a16:creationId xmlns:a16="http://schemas.microsoft.com/office/drawing/2014/main" id="{73F82F7D-01E2-4A9B-AA3E-39323DB7D39C}"/>
              </a:ext>
            </a:extLst>
          </p:cNvPr>
          <p:cNvSpPr/>
          <p:nvPr/>
        </p:nvSpPr>
        <p:spPr>
          <a:xfrm>
            <a:off x="9170012" y="4653510"/>
            <a:ext cx="2919414" cy="92338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kannustavaa, monipuolista, realistista, kehitystason huomioivaa</a:t>
            </a:r>
          </a:p>
        </p:txBody>
      </p:sp>
      <p:sp>
        <p:nvSpPr>
          <p:cNvPr id="33" name="Suorakulmio: Pyöristetyt kulmat 32">
            <a:extLst>
              <a:ext uri="{FF2B5EF4-FFF2-40B4-BE49-F238E27FC236}">
                <a16:creationId xmlns:a16="http://schemas.microsoft.com/office/drawing/2014/main" id="{2DB99003-5AAA-4CB6-A9E2-6D091C4DEC0C}"/>
              </a:ext>
            </a:extLst>
          </p:cNvPr>
          <p:cNvSpPr/>
          <p:nvPr/>
        </p:nvSpPr>
        <p:spPr>
          <a:xfrm>
            <a:off x="7703161" y="5613476"/>
            <a:ext cx="2196794" cy="96437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tavoitteisiin pohjautuvaa (kriteerit)</a:t>
            </a:r>
          </a:p>
        </p:txBody>
      </p:sp>
      <p:sp>
        <p:nvSpPr>
          <p:cNvPr id="34" name="Suorakulmio: Pyöristetyt kulmat 33">
            <a:extLst>
              <a:ext uri="{FF2B5EF4-FFF2-40B4-BE49-F238E27FC236}">
                <a16:creationId xmlns:a16="http://schemas.microsoft.com/office/drawing/2014/main" id="{7F427B84-E24B-4E4C-8B34-77EEE7DFBD8F}"/>
              </a:ext>
            </a:extLst>
          </p:cNvPr>
          <p:cNvSpPr/>
          <p:nvPr/>
        </p:nvSpPr>
        <p:spPr>
          <a:xfrm>
            <a:off x="4023490" y="4742360"/>
            <a:ext cx="2851455" cy="61218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yksilöllisiin tarpeisiin vastaaminen</a:t>
            </a:r>
          </a:p>
        </p:txBody>
      </p:sp>
      <p:sp>
        <p:nvSpPr>
          <p:cNvPr id="35" name="Suorakulmio: Pyöristetyt kulmat 34">
            <a:extLst>
              <a:ext uri="{FF2B5EF4-FFF2-40B4-BE49-F238E27FC236}">
                <a16:creationId xmlns:a16="http://schemas.microsoft.com/office/drawing/2014/main" id="{767B8220-CB1C-405A-B18C-03CFF394402F}"/>
              </a:ext>
            </a:extLst>
          </p:cNvPr>
          <p:cNvSpPr/>
          <p:nvPr/>
        </p:nvSpPr>
        <p:spPr>
          <a:xfrm>
            <a:off x="102575" y="5462442"/>
            <a:ext cx="1478576" cy="7620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tavoitteet (OPS)</a:t>
            </a:r>
          </a:p>
        </p:txBody>
      </p:sp>
      <p:sp>
        <p:nvSpPr>
          <p:cNvPr id="2" name="Suorakulmio: Pyöristetyt kulmat 1">
            <a:extLst>
              <a:ext uri="{FF2B5EF4-FFF2-40B4-BE49-F238E27FC236}">
                <a16:creationId xmlns:a16="http://schemas.microsoft.com/office/drawing/2014/main" id="{6755B7AE-8283-4DDD-B984-ACD9A8E2EAC3}"/>
              </a:ext>
            </a:extLst>
          </p:cNvPr>
          <p:cNvSpPr/>
          <p:nvPr/>
        </p:nvSpPr>
        <p:spPr>
          <a:xfrm>
            <a:off x="9993465" y="5701099"/>
            <a:ext cx="2002450" cy="78913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formatiivista ja summatiivista</a:t>
            </a:r>
          </a:p>
        </p:txBody>
      </p:sp>
    </p:spTree>
    <p:extLst>
      <p:ext uri="{BB962C8B-B14F-4D97-AF65-F5344CB8AC3E}">
        <p14:creationId xmlns:p14="http://schemas.microsoft.com/office/powerpoint/2010/main" val="789859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1406-23E4-4EC1-9DD9-E980E60E9855}"/>
              </a:ext>
            </a:extLst>
          </p:cNvPr>
          <p:cNvSpPr>
            <a:spLocks noGrp="1"/>
          </p:cNvSpPr>
          <p:nvPr>
            <p:ph type="title"/>
          </p:nvPr>
        </p:nvSpPr>
        <p:spPr>
          <a:xfrm>
            <a:off x="1301858" y="201479"/>
            <a:ext cx="10678331" cy="1100380"/>
          </a:xfrm>
        </p:spPr>
        <p:txBody>
          <a:bodyPr/>
          <a:lstStyle/>
          <a:p>
            <a:r>
              <a:rPr lang="fi-FI" dirty="0" err="1"/>
              <a:t>Pygmalion</a:t>
            </a:r>
            <a:r>
              <a:rPr lang="fi-FI" dirty="0"/>
              <a:t> -efektistä  </a:t>
            </a:r>
            <a:r>
              <a:rPr lang="fi-FI" dirty="0">
                <a:sym typeface="Wingdings" panose="05000000000000000000" pitchFamily="2" charset="2"/>
              </a:rPr>
              <a:t></a:t>
            </a:r>
            <a:br>
              <a:rPr lang="fi-FI" dirty="0"/>
            </a:br>
            <a:r>
              <a:rPr lang="fi-FI" dirty="0"/>
              <a:t>Mitä enemmän opettaja uskoo oppilaan kyvykkyyteen, sitä enemmän hänen opettamiseensa panostetaan.</a:t>
            </a:r>
          </a:p>
        </p:txBody>
      </p:sp>
      <p:sp>
        <p:nvSpPr>
          <p:cNvPr id="3" name="Content Placeholder 2">
            <a:extLst>
              <a:ext uri="{FF2B5EF4-FFF2-40B4-BE49-F238E27FC236}">
                <a16:creationId xmlns:a16="http://schemas.microsoft.com/office/drawing/2014/main" id="{54718FA4-17B8-4A31-A370-35B7155C0E27}"/>
              </a:ext>
            </a:extLst>
          </p:cNvPr>
          <p:cNvSpPr>
            <a:spLocks noGrp="1"/>
          </p:cNvSpPr>
          <p:nvPr>
            <p:ph sz="half" idx="1"/>
          </p:nvPr>
        </p:nvSpPr>
        <p:spPr>
          <a:xfrm>
            <a:off x="526942" y="1943100"/>
            <a:ext cx="5569058" cy="4581685"/>
          </a:xfrm>
        </p:spPr>
        <p:txBody>
          <a:bodyPr/>
          <a:lstStyle/>
          <a:p>
            <a:pPr marL="0" indent="0">
              <a:buNone/>
            </a:pPr>
            <a:r>
              <a:rPr lang="fi-FI" sz="2000" dirty="0" err="1"/>
              <a:t>Pygmalion</a:t>
            </a:r>
            <a:r>
              <a:rPr lang="fi-FI" sz="2000" dirty="0"/>
              <a:t> -efekti perustuu </a:t>
            </a:r>
          </a:p>
          <a:p>
            <a:pPr marL="0" indent="0">
              <a:buNone/>
            </a:pPr>
            <a:r>
              <a:rPr lang="fi-FI" sz="2000" dirty="0"/>
              <a:t>Robert </a:t>
            </a:r>
            <a:r>
              <a:rPr lang="fi-FI" sz="2000" dirty="0" err="1"/>
              <a:t>Rosenthalin</a:t>
            </a:r>
            <a:r>
              <a:rPr lang="fi-FI" sz="2000" dirty="0"/>
              <a:t> sekä </a:t>
            </a:r>
            <a:r>
              <a:rPr lang="fi-FI" sz="2000" dirty="0" err="1"/>
              <a:t>Lenore</a:t>
            </a:r>
            <a:r>
              <a:rPr lang="fi-FI" sz="2000" dirty="0"/>
              <a:t> Jacobsonin tekemään tutkimukseen (1965), jossa todettiin opettajien ennakko-odotusten vaikuttavan selkeästi oppilaiden menestykseen. </a:t>
            </a:r>
          </a:p>
          <a:p>
            <a:pPr>
              <a:buFont typeface="Wingdings" panose="05000000000000000000" pitchFamily="2" charset="2"/>
              <a:buChar char="à"/>
            </a:pPr>
            <a:r>
              <a:rPr lang="fi-FI" sz="2000" dirty="0"/>
              <a:t>Ennustuksesta tulee itseään toteuttava -&gt; sitä saa mitä tilaa.</a:t>
            </a:r>
          </a:p>
          <a:p>
            <a:pPr marL="0" indent="0">
              <a:buNone/>
            </a:pPr>
            <a:endParaRPr lang="fi-FI" sz="2000" dirty="0"/>
          </a:p>
          <a:p>
            <a:pPr marL="0" indent="0">
              <a:buNone/>
            </a:pPr>
            <a:r>
              <a:rPr lang="fi-FI" dirty="0"/>
              <a:t>Toimii myös toiseen suuntaan -&gt; </a:t>
            </a:r>
            <a:r>
              <a:rPr lang="fi-FI" dirty="0" err="1"/>
              <a:t>golem</a:t>
            </a:r>
            <a:r>
              <a:rPr lang="fi-FI" dirty="0"/>
              <a:t>-efekti -&gt; ns. huonolta oppilaalta odotetaan huonoja tuloksia, arvio oppilaan ”huonoudesta” ei välttämättä perustu oppilaan todelliseen kyvykkyyteen.</a:t>
            </a:r>
          </a:p>
          <a:p>
            <a:pPr marL="0" indent="0">
              <a:buNone/>
            </a:pPr>
            <a:endParaRPr lang="fi-FI" dirty="0"/>
          </a:p>
          <a:p>
            <a:endParaRPr lang="fi-FI" sz="2000" dirty="0"/>
          </a:p>
        </p:txBody>
      </p:sp>
      <p:pic>
        <p:nvPicPr>
          <p:cNvPr id="8" name="Content Placeholder 5">
            <a:extLst>
              <a:ext uri="{FF2B5EF4-FFF2-40B4-BE49-F238E27FC236}">
                <a16:creationId xmlns:a16="http://schemas.microsoft.com/office/drawing/2014/main" id="{BFF6B979-15F1-422B-B234-59BDAEEFF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31" y="2069116"/>
            <a:ext cx="4240329" cy="4279172"/>
          </a:xfrm>
          <a:prstGeom prst="rect">
            <a:avLst/>
          </a:prstGeom>
        </p:spPr>
      </p:pic>
    </p:spTree>
    <p:extLst>
      <p:ext uri="{BB962C8B-B14F-4D97-AF65-F5344CB8AC3E}">
        <p14:creationId xmlns:p14="http://schemas.microsoft.com/office/powerpoint/2010/main" val="190819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5CF2260-DE84-47F4-A55E-45F72D4FE882}"/>
              </a:ext>
            </a:extLst>
          </p:cNvPr>
          <p:cNvSpPr/>
          <p:nvPr/>
        </p:nvSpPr>
        <p:spPr>
          <a:xfrm>
            <a:off x="853519" y="4343400"/>
            <a:ext cx="2571723" cy="100489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OPETUKSESSA</a:t>
            </a:r>
          </a:p>
        </p:txBody>
      </p:sp>
      <p:sp>
        <p:nvSpPr>
          <p:cNvPr id="6" name="Suorakulmio 5">
            <a:extLst>
              <a:ext uri="{FF2B5EF4-FFF2-40B4-BE49-F238E27FC236}">
                <a16:creationId xmlns:a16="http://schemas.microsoft.com/office/drawing/2014/main" id="{E7203E8F-5FD8-47CC-A34D-2BE7AAADD9A2}"/>
              </a:ext>
            </a:extLst>
          </p:cNvPr>
          <p:cNvSpPr/>
          <p:nvPr/>
        </p:nvSpPr>
        <p:spPr>
          <a:xfrm>
            <a:off x="4109120" y="4343400"/>
            <a:ext cx="2933700" cy="100489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sp>
        <p:nvSpPr>
          <p:cNvPr id="7" name="Suorakulmio 6">
            <a:extLst>
              <a:ext uri="{FF2B5EF4-FFF2-40B4-BE49-F238E27FC236}">
                <a16:creationId xmlns:a16="http://schemas.microsoft.com/office/drawing/2014/main" id="{350855F6-E7EE-4682-8A05-D1E9F615CC47}"/>
              </a:ext>
            </a:extLst>
          </p:cNvPr>
          <p:cNvSpPr/>
          <p:nvPr/>
        </p:nvSpPr>
        <p:spPr>
          <a:xfrm>
            <a:off x="7981952" y="4343400"/>
            <a:ext cx="2933691" cy="100489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8" name="Suorakulmio 7">
            <a:extLst>
              <a:ext uri="{FF2B5EF4-FFF2-40B4-BE49-F238E27FC236}">
                <a16:creationId xmlns:a16="http://schemas.microsoft.com/office/drawing/2014/main" id="{04C7EC50-6C60-4A1A-91AD-4E0EA01D7FCC}"/>
              </a:ext>
            </a:extLst>
          </p:cNvPr>
          <p:cNvSpPr/>
          <p:nvPr/>
        </p:nvSpPr>
        <p:spPr>
          <a:xfrm>
            <a:off x="2038350" y="1739501"/>
            <a:ext cx="7836512" cy="20246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cxnSp>
        <p:nvCxnSpPr>
          <p:cNvPr id="16" name="Suora yhdysviiva 15">
            <a:extLst>
              <a:ext uri="{FF2B5EF4-FFF2-40B4-BE49-F238E27FC236}">
                <a16:creationId xmlns:a16="http://schemas.microsoft.com/office/drawing/2014/main" id="{A4A6D39A-7D6B-48C4-B12B-8337B787F15E}"/>
              </a:ext>
            </a:extLst>
          </p:cNvPr>
          <p:cNvCxnSpPr>
            <a:cxnSpLocks/>
          </p:cNvCxnSpPr>
          <p:nvPr/>
        </p:nvCxnSpPr>
        <p:spPr>
          <a:xfrm flipH="1">
            <a:off x="2581275" y="3764160"/>
            <a:ext cx="819790" cy="579240"/>
          </a:xfrm>
          <a:prstGeom prst="line">
            <a:avLst/>
          </a:prstGeom>
          <a:ln/>
        </p:spPr>
        <p:style>
          <a:lnRef idx="1">
            <a:schemeClr val="dk1"/>
          </a:lnRef>
          <a:fillRef idx="0">
            <a:schemeClr val="dk1"/>
          </a:fillRef>
          <a:effectRef idx="0">
            <a:schemeClr val="dk1"/>
          </a:effectRef>
          <a:fontRef idx="minor">
            <a:schemeClr val="tx1"/>
          </a:fontRef>
        </p:style>
      </p:cxnSp>
      <p:cxnSp>
        <p:nvCxnSpPr>
          <p:cNvPr id="18" name="Suora yhdysviiva 17">
            <a:extLst>
              <a:ext uri="{FF2B5EF4-FFF2-40B4-BE49-F238E27FC236}">
                <a16:creationId xmlns:a16="http://schemas.microsoft.com/office/drawing/2014/main" id="{863776E4-105D-44BF-AC1F-42C707B6793C}"/>
              </a:ext>
            </a:extLst>
          </p:cNvPr>
          <p:cNvCxnSpPr>
            <a:cxnSpLocks/>
          </p:cNvCxnSpPr>
          <p:nvPr/>
        </p:nvCxnSpPr>
        <p:spPr>
          <a:xfrm>
            <a:off x="5476876" y="3764160"/>
            <a:ext cx="0" cy="5792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B61F9A22-4608-4FBD-89E9-17DDCDF966C6}"/>
              </a:ext>
            </a:extLst>
          </p:cNvPr>
          <p:cNvCxnSpPr>
            <a:cxnSpLocks/>
          </p:cNvCxnSpPr>
          <p:nvPr/>
        </p:nvCxnSpPr>
        <p:spPr>
          <a:xfrm>
            <a:off x="8164207" y="3764160"/>
            <a:ext cx="589268" cy="5792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942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0C87-816B-46E3-824E-1DB94CB6B7E8}"/>
              </a:ext>
            </a:extLst>
          </p:cNvPr>
          <p:cNvSpPr>
            <a:spLocks noGrp="1"/>
          </p:cNvSpPr>
          <p:nvPr>
            <p:ph type="title"/>
          </p:nvPr>
        </p:nvSpPr>
        <p:spPr>
          <a:xfrm>
            <a:off x="1326538" y="391583"/>
            <a:ext cx="10369103" cy="861483"/>
          </a:xfrm>
        </p:spPr>
        <p:txBody>
          <a:bodyPr/>
          <a:lstStyle/>
          <a:p>
            <a:r>
              <a:rPr lang="fi-FI" dirty="0"/>
              <a:t>Osallisuuden edistäminen</a:t>
            </a:r>
          </a:p>
        </p:txBody>
      </p:sp>
      <p:sp>
        <p:nvSpPr>
          <p:cNvPr id="3" name="Sisällön paikkamerkki 2">
            <a:extLst>
              <a:ext uri="{FF2B5EF4-FFF2-40B4-BE49-F238E27FC236}">
                <a16:creationId xmlns:a16="http://schemas.microsoft.com/office/drawing/2014/main" id="{06CA9AA0-683B-4277-A33D-67FA66C01056}"/>
              </a:ext>
            </a:extLst>
          </p:cNvPr>
          <p:cNvSpPr>
            <a:spLocks noGrp="1"/>
          </p:cNvSpPr>
          <p:nvPr>
            <p:ph sz="half" idx="1"/>
          </p:nvPr>
        </p:nvSpPr>
        <p:spPr>
          <a:xfrm>
            <a:off x="254000" y="1608667"/>
            <a:ext cx="6118225" cy="5103029"/>
          </a:xfrm>
        </p:spPr>
        <p:txBody>
          <a:bodyPr/>
          <a:lstStyle/>
          <a:p>
            <a:r>
              <a:rPr lang="fi-FI" sz="2000" b="1" dirty="0"/>
              <a:t>Osallisuus</a:t>
            </a:r>
            <a:r>
              <a:rPr lang="fi-FI" sz="2000" dirty="0"/>
              <a:t> = oppilas pystyy konkreettisesti osallistumaan liikuntaan omista lähtökohdistaan ja pystyy vaikuttamaan itseään koskeviin asioihin. </a:t>
            </a:r>
          </a:p>
          <a:p>
            <a:r>
              <a:rPr lang="fi-FI" sz="2000" dirty="0"/>
              <a:t>Oppilaslähtöiset opetusmenetelmät </a:t>
            </a:r>
            <a:r>
              <a:rPr lang="fi-FI" sz="2000" dirty="0">
                <a:sym typeface="Wingdings" panose="05000000000000000000" pitchFamily="2" charset="2"/>
              </a:rPr>
              <a:t> </a:t>
            </a:r>
          </a:p>
          <a:p>
            <a:pPr marL="0" indent="0">
              <a:buNone/>
            </a:pPr>
            <a:r>
              <a:rPr lang="fi-FI" sz="2000" dirty="0">
                <a:sym typeface="Wingdings" panose="05000000000000000000" pitchFamily="2" charset="2"/>
              </a:rPr>
              <a:t>	</a:t>
            </a:r>
            <a:r>
              <a:rPr lang="fi-FI" sz="2000" dirty="0" err="1">
                <a:sym typeface="Wingdings" panose="05000000000000000000" pitchFamily="2" charset="2"/>
              </a:rPr>
              <a:t>Huom</a:t>
            </a:r>
            <a:r>
              <a:rPr lang="fi-FI" sz="2000" dirty="0">
                <a:sym typeface="Wingdings" panose="05000000000000000000" pitchFamily="2" charset="2"/>
              </a:rPr>
              <a:t>! </a:t>
            </a:r>
            <a:r>
              <a:rPr lang="fi-FI" sz="2000" dirty="0"/>
              <a:t>Opettajajohtoisuuskin voi edistää 	osallisuutta (turvalliset rajat).</a:t>
            </a:r>
          </a:p>
          <a:p>
            <a:r>
              <a:rPr lang="fi-FI" sz="2000" dirty="0"/>
              <a:t>Oppilaan toimintakykyä vastaavat tehtävät 	 	- riittävän haasteellisia ja mahdollistavat 	onnistumisen  </a:t>
            </a:r>
          </a:p>
          <a:p>
            <a:r>
              <a:rPr lang="fi-FI" sz="2000" dirty="0"/>
              <a:t>Tehtävät, joissa jokaisella osallistujalla merkittävä rooli , esim. yhteistoiminnalliset tehtävät, pelipaikat.</a:t>
            </a:r>
          </a:p>
        </p:txBody>
      </p:sp>
      <p:pic>
        <p:nvPicPr>
          <p:cNvPr id="6" name="Sisällön paikkamerkki 5">
            <a:extLst>
              <a:ext uri="{FF2B5EF4-FFF2-40B4-BE49-F238E27FC236}">
                <a16:creationId xmlns:a16="http://schemas.microsoft.com/office/drawing/2014/main" id="{5B3C551F-65A6-4199-AED5-E985005692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1086" y="1738076"/>
            <a:ext cx="5276913" cy="3957684"/>
          </a:xfrm>
        </p:spPr>
      </p:pic>
    </p:spTree>
    <p:extLst>
      <p:ext uri="{BB962C8B-B14F-4D97-AF65-F5344CB8AC3E}">
        <p14:creationId xmlns:p14="http://schemas.microsoft.com/office/powerpoint/2010/main" val="3692377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25878-730F-4D40-94E2-D3571509A128}"/>
              </a:ext>
            </a:extLst>
          </p:cNvPr>
          <p:cNvSpPr>
            <a:spLocks noGrp="1"/>
          </p:cNvSpPr>
          <p:nvPr>
            <p:ph type="title"/>
          </p:nvPr>
        </p:nvSpPr>
        <p:spPr>
          <a:xfrm>
            <a:off x="1343471" y="476250"/>
            <a:ext cx="10369103" cy="1080542"/>
          </a:xfrm>
        </p:spPr>
        <p:txBody>
          <a:bodyPr anchor="t">
            <a:normAutofit/>
          </a:bodyPr>
          <a:lstStyle/>
          <a:p>
            <a:r>
              <a:rPr lang="fi-FI" dirty="0"/>
              <a:t>Opettajan ammattietiikka:</a:t>
            </a:r>
          </a:p>
        </p:txBody>
      </p:sp>
      <p:pic>
        <p:nvPicPr>
          <p:cNvPr id="4" name="Content Placeholder 4">
            <a:extLst>
              <a:ext uri="{FF2B5EF4-FFF2-40B4-BE49-F238E27FC236}">
                <a16:creationId xmlns:a16="http://schemas.microsoft.com/office/drawing/2014/main" id="{6CF0EB4D-02A7-49C9-A02A-EDFE893925B0}"/>
              </a:ext>
            </a:extLst>
          </p:cNvPr>
          <p:cNvPicPr>
            <a:picLocks noGrp="1" noChangeAspect="1"/>
          </p:cNvPicPr>
          <p:nvPr>
            <p:ph idx="1"/>
          </p:nvPr>
        </p:nvPicPr>
        <p:blipFill>
          <a:blip r:embed="rId2"/>
          <a:stretch>
            <a:fillRect/>
          </a:stretch>
        </p:blipFill>
        <p:spPr>
          <a:xfrm>
            <a:off x="561975" y="1556792"/>
            <a:ext cx="10748892" cy="4971365"/>
          </a:xfrm>
          <a:prstGeom prst="rect">
            <a:avLst/>
          </a:prstGeom>
          <a:noFill/>
        </p:spPr>
      </p:pic>
    </p:spTree>
    <p:extLst>
      <p:ext uri="{BB962C8B-B14F-4D97-AF65-F5344CB8AC3E}">
        <p14:creationId xmlns:p14="http://schemas.microsoft.com/office/powerpoint/2010/main" val="4242554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61657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210322" y="1881549"/>
            <a:ext cx="5170864" cy="4500201"/>
          </a:xfrm>
        </p:spPr>
        <p:txBody>
          <a:bodyPr/>
          <a:lstStyle/>
          <a:p>
            <a:pPr marL="0" indent="0">
              <a:buNone/>
            </a:pPr>
            <a:r>
              <a:rPr lang="fi-FI" b="1" dirty="0"/>
              <a:t>Tutustukaa omaan aiheeseenne</a:t>
            </a:r>
            <a:r>
              <a:rPr lang="fi-FI" dirty="0"/>
              <a:t>:</a:t>
            </a:r>
          </a:p>
          <a:p>
            <a:pPr lvl="1"/>
            <a:r>
              <a:rPr lang="fi-FI" dirty="0"/>
              <a:t>hankkikaa tietoa ja</a:t>
            </a:r>
          </a:p>
          <a:p>
            <a:pPr lvl="1"/>
            <a:r>
              <a:rPr lang="fi-FI" dirty="0"/>
              <a:t>valmistelkaa lyhyt</a:t>
            </a:r>
            <a:r>
              <a:rPr lang="fi-FI" b="1" dirty="0"/>
              <a:t> infoisku </a:t>
            </a:r>
            <a:r>
              <a:rPr lang="fi-FI" dirty="0"/>
              <a:t>aiheesta keskustelun pohjaksi.</a:t>
            </a:r>
          </a:p>
          <a:p>
            <a:pPr marL="269875" lvl="1" indent="0">
              <a:buNone/>
            </a:pPr>
            <a:endParaRPr lang="fi-FI" dirty="0"/>
          </a:p>
          <a:p>
            <a:pPr marL="269875" lvl="1" indent="0">
              <a:buNone/>
            </a:pPr>
            <a:r>
              <a:rPr lang="fi-FI" b="1" dirty="0"/>
              <a:t>Miten huomioitava liikunnassa? (tanssi, uinti)</a:t>
            </a:r>
          </a:p>
          <a:p>
            <a:pPr marL="269875" lvl="1" indent="0">
              <a:buNone/>
            </a:pPr>
            <a:r>
              <a:rPr lang="fi-FI" b="1" dirty="0"/>
              <a:t>Miten eri liikuntaympäristöissä? (talviliikunta, suunnistus, uinti)</a:t>
            </a:r>
          </a:p>
          <a:p>
            <a:pPr marL="269875" lvl="1" indent="0">
              <a:buNone/>
            </a:pPr>
            <a:r>
              <a:rPr lang="fi-FI" b="1" dirty="0"/>
              <a:t>Arviointi?</a:t>
            </a:r>
          </a:p>
          <a:p>
            <a:pPr marL="269875" lvl="1" indent="0">
              <a:buNone/>
            </a:pPr>
            <a:r>
              <a:rPr lang="fi-FI" b="1"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32E513-B544-4FAE-92CE-ECAE89E59F40}"/>
              </a:ext>
            </a:extLst>
          </p:cNvPr>
          <p:cNvSpPr>
            <a:spLocks noGrp="1"/>
          </p:cNvSpPr>
          <p:nvPr>
            <p:ph sz="half" idx="1"/>
          </p:nvPr>
        </p:nvSpPr>
        <p:spPr>
          <a:xfrm>
            <a:off x="4876800" y="257175"/>
            <a:ext cx="7248525" cy="6276976"/>
          </a:xfrm>
        </p:spPr>
        <p:txBody>
          <a:bodyPr/>
          <a:lstStyle/>
          <a:p>
            <a:pPr marL="0" indent="0">
              <a:buNone/>
            </a:pPr>
            <a:r>
              <a:rPr lang="fi-FI" sz="1300" dirty="0"/>
              <a:t>Lähteet:</a:t>
            </a:r>
          </a:p>
          <a:p>
            <a:pPr marL="0" indent="0">
              <a:buNone/>
            </a:pPr>
            <a:r>
              <a:rPr lang="fi-FI" sz="1300" b="1" dirty="0" err="1"/>
              <a:t>Aarskog</a:t>
            </a:r>
            <a:r>
              <a:rPr lang="fi-FI" sz="1300" dirty="0"/>
              <a:t>, E. 2021. ’No </a:t>
            </a:r>
            <a:r>
              <a:rPr lang="fi-FI" sz="1300" dirty="0" err="1"/>
              <a:t>assessmetn</a:t>
            </a:r>
            <a:r>
              <a:rPr lang="fi-FI" sz="1300" dirty="0"/>
              <a:t>, no </a:t>
            </a:r>
            <a:r>
              <a:rPr lang="fi-FI" sz="1300" dirty="0" err="1"/>
              <a:t>learning</a:t>
            </a:r>
            <a:r>
              <a:rPr lang="fi-FI" sz="1300" dirty="0"/>
              <a:t>’: </a:t>
            </a:r>
            <a:r>
              <a:rPr lang="fi-FI" sz="1300" dirty="0" err="1"/>
              <a:t>exploring</a:t>
            </a:r>
            <a:r>
              <a:rPr lang="fi-FI" sz="1300" dirty="0"/>
              <a:t> </a:t>
            </a:r>
            <a:r>
              <a:rPr lang="fi-FI" sz="1300" dirty="0" err="1"/>
              <a:t>student</a:t>
            </a:r>
            <a:r>
              <a:rPr lang="fi-FI" sz="1300" dirty="0"/>
              <a:t> </a:t>
            </a:r>
            <a:r>
              <a:rPr lang="fi-FI" sz="1300" dirty="0" err="1"/>
              <a:t>participation</a:t>
            </a:r>
            <a:r>
              <a:rPr lang="fi-FI" sz="1300" dirty="0"/>
              <a:t> in </a:t>
            </a:r>
            <a:r>
              <a:rPr lang="fi-FI" sz="1300" dirty="0" err="1"/>
              <a:t>assessment</a:t>
            </a:r>
            <a:r>
              <a:rPr lang="fi-FI" sz="1300" dirty="0"/>
              <a:t> in </a:t>
            </a:r>
            <a:r>
              <a:rPr lang="fi-FI" sz="1300" dirty="0" err="1"/>
              <a:t>Norwegian</a:t>
            </a:r>
            <a:r>
              <a:rPr lang="fi-FI" sz="1300" dirty="0"/>
              <a:t> </a:t>
            </a:r>
            <a:r>
              <a:rPr lang="fi-FI" sz="1300" dirty="0" err="1"/>
              <a:t>physical</a:t>
            </a:r>
            <a:r>
              <a:rPr lang="fi-FI" sz="1300" dirty="0"/>
              <a:t> </a:t>
            </a:r>
            <a:r>
              <a:rPr lang="fi-FI" sz="1300" dirty="0" err="1"/>
              <a:t>education</a:t>
            </a:r>
            <a:r>
              <a:rPr lang="fi-FI" sz="1300" dirty="0"/>
              <a:t> (PE). Sport, </a:t>
            </a:r>
            <a:r>
              <a:rPr lang="fi-FI" sz="1300" dirty="0" err="1"/>
              <a:t>education</a:t>
            </a:r>
            <a:r>
              <a:rPr lang="fi-FI" sz="1300" dirty="0"/>
              <a:t> and </a:t>
            </a:r>
            <a:r>
              <a:rPr lang="fi-FI" sz="1300" dirty="0" err="1"/>
              <a:t>society</a:t>
            </a:r>
            <a:r>
              <a:rPr lang="fi-FI" sz="1300" dirty="0"/>
              <a:t> 26(8), 875-888.</a:t>
            </a:r>
          </a:p>
          <a:p>
            <a:pPr marL="0" indent="0">
              <a:buNone/>
            </a:pPr>
            <a:r>
              <a:rPr lang="fi-FI" sz="1300" b="1" dirty="0"/>
              <a:t>Chen</a:t>
            </a:r>
            <a:r>
              <a:rPr lang="fi-FI" sz="1300" dirty="0"/>
              <a:t>, S., Chen, A. &amp; Zhu, X. 2012. </a:t>
            </a:r>
            <a:r>
              <a:rPr lang="fi-FI" sz="1300" dirty="0" err="1"/>
              <a:t>Are</a:t>
            </a:r>
            <a:r>
              <a:rPr lang="fi-FI" sz="1300" dirty="0"/>
              <a:t> K-12 </a:t>
            </a:r>
            <a:r>
              <a:rPr lang="fi-FI" sz="1300" dirty="0" err="1"/>
              <a:t>learners</a:t>
            </a:r>
            <a:r>
              <a:rPr lang="fi-FI" sz="1300" dirty="0"/>
              <a:t> </a:t>
            </a:r>
            <a:r>
              <a:rPr lang="fi-FI" sz="1300" dirty="0" err="1"/>
              <a:t>motivated</a:t>
            </a:r>
            <a:r>
              <a:rPr lang="fi-FI" sz="1300" dirty="0"/>
              <a:t> in </a:t>
            </a:r>
            <a:r>
              <a:rPr lang="fi-FI" sz="1300" dirty="0" err="1"/>
              <a:t>physical</a:t>
            </a:r>
            <a:r>
              <a:rPr lang="fi-FI" sz="1300" dirty="0"/>
              <a:t> </a:t>
            </a:r>
            <a:r>
              <a:rPr lang="fi-FI" sz="1300" dirty="0" err="1"/>
              <a:t>education</a:t>
            </a:r>
            <a:r>
              <a:rPr lang="fi-FI" sz="1300" dirty="0"/>
              <a:t>: A meta-</a:t>
            </a:r>
            <a:r>
              <a:rPr lang="fi-FI" sz="1300" dirty="0" err="1"/>
              <a:t>analysis</a:t>
            </a:r>
            <a:r>
              <a:rPr lang="fi-FI" sz="1300" dirty="0"/>
              <a:t>. </a:t>
            </a:r>
            <a:r>
              <a:rPr lang="fi-FI" sz="1300" dirty="0" err="1"/>
              <a:t>Research</a:t>
            </a:r>
            <a:r>
              <a:rPr lang="fi-FI" sz="1300" dirty="0"/>
              <a:t> </a:t>
            </a:r>
            <a:r>
              <a:rPr lang="fi-FI" sz="1300" dirty="0" err="1"/>
              <a:t>quarterly</a:t>
            </a:r>
            <a:r>
              <a:rPr lang="fi-FI" sz="1300" dirty="0"/>
              <a:t> for </a:t>
            </a:r>
            <a:r>
              <a:rPr lang="fi-FI" sz="1300" dirty="0" err="1"/>
              <a:t>exercise</a:t>
            </a:r>
            <a:r>
              <a:rPr lang="fi-FI" sz="1300" dirty="0"/>
              <a:t> and sport 83(1), 36-48.</a:t>
            </a:r>
          </a:p>
          <a:p>
            <a:pPr marL="0" indent="0">
              <a:buNone/>
            </a:pPr>
            <a:r>
              <a:rPr lang="fi-FI" sz="1300" b="1" dirty="0"/>
              <a:t>Huovinen</a:t>
            </a:r>
            <a:r>
              <a:rPr lang="fi-FI" sz="1300" dirty="0"/>
              <a:t>, T. 2020. Tuki aloitteellisuudelle lisää osallistumista ja liikettä. Liikunta ja tiede, 57, 43-45.</a:t>
            </a:r>
          </a:p>
          <a:p>
            <a:pPr marL="0" indent="0">
              <a:buNone/>
            </a:pPr>
            <a:r>
              <a:rPr lang="fi-FI" sz="1300" b="1" dirty="0"/>
              <a:t>Jaakkola, </a:t>
            </a:r>
            <a:r>
              <a:rPr lang="fi-FI" sz="1300" dirty="0"/>
              <a:t>T., Liukkonen, J. &amp; Sääkslahti, A. (toim.) 2017. Liikuntapedagogiikka. PS-Kustannus.</a:t>
            </a:r>
          </a:p>
          <a:p>
            <a:pPr marL="0" indent="0">
              <a:buNone/>
            </a:pPr>
            <a:r>
              <a:rPr lang="fi-FI" sz="1300" b="1" dirty="0" err="1"/>
              <a:t>Jyrhämä</a:t>
            </a:r>
            <a:r>
              <a:rPr lang="fi-FI" sz="1300" dirty="0"/>
              <a:t>, R., Hellström, M., Uusikylä, K. &amp; Kansanen, P. 2016. Opettajan didaktiikka. PS-Kustannus.</a:t>
            </a:r>
          </a:p>
          <a:p>
            <a:pPr marL="0" indent="0">
              <a:buNone/>
            </a:pPr>
            <a:r>
              <a:rPr lang="fi-FI" sz="1300" b="1" dirty="0"/>
              <a:t>Kokkonen</a:t>
            </a:r>
            <a:r>
              <a:rPr lang="fi-FI" sz="1300" dirty="0"/>
              <a:t>, M. 2015. Sukupuoli ja seksuaalinen suuntautuneisuus koululiikunnan kompastuskivinä: kuvaileva kirjallisuuskatsaus. Kasvatus 5, 460-472.</a:t>
            </a:r>
          </a:p>
          <a:p>
            <a:pPr marL="0" indent="0">
              <a:buNone/>
            </a:pPr>
            <a:r>
              <a:rPr lang="fi-FI" sz="1300" b="1" dirty="0"/>
              <a:t>Kujala</a:t>
            </a:r>
            <a:r>
              <a:rPr lang="fi-FI" sz="1300" dirty="0"/>
              <a:t>, T. 2013. Kertomuksia koululiikunnasta – suorittamisesta yhdenvertaisuuteen. Liikunta &amp; Tiede 50 (1), 45–51. </a:t>
            </a:r>
            <a:br>
              <a:rPr lang="fi-FI" sz="1300" dirty="0"/>
            </a:br>
            <a:r>
              <a:rPr lang="fi-FI" sz="1300" b="1" dirty="0"/>
              <a:t>Kari</a:t>
            </a:r>
            <a:r>
              <a:rPr lang="fi-FI" sz="1300" dirty="0"/>
              <a:t>, J. 2016. Liikunnallinen elämäntapa syntyy kokemuksellisesti oppien. </a:t>
            </a:r>
            <a:r>
              <a:rPr lang="fi-FI" sz="1300" i="1" dirty="0"/>
              <a:t>Liikunta ja tiede, 53</a:t>
            </a:r>
            <a:r>
              <a:rPr lang="fi-FI" sz="1300" dirty="0"/>
              <a:t>(5), 22-26.</a:t>
            </a:r>
          </a:p>
          <a:p>
            <a:pPr marL="0" indent="0">
              <a:buNone/>
            </a:pPr>
            <a:r>
              <a:rPr lang="fi-FI" sz="1300" b="1" dirty="0"/>
              <a:t>Mitchell</a:t>
            </a:r>
            <a:r>
              <a:rPr lang="fi-FI" sz="1300" dirty="0"/>
              <a:t>, D. &amp; Korhonen, J. 2018. 27 tutkitusti toimivaa tapaa opettaa. PS-Kustannus.</a:t>
            </a:r>
            <a:br>
              <a:rPr lang="fi-FI" sz="1300" dirty="0"/>
            </a:br>
            <a:r>
              <a:rPr lang="fi-FI" sz="1300" b="1" dirty="0" err="1"/>
              <a:t>Mosston</a:t>
            </a:r>
            <a:r>
              <a:rPr lang="fi-FI" sz="1300" dirty="0"/>
              <a:t>, M. &amp; </a:t>
            </a:r>
            <a:r>
              <a:rPr lang="fi-FI" sz="1300" dirty="0" err="1"/>
              <a:t>Ashworth</a:t>
            </a:r>
            <a:r>
              <a:rPr lang="fi-FI" sz="1300" dirty="0"/>
              <a:t>, S. 2008 (</a:t>
            </a:r>
            <a:r>
              <a:rPr lang="fi-FI" sz="1300" dirty="0" err="1"/>
              <a:t>first</a:t>
            </a:r>
            <a:r>
              <a:rPr lang="fi-FI" sz="1300" dirty="0"/>
              <a:t> </a:t>
            </a:r>
            <a:r>
              <a:rPr lang="fi-FI" sz="1300" dirty="0" err="1"/>
              <a:t>online</a:t>
            </a:r>
            <a:r>
              <a:rPr lang="fi-FI" sz="1300" dirty="0"/>
              <a:t> edition). </a:t>
            </a:r>
            <a:r>
              <a:rPr lang="fi-FI" sz="1300" dirty="0" err="1"/>
              <a:t>Teaching</a:t>
            </a:r>
            <a:r>
              <a:rPr lang="fi-FI" sz="1300" dirty="0"/>
              <a:t> </a:t>
            </a:r>
            <a:r>
              <a:rPr lang="fi-FI" sz="1300" dirty="0" err="1"/>
              <a:t>Physical</a:t>
            </a:r>
            <a:r>
              <a:rPr lang="fi-FI" sz="1300" dirty="0"/>
              <a:t> </a:t>
            </a:r>
            <a:r>
              <a:rPr lang="fi-FI" sz="1300" dirty="0" err="1"/>
              <a:t>Education</a:t>
            </a:r>
            <a:r>
              <a:rPr lang="fi-FI" sz="1300" dirty="0"/>
              <a:t>.</a:t>
            </a:r>
          </a:p>
          <a:p>
            <a:pPr marL="0" indent="0">
              <a:buNone/>
            </a:pPr>
            <a:r>
              <a:rPr lang="fi-FI" sz="1300" b="1" dirty="0"/>
              <a:t>Perusopetuksen opetussuunnitelman perusteet 2014.</a:t>
            </a:r>
          </a:p>
          <a:p>
            <a:pPr marL="0" indent="0">
              <a:buNone/>
            </a:pPr>
            <a:r>
              <a:rPr lang="en-US" sz="1300" b="1" dirty="0"/>
              <a:t>Shen, </a:t>
            </a:r>
            <a:r>
              <a:rPr lang="en-US" sz="1300" dirty="0"/>
              <a:t>B., </a:t>
            </a:r>
            <a:r>
              <a:rPr lang="en-US" sz="1300" dirty="0" err="1"/>
              <a:t>McCaughtry</a:t>
            </a:r>
            <a:r>
              <a:rPr lang="en-US" sz="1300" dirty="0"/>
              <a:t>, N., Martin, J., Fahlman, M., </a:t>
            </a:r>
            <a:r>
              <a:rPr lang="en-US" sz="1300" dirty="0" err="1"/>
              <a:t>Garn</a:t>
            </a:r>
            <a:r>
              <a:rPr lang="en-US" sz="1300" dirty="0"/>
              <a:t>, A. 2012. Urban High-School Girls’ Sense of Relatedness and Engagement in Physical Education. Journal of teaching in physical education 31(3), 231-245.</a:t>
            </a:r>
          </a:p>
          <a:p>
            <a:pPr marL="0" indent="0">
              <a:buNone/>
            </a:pPr>
            <a:r>
              <a:rPr lang="en-US" sz="1300" b="1" dirty="0"/>
              <a:t>Siljamäki</a:t>
            </a:r>
            <a:r>
              <a:rPr lang="en-US" sz="1300" dirty="0"/>
              <a:t>, M. &amp; Anttila, E. 2021. Developing Future Physical Education Teachers’ Intercultural Competence: The Potential of Intertwinement of Transformative, Embodied, and Critical Approaches. Front. Sports Act. Living 3:765513. </a:t>
            </a:r>
            <a:r>
              <a:rPr lang="en-US" sz="1300" dirty="0" err="1"/>
              <a:t>doi</a:t>
            </a:r>
            <a:r>
              <a:rPr lang="en-US" sz="1300" dirty="0"/>
              <a:t>: 10.3389/fspor.2021.765513</a:t>
            </a:r>
            <a:endParaRPr lang="fi-FI" sz="1300" dirty="0"/>
          </a:p>
          <a:p>
            <a:pPr marL="0" indent="0">
              <a:buNone/>
            </a:pPr>
            <a:r>
              <a:rPr lang="fi-FI" sz="1300" b="1" dirty="0"/>
              <a:t>Sääkslahti</a:t>
            </a:r>
            <a:r>
              <a:rPr lang="fi-FI" sz="1300" dirty="0"/>
              <a:t>, A., Koponen, J. &amp; Pietilä, M. 2021. Liikunnan päättöarvioinnin kriteerit. LIITO 4/21, 6-7.</a:t>
            </a:r>
          </a:p>
          <a:p>
            <a:endParaRPr lang="fi-FI" sz="1300" dirty="0"/>
          </a:p>
        </p:txBody>
      </p:sp>
      <p:pic>
        <p:nvPicPr>
          <p:cNvPr id="10" name="Sisällön paikkamerkki 5" descr="Kuva, joka sisältää kohteen lattia, poika&#10;&#10;Kuvaus luotu automaattisesti">
            <a:extLst>
              <a:ext uri="{FF2B5EF4-FFF2-40B4-BE49-F238E27FC236}">
                <a16:creationId xmlns:a16="http://schemas.microsoft.com/office/drawing/2014/main" id="{DF0A692E-0776-4A0C-A9AA-4E499433B9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75" y="1459696"/>
            <a:ext cx="4637428" cy="2166957"/>
          </a:xfrm>
        </p:spPr>
      </p:pic>
      <p:sp>
        <p:nvSpPr>
          <p:cNvPr id="11" name="Tekstiruutu 10">
            <a:extLst>
              <a:ext uri="{FF2B5EF4-FFF2-40B4-BE49-F238E27FC236}">
                <a16:creationId xmlns:a16="http://schemas.microsoft.com/office/drawing/2014/main" id="{B8C97F12-35D4-4C3B-824B-2B3533AB95CD}"/>
              </a:ext>
            </a:extLst>
          </p:cNvPr>
          <p:cNvSpPr txBox="1"/>
          <p:nvPr/>
        </p:nvSpPr>
        <p:spPr>
          <a:xfrm>
            <a:off x="428625" y="4314825"/>
            <a:ext cx="3924300" cy="646331"/>
          </a:xfrm>
          <a:prstGeom prst="rect">
            <a:avLst/>
          </a:prstGeom>
          <a:noFill/>
        </p:spPr>
        <p:txBody>
          <a:bodyPr wrap="square" rtlCol="0">
            <a:spAutoFit/>
          </a:bodyPr>
          <a:lstStyle/>
          <a:p>
            <a:endParaRPr lang="fi-FI" dirty="0"/>
          </a:p>
          <a:p>
            <a:r>
              <a:rPr lang="fi-FI" dirty="0"/>
              <a:t>mari.p.kaapa@jyu.fi</a:t>
            </a:r>
          </a:p>
        </p:txBody>
      </p:sp>
    </p:spTree>
    <p:extLst>
      <p:ext uri="{BB962C8B-B14F-4D97-AF65-F5344CB8AC3E}">
        <p14:creationId xmlns:p14="http://schemas.microsoft.com/office/powerpoint/2010/main" val="1740185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5CF2260-DE84-47F4-A55E-45F72D4FE882}"/>
              </a:ext>
            </a:extLst>
          </p:cNvPr>
          <p:cNvSpPr/>
          <p:nvPr/>
        </p:nvSpPr>
        <p:spPr>
          <a:xfrm>
            <a:off x="819150" y="4598195"/>
            <a:ext cx="2438400"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OPETUKSESSA</a:t>
            </a:r>
          </a:p>
        </p:txBody>
      </p:sp>
      <p:sp>
        <p:nvSpPr>
          <p:cNvPr id="6" name="Suorakulmio 5">
            <a:extLst>
              <a:ext uri="{FF2B5EF4-FFF2-40B4-BE49-F238E27FC236}">
                <a16:creationId xmlns:a16="http://schemas.microsoft.com/office/drawing/2014/main" id="{E7203E8F-5FD8-47CC-A34D-2BE7AAADD9A2}"/>
              </a:ext>
            </a:extLst>
          </p:cNvPr>
          <p:cNvSpPr/>
          <p:nvPr/>
        </p:nvSpPr>
        <p:spPr>
          <a:xfrm>
            <a:off x="4010026" y="4530330"/>
            <a:ext cx="2933700" cy="76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sp>
        <p:nvSpPr>
          <p:cNvPr id="7" name="Suorakulmio 6">
            <a:extLst>
              <a:ext uri="{FF2B5EF4-FFF2-40B4-BE49-F238E27FC236}">
                <a16:creationId xmlns:a16="http://schemas.microsoft.com/office/drawing/2014/main" id="{350855F6-E7EE-4682-8A05-D1E9F615CC47}"/>
              </a:ext>
            </a:extLst>
          </p:cNvPr>
          <p:cNvSpPr/>
          <p:nvPr/>
        </p:nvSpPr>
        <p:spPr>
          <a:xfrm>
            <a:off x="7696202" y="4548190"/>
            <a:ext cx="2790825"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8" name="Suorakulmio 7">
            <a:extLst>
              <a:ext uri="{FF2B5EF4-FFF2-40B4-BE49-F238E27FC236}">
                <a16:creationId xmlns:a16="http://schemas.microsoft.com/office/drawing/2014/main" id="{04C7EC50-6C60-4A1A-91AD-4E0EA01D7FCC}"/>
              </a:ext>
            </a:extLst>
          </p:cNvPr>
          <p:cNvSpPr/>
          <p:nvPr/>
        </p:nvSpPr>
        <p:spPr>
          <a:xfrm>
            <a:off x="1400176" y="2234801"/>
            <a:ext cx="7836512" cy="20246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9" name="Ellipsi 8">
            <a:extLst>
              <a:ext uri="{FF2B5EF4-FFF2-40B4-BE49-F238E27FC236}">
                <a16:creationId xmlns:a16="http://schemas.microsoft.com/office/drawing/2014/main" id="{665D901F-C3A1-427B-A87B-D8D61366CD7D}"/>
              </a:ext>
            </a:extLst>
          </p:cNvPr>
          <p:cNvSpPr/>
          <p:nvPr/>
        </p:nvSpPr>
        <p:spPr>
          <a:xfrm>
            <a:off x="1328737" y="537962"/>
            <a:ext cx="3324225" cy="1289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Yhdenvertaisuuslaki</a:t>
            </a:r>
          </a:p>
        </p:txBody>
      </p:sp>
      <p:sp>
        <p:nvSpPr>
          <p:cNvPr id="10" name="Ellipsi 9">
            <a:extLst>
              <a:ext uri="{FF2B5EF4-FFF2-40B4-BE49-F238E27FC236}">
                <a16:creationId xmlns:a16="http://schemas.microsoft.com/office/drawing/2014/main" id="{109AA3D6-E29E-44BC-A142-C5A2BCB56A1D}"/>
              </a:ext>
            </a:extLst>
          </p:cNvPr>
          <p:cNvSpPr/>
          <p:nvPr/>
        </p:nvSpPr>
        <p:spPr>
          <a:xfrm>
            <a:off x="5125732" y="616740"/>
            <a:ext cx="3324225" cy="1279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Perusopetuslaki</a:t>
            </a:r>
          </a:p>
        </p:txBody>
      </p:sp>
      <p:sp>
        <p:nvSpPr>
          <p:cNvPr id="11" name="Ellipsi 10">
            <a:extLst>
              <a:ext uri="{FF2B5EF4-FFF2-40B4-BE49-F238E27FC236}">
                <a16:creationId xmlns:a16="http://schemas.microsoft.com/office/drawing/2014/main" id="{ACF0FB13-6CEB-4BD2-AC35-389EA3195CCA}"/>
              </a:ext>
            </a:extLst>
          </p:cNvPr>
          <p:cNvSpPr/>
          <p:nvPr/>
        </p:nvSpPr>
        <p:spPr>
          <a:xfrm>
            <a:off x="9610725" y="1208975"/>
            <a:ext cx="2347095" cy="2024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Opetus-suunnitelma</a:t>
            </a:r>
          </a:p>
        </p:txBody>
      </p:sp>
      <p:cxnSp>
        <p:nvCxnSpPr>
          <p:cNvPr id="16" name="Suora yhdysviiva 15">
            <a:extLst>
              <a:ext uri="{FF2B5EF4-FFF2-40B4-BE49-F238E27FC236}">
                <a16:creationId xmlns:a16="http://schemas.microsoft.com/office/drawing/2014/main" id="{A4A6D39A-7D6B-48C4-B12B-8337B787F15E}"/>
              </a:ext>
            </a:extLst>
          </p:cNvPr>
          <p:cNvCxnSpPr>
            <a:cxnSpLocks/>
          </p:cNvCxnSpPr>
          <p:nvPr/>
        </p:nvCxnSpPr>
        <p:spPr>
          <a:xfrm flipH="1">
            <a:off x="2237736" y="4278710"/>
            <a:ext cx="551809" cy="277220"/>
          </a:xfrm>
          <a:prstGeom prst="line">
            <a:avLst/>
          </a:prstGeom>
          <a:ln/>
        </p:spPr>
        <p:style>
          <a:lnRef idx="1">
            <a:schemeClr val="dk1"/>
          </a:lnRef>
          <a:fillRef idx="0">
            <a:schemeClr val="dk1"/>
          </a:fillRef>
          <a:effectRef idx="0">
            <a:schemeClr val="dk1"/>
          </a:effectRef>
          <a:fontRef idx="minor">
            <a:schemeClr val="tx1"/>
          </a:fontRef>
        </p:style>
      </p:cxnSp>
      <p:cxnSp>
        <p:nvCxnSpPr>
          <p:cNvPr id="18" name="Suora yhdysviiva 17">
            <a:extLst>
              <a:ext uri="{FF2B5EF4-FFF2-40B4-BE49-F238E27FC236}">
                <a16:creationId xmlns:a16="http://schemas.microsoft.com/office/drawing/2014/main" id="{863776E4-105D-44BF-AC1F-42C707B6793C}"/>
              </a:ext>
            </a:extLst>
          </p:cNvPr>
          <p:cNvCxnSpPr>
            <a:cxnSpLocks/>
            <a:endCxn id="6" idx="0"/>
          </p:cNvCxnSpPr>
          <p:nvPr/>
        </p:nvCxnSpPr>
        <p:spPr>
          <a:xfrm>
            <a:off x="5476876" y="4216600"/>
            <a:ext cx="0" cy="3137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B61F9A22-4608-4FBD-89E9-17DDCDF966C6}"/>
              </a:ext>
            </a:extLst>
          </p:cNvPr>
          <p:cNvCxnSpPr/>
          <p:nvPr/>
        </p:nvCxnSpPr>
        <p:spPr>
          <a:xfrm>
            <a:off x="8449957" y="4216600"/>
            <a:ext cx="641657" cy="339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uora nuoliyhdysviiva 21">
            <a:extLst>
              <a:ext uri="{FF2B5EF4-FFF2-40B4-BE49-F238E27FC236}">
                <a16:creationId xmlns:a16="http://schemas.microsoft.com/office/drawing/2014/main" id="{C5C2179F-F175-45DC-B53F-4B0EEF8ECA3A}"/>
              </a:ext>
            </a:extLst>
          </p:cNvPr>
          <p:cNvCxnSpPr>
            <a:cxnSpLocks/>
          </p:cNvCxnSpPr>
          <p:nvPr/>
        </p:nvCxnSpPr>
        <p:spPr>
          <a:xfrm>
            <a:off x="2990850" y="1846063"/>
            <a:ext cx="145896" cy="54490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551E9CF3-8304-4C24-A048-F46BAD43E5A3}"/>
              </a:ext>
            </a:extLst>
          </p:cNvPr>
          <p:cNvCxnSpPr>
            <a:cxnSpLocks/>
          </p:cNvCxnSpPr>
          <p:nvPr/>
        </p:nvCxnSpPr>
        <p:spPr>
          <a:xfrm flipH="1">
            <a:off x="5857878" y="1896066"/>
            <a:ext cx="314322" cy="49490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uora nuoliyhdysviiva 25">
            <a:extLst>
              <a:ext uri="{FF2B5EF4-FFF2-40B4-BE49-F238E27FC236}">
                <a16:creationId xmlns:a16="http://schemas.microsoft.com/office/drawing/2014/main" id="{993DB855-389F-40A8-BDB3-13BA58FBDCF5}"/>
              </a:ext>
            </a:extLst>
          </p:cNvPr>
          <p:cNvCxnSpPr/>
          <p:nvPr/>
        </p:nvCxnSpPr>
        <p:spPr>
          <a:xfrm flipH="1">
            <a:off x="9201150" y="2300481"/>
            <a:ext cx="441170" cy="1809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41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00613-2591-491F-9305-928F58EC726D}"/>
              </a:ext>
            </a:extLst>
          </p:cNvPr>
          <p:cNvSpPr>
            <a:spLocks noGrp="1"/>
          </p:cNvSpPr>
          <p:nvPr>
            <p:ph type="title"/>
          </p:nvPr>
        </p:nvSpPr>
        <p:spPr>
          <a:xfrm>
            <a:off x="1257746" y="326469"/>
            <a:ext cx="6428929" cy="1038225"/>
          </a:xfrm>
        </p:spPr>
        <p:txBody>
          <a:bodyPr/>
          <a:lstStyle/>
          <a:p>
            <a:r>
              <a:rPr lang="fi-FI" dirty="0"/>
              <a:t>Säädösperusta perusopetuksessa:</a:t>
            </a:r>
          </a:p>
        </p:txBody>
      </p:sp>
      <p:sp>
        <p:nvSpPr>
          <p:cNvPr id="3" name="Sisällön paikkamerkki 2">
            <a:extLst>
              <a:ext uri="{FF2B5EF4-FFF2-40B4-BE49-F238E27FC236}">
                <a16:creationId xmlns:a16="http://schemas.microsoft.com/office/drawing/2014/main" id="{58E42B3B-0C3B-484A-A57B-07029E443258}"/>
              </a:ext>
            </a:extLst>
          </p:cNvPr>
          <p:cNvSpPr>
            <a:spLocks noGrp="1"/>
          </p:cNvSpPr>
          <p:nvPr>
            <p:ph idx="1"/>
          </p:nvPr>
        </p:nvSpPr>
        <p:spPr>
          <a:xfrm>
            <a:off x="495299" y="1514475"/>
            <a:ext cx="11496676" cy="5017056"/>
          </a:xfrm>
        </p:spPr>
        <p:txBody>
          <a:bodyPr/>
          <a:lstStyle/>
          <a:p>
            <a:pPr marL="0" indent="0">
              <a:buNone/>
            </a:pPr>
            <a:r>
              <a:rPr lang="fi-FI" sz="2400" b="1" dirty="0"/>
              <a:t>Yhdenvertaisuuslaki</a:t>
            </a:r>
            <a:r>
              <a:rPr lang="fi-FI" sz="2000" dirty="0"/>
              <a:t> (2014/1325) </a:t>
            </a:r>
          </a:p>
          <a:p>
            <a:r>
              <a:rPr lang="fi-FI" sz="2000" dirty="0"/>
              <a:t>6§ Yhdenvertaisuuden edistäminen</a:t>
            </a:r>
          </a:p>
          <a:p>
            <a:r>
              <a:rPr lang="fi-FI" sz="2000" dirty="0"/>
              <a:t>8 § Syrjinnän kielto</a:t>
            </a:r>
          </a:p>
          <a:p>
            <a:pPr marL="0" indent="0">
              <a:buNone/>
            </a:pPr>
            <a:r>
              <a:rPr lang="fi-FI" sz="2200" dirty="0"/>
              <a:t>Ketään ei saa syrjiä </a:t>
            </a:r>
            <a:r>
              <a:rPr lang="fi-FI" sz="2200" b="1" dirty="0"/>
              <a:t>iän, alkuperän, kansalaisuuden, kielen, uskonnon, vakaumuksen, mielipiteen, poliittisen toiminnan, ammattiyhdistystoiminnan, perhesuhteiden, terveydentilan, vammaisuuden, seksuaalisen suuntautumisen tai muun henkilöön liittyvän syyn perusteella</a:t>
            </a:r>
            <a:r>
              <a:rPr lang="fi-FI" sz="2200" dirty="0"/>
              <a:t>. Syrjintä on kielletty riippumatta siitä, perustuuko se henkilöä itseään vai jotakuta toista koskevaan tosiseikkaan tai oletukseen. </a:t>
            </a:r>
            <a:r>
              <a:rPr lang="fi-FI" sz="2200" b="1" dirty="0"/>
              <a:t>Välittömän ja välillisen syrjinnän</a:t>
            </a:r>
            <a:r>
              <a:rPr lang="fi-FI" sz="2200" dirty="0"/>
              <a:t> lisäksi tässä laissa tarkoitettua syrjintää on </a:t>
            </a:r>
            <a:r>
              <a:rPr lang="fi-FI" sz="2200" b="1" dirty="0"/>
              <a:t>häirintä</a:t>
            </a:r>
            <a:r>
              <a:rPr lang="fi-FI" sz="2200" dirty="0"/>
              <a:t>, </a:t>
            </a:r>
            <a:r>
              <a:rPr lang="fi-FI" sz="2200" b="1" dirty="0"/>
              <a:t>kohtuullisten mukautusten epääminen </a:t>
            </a:r>
            <a:r>
              <a:rPr lang="fi-FI" sz="2200" dirty="0"/>
              <a:t>sekä </a:t>
            </a:r>
            <a:r>
              <a:rPr lang="fi-FI" sz="2200" b="1" dirty="0"/>
              <a:t>ohje tai käsky syrjiä</a:t>
            </a:r>
            <a:r>
              <a:rPr lang="fi-FI" sz="2200" dirty="0"/>
              <a:t>.</a:t>
            </a:r>
          </a:p>
          <a:p>
            <a:pPr marL="0" indent="0">
              <a:buNone/>
            </a:pPr>
            <a:r>
              <a:rPr lang="fi-FI" dirty="0"/>
              <a:t>9 §: Positiivinen erityiskohtelu: Sellainen oikeasuhtainen erilainen kohtelu, jonka tarkoituksena on tosiasiallisen yhdenvertaisuuden edistäminen taikka syrjinnästä johtuvien haittojen ehkäiseminen tai poistaminen, ei ole syrjintää.</a:t>
            </a:r>
          </a:p>
          <a:p>
            <a:pPr marL="0" indent="0">
              <a:buNone/>
            </a:pP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115001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C7F179-1156-43AF-822F-B9141BF2CED8}"/>
              </a:ext>
            </a:extLst>
          </p:cNvPr>
          <p:cNvSpPr>
            <a:spLocks noGrp="1"/>
          </p:cNvSpPr>
          <p:nvPr>
            <p:ph type="title"/>
          </p:nvPr>
        </p:nvSpPr>
        <p:spPr/>
        <p:txBody>
          <a:bodyPr/>
          <a:lstStyle/>
          <a:p>
            <a:r>
              <a:rPr lang="fi-FI" dirty="0"/>
              <a:t>Säädösperusta perusopetuksessa:</a:t>
            </a:r>
          </a:p>
        </p:txBody>
      </p:sp>
      <p:sp>
        <p:nvSpPr>
          <p:cNvPr id="3" name="Sisällön paikkamerkki 2">
            <a:extLst>
              <a:ext uri="{FF2B5EF4-FFF2-40B4-BE49-F238E27FC236}">
                <a16:creationId xmlns:a16="http://schemas.microsoft.com/office/drawing/2014/main" id="{092349CC-3163-4267-954F-4A129FE02873}"/>
              </a:ext>
            </a:extLst>
          </p:cNvPr>
          <p:cNvSpPr>
            <a:spLocks noGrp="1"/>
          </p:cNvSpPr>
          <p:nvPr>
            <p:ph idx="1"/>
          </p:nvPr>
        </p:nvSpPr>
        <p:spPr>
          <a:xfrm>
            <a:off x="479425" y="1657350"/>
            <a:ext cx="11331575" cy="4838700"/>
          </a:xfrm>
        </p:spPr>
        <p:txBody>
          <a:bodyPr/>
          <a:lstStyle/>
          <a:p>
            <a:pPr marL="0" indent="0">
              <a:lnSpc>
                <a:spcPct val="110000"/>
              </a:lnSpc>
              <a:buNone/>
            </a:pPr>
            <a:r>
              <a:rPr lang="fi-FI" sz="2400" b="1" dirty="0"/>
              <a:t>Perusopetuslaki</a:t>
            </a:r>
            <a:r>
              <a:rPr lang="fi-FI" sz="2000" dirty="0"/>
              <a:t> 2010 </a:t>
            </a:r>
          </a:p>
          <a:p>
            <a:pPr>
              <a:lnSpc>
                <a:spcPct val="110000"/>
              </a:lnSpc>
            </a:pPr>
            <a:r>
              <a:rPr lang="fi-FI" sz="2000" dirty="0"/>
              <a:t>6§ Lähikouluperiaate </a:t>
            </a:r>
          </a:p>
          <a:p>
            <a:pPr>
              <a:lnSpc>
                <a:spcPct val="110000"/>
              </a:lnSpc>
            </a:pPr>
            <a:r>
              <a:rPr lang="fi-FI" sz="2000" dirty="0"/>
              <a:t>16§ ja 17§ Oikeus oppimisen ja koulunkäynnin tukeen </a:t>
            </a:r>
          </a:p>
          <a:p>
            <a:pPr marL="0" indent="0">
              <a:lnSpc>
                <a:spcPct val="110000"/>
              </a:lnSpc>
              <a:buNone/>
            </a:pPr>
            <a:r>
              <a:rPr lang="fi-FI" dirty="0"/>
              <a:t>	• Yleinen </a:t>
            </a:r>
          </a:p>
          <a:p>
            <a:pPr marL="0" indent="0">
              <a:lnSpc>
                <a:spcPct val="110000"/>
              </a:lnSpc>
              <a:buNone/>
            </a:pPr>
            <a:r>
              <a:rPr lang="fi-FI" dirty="0"/>
              <a:t>	• Tehostettu </a:t>
            </a:r>
          </a:p>
          <a:p>
            <a:pPr marL="0" indent="0">
              <a:lnSpc>
                <a:spcPct val="110000"/>
              </a:lnSpc>
              <a:buNone/>
            </a:pPr>
            <a:r>
              <a:rPr lang="fi-FI" dirty="0"/>
              <a:t>	• Erityinen</a:t>
            </a:r>
          </a:p>
          <a:p>
            <a:pPr marL="0" indent="0">
              <a:lnSpc>
                <a:spcPct val="110000"/>
              </a:lnSpc>
              <a:buNone/>
            </a:pPr>
            <a:endParaRPr lang="fi-FI" dirty="0"/>
          </a:p>
          <a:p>
            <a:pPr>
              <a:lnSpc>
                <a:spcPct val="110000"/>
              </a:lnSpc>
            </a:pPr>
            <a:r>
              <a:rPr lang="fi-FI" dirty="0"/>
              <a:t>18§ ”Oppilaan opiskelu voidaan järjestää osittain toisin kuin tässä laissa ja sen nojalla säädetään ja määrätään, jos: </a:t>
            </a:r>
          </a:p>
          <a:p>
            <a:pPr marL="614363" lvl="1" indent="-342900">
              <a:lnSpc>
                <a:spcPct val="110000"/>
              </a:lnSpc>
              <a:buAutoNum type="arabicPeriod"/>
            </a:pPr>
            <a:r>
              <a:rPr lang="fi-FI" dirty="0"/>
              <a:t>oppilaalla katsotaan joltakin osin ennestään olevan perusopetuksen oppimäärää vastaavat tiedot ja taidot; </a:t>
            </a:r>
          </a:p>
          <a:p>
            <a:pPr marL="614363" lvl="1" indent="-342900">
              <a:lnSpc>
                <a:spcPct val="110000"/>
              </a:lnSpc>
              <a:buAutoNum type="arabicPeriod"/>
            </a:pPr>
            <a:r>
              <a:rPr lang="fi-FI" dirty="0"/>
              <a:t>perusopetuksen oppimäärän suorittaminen olisi oppilaalle olosuhteet ja aikaisemmat opinnot huomioon ottaen joltakin osin kohtuutonta; tai </a:t>
            </a:r>
          </a:p>
          <a:p>
            <a:pPr marL="614363" lvl="1" indent="-342900">
              <a:lnSpc>
                <a:spcPct val="110000"/>
              </a:lnSpc>
              <a:buAutoNum type="arabicPeriod"/>
            </a:pPr>
            <a:r>
              <a:rPr lang="fi-FI" dirty="0"/>
              <a:t>se on perusteltua oppilaan terveydentilaan liittyvistä syistä.” </a:t>
            </a:r>
          </a:p>
          <a:p>
            <a:pPr marL="0" indent="0">
              <a:lnSpc>
                <a:spcPct val="110000"/>
              </a:lnSpc>
              <a:buNone/>
            </a:pPr>
            <a:endParaRPr lang="fi-FI" dirty="0"/>
          </a:p>
        </p:txBody>
      </p:sp>
    </p:spTree>
    <p:extLst>
      <p:ext uri="{BB962C8B-B14F-4D97-AF65-F5344CB8AC3E}">
        <p14:creationId xmlns:p14="http://schemas.microsoft.com/office/powerpoint/2010/main" val="351693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4BD02-906B-427D-80C2-8DECA217DD9F}"/>
              </a:ext>
            </a:extLst>
          </p:cNvPr>
          <p:cNvSpPr>
            <a:spLocks noGrp="1"/>
          </p:cNvSpPr>
          <p:nvPr>
            <p:ph type="title"/>
          </p:nvPr>
        </p:nvSpPr>
        <p:spPr>
          <a:xfrm>
            <a:off x="1194247" y="314325"/>
            <a:ext cx="10369103" cy="923925"/>
          </a:xfrm>
        </p:spPr>
        <p:txBody>
          <a:bodyPr anchor="t">
            <a:normAutofit fontScale="90000"/>
          </a:bodyPr>
          <a:lstStyle/>
          <a:p>
            <a:r>
              <a:rPr lang="fi-FI" dirty="0"/>
              <a:t>Osallisuus ja yhteenkuuluvuus lisäävät oppilaan sitoutumista liikunnanopetukseen</a:t>
            </a:r>
            <a:br>
              <a:rPr lang="fi-FI" dirty="0"/>
            </a:br>
            <a:r>
              <a:rPr lang="fi-FI" sz="2200" dirty="0"/>
              <a:t>(</a:t>
            </a:r>
            <a:r>
              <a:rPr lang="fi-FI" sz="2200" dirty="0" err="1"/>
              <a:t>Shen</a:t>
            </a:r>
            <a:r>
              <a:rPr lang="fi-FI" sz="2200" dirty="0"/>
              <a:t> ym. 2012)</a:t>
            </a:r>
            <a:br>
              <a:rPr lang="fi-FI" dirty="0"/>
            </a:br>
            <a:endParaRPr lang="fi-FI" dirty="0"/>
          </a:p>
        </p:txBody>
      </p:sp>
      <p:sp>
        <p:nvSpPr>
          <p:cNvPr id="3" name="Sisällön paikkamerkki 2">
            <a:extLst>
              <a:ext uri="{FF2B5EF4-FFF2-40B4-BE49-F238E27FC236}">
                <a16:creationId xmlns:a16="http://schemas.microsoft.com/office/drawing/2014/main" id="{29C4B3D7-D06A-45E7-B2B0-B7CA1862778F}"/>
              </a:ext>
            </a:extLst>
          </p:cNvPr>
          <p:cNvSpPr>
            <a:spLocks noGrp="1"/>
          </p:cNvSpPr>
          <p:nvPr>
            <p:ph sz="half" idx="1"/>
          </p:nvPr>
        </p:nvSpPr>
        <p:spPr>
          <a:xfrm>
            <a:off x="514350" y="1409700"/>
            <a:ext cx="6629400" cy="5133975"/>
          </a:xfrm>
        </p:spPr>
        <p:txBody>
          <a:bodyPr anchor="t">
            <a:noAutofit/>
          </a:bodyPr>
          <a:lstStyle/>
          <a:p>
            <a:pPr marL="0" indent="0">
              <a:buNone/>
            </a:pPr>
            <a:endParaRPr lang="fi-FI" sz="2000" dirty="0"/>
          </a:p>
          <a:p>
            <a:pPr marL="0" indent="0">
              <a:buNone/>
            </a:pPr>
            <a:r>
              <a:rPr lang="fi-FI" sz="2000" b="1" dirty="0"/>
              <a:t>Osallisuus</a:t>
            </a:r>
            <a:r>
              <a:rPr lang="fi-FI" sz="2000" dirty="0"/>
              <a:t> = Oppilas pystyy konkreettisesti osallistumaan liikuntaan omista lähtökohdistaan ja pystyy vaikuttamaan itseään koskeviin asioihin </a:t>
            </a:r>
            <a:r>
              <a:rPr lang="fi-FI" sz="2000" dirty="0">
                <a:sym typeface="Wingdings" panose="05000000000000000000" pitchFamily="2" charset="2"/>
              </a:rPr>
              <a:t> </a:t>
            </a:r>
            <a:r>
              <a:rPr lang="fi-FI" sz="2000" dirty="0"/>
              <a:t>autonomian kokemus (Chen &amp; Chen 2012).</a:t>
            </a:r>
          </a:p>
          <a:p>
            <a:pPr marL="0" indent="0">
              <a:buNone/>
            </a:pPr>
            <a:endParaRPr lang="fi-FI" sz="2000" dirty="0"/>
          </a:p>
          <a:p>
            <a:pPr marL="0" indent="0">
              <a:buNone/>
            </a:pPr>
            <a:r>
              <a:rPr lang="fi-FI" sz="2000" dirty="0"/>
              <a:t>Opetuksen ja tuen järjestämisen lähtökohtana ovat sekä opetusryhmän että kunkin oppilaan </a:t>
            </a:r>
            <a:r>
              <a:rPr lang="fi-FI" sz="2000" b="1" dirty="0"/>
              <a:t>vahvuudet ja oppimis- ja kehitystarpeet</a:t>
            </a:r>
            <a:r>
              <a:rPr lang="fi-FI" sz="2000" dirty="0"/>
              <a:t>. Oppimisen ja koulunkäynnin tukeminen merkitsee yhteisöllisiä ja oppimisympäristöön liittyviä ratkaisuja sekä </a:t>
            </a:r>
            <a:r>
              <a:rPr lang="fi-FI" sz="2000" b="1" dirty="0"/>
              <a:t>oppilaiden yksilöllisiin tarpeisiin vastaamista</a:t>
            </a:r>
            <a:r>
              <a:rPr lang="fi-FI" sz="2000" dirty="0"/>
              <a:t> (Perusopetuksen opetussuunnitelman perusteet 2014).</a:t>
            </a:r>
          </a:p>
          <a:p>
            <a:pPr marL="0" indent="0">
              <a:buNone/>
            </a:pPr>
            <a:endParaRPr lang="fi-FI" sz="2000" dirty="0"/>
          </a:p>
          <a:p>
            <a:pPr marL="0" indent="0">
              <a:buNone/>
            </a:pPr>
            <a:endParaRPr lang="fi-FI" sz="2000" dirty="0"/>
          </a:p>
        </p:txBody>
      </p:sp>
      <p:pic>
        <p:nvPicPr>
          <p:cNvPr id="6" name="Sisällön paikkamerkki 5" descr="Kuva, joka sisältää kohteen lattia, urheilu, henkilö, ryhmä&#10;&#10;Kuvaus luotu automaattisesti">
            <a:extLst>
              <a:ext uri="{FF2B5EF4-FFF2-40B4-BE49-F238E27FC236}">
                <a16:creationId xmlns:a16="http://schemas.microsoft.com/office/drawing/2014/main" id="{7D373DC2-715A-4238-9D46-2D7E7261459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48" r="11848"/>
          <a:stretch/>
        </p:blipFill>
        <p:spPr>
          <a:xfrm>
            <a:off x="7366291" y="1678782"/>
            <a:ext cx="4701884" cy="4217986"/>
          </a:xfrm>
          <a:noFill/>
        </p:spPr>
      </p:pic>
    </p:spTree>
    <p:extLst>
      <p:ext uri="{BB962C8B-B14F-4D97-AF65-F5344CB8AC3E}">
        <p14:creationId xmlns:p14="http://schemas.microsoft.com/office/powerpoint/2010/main" val="3509213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9B268F-B436-461D-BFDD-D37E1468049D}"/>
              </a:ext>
            </a:extLst>
          </p:cNvPr>
          <p:cNvSpPr>
            <a:spLocks noGrp="1"/>
          </p:cNvSpPr>
          <p:nvPr>
            <p:ph type="title"/>
          </p:nvPr>
        </p:nvSpPr>
        <p:spPr>
          <a:xfrm>
            <a:off x="1343471" y="188641"/>
            <a:ext cx="6345936" cy="1402034"/>
          </a:xfrm>
        </p:spPr>
        <p:txBody>
          <a:bodyPr anchor="t">
            <a:normAutofit fontScale="90000"/>
          </a:bodyPr>
          <a:lstStyle/>
          <a:p>
            <a:r>
              <a:rPr lang="fi-FI" sz="2800" dirty="0"/>
              <a:t>Liikunnassa oppilaat </a:t>
            </a:r>
            <a:br>
              <a:rPr lang="fi-FI" sz="2800" dirty="0"/>
            </a:br>
            <a:r>
              <a:rPr lang="fi-FI" sz="2800" dirty="0"/>
              <a:t>kasvavat liikkumaan ja liikunnan avulla</a:t>
            </a:r>
            <a:br>
              <a:rPr lang="fi-FI" sz="2800" dirty="0"/>
            </a:br>
            <a:r>
              <a:rPr lang="fi-FI" sz="2200" dirty="0"/>
              <a:t>(OPS 2014).</a:t>
            </a:r>
            <a:br>
              <a:rPr lang="fi-FI" sz="1800" dirty="0"/>
            </a:br>
            <a:endParaRPr lang="fi-FI" sz="1800" dirty="0"/>
          </a:p>
        </p:txBody>
      </p:sp>
      <p:sp>
        <p:nvSpPr>
          <p:cNvPr id="3" name="Sisällön paikkamerkki 2">
            <a:extLst>
              <a:ext uri="{FF2B5EF4-FFF2-40B4-BE49-F238E27FC236}">
                <a16:creationId xmlns:a16="http://schemas.microsoft.com/office/drawing/2014/main" id="{205E3FA7-4C32-496F-9B69-E5A15296D8C9}"/>
              </a:ext>
            </a:extLst>
          </p:cNvPr>
          <p:cNvSpPr>
            <a:spLocks noGrp="1"/>
          </p:cNvSpPr>
          <p:nvPr>
            <p:ph idx="1"/>
          </p:nvPr>
        </p:nvSpPr>
        <p:spPr>
          <a:xfrm>
            <a:off x="449264" y="1382714"/>
            <a:ext cx="6894511" cy="1065212"/>
          </a:xfrm>
        </p:spPr>
        <p:txBody>
          <a:bodyPr anchor="t">
            <a:normAutofit/>
          </a:bodyPr>
          <a:lstStyle/>
          <a:p>
            <a:pPr marL="0" indent="0">
              <a:buNone/>
            </a:pPr>
            <a:r>
              <a:rPr lang="fi-FI" dirty="0"/>
              <a:t>Liikunnan opetuksen tehtävänä on vaikuttaa </a:t>
            </a:r>
            <a:r>
              <a:rPr lang="fi-FI" b="1" dirty="0"/>
              <a:t>oppilaiden hyvinvointiin tukemalla fyysistä, psyykkistä ja sosiaalista toimintakykyä sekä myönteistä suhtautumista omaan kehoon</a:t>
            </a:r>
            <a:r>
              <a:rPr lang="fi-FI" dirty="0"/>
              <a:t> (POPS 2014).</a:t>
            </a:r>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1FD83851-E943-4A17-BB8F-20EC71AF19C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619" r="16021" b="2"/>
          <a:stretch/>
        </p:blipFill>
        <p:spPr>
          <a:xfrm>
            <a:off x="6003482" y="10"/>
            <a:ext cx="6188518" cy="6669350"/>
          </a:xfrm>
          <a:noFill/>
        </p:spPr>
      </p:pic>
      <p:graphicFrame>
        <p:nvGraphicFramePr>
          <p:cNvPr id="7" name="Kaaviokuva 6">
            <a:extLst>
              <a:ext uri="{FF2B5EF4-FFF2-40B4-BE49-F238E27FC236}">
                <a16:creationId xmlns:a16="http://schemas.microsoft.com/office/drawing/2014/main" id="{61E1D197-D1B3-4528-8A4B-E89D3305C195}"/>
              </a:ext>
            </a:extLst>
          </p:cNvPr>
          <p:cNvGraphicFramePr/>
          <p:nvPr>
            <p:extLst>
              <p:ext uri="{D42A27DB-BD31-4B8C-83A1-F6EECF244321}">
                <p14:modId xmlns:p14="http://schemas.microsoft.com/office/powerpoint/2010/main" val="624704401"/>
              </p:ext>
            </p:extLst>
          </p:nvPr>
        </p:nvGraphicFramePr>
        <p:xfrm>
          <a:off x="895350" y="2552701"/>
          <a:ext cx="4762500" cy="411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894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AFAAEE59-6324-4F3F-82F5-A9313A9F3AB5}"/>
              </a:ext>
            </a:extLst>
          </p:cNvPr>
          <p:cNvSpPr>
            <a:spLocks noGrp="1"/>
          </p:cNvSpPr>
          <p:nvPr>
            <p:ph sz="half" idx="1"/>
          </p:nvPr>
        </p:nvSpPr>
        <p:spPr>
          <a:xfrm>
            <a:off x="676275" y="1990725"/>
            <a:ext cx="5275709" cy="4175126"/>
          </a:xfrm>
        </p:spPr>
        <p:txBody>
          <a:bodyPr/>
          <a:lstStyle/>
          <a:p>
            <a:pPr marL="0" indent="0">
              <a:buNone/>
            </a:pPr>
            <a:r>
              <a:rPr lang="fi-FI" sz="2400" b="1" dirty="0"/>
              <a:t>Liikunta tarjoaa mahdollisuuksia iloon, keholliseen ilmaisuun, osallisuuteen, sosiaalisuuteen, rentoutumiseen, leikinomaiseen kisailuun ja ponnisteluun, sekä toisten auttamiseen</a:t>
            </a:r>
            <a:r>
              <a:rPr lang="fi-FI" sz="2400" dirty="0"/>
              <a:t>. Liikunnassa oppilas saa valmiuksia </a:t>
            </a:r>
            <a:r>
              <a:rPr lang="fi-FI" sz="2400" b="1" dirty="0"/>
              <a:t>terveytensä edistämiseen</a:t>
            </a:r>
            <a:r>
              <a:rPr lang="fi-FI" sz="2400" dirty="0"/>
              <a:t>. (POPS 2014)</a:t>
            </a:r>
          </a:p>
          <a:p>
            <a:endParaRPr lang="fi-FI" sz="2400" dirty="0"/>
          </a:p>
        </p:txBody>
      </p:sp>
      <p:pic>
        <p:nvPicPr>
          <p:cNvPr id="9" name="Sisällön paikkamerkki 8" descr="Kuva, joka sisältää kohteen lattia, seinä, sisä, henkilö&#10;&#10;Kuvaus luotu automaattisesti">
            <a:extLst>
              <a:ext uri="{FF2B5EF4-FFF2-40B4-BE49-F238E27FC236}">
                <a16:creationId xmlns:a16="http://schemas.microsoft.com/office/drawing/2014/main" id="{5334981A-3D40-4EC1-943B-3BF5BF5A4C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7435" y="1375547"/>
            <a:ext cx="3605339" cy="4486805"/>
          </a:xfrm>
        </p:spPr>
      </p:pic>
    </p:spTree>
    <p:extLst>
      <p:ext uri="{BB962C8B-B14F-4D97-AF65-F5344CB8AC3E}">
        <p14:creationId xmlns:p14="http://schemas.microsoft.com/office/powerpoint/2010/main" val="1194615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5CF2260-DE84-47F4-A55E-45F72D4FE882}"/>
              </a:ext>
            </a:extLst>
          </p:cNvPr>
          <p:cNvSpPr/>
          <p:nvPr/>
        </p:nvSpPr>
        <p:spPr>
          <a:xfrm>
            <a:off x="819150" y="4598195"/>
            <a:ext cx="2438400"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OPETUKSESSA</a:t>
            </a:r>
          </a:p>
        </p:txBody>
      </p:sp>
      <p:sp>
        <p:nvSpPr>
          <p:cNvPr id="6" name="Suorakulmio 5">
            <a:extLst>
              <a:ext uri="{FF2B5EF4-FFF2-40B4-BE49-F238E27FC236}">
                <a16:creationId xmlns:a16="http://schemas.microsoft.com/office/drawing/2014/main" id="{E7203E8F-5FD8-47CC-A34D-2BE7AAADD9A2}"/>
              </a:ext>
            </a:extLst>
          </p:cNvPr>
          <p:cNvSpPr/>
          <p:nvPr/>
        </p:nvSpPr>
        <p:spPr>
          <a:xfrm>
            <a:off x="4010026" y="4530330"/>
            <a:ext cx="2933700" cy="76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OPPIMISESSA</a:t>
            </a:r>
          </a:p>
        </p:txBody>
      </p:sp>
      <p:sp>
        <p:nvSpPr>
          <p:cNvPr id="7" name="Suorakulmio 6">
            <a:extLst>
              <a:ext uri="{FF2B5EF4-FFF2-40B4-BE49-F238E27FC236}">
                <a16:creationId xmlns:a16="http://schemas.microsoft.com/office/drawing/2014/main" id="{350855F6-E7EE-4682-8A05-D1E9F615CC47}"/>
              </a:ext>
            </a:extLst>
          </p:cNvPr>
          <p:cNvSpPr/>
          <p:nvPr/>
        </p:nvSpPr>
        <p:spPr>
          <a:xfrm>
            <a:off x="7696202" y="4548190"/>
            <a:ext cx="2790825" cy="7262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ARVIOINNISSA</a:t>
            </a:r>
          </a:p>
        </p:txBody>
      </p:sp>
      <p:sp>
        <p:nvSpPr>
          <p:cNvPr id="8" name="Suorakulmio 7">
            <a:extLst>
              <a:ext uri="{FF2B5EF4-FFF2-40B4-BE49-F238E27FC236}">
                <a16:creationId xmlns:a16="http://schemas.microsoft.com/office/drawing/2014/main" id="{04C7EC50-6C60-4A1A-91AD-4E0EA01D7FCC}"/>
              </a:ext>
            </a:extLst>
          </p:cNvPr>
          <p:cNvSpPr/>
          <p:nvPr/>
        </p:nvSpPr>
        <p:spPr>
          <a:xfrm>
            <a:off x="1400176" y="2234801"/>
            <a:ext cx="7836512" cy="20246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t>YKSILÖLLISYYDEN HUOMIOIMINEN PERUSOPETUKSEN LIIKUNNAN</a:t>
            </a:r>
          </a:p>
        </p:txBody>
      </p:sp>
      <p:sp>
        <p:nvSpPr>
          <p:cNvPr id="9" name="Ellipsi 8">
            <a:extLst>
              <a:ext uri="{FF2B5EF4-FFF2-40B4-BE49-F238E27FC236}">
                <a16:creationId xmlns:a16="http://schemas.microsoft.com/office/drawing/2014/main" id="{665D901F-C3A1-427B-A87B-D8D61366CD7D}"/>
              </a:ext>
            </a:extLst>
          </p:cNvPr>
          <p:cNvSpPr/>
          <p:nvPr/>
        </p:nvSpPr>
        <p:spPr>
          <a:xfrm>
            <a:off x="1328737" y="537962"/>
            <a:ext cx="3324225" cy="1289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Yhdenvertaisuuslaki</a:t>
            </a:r>
          </a:p>
        </p:txBody>
      </p:sp>
      <p:sp>
        <p:nvSpPr>
          <p:cNvPr id="10" name="Ellipsi 9">
            <a:extLst>
              <a:ext uri="{FF2B5EF4-FFF2-40B4-BE49-F238E27FC236}">
                <a16:creationId xmlns:a16="http://schemas.microsoft.com/office/drawing/2014/main" id="{109AA3D6-E29E-44BC-A142-C5A2BCB56A1D}"/>
              </a:ext>
            </a:extLst>
          </p:cNvPr>
          <p:cNvSpPr/>
          <p:nvPr/>
        </p:nvSpPr>
        <p:spPr>
          <a:xfrm>
            <a:off x="5125732" y="616740"/>
            <a:ext cx="3324225" cy="1279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Perusopetuslaki</a:t>
            </a:r>
          </a:p>
        </p:txBody>
      </p:sp>
      <p:sp>
        <p:nvSpPr>
          <p:cNvPr id="11" name="Ellipsi 10">
            <a:extLst>
              <a:ext uri="{FF2B5EF4-FFF2-40B4-BE49-F238E27FC236}">
                <a16:creationId xmlns:a16="http://schemas.microsoft.com/office/drawing/2014/main" id="{ACF0FB13-6CEB-4BD2-AC35-389EA3195CCA}"/>
              </a:ext>
            </a:extLst>
          </p:cNvPr>
          <p:cNvSpPr/>
          <p:nvPr/>
        </p:nvSpPr>
        <p:spPr>
          <a:xfrm>
            <a:off x="9610725" y="1208975"/>
            <a:ext cx="2347095" cy="2024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Opetus-suunnitelma</a:t>
            </a:r>
          </a:p>
        </p:txBody>
      </p:sp>
      <p:cxnSp>
        <p:nvCxnSpPr>
          <p:cNvPr id="16" name="Suora yhdysviiva 15">
            <a:extLst>
              <a:ext uri="{FF2B5EF4-FFF2-40B4-BE49-F238E27FC236}">
                <a16:creationId xmlns:a16="http://schemas.microsoft.com/office/drawing/2014/main" id="{A4A6D39A-7D6B-48C4-B12B-8337B787F15E}"/>
              </a:ext>
            </a:extLst>
          </p:cNvPr>
          <p:cNvCxnSpPr>
            <a:cxnSpLocks/>
          </p:cNvCxnSpPr>
          <p:nvPr/>
        </p:nvCxnSpPr>
        <p:spPr>
          <a:xfrm flipH="1">
            <a:off x="2237736" y="4278710"/>
            <a:ext cx="551809" cy="277220"/>
          </a:xfrm>
          <a:prstGeom prst="line">
            <a:avLst/>
          </a:prstGeom>
          <a:ln/>
        </p:spPr>
        <p:style>
          <a:lnRef idx="1">
            <a:schemeClr val="dk1"/>
          </a:lnRef>
          <a:fillRef idx="0">
            <a:schemeClr val="dk1"/>
          </a:fillRef>
          <a:effectRef idx="0">
            <a:schemeClr val="dk1"/>
          </a:effectRef>
          <a:fontRef idx="minor">
            <a:schemeClr val="tx1"/>
          </a:fontRef>
        </p:style>
      </p:cxnSp>
      <p:cxnSp>
        <p:nvCxnSpPr>
          <p:cNvPr id="18" name="Suora yhdysviiva 17">
            <a:extLst>
              <a:ext uri="{FF2B5EF4-FFF2-40B4-BE49-F238E27FC236}">
                <a16:creationId xmlns:a16="http://schemas.microsoft.com/office/drawing/2014/main" id="{863776E4-105D-44BF-AC1F-42C707B6793C}"/>
              </a:ext>
            </a:extLst>
          </p:cNvPr>
          <p:cNvCxnSpPr>
            <a:cxnSpLocks/>
            <a:endCxn id="6" idx="0"/>
          </p:cNvCxnSpPr>
          <p:nvPr/>
        </p:nvCxnSpPr>
        <p:spPr>
          <a:xfrm>
            <a:off x="5476876" y="4216600"/>
            <a:ext cx="0" cy="3137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B61F9A22-4608-4FBD-89E9-17DDCDF966C6}"/>
              </a:ext>
            </a:extLst>
          </p:cNvPr>
          <p:cNvCxnSpPr/>
          <p:nvPr/>
        </p:nvCxnSpPr>
        <p:spPr>
          <a:xfrm>
            <a:off x="8449957" y="4216600"/>
            <a:ext cx="641657" cy="339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uora nuoliyhdysviiva 21">
            <a:extLst>
              <a:ext uri="{FF2B5EF4-FFF2-40B4-BE49-F238E27FC236}">
                <a16:creationId xmlns:a16="http://schemas.microsoft.com/office/drawing/2014/main" id="{C5C2179F-F175-45DC-B53F-4B0EEF8ECA3A}"/>
              </a:ext>
            </a:extLst>
          </p:cNvPr>
          <p:cNvCxnSpPr>
            <a:cxnSpLocks/>
          </p:cNvCxnSpPr>
          <p:nvPr/>
        </p:nvCxnSpPr>
        <p:spPr>
          <a:xfrm>
            <a:off x="2990850" y="1846063"/>
            <a:ext cx="145896" cy="54490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551E9CF3-8304-4C24-A048-F46BAD43E5A3}"/>
              </a:ext>
            </a:extLst>
          </p:cNvPr>
          <p:cNvCxnSpPr>
            <a:cxnSpLocks/>
          </p:cNvCxnSpPr>
          <p:nvPr/>
        </p:nvCxnSpPr>
        <p:spPr>
          <a:xfrm flipH="1">
            <a:off x="5857878" y="1896066"/>
            <a:ext cx="314322" cy="49490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uora nuoliyhdysviiva 25">
            <a:extLst>
              <a:ext uri="{FF2B5EF4-FFF2-40B4-BE49-F238E27FC236}">
                <a16:creationId xmlns:a16="http://schemas.microsoft.com/office/drawing/2014/main" id="{993DB855-389F-40A8-BDB3-13BA58FBDCF5}"/>
              </a:ext>
            </a:extLst>
          </p:cNvPr>
          <p:cNvCxnSpPr/>
          <p:nvPr/>
        </p:nvCxnSpPr>
        <p:spPr>
          <a:xfrm flipH="1">
            <a:off x="9201150" y="2300481"/>
            <a:ext cx="441170" cy="1809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340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2020 JYU Theme</Template>
  <TotalTime>2051</TotalTime>
  <Words>1782</Words>
  <Application>Microsoft Office PowerPoint</Application>
  <PresentationFormat>Widescreen</PresentationFormat>
  <Paragraphs>236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Aleo</vt:lpstr>
      <vt:lpstr>Arial</vt:lpstr>
      <vt:lpstr>Calibri</vt:lpstr>
      <vt:lpstr>Lato</vt:lpstr>
      <vt:lpstr>Lato Black</vt:lpstr>
      <vt:lpstr>Wingdings</vt:lpstr>
      <vt:lpstr>jyo</vt:lpstr>
      <vt:lpstr>Yksilöllisyyden huomioiminen perusopetuksen liikunnan opetuksessa,  oppimisessa ja arvioinnissa  25.4.2022 </vt:lpstr>
      <vt:lpstr>PowerPoint Presentation</vt:lpstr>
      <vt:lpstr>PowerPoint Presentation</vt:lpstr>
      <vt:lpstr>Säädösperusta perusopetuksessa:</vt:lpstr>
      <vt:lpstr>Säädösperusta perusopetuksessa:</vt:lpstr>
      <vt:lpstr>Osallisuus ja yhteenkuuluvuus lisäävät oppilaan sitoutumista liikunnanopetukseen (Shen ym. 2012) </vt:lpstr>
      <vt:lpstr>Liikunnassa oppilaat  kasvavat liikkumaan ja liikunnan avulla (OPS 2014). </vt:lpstr>
      <vt:lpstr>PowerPoint Presentation</vt:lpstr>
      <vt:lpstr>PowerPoint Presentation</vt:lpstr>
      <vt:lpstr>PowerPoint Presentation</vt:lpstr>
      <vt:lpstr>YKSILÖLLISYYDEN HUOMIOIMINEN PERUSOPETUKSEN LIIKUNNAN</vt:lpstr>
      <vt:lpstr>PowerPoint Presentation</vt:lpstr>
      <vt:lpstr>PowerPoint Presentation</vt:lpstr>
      <vt:lpstr>YKSILÖLLISYYDEN HUOMIOIMINEN PERUSOPETUKSEN LIIKUNNAN</vt:lpstr>
      <vt:lpstr>Poissaoleva peruskoululainen</vt:lpstr>
      <vt:lpstr>Miten oppilaan kulttuuri, uskonto yms. Henkilökohtaiset asiat huomioidaan arvioinnissa?</vt:lpstr>
      <vt:lpstr>Kuka päättää liikunnan arvioinnista?</vt:lpstr>
      <vt:lpstr>PowerPoint Presentation</vt:lpstr>
      <vt:lpstr>Pygmalion -efektistä   Mitä enemmän opettaja uskoo oppilaan kyvykkyyteen, sitä enemmän hänen opettamiseensa panostetaan.</vt:lpstr>
      <vt:lpstr>Osallisuuden edistäminen</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Yksilöllisyyden huomioiminen perusopetuksen liikunnan opetuksessa,  oppimisessa ja arvioinnissa</dc:title>
  <dc:creator>Kääpä, Mari</dc:creator>
  <cp:lastModifiedBy>Kääpä, Mari</cp:lastModifiedBy>
  <cp:revision>60</cp:revision>
  <dcterms:created xsi:type="dcterms:W3CDTF">2021-12-12T09:54:02Z</dcterms:created>
  <dcterms:modified xsi:type="dcterms:W3CDTF">2022-04-25T05:46:56Z</dcterms:modified>
</cp:coreProperties>
</file>