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61" r:id="rId6"/>
    <p:sldId id="262" r:id="rId7"/>
    <p:sldId id="263" r:id="rId8"/>
    <p:sldId id="264" r:id="rId9"/>
    <p:sldId id="266" r:id="rId10"/>
    <p:sldId id="267" r:id="rId11"/>
    <p:sldId id="265" r:id="rId12"/>
    <p:sldId id="270" r:id="rId13"/>
    <p:sldId id="277" r:id="rId14"/>
    <p:sldId id="278" r:id="rId15"/>
    <p:sldId id="279" r:id="rId16"/>
    <p:sldId id="268" r:id="rId17"/>
    <p:sldId id="269"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92A28-1F0C-4FC0-BE03-6B03A6CC1EDC}"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fi-FI"/>
        </a:p>
      </dgm:t>
    </dgm:pt>
    <dgm:pt modelId="{CFD85943-05F6-4734-A268-395ADD7E12C1}">
      <dgm:prSet phldrT="[Text]"/>
      <dgm:spPr/>
      <dgm:t>
        <a:bodyPr/>
        <a:lstStyle/>
        <a:p>
          <a:r>
            <a:rPr lang="fi-FI">
              <a:effectLst/>
              <a:latin typeface="Calibri" panose="020F0502020204030204" pitchFamily="34" charset="0"/>
              <a:ea typeface="Calibri" panose="020F0502020204030204" pitchFamily="34" charset="0"/>
              <a:cs typeface="Times New Roman" panose="02020603050405020304" pitchFamily="18" charset="0"/>
            </a:rPr>
            <a:t>Differentaalioppiminen </a:t>
          </a:r>
          <a:r>
            <a:rPr lang="fi-FI">
              <a:latin typeface="Calibri" panose="020F0502020204030204" pitchFamily="34" charset="0"/>
              <a:ea typeface="Calibri" panose="020F0502020204030204" pitchFamily="34" charset="0"/>
              <a:cs typeface="Times New Roman" panose="02020603050405020304" pitchFamily="18" charset="0"/>
            </a:rPr>
            <a:t>nojaa aktiiviseen </a:t>
          </a:r>
          <a:r>
            <a:rPr lang="fi-FI">
              <a:effectLst/>
              <a:latin typeface="Calibri" panose="020F0502020204030204" pitchFamily="34" charset="0"/>
              <a:ea typeface="Calibri" panose="020F0502020204030204" pitchFamily="34" charset="0"/>
              <a:cs typeface="Times New Roman" panose="02020603050405020304" pitchFamily="18" charset="0"/>
            </a:rPr>
            <a:t>kokeiluun vaihtelevissa olosuhteissa liikkeiden välisiä eroja aistien ja havainnoiden.</a:t>
          </a:r>
          <a:endParaRPr lang="fi-FI"/>
        </a:p>
      </dgm:t>
    </dgm:pt>
    <dgm:pt modelId="{1BFC1F07-63C4-46B5-8281-FFA1425EEB78}" type="parTrans" cxnId="{FFEA78A1-AA72-4B76-8EB3-CCFCCBA11581}">
      <dgm:prSet/>
      <dgm:spPr/>
      <dgm:t>
        <a:bodyPr/>
        <a:lstStyle/>
        <a:p>
          <a:endParaRPr lang="fi-FI"/>
        </a:p>
      </dgm:t>
    </dgm:pt>
    <dgm:pt modelId="{F8E5D0E3-33C0-4B95-9FB2-0952A8C2C1AE}" type="sibTrans" cxnId="{FFEA78A1-AA72-4B76-8EB3-CCFCCBA11581}">
      <dgm:prSet/>
      <dgm:spPr/>
      <dgm:t>
        <a:bodyPr/>
        <a:lstStyle/>
        <a:p>
          <a:endParaRPr lang="fi-FI"/>
        </a:p>
      </dgm:t>
    </dgm:pt>
    <dgm:pt modelId="{BC2657D7-DF71-472D-A595-8D7A251D36A0}">
      <dgm:prSet phldrT="[Text]"/>
      <dgm:spPr/>
      <dgm:t>
        <a:bodyPr/>
        <a:lstStyle/>
        <a:p>
          <a:r>
            <a:rPr lang="fi-FI">
              <a:effectLst/>
              <a:latin typeface="Calibri" panose="020F0502020204030204" pitchFamily="34" charset="0"/>
              <a:ea typeface="Calibri" panose="020F0502020204030204" pitchFamily="34" charset="0"/>
              <a:cs typeface="Times New Roman" panose="02020603050405020304" pitchFamily="18" charset="0"/>
            </a:rPr>
            <a:t>Vaihtelua saadaan muuntelemalla liikesuoritukseen käytettävää aikaa, tilaa ja/tai voimaa.</a:t>
          </a:r>
          <a:endParaRPr lang="fi-FI"/>
        </a:p>
      </dgm:t>
    </dgm:pt>
    <dgm:pt modelId="{FB936958-80E9-4055-98B0-250003629E35}" type="parTrans" cxnId="{B37D5D41-FB06-4CC1-872D-26FB45052581}">
      <dgm:prSet/>
      <dgm:spPr/>
      <dgm:t>
        <a:bodyPr/>
        <a:lstStyle/>
        <a:p>
          <a:endParaRPr lang="fi-FI"/>
        </a:p>
      </dgm:t>
    </dgm:pt>
    <dgm:pt modelId="{A13B6A19-5E30-4CA7-BC43-2C598756F37A}" type="sibTrans" cxnId="{B37D5D41-FB06-4CC1-872D-26FB45052581}">
      <dgm:prSet/>
      <dgm:spPr/>
      <dgm:t>
        <a:bodyPr/>
        <a:lstStyle/>
        <a:p>
          <a:endParaRPr lang="fi-FI"/>
        </a:p>
      </dgm:t>
    </dgm:pt>
    <dgm:pt modelId="{DB9E2099-CD37-4FA3-A4A6-E95AC834DF3D}">
      <dgm:prSet phldrT="[Text]"/>
      <dgm:spPr/>
      <dgm:t>
        <a:bodyPr/>
        <a:lstStyle/>
        <a:p>
          <a:endParaRPr lang="fi-FI" dirty="0"/>
        </a:p>
        <a:p>
          <a:r>
            <a:rPr lang="fi-FI" dirty="0">
              <a:effectLst/>
              <a:latin typeface="Calibri" panose="020F0502020204030204" pitchFamily="34" charset="0"/>
              <a:ea typeface="Calibri" panose="020F0502020204030204" pitchFamily="34" charset="0"/>
              <a:cs typeface="Times New Roman" panose="02020603050405020304" pitchFamily="18" charset="0"/>
            </a:rPr>
            <a:t>(Esim. </a:t>
          </a:r>
          <a:r>
            <a:rPr lang="fi-FI" dirty="0" err="1">
              <a:effectLst/>
              <a:latin typeface="Calibri" panose="020F0502020204030204" pitchFamily="34" charset="0"/>
              <a:ea typeface="Calibri" panose="020F0502020204030204" pitchFamily="34" charset="0"/>
              <a:cs typeface="Times New Roman" panose="02020603050405020304" pitchFamily="18" charset="0"/>
            </a:rPr>
            <a:t>Davids</a:t>
          </a:r>
          <a:r>
            <a:rPr lang="fi-FI" dirty="0">
              <a:effectLst/>
              <a:latin typeface="Calibri" panose="020F0502020204030204" pitchFamily="34" charset="0"/>
              <a:ea typeface="Calibri" panose="020F0502020204030204" pitchFamily="34" charset="0"/>
              <a:cs typeface="Times New Roman" panose="02020603050405020304" pitchFamily="18" charset="0"/>
            </a:rPr>
            <a:t> ym. 2008; </a:t>
          </a:r>
          <a:r>
            <a:rPr lang="fi-FI" dirty="0" err="1">
              <a:effectLst/>
              <a:latin typeface="Calibri" panose="020F0502020204030204" pitchFamily="34" charset="0"/>
              <a:ea typeface="Calibri" panose="020F0502020204030204" pitchFamily="34" charset="0"/>
              <a:cs typeface="Times New Roman" panose="02020603050405020304" pitchFamily="18" charset="0"/>
            </a:rPr>
            <a:t>Groff</a:t>
          </a:r>
          <a:r>
            <a:rPr lang="fi-FI" dirty="0">
              <a:effectLst/>
              <a:latin typeface="Calibri" panose="020F0502020204030204" pitchFamily="34" charset="0"/>
              <a:ea typeface="Calibri" panose="020F0502020204030204" pitchFamily="34" charset="0"/>
              <a:cs typeface="Times New Roman" panose="02020603050405020304" pitchFamily="18" charset="0"/>
            </a:rPr>
            <a:t>; 1995; Kalaja &amp; Kalaja 2022)</a:t>
          </a:r>
          <a:endParaRPr lang="fi-FI" dirty="0"/>
        </a:p>
      </dgm:t>
    </dgm:pt>
    <dgm:pt modelId="{5EF02A55-F9D6-4838-BAD6-79037665D479}" type="parTrans" cxnId="{FB40E713-84DF-4B75-B4AD-6AE78ED91172}">
      <dgm:prSet/>
      <dgm:spPr/>
      <dgm:t>
        <a:bodyPr/>
        <a:lstStyle/>
        <a:p>
          <a:endParaRPr lang="fi-FI"/>
        </a:p>
      </dgm:t>
    </dgm:pt>
    <dgm:pt modelId="{1379B70E-B9DC-409E-BC6C-9782CF1BB674}" type="sibTrans" cxnId="{FB40E713-84DF-4B75-B4AD-6AE78ED91172}">
      <dgm:prSet/>
      <dgm:spPr/>
      <dgm:t>
        <a:bodyPr/>
        <a:lstStyle/>
        <a:p>
          <a:endParaRPr lang="fi-FI"/>
        </a:p>
      </dgm:t>
    </dgm:pt>
    <dgm:pt modelId="{02185028-D906-447C-B867-4AAFA35CAEA5}" type="pres">
      <dgm:prSet presAssocID="{DDD92A28-1F0C-4FC0-BE03-6B03A6CC1EDC}" presName="diagram" presStyleCnt="0">
        <dgm:presLayoutVars>
          <dgm:dir/>
          <dgm:resizeHandles val="exact"/>
        </dgm:presLayoutVars>
      </dgm:prSet>
      <dgm:spPr/>
    </dgm:pt>
    <dgm:pt modelId="{073FA69E-EB5A-4473-BD4D-E0FC1C427DB9}" type="pres">
      <dgm:prSet presAssocID="{CFD85943-05F6-4734-A268-395ADD7E12C1}" presName="node" presStyleLbl="node1" presStyleIdx="0" presStyleCnt="3">
        <dgm:presLayoutVars>
          <dgm:bulletEnabled val="1"/>
        </dgm:presLayoutVars>
      </dgm:prSet>
      <dgm:spPr/>
    </dgm:pt>
    <dgm:pt modelId="{BF09481F-E95F-4C04-A044-4BFCAD1367B7}" type="pres">
      <dgm:prSet presAssocID="{F8E5D0E3-33C0-4B95-9FB2-0952A8C2C1AE}" presName="sibTrans" presStyleCnt="0"/>
      <dgm:spPr/>
    </dgm:pt>
    <dgm:pt modelId="{02D12140-47D1-4708-B1ED-8C6E6C57417A}" type="pres">
      <dgm:prSet presAssocID="{BC2657D7-DF71-472D-A595-8D7A251D36A0}" presName="node" presStyleLbl="node1" presStyleIdx="1" presStyleCnt="3">
        <dgm:presLayoutVars>
          <dgm:bulletEnabled val="1"/>
        </dgm:presLayoutVars>
      </dgm:prSet>
      <dgm:spPr/>
    </dgm:pt>
    <dgm:pt modelId="{7AF8F3FD-0C6E-4B0E-9D9F-6241CFF5A2CE}" type="pres">
      <dgm:prSet presAssocID="{A13B6A19-5E30-4CA7-BC43-2C598756F37A}" presName="sibTrans" presStyleCnt="0"/>
      <dgm:spPr/>
    </dgm:pt>
    <dgm:pt modelId="{69EB0E11-E0FA-419E-8038-17143F1D5D24}" type="pres">
      <dgm:prSet presAssocID="{DB9E2099-CD37-4FA3-A4A6-E95AC834DF3D}" presName="node" presStyleLbl="node1" presStyleIdx="2" presStyleCnt="3">
        <dgm:presLayoutVars>
          <dgm:bulletEnabled val="1"/>
        </dgm:presLayoutVars>
      </dgm:prSet>
      <dgm:spPr/>
    </dgm:pt>
  </dgm:ptLst>
  <dgm:cxnLst>
    <dgm:cxn modelId="{FB40E713-84DF-4B75-B4AD-6AE78ED91172}" srcId="{DDD92A28-1F0C-4FC0-BE03-6B03A6CC1EDC}" destId="{DB9E2099-CD37-4FA3-A4A6-E95AC834DF3D}" srcOrd="2" destOrd="0" parTransId="{5EF02A55-F9D6-4838-BAD6-79037665D479}" sibTransId="{1379B70E-B9DC-409E-BC6C-9782CF1BB674}"/>
    <dgm:cxn modelId="{177F7B32-30AC-4653-BA37-FFD8E8DB4D6E}" type="presOf" srcId="{DB9E2099-CD37-4FA3-A4A6-E95AC834DF3D}" destId="{69EB0E11-E0FA-419E-8038-17143F1D5D24}" srcOrd="0" destOrd="0" presId="urn:microsoft.com/office/officeart/2005/8/layout/default"/>
    <dgm:cxn modelId="{B37D5D41-FB06-4CC1-872D-26FB45052581}" srcId="{DDD92A28-1F0C-4FC0-BE03-6B03A6CC1EDC}" destId="{BC2657D7-DF71-472D-A595-8D7A251D36A0}" srcOrd="1" destOrd="0" parTransId="{FB936958-80E9-4055-98B0-250003629E35}" sibTransId="{A13B6A19-5E30-4CA7-BC43-2C598756F37A}"/>
    <dgm:cxn modelId="{D1AB9483-6BDA-4D8B-B250-9DFE09765F03}" type="presOf" srcId="{CFD85943-05F6-4734-A268-395ADD7E12C1}" destId="{073FA69E-EB5A-4473-BD4D-E0FC1C427DB9}" srcOrd="0" destOrd="0" presId="urn:microsoft.com/office/officeart/2005/8/layout/default"/>
    <dgm:cxn modelId="{C6528190-09E4-4C3B-B053-24567488B38F}" type="presOf" srcId="{BC2657D7-DF71-472D-A595-8D7A251D36A0}" destId="{02D12140-47D1-4708-B1ED-8C6E6C57417A}" srcOrd="0" destOrd="0" presId="urn:microsoft.com/office/officeart/2005/8/layout/default"/>
    <dgm:cxn modelId="{FFEA78A1-AA72-4B76-8EB3-CCFCCBA11581}" srcId="{DDD92A28-1F0C-4FC0-BE03-6B03A6CC1EDC}" destId="{CFD85943-05F6-4734-A268-395ADD7E12C1}" srcOrd="0" destOrd="0" parTransId="{1BFC1F07-63C4-46B5-8281-FFA1425EEB78}" sibTransId="{F8E5D0E3-33C0-4B95-9FB2-0952A8C2C1AE}"/>
    <dgm:cxn modelId="{7C3B1FB8-1EFF-492A-A725-25A42FD578A1}" type="presOf" srcId="{DDD92A28-1F0C-4FC0-BE03-6B03A6CC1EDC}" destId="{02185028-D906-447C-B867-4AAFA35CAEA5}" srcOrd="0" destOrd="0" presId="urn:microsoft.com/office/officeart/2005/8/layout/default"/>
    <dgm:cxn modelId="{812AD551-5299-45DC-A8A0-715B42F07C31}" type="presParOf" srcId="{02185028-D906-447C-B867-4AAFA35CAEA5}" destId="{073FA69E-EB5A-4473-BD4D-E0FC1C427DB9}" srcOrd="0" destOrd="0" presId="urn:microsoft.com/office/officeart/2005/8/layout/default"/>
    <dgm:cxn modelId="{963FAECA-F43B-4291-A8D5-B561B9BCFEF1}" type="presParOf" srcId="{02185028-D906-447C-B867-4AAFA35CAEA5}" destId="{BF09481F-E95F-4C04-A044-4BFCAD1367B7}" srcOrd="1" destOrd="0" presId="urn:microsoft.com/office/officeart/2005/8/layout/default"/>
    <dgm:cxn modelId="{46B6596D-6961-46A2-A478-E9A350479658}" type="presParOf" srcId="{02185028-D906-447C-B867-4AAFA35CAEA5}" destId="{02D12140-47D1-4708-B1ED-8C6E6C57417A}" srcOrd="2" destOrd="0" presId="urn:microsoft.com/office/officeart/2005/8/layout/default"/>
    <dgm:cxn modelId="{E8446F46-AD8D-4E89-A998-F4F58452B596}" type="presParOf" srcId="{02185028-D906-447C-B867-4AAFA35CAEA5}" destId="{7AF8F3FD-0C6E-4B0E-9D9F-6241CFF5A2CE}" srcOrd="3" destOrd="0" presId="urn:microsoft.com/office/officeart/2005/8/layout/default"/>
    <dgm:cxn modelId="{C8767FFA-01A5-4CA2-9E8C-703184768D10}" type="presParOf" srcId="{02185028-D906-447C-B867-4AAFA35CAEA5}" destId="{69EB0E11-E0FA-419E-8038-17143F1D5D2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D28F9-3F0E-446E-9D8A-A6D4198372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fi-FI"/>
        </a:p>
      </dgm:t>
    </dgm:pt>
    <dgm:pt modelId="{0C1380B1-41AD-487E-9F8F-C49CFEA8CD89}">
      <dgm:prSet phldrT="[Text]"/>
      <dgm:spPr/>
      <dgm:t>
        <a:bodyPr/>
        <a:lstStyle/>
        <a:p>
          <a:pPr>
            <a:lnSpc>
              <a:spcPct val="100000"/>
            </a:lnSpc>
          </a:pPr>
          <a:r>
            <a:rPr lang="fi-FI">
              <a:effectLst/>
              <a:latin typeface="Calibri" panose="020F0502020204030204" pitchFamily="34" charset="0"/>
              <a:ea typeface="Calibri" panose="020F0502020204030204" pitchFamily="34" charset="0"/>
              <a:cs typeface="Times New Roman" panose="02020603050405020304" pitchFamily="18" charset="0"/>
            </a:rPr>
            <a:t>Ekologinen dynamiikka</a:t>
          </a:r>
          <a:endParaRPr lang="fi-FI"/>
        </a:p>
      </dgm:t>
    </dgm:pt>
    <dgm:pt modelId="{718476E9-0322-4DAD-A457-A9C88210AA17}" type="parTrans" cxnId="{13C11B4A-7864-4644-965A-D41711BE4D4C}">
      <dgm:prSet/>
      <dgm:spPr/>
      <dgm:t>
        <a:bodyPr/>
        <a:lstStyle/>
        <a:p>
          <a:endParaRPr lang="fi-FI"/>
        </a:p>
      </dgm:t>
    </dgm:pt>
    <dgm:pt modelId="{00A89062-984A-491D-A6B7-4524556A0FC2}" type="sibTrans" cxnId="{13C11B4A-7864-4644-965A-D41711BE4D4C}">
      <dgm:prSet/>
      <dgm:spPr/>
      <dgm:t>
        <a:bodyPr/>
        <a:lstStyle/>
        <a:p>
          <a:endParaRPr lang="fi-FI"/>
        </a:p>
      </dgm:t>
    </dgm:pt>
    <dgm:pt modelId="{402776A3-3B4A-4C3A-8C6A-F7C5C0D43888}">
      <dgm:prSet phldrT="[Text]"/>
      <dgm:spPr/>
      <dgm:t>
        <a:bodyPr/>
        <a:lstStyle/>
        <a:p>
          <a:pPr>
            <a:lnSpc>
              <a:spcPct val="100000"/>
            </a:lnSpc>
          </a:pPr>
          <a:r>
            <a:rPr lang="fi-FI" dirty="0">
              <a:effectLst/>
              <a:latin typeface="Calibri" panose="020F0502020204030204" pitchFamily="34" charset="0"/>
              <a:ea typeface="Calibri" panose="020F0502020204030204" pitchFamily="34" charset="0"/>
              <a:cs typeface="Times New Roman" panose="02020603050405020304" pitchFamily="18" charset="0"/>
            </a:rPr>
            <a:t>Keho itseohjautuu vaihteleviin tehtäviin ja monipuolisiin ympäristöihin kokeilun kautta aistimalla ja havainnoimalla.</a:t>
          </a:r>
          <a:endParaRPr lang="fi-FI" dirty="0"/>
        </a:p>
      </dgm:t>
    </dgm:pt>
    <dgm:pt modelId="{49520F12-CA95-48A7-A38E-F8C9A3824073}" type="parTrans" cxnId="{EA260A06-2BFF-48C2-9C17-FB45FB34C98F}">
      <dgm:prSet/>
      <dgm:spPr/>
      <dgm:t>
        <a:bodyPr/>
        <a:lstStyle/>
        <a:p>
          <a:endParaRPr lang="fi-FI"/>
        </a:p>
      </dgm:t>
    </dgm:pt>
    <dgm:pt modelId="{7CE002A3-D449-4CB7-970B-EBBA9DBD4743}" type="sibTrans" cxnId="{EA260A06-2BFF-48C2-9C17-FB45FB34C98F}">
      <dgm:prSet/>
      <dgm:spPr/>
      <dgm:t>
        <a:bodyPr/>
        <a:lstStyle/>
        <a:p>
          <a:endParaRPr lang="fi-FI"/>
        </a:p>
      </dgm:t>
    </dgm:pt>
    <dgm:pt modelId="{3A52D53E-B142-496D-A4F4-055CD3C5D7AA}">
      <dgm:prSet phldrT="[Text]"/>
      <dgm:spPr/>
      <dgm:t>
        <a:bodyPr/>
        <a:lstStyle/>
        <a:p>
          <a:pPr>
            <a:lnSpc>
              <a:spcPct val="100000"/>
            </a:lnSpc>
          </a:pPr>
          <a:r>
            <a:rPr lang="fi-FI">
              <a:effectLst/>
              <a:latin typeface="Calibri" panose="020F0502020204030204" pitchFamily="34" charset="0"/>
              <a:ea typeface="Calibri" panose="020F0502020204030204" pitchFamily="34" charset="0"/>
              <a:cs typeface="Times New Roman" panose="02020603050405020304" pitchFamily="18" charset="0"/>
            </a:rPr>
            <a:t>Liikkeet kokonaissuorituksia aidossa toimintaympäristössä, mutta liikkujan tasoiseksi helpotettuina tai apuvälineitä hyödyntäen.</a:t>
          </a:r>
          <a:endParaRPr lang="fi-FI"/>
        </a:p>
      </dgm:t>
    </dgm:pt>
    <dgm:pt modelId="{DFB7BA4B-4933-46CB-9688-E520F8ECDF37}" type="parTrans" cxnId="{98BC03AB-C314-4993-AD1E-5AAA9AA6615D}">
      <dgm:prSet/>
      <dgm:spPr/>
      <dgm:t>
        <a:bodyPr/>
        <a:lstStyle/>
        <a:p>
          <a:endParaRPr lang="fi-FI"/>
        </a:p>
      </dgm:t>
    </dgm:pt>
    <dgm:pt modelId="{183AB9A4-E038-4163-B319-1410CD612C59}" type="sibTrans" cxnId="{98BC03AB-C314-4993-AD1E-5AAA9AA6615D}">
      <dgm:prSet/>
      <dgm:spPr/>
      <dgm:t>
        <a:bodyPr/>
        <a:lstStyle/>
        <a:p>
          <a:endParaRPr lang="fi-FI"/>
        </a:p>
      </dgm:t>
    </dgm:pt>
    <dgm:pt modelId="{45D36EDA-844B-4B1E-9F92-3999B3CCD70A}">
      <dgm:prSet phldrT="[Text]"/>
      <dgm:spPr/>
      <dgm:t>
        <a:bodyPr/>
        <a:lstStyle/>
        <a:p>
          <a:pPr>
            <a:lnSpc>
              <a:spcPct val="100000"/>
            </a:lnSpc>
          </a:pPr>
          <a:r>
            <a:rPr lang="fi-FI" dirty="0">
              <a:effectLst/>
              <a:latin typeface="Calibri" panose="020F0502020204030204" pitchFamily="34" charset="0"/>
              <a:ea typeface="Calibri" panose="020F0502020204030204" pitchFamily="34" charset="0"/>
              <a:cs typeface="Times New Roman" panose="02020603050405020304" pitchFamily="18" charset="0"/>
            </a:rPr>
            <a:t>(esim. Button ym. 2020; Gray ym. 2021; Kalaja &amp; Kalaja 2022; Rudd ym. 2021)</a:t>
          </a:r>
          <a:endParaRPr lang="fi-FI" dirty="0"/>
        </a:p>
      </dgm:t>
    </dgm:pt>
    <dgm:pt modelId="{661C026D-90AB-4525-B569-E07EB160CF43}" type="parTrans" cxnId="{24F4958C-C14F-44BF-A3D6-F9B099379D1A}">
      <dgm:prSet/>
      <dgm:spPr/>
      <dgm:t>
        <a:bodyPr/>
        <a:lstStyle/>
        <a:p>
          <a:endParaRPr lang="fi-FI"/>
        </a:p>
      </dgm:t>
    </dgm:pt>
    <dgm:pt modelId="{D14464E4-D0CA-41A3-B5F4-916B4B800E97}" type="sibTrans" cxnId="{24F4958C-C14F-44BF-A3D6-F9B099379D1A}">
      <dgm:prSet/>
      <dgm:spPr/>
      <dgm:t>
        <a:bodyPr/>
        <a:lstStyle/>
        <a:p>
          <a:endParaRPr lang="fi-FI"/>
        </a:p>
      </dgm:t>
    </dgm:pt>
    <dgm:pt modelId="{263CFBE7-7DBF-4E89-ACE0-38A8B11094D2}" type="pres">
      <dgm:prSet presAssocID="{AB0D28F9-3F0E-446E-9D8A-A6D419837265}" presName="root" presStyleCnt="0">
        <dgm:presLayoutVars>
          <dgm:dir/>
          <dgm:resizeHandles val="exact"/>
        </dgm:presLayoutVars>
      </dgm:prSet>
      <dgm:spPr/>
    </dgm:pt>
    <dgm:pt modelId="{54648C85-4AFB-4FD7-AC1C-82875991BA37}" type="pres">
      <dgm:prSet presAssocID="{0C1380B1-41AD-487E-9F8F-C49CFEA8CD89}" presName="compNode" presStyleCnt="0"/>
      <dgm:spPr/>
    </dgm:pt>
    <dgm:pt modelId="{C014DA25-70B8-4A79-926D-AB3D3C69DEA8}" type="pres">
      <dgm:prSet presAssocID="{0C1380B1-41AD-487E-9F8F-C49CFEA8CD89}" presName="bgRect" presStyleLbl="bgShp" presStyleIdx="0" presStyleCnt="4"/>
      <dgm:spPr/>
    </dgm:pt>
    <dgm:pt modelId="{37186872-B7E0-4CE0-96E5-A9168A2C1851}" type="pres">
      <dgm:prSet presAssocID="{0C1380B1-41AD-487E-9F8F-C49CFEA8CD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891D4DE1-754B-4583-A3E2-DFE6B953BE60}" type="pres">
      <dgm:prSet presAssocID="{0C1380B1-41AD-487E-9F8F-C49CFEA8CD89}" presName="spaceRect" presStyleCnt="0"/>
      <dgm:spPr/>
    </dgm:pt>
    <dgm:pt modelId="{D49D5C92-40BB-40BF-B75E-D5DC7FBE1523}" type="pres">
      <dgm:prSet presAssocID="{0C1380B1-41AD-487E-9F8F-C49CFEA8CD89}" presName="parTx" presStyleLbl="revTx" presStyleIdx="0" presStyleCnt="4">
        <dgm:presLayoutVars>
          <dgm:chMax val="0"/>
          <dgm:chPref val="0"/>
        </dgm:presLayoutVars>
      </dgm:prSet>
      <dgm:spPr/>
    </dgm:pt>
    <dgm:pt modelId="{ECA592A3-ADFC-4712-AB74-4B835F2DBB00}" type="pres">
      <dgm:prSet presAssocID="{00A89062-984A-491D-A6B7-4524556A0FC2}" presName="sibTrans" presStyleCnt="0"/>
      <dgm:spPr/>
    </dgm:pt>
    <dgm:pt modelId="{C2979C7F-5C37-40E5-9258-200A14A8BD89}" type="pres">
      <dgm:prSet presAssocID="{402776A3-3B4A-4C3A-8C6A-F7C5C0D43888}" presName="compNode" presStyleCnt="0"/>
      <dgm:spPr/>
    </dgm:pt>
    <dgm:pt modelId="{5EF36527-8545-4A6C-AB23-7E2E2AC5D021}" type="pres">
      <dgm:prSet presAssocID="{402776A3-3B4A-4C3A-8C6A-F7C5C0D43888}" presName="bgRect" presStyleLbl="bgShp" presStyleIdx="1" presStyleCnt="4"/>
      <dgm:spPr/>
    </dgm:pt>
    <dgm:pt modelId="{35D9F73C-E35E-4A65-81E3-C596CE68B5F7}" type="pres">
      <dgm:prSet presAssocID="{402776A3-3B4A-4C3A-8C6A-F7C5C0D438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BE3A1B5A-D8ED-4D97-AF3A-9F1CC4C813D0}" type="pres">
      <dgm:prSet presAssocID="{402776A3-3B4A-4C3A-8C6A-F7C5C0D43888}" presName="spaceRect" presStyleCnt="0"/>
      <dgm:spPr/>
    </dgm:pt>
    <dgm:pt modelId="{6F5BDA49-0E85-4391-9CB3-97FCAA0A14E2}" type="pres">
      <dgm:prSet presAssocID="{402776A3-3B4A-4C3A-8C6A-F7C5C0D43888}" presName="parTx" presStyleLbl="revTx" presStyleIdx="1" presStyleCnt="4">
        <dgm:presLayoutVars>
          <dgm:chMax val="0"/>
          <dgm:chPref val="0"/>
        </dgm:presLayoutVars>
      </dgm:prSet>
      <dgm:spPr/>
    </dgm:pt>
    <dgm:pt modelId="{0AFE471A-58AE-4E63-8294-1085E2225D73}" type="pres">
      <dgm:prSet presAssocID="{7CE002A3-D449-4CB7-970B-EBBA9DBD4743}" presName="sibTrans" presStyleCnt="0"/>
      <dgm:spPr/>
    </dgm:pt>
    <dgm:pt modelId="{C62996AC-499D-4921-A73A-1476F3C02232}" type="pres">
      <dgm:prSet presAssocID="{3A52D53E-B142-496D-A4F4-055CD3C5D7AA}" presName="compNode" presStyleCnt="0"/>
      <dgm:spPr/>
    </dgm:pt>
    <dgm:pt modelId="{7A67F048-C280-4555-9A08-2EE28BD78885}" type="pres">
      <dgm:prSet presAssocID="{3A52D53E-B142-496D-A4F4-055CD3C5D7AA}" presName="bgRect" presStyleLbl="bgShp" presStyleIdx="2" presStyleCnt="4"/>
      <dgm:spPr/>
    </dgm:pt>
    <dgm:pt modelId="{606BAC5B-32F8-4BBE-8515-8C11D43EFD3F}" type="pres">
      <dgm:prSet presAssocID="{3A52D53E-B142-496D-A4F4-055CD3C5D7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8391557A-5CCD-4D77-A2AC-CD26A8C5C240}" type="pres">
      <dgm:prSet presAssocID="{3A52D53E-B142-496D-A4F4-055CD3C5D7AA}" presName="spaceRect" presStyleCnt="0"/>
      <dgm:spPr/>
    </dgm:pt>
    <dgm:pt modelId="{0765CDA5-4813-44FB-A1E4-2F0A0B5DF003}" type="pres">
      <dgm:prSet presAssocID="{3A52D53E-B142-496D-A4F4-055CD3C5D7AA}" presName="parTx" presStyleLbl="revTx" presStyleIdx="2" presStyleCnt="4">
        <dgm:presLayoutVars>
          <dgm:chMax val="0"/>
          <dgm:chPref val="0"/>
        </dgm:presLayoutVars>
      </dgm:prSet>
      <dgm:spPr/>
    </dgm:pt>
    <dgm:pt modelId="{594B1666-CA15-4D46-A512-FDC25599BC11}" type="pres">
      <dgm:prSet presAssocID="{183AB9A4-E038-4163-B319-1410CD612C59}" presName="sibTrans" presStyleCnt="0"/>
      <dgm:spPr/>
    </dgm:pt>
    <dgm:pt modelId="{2CB5D521-5F41-4A20-802F-C24C95E009A1}" type="pres">
      <dgm:prSet presAssocID="{45D36EDA-844B-4B1E-9F92-3999B3CCD70A}" presName="compNode" presStyleCnt="0"/>
      <dgm:spPr/>
    </dgm:pt>
    <dgm:pt modelId="{5FB4AFB2-DEF5-47D2-92FF-890B0270C248}" type="pres">
      <dgm:prSet presAssocID="{45D36EDA-844B-4B1E-9F92-3999B3CCD70A}" presName="bgRect" presStyleLbl="bgShp" presStyleIdx="3" presStyleCnt="4" custLinFactNeighborX="3434" custLinFactNeighborY="-3944"/>
      <dgm:spPr/>
    </dgm:pt>
    <dgm:pt modelId="{CFBEF869-4AAD-4EDC-8E32-EBF292B62A07}" type="pres">
      <dgm:prSet presAssocID="{45D36EDA-844B-4B1E-9F92-3999B3CCD7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B60CE105-1E4B-40F5-B3FF-0D5210C0C0C8}" type="pres">
      <dgm:prSet presAssocID="{45D36EDA-844B-4B1E-9F92-3999B3CCD70A}" presName="spaceRect" presStyleCnt="0"/>
      <dgm:spPr/>
    </dgm:pt>
    <dgm:pt modelId="{BA9F8BB9-36DB-405A-9171-2630E8738B66}" type="pres">
      <dgm:prSet presAssocID="{45D36EDA-844B-4B1E-9F92-3999B3CCD70A}" presName="parTx" presStyleLbl="revTx" presStyleIdx="3" presStyleCnt="4">
        <dgm:presLayoutVars>
          <dgm:chMax val="0"/>
          <dgm:chPref val="0"/>
        </dgm:presLayoutVars>
      </dgm:prSet>
      <dgm:spPr/>
    </dgm:pt>
  </dgm:ptLst>
  <dgm:cxnLst>
    <dgm:cxn modelId="{EA260A06-2BFF-48C2-9C17-FB45FB34C98F}" srcId="{AB0D28F9-3F0E-446E-9D8A-A6D419837265}" destId="{402776A3-3B4A-4C3A-8C6A-F7C5C0D43888}" srcOrd="1" destOrd="0" parTransId="{49520F12-CA95-48A7-A38E-F8C9A3824073}" sibTransId="{7CE002A3-D449-4CB7-970B-EBBA9DBD4743}"/>
    <dgm:cxn modelId="{D930290C-BBDD-4D82-8189-0E6831B899F7}" type="presOf" srcId="{402776A3-3B4A-4C3A-8C6A-F7C5C0D43888}" destId="{6F5BDA49-0E85-4391-9CB3-97FCAA0A14E2}" srcOrd="0" destOrd="0" presId="urn:microsoft.com/office/officeart/2018/2/layout/IconVerticalSolidList"/>
    <dgm:cxn modelId="{C05B2E65-69EF-491D-8A7B-6C74FD645CED}" type="presOf" srcId="{45D36EDA-844B-4B1E-9F92-3999B3CCD70A}" destId="{BA9F8BB9-36DB-405A-9171-2630E8738B66}" srcOrd="0" destOrd="0" presId="urn:microsoft.com/office/officeart/2018/2/layout/IconVerticalSolidList"/>
    <dgm:cxn modelId="{13C11B4A-7864-4644-965A-D41711BE4D4C}" srcId="{AB0D28F9-3F0E-446E-9D8A-A6D419837265}" destId="{0C1380B1-41AD-487E-9F8F-C49CFEA8CD89}" srcOrd="0" destOrd="0" parTransId="{718476E9-0322-4DAD-A457-A9C88210AA17}" sibTransId="{00A89062-984A-491D-A6B7-4524556A0FC2}"/>
    <dgm:cxn modelId="{24F4958C-C14F-44BF-A3D6-F9B099379D1A}" srcId="{AB0D28F9-3F0E-446E-9D8A-A6D419837265}" destId="{45D36EDA-844B-4B1E-9F92-3999B3CCD70A}" srcOrd="3" destOrd="0" parTransId="{661C026D-90AB-4525-B569-E07EB160CF43}" sibTransId="{D14464E4-D0CA-41A3-B5F4-916B4B800E97}"/>
    <dgm:cxn modelId="{8477A18F-9F29-4E63-BD45-8F73C7E55C9F}" type="presOf" srcId="{AB0D28F9-3F0E-446E-9D8A-A6D419837265}" destId="{263CFBE7-7DBF-4E89-ACE0-38A8B11094D2}" srcOrd="0" destOrd="0" presId="urn:microsoft.com/office/officeart/2018/2/layout/IconVerticalSolidList"/>
    <dgm:cxn modelId="{98BC03AB-C314-4993-AD1E-5AAA9AA6615D}" srcId="{AB0D28F9-3F0E-446E-9D8A-A6D419837265}" destId="{3A52D53E-B142-496D-A4F4-055CD3C5D7AA}" srcOrd="2" destOrd="0" parTransId="{DFB7BA4B-4933-46CB-9688-E520F8ECDF37}" sibTransId="{183AB9A4-E038-4163-B319-1410CD612C59}"/>
    <dgm:cxn modelId="{F885BDB9-899B-479F-B296-946FB8FD98C5}" type="presOf" srcId="{3A52D53E-B142-496D-A4F4-055CD3C5D7AA}" destId="{0765CDA5-4813-44FB-A1E4-2F0A0B5DF003}" srcOrd="0" destOrd="0" presId="urn:microsoft.com/office/officeart/2018/2/layout/IconVerticalSolidList"/>
    <dgm:cxn modelId="{15A69BE8-3E58-4808-A90E-3BD2F82F347B}" type="presOf" srcId="{0C1380B1-41AD-487E-9F8F-C49CFEA8CD89}" destId="{D49D5C92-40BB-40BF-B75E-D5DC7FBE1523}" srcOrd="0" destOrd="0" presId="urn:microsoft.com/office/officeart/2018/2/layout/IconVerticalSolidList"/>
    <dgm:cxn modelId="{A9907BBD-4BAD-466F-A38C-C5FCA7C9A2DC}" type="presParOf" srcId="{263CFBE7-7DBF-4E89-ACE0-38A8B11094D2}" destId="{54648C85-4AFB-4FD7-AC1C-82875991BA37}" srcOrd="0" destOrd="0" presId="urn:microsoft.com/office/officeart/2018/2/layout/IconVerticalSolidList"/>
    <dgm:cxn modelId="{A4431FF4-5E04-42A5-B511-AAEECDF146D7}" type="presParOf" srcId="{54648C85-4AFB-4FD7-AC1C-82875991BA37}" destId="{C014DA25-70B8-4A79-926D-AB3D3C69DEA8}" srcOrd="0" destOrd="0" presId="urn:microsoft.com/office/officeart/2018/2/layout/IconVerticalSolidList"/>
    <dgm:cxn modelId="{E112E3F8-5DE3-47CF-A856-2E087690DDDD}" type="presParOf" srcId="{54648C85-4AFB-4FD7-AC1C-82875991BA37}" destId="{37186872-B7E0-4CE0-96E5-A9168A2C1851}" srcOrd="1" destOrd="0" presId="urn:microsoft.com/office/officeart/2018/2/layout/IconVerticalSolidList"/>
    <dgm:cxn modelId="{6B837B1F-B96E-4986-BE41-C9D6C845AE0A}" type="presParOf" srcId="{54648C85-4AFB-4FD7-AC1C-82875991BA37}" destId="{891D4DE1-754B-4583-A3E2-DFE6B953BE60}" srcOrd="2" destOrd="0" presId="urn:microsoft.com/office/officeart/2018/2/layout/IconVerticalSolidList"/>
    <dgm:cxn modelId="{86E64999-3D2B-4838-818C-6DB933D2D6C5}" type="presParOf" srcId="{54648C85-4AFB-4FD7-AC1C-82875991BA37}" destId="{D49D5C92-40BB-40BF-B75E-D5DC7FBE1523}" srcOrd="3" destOrd="0" presId="urn:microsoft.com/office/officeart/2018/2/layout/IconVerticalSolidList"/>
    <dgm:cxn modelId="{41FFCA0F-B377-49A7-A8E6-650A192182A4}" type="presParOf" srcId="{263CFBE7-7DBF-4E89-ACE0-38A8B11094D2}" destId="{ECA592A3-ADFC-4712-AB74-4B835F2DBB00}" srcOrd="1" destOrd="0" presId="urn:microsoft.com/office/officeart/2018/2/layout/IconVerticalSolidList"/>
    <dgm:cxn modelId="{8F6C086D-579A-4576-8CF0-214FE8883D2F}" type="presParOf" srcId="{263CFBE7-7DBF-4E89-ACE0-38A8B11094D2}" destId="{C2979C7F-5C37-40E5-9258-200A14A8BD89}" srcOrd="2" destOrd="0" presId="urn:microsoft.com/office/officeart/2018/2/layout/IconVerticalSolidList"/>
    <dgm:cxn modelId="{BC372B7B-0271-439E-8AC4-6758DF84C211}" type="presParOf" srcId="{C2979C7F-5C37-40E5-9258-200A14A8BD89}" destId="{5EF36527-8545-4A6C-AB23-7E2E2AC5D021}" srcOrd="0" destOrd="0" presId="urn:microsoft.com/office/officeart/2018/2/layout/IconVerticalSolidList"/>
    <dgm:cxn modelId="{1E9A9F76-23E4-4E2C-8DF5-B1E4764F7E90}" type="presParOf" srcId="{C2979C7F-5C37-40E5-9258-200A14A8BD89}" destId="{35D9F73C-E35E-4A65-81E3-C596CE68B5F7}" srcOrd="1" destOrd="0" presId="urn:microsoft.com/office/officeart/2018/2/layout/IconVerticalSolidList"/>
    <dgm:cxn modelId="{BC016EF7-F342-4FB9-9293-12338154C773}" type="presParOf" srcId="{C2979C7F-5C37-40E5-9258-200A14A8BD89}" destId="{BE3A1B5A-D8ED-4D97-AF3A-9F1CC4C813D0}" srcOrd="2" destOrd="0" presId="urn:microsoft.com/office/officeart/2018/2/layout/IconVerticalSolidList"/>
    <dgm:cxn modelId="{8F8A81EE-64E3-4125-AF40-EE8D91733F5F}" type="presParOf" srcId="{C2979C7F-5C37-40E5-9258-200A14A8BD89}" destId="{6F5BDA49-0E85-4391-9CB3-97FCAA0A14E2}" srcOrd="3" destOrd="0" presId="urn:microsoft.com/office/officeart/2018/2/layout/IconVerticalSolidList"/>
    <dgm:cxn modelId="{C29A55A3-E533-4387-986F-69636D8930AE}" type="presParOf" srcId="{263CFBE7-7DBF-4E89-ACE0-38A8B11094D2}" destId="{0AFE471A-58AE-4E63-8294-1085E2225D73}" srcOrd="3" destOrd="0" presId="urn:microsoft.com/office/officeart/2018/2/layout/IconVerticalSolidList"/>
    <dgm:cxn modelId="{8669B5DC-25E3-401A-BF8D-0FE98F55E435}" type="presParOf" srcId="{263CFBE7-7DBF-4E89-ACE0-38A8B11094D2}" destId="{C62996AC-499D-4921-A73A-1476F3C02232}" srcOrd="4" destOrd="0" presId="urn:microsoft.com/office/officeart/2018/2/layout/IconVerticalSolidList"/>
    <dgm:cxn modelId="{36FBB829-A493-4746-9577-C8B2883ACFC8}" type="presParOf" srcId="{C62996AC-499D-4921-A73A-1476F3C02232}" destId="{7A67F048-C280-4555-9A08-2EE28BD78885}" srcOrd="0" destOrd="0" presId="urn:microsoft.com/office/officeart/2018/2/layout/IconVerticalSolidList"/>
    <dgm:cxn modelId="{B4654DDF-7D47-4B66-8648-55FE1E6AA3A2}" type="presParOf" srcId="{C62996AC-499D-4921-A73A-1476F3C02232}" destId="{606BAC5B-32F8-4BBE-8515-8C11D43EFD3F}" srcOrd="1" destOrd="0" presId="urn:microsoft.com/office/officeart/2018/2/layout/IconVerticalSolidList"/>
    <dgm:cxn modelId="{72C254C3-453A-4704-A8F8-6EE3D334AD3A}" type="presParOf" srcId="{C62996AC-499D-4921-A73A-1476F3C02232}" destId="{8391557A-5CCD-4D77-A2AC-CD26A8C5C240}" srcOrd="2" destOrd="0" presId="urn:microsoft.com/office/officeart/2018/2/layout/IconVerticalSolidList"/>
    <dgm:cxn modelId="{29C12A4C-C629-4AB7-8F26-8025B94F8F65}" type="presParOf" srcId="{C62996AC-499D-4921-A73A-1476F3C02232}" destId="{0765CDA5-4813-44FB-A1E4-2F0A0B5DF003}" srcOrd="3" destOrd="0" presId="urn:microsoft.com/office/officeart/2018/2/layout/IconVerticalSolidList"/>
    <dgm:cxn modelId="{C8DC4991-C864-4A9B-9D66-AB39B75A7C69}" type="presParOf" srcId="{263CFBE7-7DBF-4E89-ACE0-38A8B11094D2}" destId="{594B1666-CA15-4D46-A512-FDC25599BC11}" srcOrd="5" destOrd="0" presId="urn:microsoft.com/office/officeart/2018/2/layout/IconVerticalSolidList"/>
    <dgm:cxn modelId="{7DEDCD2F-CD2C-43CA-B96A-871F4A77AB65}" type="presParOf" srcId="{263CFBE7-7DBF-4E89-ACE0-38A8B11094D2}" destId="{2CB5D521-5F41-4A20-802F-C24C95E009A1}" srcOrd="6" destOrd="0" presId="urn:microsoft.com/office/officeart/2018/2/layout/IconVerticalSolidList"/>
    <dgm:cxn modelId="{1A094C26-ECD9-4556-8326-514983F99917}" type="presParOf" srcId="{2CB5D521-5F41-4A20-802F-C24C95E009A1}" destId="{5FB4AFB2-DEF5-47D2-92FF-890B0270C248}" srcOrd="0" destOrd="0" presId="urn:microsoft.com/office/officeart/2018/2/layout/IconVerticalSolidList"/>
    <dgm:cxn modelId="{AE7D21CF-06DB-472C-9C1F-2C5C4F8CDB64}" type="presParOf" srcId="{2CB5D521-5F41-4A20-802F-C24C95E009A1}" destId="{CFBEF869-4AAD-4EDC-8E32-EBF292B62A07}" srcOrd="1" destOrd="0" presId="urn:microsoft.com/office/officeart/2018/2/layout/IconVerticalSolidList"/>
    <dgm:cxn modelId="{B0929CD5-1553-4406-BFD8-50E2E2FDD8AD}" type="presParOf" srcId="{2CB5D521-5F41-4A20-802F-C24C95E009A1}" destId="{B60CE105-1E4B-40F5-B3FF-0D5210C0C0C8}" srcOrd="2" destOrd="0" presId="urn:microsoft.com/office/officeart/2018/2/layout/IconVerticalSolidList"/>
    <dgm:cxn modelId="{33CC78AB-8346-43D2-B12D-5CF3D23FAC61}" type="presParOf" srcId="{2CB5D521-5F41-4A20-802F-C24C95E009A1}" destId="{BA9F8BB9-36DB-405A-9171-2630E8738B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A69E-EB5A-4473-BD4D-E0FC1C427DB9}">
      <dsp:nvSpPr>
        <dsp:cNvPr id="0" name=""/>
        <dsp:cNvSpPr/>
      </dsp:nvSpPr>
      <dsp:spPr>
        <a:xfrm>
          <a:off x="664" y="510590"/>
          <a:ext cx="2593408" cy="1556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Times New Roman" panose="02020603050405020304" pitchFamily="18" charset="0"/>
            </a:rPr>
            <a:t>Differentaalioppiminen </a:t>
          </a:r>
          <a:r>
            <a:rPr lang="fi-FI" sz="1700" kern="1200">
              <a:latin typeface="Calibri" panose="020F0502020204030204" pitchFamily="34" charset="0"/>
              <a:ea typeface="Calibri" panose="020F0502020204030204" pitchFamily="34" charset="0"/>
              <a:cs typeface="Times New Roman" panose="02020603050405020304" pitchFamily="18" charset="0"/>
            </a:rPr>
            <a:t>nojaa aktiiviseen </a:t>
          </a:r>
          <a:r>
            <a:rPr lang="fi-FI" sz="1700" kern="1200">
              <a:effectLst/>
              <a:latin typeface="Calibri" panose="020F0502020204030204" pitchFamily="34" charset="0"/>
              <a:ea typeface="Calibri" panose="020F0502020204030204" pitchFamily="34" charset="0"/>
              <a:cs typeface="Times New Roman" panose="02020603050405020304" pitchFamily="18" charset="0"/>
            </a:rPr>
            <a:t>kokeiluun vaihtelevissa olosuhteissa liikkeiden välisiä eroja aistien ja havainnoiden.</a:t>
          </a:r>
          <a:endParaRPr lang="fi-FI" sz="1700" kern="1200"/>
        </a:p>
      </dsp:txBody>
      <dsp:txXfrm>
        <a:off x="664" y="510590"/>
        <a:ext cx="2593408" cy="1556044"/>
      </dsp:txXfrm>
    </dsp:sp>
    <dsp:sp modelId="{02D12140-47D1-4708-B1ED-8C6E6C57417A}">
      <dsp:nvSpPr>
        <dsp:cNvPr id="0" name=""/>
        <dsp:cNvSpPr/>
      </dsp:nvSpPr>
      <dsp:spPr>
        <a:xfrm>
          <a:off x="2853413" y="510590"/>
          <a:ext cx="2593408" cy="1556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kern="1200">
              <a:effectLst/>
              <a:latin typeface="Calibri" panose="020F0502020204030204" pitchFamily="34" charset="0"/>
              <a:ea typeface="Calibri" panose="020F0502020204030204" pitchFamily="34" charset="0"/>
              <a:cs typeface="Times New Roman" panose="02020603050405020304" pitchFamily="18" charset="0"/>
            </a:rPr>
            <a:t>Vaihtelua saadaan muuntelemalla liikesuoritukseen käytettävää aikaa, tilaa ja/tai voimaa.</a:t>
          </a:r>
          <a:endParaRPr lang="fi-FI" sz="1700" kern="1200"/>
        </a:p>
      </dsp:txBody>
      <dsp:txXfrm>
        <a:off x="2853413" y="510590"/>
        <a:ext cx="2593408" cy="1556044"/>
      </dsp:txXfrm>
    </dsp:sp>
    <dsp:sp modelId="{69EB0E11-E0FA-419E-8038-17143F1D5D24}">
      <dsp:nvSpPr>
        <dsp:cNvPr id="0" name=""/>
        <dsp:cNvSpPr/>
      </dsp:nvSpPr>
      <dsp:spPr>
        <a:xfrm>
          <a:off x="1427039" y="2325975"/>
          <a:ext cx="2593408" cy="1556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fi-FI" sz="1700" kern="1200" dirty="0"/>
        </a:p>
        <a:p>
          <a:pPr marL="0" lvl="0" indent="0" algn="ctr" defTabSz="755650">
            <a:lnSpc>
              <a:spcPct val="90000"/>
            </a:lnSpc>
            <a:spcBef>
              <a:spcPct val="0"/>
            </a:spcBef>
            <a:spcAft>
              <a:spcPct val="35000"/>
            </a:spcAft>
            <a:buNone/>
          </a:pPr>
          <a:r>
            <a:rPr lang="fi-FI" sz="1700" kern="1200" dirty="0">
              <a:effectLst/>
              <a:latin typeface="Calibri" panose="020F0502020204030204" pitchFamily="34" charset="0"/>
              <a:ea typeface="Calibri" panose="020F0502020204030204" pitchFamily="34" charset="0"/>
              <a:cs typeface="Times New Roman" panose="02020603050405020304" pitchFamily="18" charset="0"/>
            </a:rPr>
            <a:t>(Esim. </a:t>
          </a:r>
          <a:r>
            <a:rPr lang="fi-FI" sz="1700" kern="1200" dirty="0" err="1">
              <a:effectLst/>
              <a:latin typeface="Calibri" panose="020F0502020204030204" pitchFamily="34" charset="0"/>
              <a:ea typeface="Calibri" panose="020F0502020204030204" pitchFamily="34" charset="0"/>
              <a:cs typeface="Times New Roman" panose="02020603050405020304" pitchFamily="18" charset="0"/>
            </a:rPr>
            <a:t>Davids</a:t>
          </a:r>
          <a:r>
            <a:rPr lang="fi-FI" sz="1700" kern="1200" dirty="0">
              <a:effectLst/>
              <a:latin typeface="Calibri" panose="020F0502020204030204" pitchFamily="34" charset="0"/>
              <a:ea typeface="Calibri" panose="020F0502020204030204" pitchFamily="34" charset="0"/>
              <a:cs typeface="Times New Roman" panose="02020603050405020304" pitchFamily="18" charset="0"/>
            </a:rPr>
            <a:t> ym. 2008; </a:t>
          </a:r>
          <a:r>
            <a:rPr lang="fi-FI" sz="1700" kern="1200" dirty="0" err="1">
              <a:effectLst/>
              <a:latin typeface="Calibri" panose="020F0502020204030204" pitchFamily="34" charset="0"/>
              <a:ea typeface="Calibri" panose="020F0502020204030204" pitchFamily="34" charset="0"/>
              <a:cs typeface="Times New Roman" panose="02020603050405020304" pitchFamily="18" charset="0"/>
            </a:rPr>
            <a:t>Groff</a:t>
          </a:r>
          <a:r>
            <a:rPr lang="fi-FI" sz="1700" kern="1200" dirty="0">
              <a:effectLst/>
              <a:latin typeface="Calibri" panose="020F0502020204030204" pitchFamily="34" charset="0"/>
              <a:ea typeface="Calibri" panose="020F0502020204030204" pitchFamily="34" charset="0"/>
              <a:cs typeface="Times New Roman" panose="02020603050405020304" pitchFamily="18" charset="0"/>
            </a:rPr>
            <a:t>; 1995; Kalaja &amp; Kalaja 2022)</a:t>
          </a:r>
          <a:endParaRPr lang="fi-FI" sz="1700" kern="1200" dirty="0"/>
        </a:p>
      </dsp:txBody>
      <dsp:txXfrm>
        <a:off x="1427039" y="2325975"/>
        <a:ext cx="2593408" cy="1556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DA25-70B8-4A79-926D-AB3D3C69DEA8}">
      <dsp:nvSpPr>
        <dsp:cNvPr id="0" name=""/>
        <dsp:cNvSpPr/>
      </dsp:nvSpPr>
      <dsp:spPr>
        <a:xfrm>
          <a:off x="0" y="1773"/>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86872-B7E0-4CE0-96E5-A9168A2C1851}">
      <dsp:nvSpPr>
        <dsp:cNvPr id="0" name=""/>
        <dsp:cNvSpPr/>
      </dsp:nvSpPr>
      <dsp:spPr>
        <a:xfrm>
          <a:off x="271959" y="204057"/>
          <a:ext cx="494472" cy="4944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9D5C92-40BB-40BF-B75E-D5DC7FBE1523}">
      <dsp:nvSpPr>
        <dsp:cNvPr id="0" name=""/>
        <dsp:cNvSpPr/>
      </dsp:nvSpPr>
      <dsp:spPr>
        <a:xfrm>
          <a:off x="1038391" y="1773"/>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a:effectLst/>
              <a:latin typeface="Calibri" panose="020F0502020204030204" pitchFamily="34" charset="0"/>
              <a:ea typeface="Calibri" panose="020F0502020204030204" pitchFamily="34" charset="0"/>
              <a:cs typeface="Times New Roman" panose="02020603050405020304" pitchFamily="18" charset="0"/>
            </a:rPr>
            <a:t>Ekologinen dynamiikka</a:t>
          </a:r>
          <a:endParaRPr lang="fi-FI" sz="1500" kern="1200"/>
        </a:p>
      </dsp:txBody>
      <dsp:txXfrm>
        <a:off x="1038391" y="1773"/>
        <a:ext cx="4080146" cy="899040"/>
      </dsp:txXfrm>
    </dsp:sp>
    <dsp:sp modelId="{5EF36527-8545-4A6C-AB23-7E2E2AC5D021}">
      <dsp:nvSpPr>
        <dsp:cNvPr id="0" name=""/>
        <dsp:cNvSpPr/>
      </dsp:nvSpPr>
      <dsp:spPr>
        <a:xfrm>
          <a:off x="0" y="1125573"/>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9F73C-E35E-4A65-81E3-C596CE68B5F7}">
      <dsp:nvSpPr>
        <dsp:cNvPr id="0" name=""/>
        <dsp:cNvSpPr/>
      </dsp:nvSpPr>
      <dsp:spPr>
        <a:xfrm>
          <a:off x="271959" y="1327857"/>
          <a:ext cx="494472" cy="4944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BDA49-0E85-4391-9CB3-97FCAA0A14E2}">
      <dsp:nvSpPr>
        <dsp:cNvPr id="0" name=""/>
        <dsp:cNvSpPr/>
      </dsp:nvSpPr>
      <dsp:spPr>
        <a:xfrm>
          <a:off x="1038391" y="1125573"/>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dirty="0">
              <a:effectLst/>
              <a:latin typeface="Calibri" panose="020F0502020204030204" pitchFamily="34" charset="0"/>
              <a:ea typeface="Calibri" panose="020F0502020204030204" pitchFamily="34" charset="0"/>
              <a:cs typeface="Times New Roman" panose="02020603050405020304" pitchFamily="18" charset="0"/>
            </a:rPr>
            <a:t>Keho itseohjautuu vaihteleviin tehtäviin ja monipuolisiin ympäristöihin kokeilun kautta aistimalla ja havainnoimalla.</a:t>
          </a:r>
          <a:endParaRPr lang="fi-FI" sz="1500" kern="1200" dirty="0"/>
        </a:p>
      </dsp:txBody>
      <dsp:txXfrm>
        <a:off x="1038391" y="1125573"/>
        <a:ext cx="4080146" cy="899040"/>
      </dsp:txXfrm>
    </dsp:sp>
    <dsp:sp modelId="{7A67F048-C280-4555-9A08-2EE28BD78885}">
      <dsp:nvSpPr>
        <dsp:cNvPr id="0" name=""/>
        <dsp:cNvSpPr/>
      </dsp:nvSpPr>
      <dsp:spPr>
        <a:xfrm>
          <a:off x="0" y="2249374"/>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BAC5B-32F8-4BBE-8515-8C11D43EFD3F}">
      <dsp:nvSpPr>
        <dsp:cNvPr id="0" name=""/>
        <dsp:cNvSpPr/>
      </dsp:nvSpPr>
      <dsp:spPr>
        <a:xfrm>
          <a:off x="271959" y="2451658"/>
          <a:ext cx="494472" cy="494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5CDA5-4813-44FB-A1E4-2F0A0B5DF003}">
      <dsp:nvSpPr>
        <dsp:cNvPr id="0" name=""/>
        <dsp:cNvSpPr/>
      </dsp:nvSpPr>
      <dsp:spPr>
        <a:xfrm>
          <a:off x="1038391" y="2249374"/>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a:effectLst/>
              <a:latin typeface="Calibri" panose="020F0502020204030204" pitchFamily="34" charset="0"/>
              <a:ea typeface="Calibri" panose="020F0502020204030204" pitchFamily="34" charset="0"/>
              <a:cs typeface="Times New Roman" panose="02020603050405020304" pitchFamily="18" charset="0"/>
            </a:rPr>
            <a:t>Liikkeet kokonaissuorituksia aidossa toimintaympäristössä, mutta liikkujan tasoiseksi helpotettuina tai apuvälineitä hyödyntäen.</a:t>
          </a:r>
          <a:endParaRPr lang="fi-FI" sz="1500" kern="1200"/>
        </a:p>
      </dsp:txBody>
      <dsp:txXfrm>
        <a:off x="1038391" y="2249374"/>
        <a:ext cx="4080146" cy="899040"/>
      </dsp:txXfrm>
    </dsp:sp>
    <dsp:sp modelId="{5FB4AFB2-DEF5-47D2-92FF-890B0270C248}">
      <dsp:nvSpPr>
        <dsp:cNvPr id="0" name=""/>
        <dsp:cNvSpPr/>
      </dsp:nvSpPr>
      <dsp:spPr>
        <a:xfrm>
          <a:off x="0" y="3337715"/>
          <a:ext cx="5118538" cy="899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EF869-4AAD-4EDC-8E32-EBF292B62A07}">
      <dsp:nvSpPr>
        <dsp:cNvPr id="0" name=""/>
        <dsp:cNvSpPr/>
      </dsp:nvSpPr>
      <dsp:spPr>
        <a:xfrm>
          <a:off x="271959" y="3575458"/>
          <a:ext cx="494472" cy="4944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9F8BB9-36DB-405A-9171-2630E8738B66}">
      <dsp:nvSpPr>
        <dsp:cNvPr id="0" name=""/>
        <dsp:cNvSpPr/>
      </dsp:nvSpPr>
      <dsp:spPr>
        <a:xfrm>
          <a:off x="1038391" y="3373174"/>
          <a:ext cx="4080146" cy="89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48" tIns="95148" rIns="95148" bIns="95148" numCol="1" spcCol="1270" anchor="ctr" anchorCtr="0">
          <a:noAutofit/>
        </a:bodyPr>
        <a:lstStyle/>
        <a:p>
          <a:pPr marL="0" lvl="0" indent="0" algn="l" defTabSz="666750">
            <a:lnSpc>
              <a:spcPct val="100000"/>
            </a:lnSpc>
            <a:spcBef>
              <a:spcPct val="0"/>
            </a:spcBef>
            <a:spcAft>
              <a:spcPct val="35000"/>
            </a:spcAft>
            <a:buNone/>
          </a:pPr>
          <a:r>
            <a:rPr lang="fi-FI" sz="1500" kern="1200" dirty="0">
              <a:effectLst/>
              <a:latin typeface="Calibri" panose="020F0502020204030204" pitchFamily="34" charset="0"/>
              <a:ea typeface="Calibri" panose="020F0502020204030204" pitchFamily="34" charset="0"/>
              <a:cs typeface="Times New Roman" panose="02020603050405020304" pitchFamily="18" charset="0"/>
            </a:rPr>
            <a:t>(esim. Button ym. 2020; Gray ym. 2021; Kalaja &amp; Kalaja 2022; Rudd ym. 2021)</a:t>
          </a:r>
          <a:endParaRPr lang="fi-FI" sz="1500" kern="1200" dirty="0"/>
        </a:p>
      </dsp:txBody>
      <dsp:txXfrm>
        <a:off x="1038391" y="3373174"/>
        <a:ext cx="4080146" cy="8990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524286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14456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167704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3573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139670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019262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69034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094314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014564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2255422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3345558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00763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80229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10319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458138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2966610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6209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227260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2446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1841450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Tree>
    <p:extLst>
      <p:ext uri="{BB962C8B-B14F-4D97-AF65-F5344CB8AC3E}">
        <p14:creationId xmlns:p14="http://schemas.microsoft.com/office/powerpoint/2010/main" val="2657674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2962834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2498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2778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3893662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2359117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36947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86430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32925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93906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2EB7E5D4-AAC3-4450-B716-E1B76DC839C3}"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43846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Tree>
    <p:extLst>
      <p:ext uri="{BB962C8B-B14F-4D97-AF65-F5344CB8AC3E}">
        <p14:creationId xmlns:p14="http://schemas.microsoft.com/office/powerpoint/2010/main" val="1669669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2EB7E5D4-AAC3-4450-B716-E1B76DC839C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7607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74972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024227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2EB7E5D4-AAC3-4450-B716-E1B76DC839C3}"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6375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9821D5A-FE13-46D9-B752-9855986D5A41}" type="datetimeFigureOut">
              <a:rPr lang="fi-FI" smtClean="0"/>
              <a:t>26.9.2023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2EB7E5D4-AAC3-4450-B716-E1B76DC839C3}"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8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p.kaapa@jyu.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6D31E3-6BD6-4A4D-AE0E-1A1E99F8C525}"/>
              </a:ext>
            </a:extLst>
          </p:cNvPr>
          <p:cNvSpPr>
            <a:spLocks noGrp="1"/>
          </p:cNvSpPr>
          <p:nvPr>
            <p:ph type="subTitle" idx="1"/>
          </p:nvPr>
        </p:nvSpPr>
        <p:spPr>
          <a:xfrm>
            <a:off x="4958079" y="4941168"/>
            <a:ext cx="6754496" cy="1286912"/>
          </a:xfrm>
        </p:spPr>
        <p:txBody>
          <a:bodyPr/>
          <a:lstStyle/>
          <a:p>
            <a:r>
              <a:rPr lang="fi-FI" dirty="0"/>
              <a:t>Mari Kääpä</a:t>
            </a:r>
          </a:p>
          <a:p>
            <a:r>
              <a:rPr lang="fi-FI" dirty="0">
                <a:hlinkClick r:id="rId2"/>
              </a:rPr>
              <a:t>mari.p.kaapa@jyu.fi</a:t>
            </a:r>
            <a:endParaRPr lang="fi-FI" dirty="0"/>
          </a:p>
          <a:p>
            <a:r>
              <a:rPr lang="fi-FI" dirty="0"/>
              <a:t>040-805 4881</a:t>
            </a:r>
          </a:p>
        </p:txBody>
      </p:sp>
      <p:pic>
        <p:nvPicPr>
          <p:cNvPr id="9" name="Picture 8" descr="A picture containing fungus, outdoor, plant, wood&#10;&#10;Description automatically generated">
            <a:extLst>
              <a:ext uri="{FF2B5EF4-FFF2-40B4-BE49-F238E27FC236}">
                <a16:creationId xmlns:a16="http://schemas.microsoft.com/office/drawing/2014/main" id="{2E7CE1BF-C7FA-4AA4-9D09-F2E02B32E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1370" y="1198053"/>
            <a:ext cx="5974083" cy="4461893"/>
          </a:xfrm>
          <a:prstGeom prst="rect">
            <a:avLst/>
          </a:prstGeom>
        </p:spPr>
      </p:pic>
      <p:sp>
        <p:nvSpPr>
          <p:cNvPr id="5" name="Otsikko 4">
            <a:extLst>
              <a:ext uri="{FF2B5EF4-FFF2-40B4-BE49-F238E27FC236}">
                <a16:creationId xmlns:a16="http://schemas.microsoft.com/office/drawing/2014/main" id="{22BE5EB9-6936-46CC-8525-D737CB1D846C}"/>
              </a:ext>
            </a:extLst>
          </p:cNvPr>
          <p:cNvSpPr>
            <a:spLocks noGrp="1"/>
          </p:cNvSpPr>
          <p:nvPr>
            <p:ph type="ctrTitle"/>
          </p:nvPr>
        </p:nvSpPr>
        <p:spPr>
          <a:xfrm>
            <a:off x="4958077" y="2636912"/>
            <a:ext cx="6889198" cy="2016224"/>
          </a:xfrm>
        </p:spPr>
        <p:txBody>
          <a:bodyPr/>
          <a:lstStyle/>
          <a:p>
            <a:r>
              <a:rPr lang="fi-FI" dirty="0"/>
              <a:t>Liikuntataitojen oppiminen ja sen erityispiirteet</a:t>
            </a:r>
            <a:br>
              <a:rPr lang="fi-FI" dirty="0"/>
            </a:br>
            <a:r>
              <a:rPr lang="fi-FI" sz="2800" b="0" dirty="0">
                <a:solidFill>
                  <a:srgbClr val="FFFFFF"/>
                </a:solidFill>
                <a:latin typeface="Roboto" panose="02000000000000000000" pitchFamily="2" charset="0"/>
              </a:rPr>
              <a:t>(</a:t>
            </a:r>
            <a:r>
              <a:rPr lang="fi-FI" sz="2800" b="0" i="0" dirty="0">
                <a:solidFill>
                  <a:srgbClr val="FFFFFF"/>
                </a:solidFill>
                <a:effectLst/>
                <a:latin typeface="Roboto" panose="02000000000000000000" pitchFamily="2" charset="0"/>
              </a:rPr>
              <a:t>Jaakkola, 2010)</a:t>
            </a:r>
            <a:br>
              <a:rPr lang="fi-FI" sz="2800" b="0" i="0" dirty="0">
                <a:solidFill>
                  <a:srgbClr val="FFFFFF"/>
                </a:solidFill>
                <a:effectLst/>
                <a:latin typeface="Roboto" panose="02000000000000000000" pitchFamily="2" charset="0"/>
              </a:rPr>
            </a:br>
            <a:r>
              <a:rPr lang="fi-FI" sz="2800" b="0" i="0" dirty="0">
                <a:solidFill>
                  <a:srgbClr val="FFFFFF"/>
                </a:solidFill>
                <a:effectLst/>
                <a:latin typeface="Roboto" panose="02000000000000000000" pitchFamily="2" charset="0"/>
              </a:rPr>
              <a:t>(</a:t>
            </a:r>
            <a:r>
              <a:rPr lang="fi-FI" sz="2800" b="0" i="0" dirty="0" err="1">
                <a:solidFill>
                  <a:srgbClr val="FFFFFF"/>
                </a:solidFill>
                <a:effectLst/>
                <a:latin typeface="Roboto" panose="02000000000000000000" pitchFamily="2" charset="0"/>
              </a:rPr>
              <a:t>Liikkapedapodi</a:t>
            </a:r>
            <a:r>
              <a:rPr lang="fi-FI" sz="2800" b="0" i="0" dirty="0">
                <a:solidFill>
                  <a:srgbClr val="FFFFFF"/>
                </a:solidFill>
                <a:effectLst/>
                <a:latin typeface="Roboto" panose="02000000000000000000" pitchFamily="2" charset="0"/>
              </a:rPr>
              <a:t>, Jaakkola, T. &amp; Kalaja, S.)</a:t>
            </a:r>
            <a:endParaRPr lang="fi-FI" sz="2800" dirty="0"/>
          </a:p>
        </p:txBody>
      </p:sp>
    </p:spTree>
    <p:extLst>
      <p:ext uri="{BB962C8B-B14F-4D97-AF65-F5344CB8AC3E}">
        <p14:creationId xmlns:p14="http://schemas.microsoft.com/office/powerpoint/2010/main" val="2489527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3568C7-71A2-443B-B9F2-38E6E8B220C7}"/>
              </a:ext>
            </a:extLst>
          </p:cNvPr>
          <p:cNvSpPr>
            <a:spLocks noGrp="1"/>
          </p:cNvSpPr>
          <p:nvPr>
            <p:ph type="title"/>
          </p:nvPr>
        </p:nvSpPr>
        <p:spPr>
          <a:xfrm>
            <a:off x="1343471" y="476250"/>
            <a:ext cx="4608513" cy="1080542"/>
          </a:xfrm>
        </p:spPr>
        <p:txBody>
          <a:bodyPr anchor="t">
            <a:normAutofit/>
          </a:bodyPr>
          <a:lstStyle/>
          <a:p>
            <a:r>
              <a:rPr lang="fi-FI" sz="2500"/>
              <a:t>Taidon oppimisen/opettamisen uudet tuulet</a:t>
            </a:r>
          </a:p>
        </p:txBody>
      </p:sp>
      <p:sp>
        <p:nvSpPr>
          <p:cNvPr id="3" name="Sisällön paikkamerkki 2">
            <a:extLst>
              <a:ext uri="{FF2B5EF4-FFF2-40B4-BE49-F238E27FC236}">
                <a16:creationId xmlns:a16="http://schemas.microsoft.com/office/drawing/2014/main" id="{D953D1A5-CE3C-400D-A018-B869CDB3031F}"/>
              </a:ext>
            </a:extLst>
          </p:cNvPr>
          <p:cNvSpPr>
            <a:spLocks noGrp="1"/>
          </p:cNvSpPr>
          <p:nvPr>
            <p:ph idx="1"/>
          </p:nvPr>
        </p:nvSpPr>
        <p:spPr>
          <a:xfrm>
            <a:off x="515007" y="1702676"/>
            <a:ext cx="5896303" cy="4803227"/>
          </a:xfrm>
        </p:spPr>
        <p:txBody>
          <a:bodyPr anchor="t">
            <a:normAutofit/>
          </a:bodyPr>
          <a:lstStyle/>
          <a:p>
            <a:r>
              <a:rPr lang="fi-FI" sz="2400" dirty="0"/>
              <a:t>Aiemmin behaviorismi: ope opettaa, suunnittelu, näytöt -&gt; oppilas oppii.</a:t>
            </a:r>
          </a:p>
          <a:p>
            <a:r>
              <a:rPr lang="fi-FI" sz="2400" dirty="0"/>
              <a:t>Nykyään oppiminen tapahtuu </a:t>
            </a:r>
            <a:r>
              <a:rPr lang="fi-FI" sz="2400" b="1" dirty="0"/>
              <a:t>liikkumisympäristön ja oppijan välisessä vuorovaikutuksessa </a:t>
            </a:r>
            <a:r>
              <a:rPr lang="fi-FI" sz="2400" dirty="0"/>
              <a:t>-&gt; </a:t>
            </a:r>
            <a:r>
              <a:rPr lang="fi-FI" sz="2400" b="1" dirty="0"/>
              <a:t>oppiminen on dynaamista, muuttuvaa, yksilöllistä</a:t>
            </a:r>
          </a:p>
          <a:p>
            <a:r>
              <a:rPr lang="fi-FI" sz="2400" dirty="0"/>
              <a:t>Opettaja luo tehokkaita, virikkeellisiä liikuntaympäristöjä ja tehtäviä tavoitteiden suunnassa.</a:t>
            </a:r>
          </a:p>
        </p:txBody>
      </p:sp>
      <p:pic>
        <p:nvPicPr>
          <p:cNvPr id="6" name="Sisällön paikkamerkki 5" descr="Kuva, joka sisältää kohteen vesi, taivas, ulko, laiva&#10;&#10;Kuvaus luotu automaattisesti">
            <a:extLst>
              <a:ext uri="{FF2B5EF4-FFF2-40B4-BE49-F238E27FC236}">
                <a16:creationId xmlns:a16="http://schemas.microsoft.com/office/drawing/2014/main" id="{36E2CD83-A818-4801-881D-7609115717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142" r="16265" b="-1"/>
          <a:stretch/>
        </p:blipFill>
        <p:spPr>
          <a:xfrm>
            <a:off x="6003482" y="10"/>
            <a:ext cx="6188518" cy="6669350"/>
          </a:xfrm>
          <a:noFill/>
        </p:spPr>
      </p:pic>
    </p:spTree>
    <p:extLst>
      <p:ext uri="{BB962C8B-B14F-4D97-AF65-F5344CB8AC3E}">
        <p14:creationId xmlns:p14="http://schemas.microsoft.com/office/powerpoint/2010/main" val="260221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C7FE14-0A92-4606-84A8-36983E9357F4}"/>
              </a:ext>
            </a:extLst>
          </p:cNvPr>
          <p:cNvSpPr>
            <a:spLocks noGrp="1"/>
          </p:cNvSpPr>
          <p:nvPr>
            <p:ph type="title"/>
          </p:nvPr>
        </p:nvSpPr>
        <p:spPr/>
        <p:txBody>
          <a:bodyPr/>
          <a:lstStyle/>
          <a:p>
            <a:r>
              <a:rPr lang="fi-FI" dirty="0"/>
              <a:t>Motorisen taidon oppiminen/opettaminen</a:t>
            </a:r>
          </a:p>
        </p:txBody>
      </p:sp>
      <p:sp>
        <p:nvSpPr>
          <p:cNvPr id="3" name="Sisällön paikkamerkki 2">
            <a:extLst>
              <a:ext uri="{FF2B5EF4-FFF2-40B4-BE49-F238E27FC236}">
                <a16:creationId xmlns:a16="http://schemas.microsoft.com/office/drawing/2014/main" id="{172502FA-8675-48A8-A243-1EC29E5758F6}"/>
              </a:ext>
            </a:extLst>
          </p:cNvPr>
          <p:cNvSpPr>
            <a:spLocks noGrp="1"/>
          </p:cNvSpPr>
          <p:nvPr>
            <p:ph sz="half" idx="1"/>
          </p:nvPr>
        </p:nvSpPr>
        <p:spPr>
          <a:xfrm>
            <a:off x="479426" y="1556792"/>
            <a:ext cx="7394574" cy="5008600"/>
          </a:xfrm>
        </p:spPr>
        <p:txBody>
          <a:bodyPr/>
          <a:lstStyle/>
          <a:p>
            <a:r>
              <a:rPr lang="fi-FI" sz="2400" dirty="0"/>
              <a:t>Jokaisella yksilöllinen tapa liikkua, motorinen käsiala (Veikko Eloranta), suorituksen ideaalimalli, tavoiteltava ”oikein” tekeminen ei niin olennaista.</a:t>
            </a:r>
          </a:p>
          <a:p>
            <a:r>
              <a:rPr lang="fi-FI" sz="2400" dirty="0"/>
              <a:t>Opettaja luo ympäristön, jossa </a:t>
            </a:r>
            <a:r>
              <a:rPr lang="fi-FI" sz="2400" b="1" dirty="0"/>
              <a:t>toiminta opettaa</a:t>
            </a:r>
            <a:r>
              <a:rPr lang="fi-FI" sz="2400" dirty="0"/>
              <a:t>, oppija itse korjaa toimintaansa opettajan ohjaamana </a:t>
            </a:r>
          </a:p>
          <a:p>
            <a:pPr marL="0" indent="0">
              <a:buNone/>
            </a:pPr>
            <a:r>
              <a:rPr lang="fi-FI" sz="2400" dirty="0"/>
              <a:t>	-&gt; keho löytää, toiminnan kautta opitaan.</a:t>
            </a:r>
          </a:p>
          <a:p>
            <a:r>
              <a:rPr lang="fi-FI" sz="2400" dirty="0"/>
              <a:t>Opettaja kuitenkin tietää, mitä tekee, toiminta tavoitteiden suuntaista.</a:t>
            </a:r>
          </a:p>
          <a:p>
            <a:r>
              <a:rPr lang="fi-FI" sz="2400" dirty="0"/>
              <a:t>Havainnon ja fyysisen toiminnan suhde, vuorovaikutus -&gt; koko prosessi tärkeä, ei vain lopputulos.</a:t>
            </a:r>
          </a:p>
        </p:txBody>
      </p:sp>
      <p:pic>
        <p:nvPicPr>
          <p:cNvPr id="6" name="Sisällön paikkamerkki 5" descr="Kuva, joka sisältää kohteen urheilu, sisä, henkilö, yleisurheilu&#10;&#10;Kuvaus luotu automaattisesti">
            <a:extLst>
              <a:ext uri="{FF2B5EF4-FFF2-40B4-BE49-F238E27FC236}">
                <a16:creationId xmlns:a16="http://schemas.microsoft.com/office/drawing/2014/main" id="{E9848BD4-AA90-4913-BF0C-DA79779553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610475" y="2329180"/>
            <a:ext cx="4392613" cy="3280732"/>
          </a:xfrm>
        </p:spPr>
      </p:pic>
    </p:spTree>
    <p:extLst>
      <p:ext uri="{BB962C8B-B14F-4D97-AF65-F5344CB8AC3E}">
        <p14:creationId xmlns:p14="http://schemas.microsoft.com/office/powerpoint/2010/main" val="2457420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D684-7966-A1C6-CC52-3CE192EB5E70}"/>
              </a:ext>
            </a:extLst>
          </p:cNvPr>
          <p:cNvSpPr>
            <a:spLocks noGrp="1"/>
          </p:cNvSpPr>
          <p:nvPr>
            <p:ph type="title"/>
          </p:nvPr>
        </p:nvSpPr>
        <p:spPr>
          <a:xfrm>
            <a:off x="1343471" y="476250"/>
            <a:ext cx="10369103" cy="1080542"/>
          </a:xfrm>
        </p:spPr>
        <p:txBody>
          <a:bodyPr anchor="t">
            <a:normAutofit/>
          </a:bodyPr>
          <a:lstStyle/>
          <a:p>
            <a:r>
              <a:rPr lang="fi-FI" dirty="0"/>
              <a:t>Taidon oppimisen periaatteita</a:t>
            </a:r>
            <a:br>
              <a:rPr lang="fi-FI" dirty="0"/>
            </a:br>
            <a:r>
              <a:rPr lang="fi-FI" dirty="0"/>
              <a:t>-Differentiaalioppiminen</a:t>
            </a:r>
          </a:p>
        </p:txBody>
      </p:sp>
      <p:sp>
        <p:nvSpPr>
          <p:cNvPr id="3" name="Content Placeholder 2">
            <a:extLst>
              <a:ext uri="{FF2B5EF4-FFF2-40B4-BE49-F238E27FC236}">
                <a16:creationId xmlns:a16="http://schemas.microsoft.com/office/drawing/2014/main" id="{1EA624B1-527F-D4F4-930D-C2A306D3F4DB}"/>
              </a:ext>
            </a:extLst>
          </p:cNvPr>
          <p:cNvSpPr>
            <a:spLocks noGrp="1"/>
          </p:cNvSpPr>
          <p:nvPr>
            <p:ph sz="half" idx="2"/>
          </p:nvPr>
        </p:nvSpPr>
        <p:spPr>
          <a:xfrm>
            <a:off x="6387160" y="1833292"/>
            <a:ext cx="5668205" cy="4608512"/>
          </a:xfrm>
        </p:spPr>
        <p:txBody>
          <a:bodyPr anchor="t">
            <a:normAutofit/>
          </a:bodyPr>
          <a:lstStyle/>
          <a:p>
            <a:pPr marL="0" indent="0">
              <a:buNone/>
            </a:pPr>
            <a:r>
              <a:rPr lang="fi-FI" sz="2000" dirty="0">
                <a:effectLst/>
              </a:rPr>
              <a:t>Dynaamisten systeemien teoriaan perustuvassa differentiaalioppimisen menetelmässä oppiminen nojaa aktiiviseen kokeiluun vaihtelevissa olosuhteissa. Oppimisprosessissa kiinnitetään erityisesti huomiota liikkeiden välisten erojen aistimiseen ja havainnointiin. Vaihtelua liikesuorituksiin toteutetaan muuntelemalla liikesuorituksessa käytettävää aikaa, tilaa ja voimaa. Näin liikkeen suoritustapa vaihtelee ja oppija havainnoimalla liikesuoritusten eroja, mukautuu uusiin vaatimuksiin ja hänen valmiutensa sopeutua erilaisiin liikehaasteisiin kehittyvät. </a:t>
            </a:r>
            <a:endParaRPr lang="fi-FI" sz="2000" dirty="0"/>
          </a:p>
        </p:txBody>
      </p:sp>
      <p:graphicFrame>
        <p:nvGraphicFramePr>
          <p:cNvPr id="11" name="Diagram 10">
            <a:extLst>
              <a:ext uri="{FF2B5EF4-FFF2-40B4-BE49-F238E27FC236}">
                <a16:creationId xmlns:a16="http://schemas.microsoft.com/office/drawing/2014/main" id="{6B9B4D7D-CF51-43C4-C0DF-A793F7B01642}"/>
              </a:ext>
            </a:extLst>
          </p:cNvPr>
          <p:cNvGraphicFramePr/>
          <p:nvPr>
            <p:extLst>
              <p:ext uri="{D42A27DB-BD31-4B8C-83A1-F6EECF244321}">
                <p14:modId xmlns:p14="http://schemas.microsoft.com/office/powerpoint/2010/main" val="481703323"/>
              </p:ext>
            </p:extLst>
          </p:nvPr>
        </p:nvGraphicFramePr>
        <p:xfrm>
          <a:off x="504497" y="1773239"/>
          <a:ext cx="5447487" cy="4392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187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B8DB-16AC-F650-CBE3-B8BD63937CAE}"/>
              </a:ext>
            </a:extLst>
          </p:cNvPr>
          <p:cNvSpPr>
            <a:spLocks noGrp="1"/>
          </p:cNvSpPr>
          <p:nvPr>
            <p:ph type="title"/>
          </p:nvPr>
        </p:nvSpPr>
        <p:spPr>
          <a:xfrm>
            <a:off x="1343471" y="392168"/>
            <a:ext cx="10369103" cy="1080542"/>
          </a:xfrm>
        </p:spPr>
        <p:txBody>
          <a:bodyPr anchor="t">
            <a:normAutofit/>
          </a:bodyPr>
          <a:lstStyle/>
          <a:p>
            <a:r>
              <a:rPr lang="fi-FI" dirty="0"/>
              <a:t>Taidon oppimisen periaatteita</a:t>
            </a:r>
            <a:br>
              <a:rPr lang="fi-FI" dirty="0"/>
            </a:br>
            <a:r>
              <a:rPr lang="fi-FI" dirty="0"/>
              <a:t>-Ekologinen dynamiikka</a:t>
            </a:r>
          </a:p>
        </p:txBody>
      </p:sp>
      <p:sp>
        <p:nvSpPr>
          <p:cNvPr id="3" name="Content Placeholder 2">
            <a:extLst>
              <a:ext uri="{FF2B5EF4-FFF2-40B4-BE49-F238E27FC236}">
                <a16:creationId xmlns:a16="http://schemas.microsoft.com/office/drawing/2014/main" id="{DC5A1373-35C2-D9F1-0AB8-60D72140A6CA}"/>
              </a:ext>
            </a:extLst>
          </p:cNvPr>
          <p:cNvSpPr>
            <a:spLocks noGrp="1"/>
          </p:cNvSpPr>
          <p:nvPr>
            <p:ph sz="half" idx="1"/>
          </p:nvPr>
        </p:nvSpPr>
        <p:spPr>
          <a:xfrm>
            <a:off x="536028" y="1891862"/>
            <a:ext cx="5980386" cy="4273988"/>
          </a:xfrm>
        </p:spPr>
        <p:txBody>
          <a:bodyPr anchor="t">
            <a:noAutofit/>
          </a:bodyPr>
          <a:lstStyle/>
          <a:p>
            <a:pPr marL="0" indent="0">
              <a:buNone/>
            </a:pPr>
            <a:r>
              <a:rPr lang="fi-FI" sz="2000" kern="100" dirty="0">
                <a:effectLst/>
              </a:rPr>
              <a:t>Ekologisen dynamiikan teorian mukaan oppiminen tapahtuu kehon itseorganisoitumisen kautta ympäristöä ja tehtävää muokkaamalla. Oppija, oppimisympäristö ja opittava asia ovat keskenään jatkuvassa vuorovaikutuksessa vaikuttaen toinen toisiinsa. Opettajan tehtävänä on luoda oppijaa kokeilemaan houkutteleva ympäristö ja tehtävä. Oppija itse aktiivisen kokeilun kautta, aistimalla ympäristöään ja havainnoimalla liikkumistaan löytää itselleen sopivimman ratkaisun haasteeseen. </a:t>
            </a:r>
          </a:p>
          <a:p>
            <a:endParaRPr lang="fi-FI" sz="2000" dirty="0"/>
          </a:p>
        </p:txBody>
      </p:sp>
      <p:graphicFrame>
        <p:nvGraphicFramePr>
          <p:cNvPr id="5" name="Diagram 4">
            <a:extLst>
              <a:ext uri="{FF2B5EF4-FFF2-40B4-BE49-F238E27FC236}">
                <a16:creationId xmlns:a16="http://schemas.microsoft.com/office/drawing/2014/main" id="{BE735005-052E-C9DE-39EC-1C143B1865EC}"/>
              </a:ext>
            </a:extLst>
          </p:cNvPr>
          <p:cNvGraphicFramePr/>
          <p:nvPr>
            <p:extLst>
              <p:ext uri="{D42A27DB-BD31-4B8C-83A1-F6EECF244321}">
                <p14:modId xmlns:p14="http://schemas.microsoft.com/office/powerpoint/2010/main" val="2016643891"/>
              </p:ext>
            </p:extLst>
          </p:nvPr>
        </p:nvGraphicFramePr>
        <p:xfrm>
          <a:off x="6852745" y="1891862"/>
          <a:ext cx="5118538" cy="427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548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A99E-0AD3-D377-5693-55D4F3E39707}"/>
              </a:ext>
            </a:extLst>
          </p:cNvPr>
          <p:cNvSpPr>
            <a:spLocks noGrp="1"/>
          </p:cNvSpPr>
          <p:nvPr>
            <p:ph type="title"/>
          </p:nvPr>
        </p:nvSpPr>
        <p:spPr>
          <a:xfrm>
            <a:off x="1301430" y="267492"/>
            <a:ext cx="4608513" cy="993749"/>
          </a:xfrm>
        </p:spPr>
        <p:txBody>
          <a:bodyPr anchor="t">
            <a:normAutofit/>
          </a:bodyPr>
          <a:lstStyle/>
          <a:p>
            <a:r>
              <a:rPr lang="fi-FI" sz="2500" dirty="0"/>
              <a:t>Taidon oppimisen periaatteita</a:t>
            </a:r>
            <a:br>
              <a:rPr lang="fi-FI" sz="2500" dirty="0"/>
            </a:br>
            <a:r>
              <a:rPr lang="fi-FI" sz="2500" dirty="0"/>
              <a:t>-Ekologinen malli</a:t>
            </a:r>
          </a:p>
        </p:txBody>
      </p:sp>
      <p:sp>
        <p:nvSpPr>
          <p:cNvPr id="3" name="Content Placeholder 2">
            <a:extLst>
              <a:ext uri="{FF2B5EF4-FFF2-40B4-BE49-F238E27FC236}">
                <a16:creationId xmlns:a16="http://schemas.microsoft.com/office/drawing/2014/main" id="{06236C01-1073-5CEF-CC4E-C6D87D72B644}"/>
              </a:ext>
            </a:extLst>
          </p:cNvPr>
          <p:cNvSpPr>
            <a:spLocks noGrp="1"/>
          </p:cNvSpPr>
          <p:nvPr>
            <p:ph idx="1"/>
          </p:nvPr>
        </p:nvSpPr>
        <p:spPr>
          <a:xfrm>
            <a:off x="504496" y="1441178"/>
            <a:ext cx="5906814" cy="4609059"/>
          </a:xfrm>
        </p:spPr>
        <p:txBody>
          <a:bodyPr anchor="t">
            <a:noAutofit/>
          </a:bodyPr>
          <a:lstStyle/>
          <a:p>
            <a:pPr marL="0" indent="0">
              <a:spcAft>
                <a:spcPts val="800"/>
              </a:spcAft>
              <a:buNone/>
            </a:pPr>
            <a:r>
              <a:rPr lang="fi-FI" sz="2200" kern="100" dirty="0"/>
              <a:t>Ekologisessa mallissa p</a:t>
            </a:r>
            <a:r>
              <a:rPr lang="fi-FI" sz="2200" kern="100" dirty="0">
                <a:effectLst/>
              </a:rPr>
              <a:t>alautteen tehtävänä on ohjata oppilasta </a:t>
            </a:r>
            <a:r>
              <a:rPr lang="fi-FI" sz="2200" b="1" kern="100" dirty="0">
                <a:effectLst/>
              </a:rPr>
              <a:t>havainnoimaan liikkeen tuntua kehossa</a:t>
            </a:r>
            <a:r>
              <a:rPr lang="fi-FI" sz="2200" kern="100" dirty="0">
                <a:effectLst/>
              </a:rPr>
              <a:t> ja hyödyntämään tuota aistimusta kokeillessaan liikettä uudelleen. </a:t>
            </a:r>
          </a:p>
          <a:p>
            <a:pPr marL="0" indent="0">
              <a:spcAft>
                <a:spcPts val="800"/>
              </a:spcAft>
              <a:buNone/>
            </a:pPr>
            <a:r>
              <a:rPr lang="fi-FI" sz="2200" kern="100" dirty="0">
                <a:effectLst/>
              </a:rPr>
              <a:t>Ekologisessa mallissa </a:t>
            </a:r>
            <a:r>
              <a:rPr lang="fi-FI" sz="2200" b="1" kern="100" dirty="0">
                <a:effectLst/>
              </a:rPr>
              <a:t>liikkeet harjoitellaan kokonaissuorituksena </a:t>
            </a:r>
            <a:r>
              <a:rPr lang="fi-FI" sz="2200" kern="100" dirty="0">
                <a:effectLst/>
              </a:rPr>
              <a:t>osaharjoitteluun pilkkomisen sijaan, kuitenkin oppijan tason mukaisesti helpotettuna tai apuvälineitä käyttäen. </a:t>
            </a:r>
          </a:p>
          <a:p>
            <a:pPr marL="0" indent="0">
              <a:spcAft>
                <a:spcPts val="800"/>
              </a:spcAft>
              <a:buNone/>
            </a:pPr>
            <a:r>
              <a:rPr lang="fi-FI" sz="2200" kern="100" dirty="0">
                <a:effectLst/>
              </a:rPr>
              <a:t>Liikesuorituksen oppiminen vaihtelua viljellen, ongelmanratkaisuprosessin kautta, tukee myös oppimaan oppimisen taitojen kehittymistä. </a:t>
            </a:r>
          </a:p>
          <a:p>
            <a:endParaRPr lang="fi-FI" sz="2200" dirty="0"/>
          </a:p>
        </p:txBody>
      </p:sp>
      <p:pic>
        <p:nvPicPr>
          <p:cNvPr id="6" name="Content Placeholder 5" descr="A group of people doing push ups&#10;&#10;Description automatically generated">
            <a:extLst>
              <a:ext uri="{FF2B5EF4-FFF2-40B4-BE49-F238E27FC236}">
                <a16:creationId xmlns:a16="http://schemas.microsoft.com/office/drawing/2014/main" id="{DA564996-0384-4054-5C2C-8BB85FF750B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30" r="24976" b="-1"/>
          <a:stretch/>
        </p:blipFill>
        <p:spPr>
          <a:xfrm>
            <a:off x="6003482" y="10"/>
            <a:ext cx="6188518" cy="6669350"/>
          </a:xfrm>
          <a:noFill/>
        </p:spPr>
      </p:pic>
    </p:spTree>
    <p:extLst>
      <p:ext uri="{BB962C8B-B14F-4D97-AF65-F5344CB8AC3E}">
        <p14:creationId xmlns:p14="http://schemas.microsoft.com/office/powerpoint/2010/main" val="1808255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C99B-F9E9-051A-3F4E-ECC2A2FDF926}"/>
              </a:ext>
            </a:extLst>
          </p:cNvPr>
          <p:cNvSpPr>
            <a:spLocks noGrp="1"/>
          </p:cNvSpPr>
          <p:nvPr>
            <p:ph type="title"/>
          </p:nvPr>
        </p:nvSpPr>
        <p:spPr>
          <a:xfrm>
            <a:off x="1385512" y="276553"/>
            <a:ext cx="10369103" cy="1080542"/>
          </a:xfrm>
        </p:spPr>
        <p:txBody>
          <a:bodyPr/>
          <a:lstStyle/>
          <a:p>
            <a:r>
              <a:rPr lang="fi-FI" sz="3200" dirty="0"/>
              <a:t>Taidon oppimisen periaatteita</a:t>
            </a:r>
            <a:br>
              <a:rPr lang="fi-FI" sz="3200" dirty="0"/>
            </a:br>
            <a:r>
              <a:rPr lang="fi-FI" sz="3200" dirty="0"/>
              <a:t>Non</a:t>
            </a:r>
            <a:r>
              <a:rPr lang="fi-FI" dirty="0"/>
              <a:t>-lineaarinen pedagogiikka</a:t>
            </a:r>
          </a:p>
        </p:txBody>
      </p:sp>
      <p:sp>
        <p:nvSpPr>
          <p:cNvPr id="3" name="Content Placeholder 2">
            <a:extLst>
              <a:ext uri="{FF2B5EF4-FFF2-40B4-BE49-F238E27FC236}">
                <a16:creationId xmlns:a16="http://schemas.microsoft.com/office/drawing/2014/main" id="{8555D26F-A08C-ED52-C894-537F5718361B}"/>
              </a:ext>
            </a:extLst>
          </p:cNvPr>
          <p:cNvSpPr>
            <a:spLocks noGrp="1"/>
          </p:cNvSpPr>
          <p:nvPr>
            <p:ph sz="half" idx="1"/>
          </p:nvPr>
        </p:nvSpPr>
        <p:spPr>
          <a:xfrm>
            <a:off x="536028" y="1713186"/>
            <a:ext cx="5415955" cy="4452665"/>
          </a:xfrm>
        </p:spPr>
        <p:txBody>
          <a:bodyPr/>
          <a:lstStyle/>
          <a:p>
            <a:pPr marL="0" indent="0">
              <a:buNone/>
            </a:pP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Ekologiseen dynamiikkaan nojaavan non-lineaarisen pedagogiikan mukaan vaihtelevat ja liikkumaan houkuttelevat virikkeelliset aidot toimintaympäristöt, mielikuvilla ja apuvälineillä liikkeen ohjaaminen tavoiteltuun suuntaan sekä tarkkaavaisuuden suuntaaminen ja palaute kehityksestä auttavat oppijaa löytämään omalle keholleen parhaan tavan liikkua. </a:t>
            </a:r>
          </a:p>
          <a:p>
            <a:endParaRPr lang="fi-FI"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(Esim.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Chow</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ym. 2016; Kalaja &amp; Kalaja 2022)</a:t>
            </a:r>
          </a:p>
          <a:p>
            <a:endParaRPr lang="fi-FI"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400" dirty="0"/>
          </a:p>
        </p:txBody>
      </p:sp>
      <p:pic>
        <p:nvPicPr>
          <p:cNvPr id="5" name="Graphic 8">
            <a:extLst>
              <a:ext uri="{FF2B5EF4-FFF2-40B4-BE49-F238E27FC236}">
                <a16:creationId xmlns:a16="http://schemas.microsoft.com/office/drawing/2014/main" id="{AE83D9D2-2A5C-0B13-755B-E9247338D685}"/>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240018" y="1713186"/>
            <a:ext cx="5752285" cy="4792717"/>
          </a:xfrm>
          <a:prstGeom prst="rect">
            <a:avLst/>
          </a:prstGeom>
        </p:spPr>
      </p:pic>
    </p:spTree>
    <p:extLst>
      <p:ext uri="{BB962C8B-B14F-4D97-AF65-F5344CB8AC3E}">
        <p14:creationId xmlns:p14="http://schemas.microsoft.com/office/powerpoint/2010/main" val="1962481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53774-E316-419C-AD86-887D52B93C0A}"/>
              </a:ext>
            </a:extLst>
          </p:cNvPr>
          <p:cNvSpPr>
            <a:spLocks noGrp="1"/>
          </p:cNvSpPr>
          <p:nvPr>
            <p:ph type="title"/>
          </p:nvPr>
        </p:nvSpPr>
        <p:spPr>
          <a:xfrm>
            <a:off x="1343472" y="287063"/>
            <a:ext cx="10369103" cy="1080542"/>
          </a:xfrm>
        </p:spPr>
        <p:txBody>
          <a:bodyPr anchor="t">
            <a:normAutofit/>
          </a:bodyPr>
          <a:lstStyle/>
          <a:p>
            <a:r>
              <a:rPr lang="fi-FI" dirty="0"/>
              <a:t>Liikuntataitojen opettaminen </a:t>
            </a:r>
            <a:br>
              <a:rPr lang="fi-FI" dirty="0"/>
            </a:br>
            <a:r>
              <a:rPr lang="fi-FI" dirty="0"/>
              <a:t>–motoristen perustaitojen opettaminen</a:t>
            </a:r>
          </a:p>
        </p:txBody>
      </p:sp>
      <p:sp>
        <p:nvSpPr>
          <p:cNvPr id="3" name="Sisällön paikkamerkki 2">
            <a:extLst>
              <a:ext uri="{FF2B5EF4-FFF2-40B4-BE49-F238E27FC236}">
                <a16:creationId xmlns:a16="http://schemas.microsoft.com/office/drawing/2014/main" id="{B1624F25-B05C-454A-8624-2624C7C34607}"/>
              </a:ext>
            </a:extLst>
          </p:cNvPr>
          <p:cNvSpPr>
            <a:spLocks noGrp="1"/>
          </p:cNvSpPr>
          <p:nvPr>
            <p:ph sz="half" idx="1"/>
          </p:nvPr>
        </p:nvSpPr>
        <p:spPr>
          <a:xfrm>
            <a:off x="479425" y="1773238"/>
            <a:ext cx="7567295" cy="5084761"/>
          </a:xfrm>
        </p:spPr>
        <p:txBody>
          <a:bodyPr anchor="t">
            <a:normAutofit lnSpcReduction="10000"/>
          </a:bodyPr>
          <a:lstStyle/>
          <a:p>
            <a:pPr>
              <a:lnSpc>
                <a:spcPct val="110000"/>
              </a:lnSpc>
            </a:pPr>
            <a:r>
              <a:rPr lang="fi-FI" sz="2000" dirty="0"/>
              <a:t>Variaatioita (eri tasoisia -&gt; sopiva haaste)</a:t>
            </a:r>
          </a:p>
          <a:p>
            <a:pPr>
              <a:lnSpc>
                <a:spcPct val="110000"/>
              </a:lnSpc>
            </a:pPr>
            <a:r>
              <a:rPr lang="fi-FI" sz="2000" dirty="0"/>
              <a:t>Liikuntatilat -&gt; muuttuvia, uusia ratkaisuja haasteisiin, erilainen alusta haastaa tutunkin liikkeen, liika symmetrisyys ja saman toisto tappaa luovuuden ;)</a:t>
            </a:r>
          </a:p>
          <a:p>
            <a:pPr>
              <a:lnSpc>
                <a:spcPct val="110000"/>
              </a:lnSpc>
            </a:pPr>
            <a:r>
              <a:rPr lang="fi-FI" sz="2000" dirty="0"/>
              <a:t>Oppimisympäristön luominen etukäteen, metatyö etukäteen palkitsee tunnilla -&gt; ”opella hiki ennen tuntia, ei tunnilla”.</a:t>
            </a:r>
          </a:p>
          <a:p>
            <a:pPr>
              <a:lnSpc>
                <a:spcPct val="110000"/>
              </a:lnSpc>
            </a:pPr>
            <a:r>
              <a:rPr lang="fi-FI" sz="2000" dirty="0"/>
              <a:t>Turvallisuus (</a:t>
            </a:r>
            <a:r>
              <a:rPr lang="fi-FI" sz="2000" dirty="0" err="1"/>
              <a:t>fyys</a:t>
            </a:r>
            <a:r>
              <a:rPr lang="fi-FI" sz="2000" dirty="0"/>
              <a:t>., </a:t>
            </a:r>
            <a:r>
              <a:rPr lang="fi-FI" sz="2000" dirty="0" err="1"/>
              <a:t>psyyk</a:t>
            </a:r>
            <a:r>
              <a:rPr lang="fi-FI" sz="2000" dirty="0"/>
              <a:t>., sos.), </a:t>
            </a:r>
          </a:p>
          <a:p>
            <a:pPr marL="0" indent="0">
              <a:lnSpc>
                <a:spcPct val="110000"/>
              </a:lnSpc>
              <a:buNone/>
            </a:pPr>
            <a:r>
              <a:rPr lang="fi-FI" sz="2000" dirty="0"/>
              <a:t>	esim. ilmapiiri -&gt; ”virheet on kavereita”, ”moka on lahja”</a:t>
            </a:r>
          </a:p>
          <a:p>
            <a:pPr>
              <a:lnSpc>
                <a:spcPct val="110000"/>
              </a:lnSpc>
            </a:pPr>
            <a:r>
              <a:rPr lang="fi-FI" sz="2000" dirty="0"/>
              <a:t>Ongelmanratkaisua -&gt; epäonnistumisen jälkeen onnistuminen -&gt; uusia haasteita</a:t>
            </a:r>
          </a:p>
          <a:p>
            <a:pPr>
              <a:lnSpc>
                <a:spcPct val="110000"/>
              </a:lnSpc>
            </a:pPr>
            <a:r>
              <a:rPr lang="fi-FI" sz="2000" dirty="0"/>
              <a:t>Lähiympäristön hyödyntäminen, vuodenajat…</a:t>
            </a:r>
          </a:p>
          <a:p>
            <a:pPr>
              <a:lnSpc>
                <a:spcPct val="110000"/>
              </a:lnSpc>
            </a:pPr>
            <a:r>
              <a:rPr lang="fi-FI" sz="2000" dirty="0"/>
              <a:t>Oppijan ikä ja kehitysvaihe huomioon.</a:t>
            </a:r>
          </a:p>
          <a:p>
            <a:pPr>
              <a:lnSpc>
                <a:spcPct val="110000"/>
              </a:lnSpc>
            </a:pPr>
            <a:r>
              <a:rPr lang="fi-FI" sz="2000" dirty="0"/>
              <a:t>Informaatio, tieto lopputuloksesta: Opettaja ohjaa löytämään aistimuksen suorituksesta = sisäiset havainnot oppimisprosessista</a:t>
            </a:r>
          </a:p>
          <a:p>
            <a:pPr>
              <a:lnSpc>
                <a:spcPct val="110000"/>
              </a:lnSpc>
            </a:pPr>
            <a:endParaRPr lang="fi-FI" sz="2000" dirty="0"/>
          </a:p>
          <a:p>
            <a:pPr>
              <a:lnSpc>
                <a:spcPct val="110000"/>
              </a:lnSpc>
            </a:pPr>
            <a:endParaRPr lang="fi-FI" sz="2000" dirty="0"/>
          </a:p>
        </p:txBody>
      </p:sp>
      <p:pic>
        <p:nvPicPr>
          <p:cNvPr id="6" name="Sisällön paikkamerkki 5" descr="Kuva, joka sisältää kohteen puu, ulko, ruoho, kasvi&#10;&#10;Kuvaus luotu automaattisesti">
            <a:extLst>
              <a:ext uri="{FF2B5EF4-FFF2-40B4-BE49-F238E27FC236}">
                <a16:creationId xmlns:a16="http://schemas.microsoft.com/office/drawing/2014/main" id="{40DBE4BB-82CE-4D2E-96C8-C231362D81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238" r="30500" b="-2"/>
          <a:stretch/>
        </p:blipFill>
        <p:spPr>
          <a:xfrm>
            <a:off x="8256588" y="1773237"/>
            <a:ext cx="3455987" cy="4392067"/>
          </a:xfrm>
          <a:noFill/>
        </p:spPr>
      </p:pic>
    </p:spTree>
    <p:extLst>
      <p:ext uri="{BB962C8B-B14F-4D97-AF65-F5344CB8AC3E}">
        <p14:creationId xmlns:p14="http://schemas.microsoft.com/office/powerpoint/2010/main" val="3274622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BFD0B3-9BC9-4342-9628-17167C57D3E8}"/>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E557069E-DD14-48B9-8EF1-42D058FE78F2}"/>
              </a:ext>
            </a:extLst>
          </p:cNvPr>
          <p:cNvSpPr>
            <a:spLocks noGrp="1"/>
          </p:cNvSpPr>
          <p:nvPr>
            <p:ph sz="half" idx="1"/>
          </p:nvPr>
        </p:nvSpPr>
        <p:spPr/>
        <p:txBody>
          <a:bodyPr/>
          <a:lstStyle/>
          <a:p>
            <a:pPr marL="0" indent="0">
              <a:buNone/>
            </a:pPr>
            <a:endParaRPr lang="fi-FI" dirty="0"/>
          </a:p>
          <a:p>
            <a:pPr marL="0" indent="0">
              <a:buNone/>
            </a:pPr>
            <a:r>
              <a:rPr lang="fi-FI" dirty="0"/>
              <a:t>Jaakkola, T.,  Liukkonen, J., Sääkslahti, A. 2017. Liikuntapedagogiikka. PS-kustannus.</a:t>
            </a:r>
          </a:p>
          <a:p>
            <a:pPr marL="0" indent="0">
              <a:buNone/>
            </a:pPr>
            <a:r>
              <a:rPr lang="fi-FI" dirty="0"/>
              <a:t>(erityisesti Jaakkola, T. Liikuntataitojen oppiminen s.162-184.</a:t>
            </a:r>
          </a:p>
          <a:p>
            <a:pPr marL="0" indent="0">
              <a:buNone/>
            </a:pPr>
            <a:endParaRPr lang="fi-FI" dirty="0"/>
          </a:p>
          <a:p>
            <a:pPr marL="0" indent="0">
              <a:buNone/>
            </a:pPr>
            <a:r>
              <a:rPr lang="fi-FI" dirty="0"/>
              <a:t>Jaakkola, T. 2010. Liikuntataitojen oppiminen ja taitoharjoittelu. PS-kustannus.</a:t>
            </a:r>
          </a:p>
          <a:p>
            <a:pPr marL="0" indent="0">
              <a:buNone/>
            </a:pPr>
            <a:endParaRPr lang="fi-FI" dirty="0"/>
          </a:p>
          <a:p>
            <a:pPr marL="0" indent="0">
              <a:buNone/>
            </a:pPr>
            <a:r>
              <a:rPr lang="fi-FI" dirty="0" err="1"/>
              <a:t>Liikkapedapodi</a:t>
            </a:r>
            <a:r>
              <a:rPr lang="fi-FI" dirty="0"/>
              <a:t>. 2021. Jaakkola, T. &amp; Kalaja, S. Hurskaisen Heikin ja Lindemanin Mikon vieraina.</a:t>
            </a:r>
          </a:p>
        </p:txBody>
      </p:sp>
      <p:pic>
        <p:nvPicPr>
          <p:cNvPr id="6" name="Sisällön paikkamerkki 5" descr="Kuva, joka sisältää kohteen vesiurheilu, urheilu, uiminen, aalto&#10;&#10;Kuvaus luotu automaattisesti">
            <a:extLst>
              <a:ext uri="{FF2B5EF4-FFF2-40B4-BE49-F238E27FC236}">
                <a16:creationId xmlns:a16="http://schemas.microsoft.com/office/drawing/2014/main" id="{752DE21A-992E-4708-97EE-E1F6321C03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6724" y="2232102"/>
            <a:ext cx="4895850" cy="2662084"/>
          </a:xfrm>
        </p:spPr>
      </p:pic>
    </p:spTree>
    <p:extLst>
      <p:ext uri="{BB962C8B-B14F-4D97-AF65-F5344CB8AC3E}">
        <p14:creationId xmlns:p14="http://schemas.microsoft.com/office/powerpoint/2010/main" val="273697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0CB331-CA9C-4779-BB0F-9ABD5DD6F35E}"/>
              </a:ext>
            </a:extLst>
          </p:cNvPr>
          <p:cNvSpPr>
            <a:spLocks noGrp="1"/>
          </p:cNvSpPr>
          <p:nvPr>
            <p:ph type="title"/>
          </p:nvPr>
        </p:nvSpPr>
        <p:spPr>
          <a:xfrm>
            <a:off x="1343471" y="476250"/>
            <a:ext cx="4608513" cy="1080542"/>
          </a:xfrm>
        </p:spPr>
        <p:txBody>
          <a:bodyPr anchor="t">
            <a:normAutofit/>
          </a:bodyPr>
          <a:lstStyle/>
          <a:p>
            <a:r>
              <a:rPr lang="fi-FI" dirty="0"/>
              <a:t>Taidon oppiminen</a:t>
            </a:r>
          </a:p>
        </p:txBody>
      </p:sp>
      <p:sp>
        <p:nvSpPr>
          <p:cNvPr id="3" name="Sisällön paikkamerkki 2">
            <a:extLst>
              <a:ext uri="{FF2B5EF4-FFF2-40B4-BE49-F238E27FC236}">
                <a16:creationId xmlns:a16="http://schemas.microsoft.com/office/drawing/2014/main" id="{83207E73-FB0F-4241-907E-FEC6E5FC4512}"/>
              </a:ext>
            </a:extLst>
          </p:cNvPr>
          <p:cNvSpPr>
            <a:spLocks noGrp="1"/>
          </p:cNvSpPr>
          <p:nvPr>
            <p:ph idx="1"/>
          </p:nvPr>
        </p:nvSpPr>
        <p:spPr>
          <a:xfrm>
            <a:off x="483477" y="1556792"/>
            <a:ext cx="5864772" cy="4609059"/>
          </a:xfrm>
        </p:spPr>
        <p:txBody>
          <a:bodyPr anchor="t">
            <a:noAutofit/>
          </a:bodyPr>
          <a:lstStyle/>
          <a:p>
            <a:r>
              <a:rPr lang="fi-FI" sz="2400" dirty="0"/>
              <a:t>Motorisella taidolla tarkoitetaan taitoa, joka vaatii </a:t>
            </a:r>
            <a:r>
              <a:rPr lang="fi-FI" sz="2400" b="1" dirty="0"/>
              <a:t>vapaaehtoista kehon, raajojen tai molempien liikettä tavoitteen saavuttamiseksi</a:t>
            </a:r>
            <a:r>
              <a:rPr lang="fi-FI" sz="2400" dirty="0"/>
              <a:t>.</a:t>
            </a:r>
          </a:p>
          <a:p>
            <a:r>
              <a:rPr lang="fi-FI" sz="2400" dirty="0"/>
              <a:t>Motorisen taidon käsite sekoitetaan useasti liikkeeseen. Liikkeellä tarkoitetaan havaittavissa olevia raajojen liikkeitä tai niiden yhdistelmiä, jotka muodostavat motorisen taidon. </a:t>
            </a:r>
            <a:r>
              <a:rPr lang="fi-FI" sz="2400" b="1" dirty="0"/>
              <a:t>Liikkeet ovat taidon yksittäisiä osia, palasia, joiden avulla taito nivotaan kokonaisuudeksi</a:t>
            </a:r>
            <a:r>
              <a:rPr lang="fi-FI" sz="2400" dirty="0"/>
              <a:t>.</a:t>
            </a:r>
          </a:p>
        </p:txBody>
      </p:sp>
      <p:pic>
        <p:nvPicPr>
          <p:cNvPr id="8" name="Content Placeholder 7" descr="A person diving into a swimming pool&#10;&#10;Description automatically generated">
            <a:extLst>
              <a:ext uri="{FF2B5EF4-FFF2-40B4-BE49-F238E27FC236}">
                <a16:creationId xmlns:a16="http://schemas.microsoft.com/office/drawing/2014/main" id="{F5D93E25-A0F8-3851-5544-2A4FE88B2EF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981" r="3227" b="-2"/>
          <a:stretch/>
        </p:blipFill>
        <p:spPr>
          <a:xfrm>
            <a:off x="6003482" y="10"/>
            <a:ext cx="6188518" cy="6669350"/>
          </a:xfrm>
          <a:noFill/>
        </p:spPr>
      </p:pic>
    </p:spTree>
    <p:extLst>
      <p:ext uri="{BB962C8B-B14F-4D97-AF65-F5344CB8AC3E}">
        <p14:creationId xmlns:p14="http://schemas.microsoft.com/office/powerpoint/2010/main" val="246931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C9250B8-5A63-4905-8264-67F6AA67ED17}"/>
              </a:ext>
            </a:extLst>
          </p:cNvPr>
          <p:cNvSpPr>
            <a:spLocks noGrp="1"/>
          </p:cNvSpPr>
          <p:nvPr>
            <p:ph type="title"/>
          </p:nvPr>
        </p:nvSpPr>
        <p:spPr>
          <a:xfrm>
            <a:off x="1343471" y="476250"/>
            <a:ext cx="10369103" cy="1080542"/>
          </a:xfrm>
        </p:spPr>
        <p:txBody>
          <a:bodyPr/>
          <a:lstStyle/>
          <a:p>
            <a:r>
              <a:rPr lang="en-US" dirty="0" err="1"/>
              <a:t>Tekniikka</a:t>
            </a:r>
            <a:r>
              <a:rPr lang="en-US" dirty="0"/>
              <a:t>, </a:t>
            </a:r>
            <a:r>
              <a:rPr lang="en-US" dirty="0" err="1"/>
              <a:t>kyky</a:t>
            </a:r>
            <a:r>
              <a:rPr lang="en-US" dirty="0"/>
              <a:t>, </a:t>
            </a:r>
            <a:r>
              <a:rPr lang="en-US" dirty="0" err="1"/>
              <a:t>taito</a:t>
            </a:r>
            <a:r>
              <a:rPr lang="en-US" dirty="0"/>
              <a:t>…?</a:t>
            </a:r>
          </a:p>
        </p:txBody>
      </p:sp>
      <p:sp>
        <p:nvSpPr>
          <p:cNvPr id="3" name="Sisällön paikkamerkki 2">
            <a:extLst>
              <a:ext uri="{FF2B5EF4-FFF2-40B4-BE49-F238E27FC236}">
                <a16:creationId xmlns:a16="http://schemas.microsoft.com/office/drawing/2014/main" id="{2C674E64-9540-47BC-9B59-CAD7FAE388B9}"/>
              </a:ext>
            </a:extLst>
          </p:cNvPr>
          <p:cNvSpPr>
            <a:spLocks noGrp="1"/>
          </p:cNvSpPr>
          <p:nvPr>
            <p:ph sz="half" idx="1"/>
          </p:nvPr>
        </p:nvSpPr>
        <p:spPr>
          <a:xfrm>
            <a:off x="479426" y="1556792"/>
            <a:ext cx="5982334" cy="4976087"/>
          </a:xfrm>
        </p:spPr>
        <p:txBody>
          <a:bodyPr anchor="t">
            <a:noAutofit/>
          </a:bodyPr>
          <a:lstStyle/>
          <a:p>
            <a:pPr>
              <a:lnSpc>
                <a:spcPct val="110000"/>
              </a:lnSpc>
            </a:pPr>
            <a:r>
              <a:rPr lang="fi-FI" sz="2000" dirty="0"/>
              <a:t>Arkikeskustelussa puhutaan usein rinnakkain myös taidosta, tekniikasta ja kyvyistä. </a:t>
            </a:r>
          </a:p>
          <a:p>
            <a:pPr>
              <a:lnSpc>
                <a:spcPct val="110000"/>
              </a:lnSpc>
            </a:pPr>
            <a:r>
              <a:rPr lang="fi-FI" sz="2000" b="1" dirty="0"/>
              <a:t>Tekniikalla</a:t>
            </a:r>
            <a:r>
              <a:rPr lang="fi-FI" sz="2000" dirty="0"/>
              <a:t> tarkoitetaan eri urheilulajien perusliikkeitä, termillä on hyvin biomekaaninen painotus. </a:t>
            </a:r>
          </a:p>
          <a:p>
            <a:pPr>
              <a:lnSpc>
                <a:spcPct val="110000"/>
              </a:lnSpc>
            </a:pPr>
            <a:r>
              <a:rPr lang="fi-FI" sz="2000" b="1" dirty="0"/>
              <a:t>Kyky</a:t>
            </a:r>
            <a:r>
              <a:rPr lang="fi-FI" sz="2000" dirty="0"/>
              <a:t> tarkoittaa suhteellisen pysyvää </a:t>
            </a:r>
            <a:r>
              <a:rPr lang="fi-FI" sz="2000" dirty="0">
                <a:effectLst/>
              </a:rPr>
              <a:t>perinnöllistä havaintomotorista ominaisuutta, joita on tunnistettu useita kymmeniä. Kyvyt ovat taidon taustatekijöitä ja aiheuttavat yksilöllisiä eroja eri suorituksissa ja oppimisessa. </a:t>
            </a:r>
          </a:p>
          <a:p>
            <a:pPr>
              <a:lnSpc>
                <a:spcPct val="110000"/>
              </a:lnSpc>
            </a:pPr>
            <a:r>
              <a:rPr lang="fi-FI" sz="2000" b="1" dirty="0">
                <a:effectLst/>
              </a:rPr>
              <a:t>Taito</a:t>
            </a:r>
            <a:r>
              <a:rPr lang="fi-FI" sz="2000" dirty="0">
                <a:effectLst/>
              </a:rPr>
              <a:t> tarkoittaa erilaisten tekniikoiden oikea-aikaista sekä onnistunutta valitsemista ja suorittamista. Taidon voidaan myös ajatella koostuvan kyvyistä ja tekniikasta. </a:t>
            </a:r>
            <a:endParaRPr lang="fi-FI" sz="2000" dirty="0"/>
          </a:p>
        </p:txBody>
      </p:sp>
      <p:pic>
        <p:nvPicPr>
          <p:cNvPr id="8" name="Sisällön paikkamerkki 7" descr="Kuva, joka sisältää kohteen lattia, maa, käsivarsi&#10;&#10;Kuvaus luotu automaattisesti">
            <a:extLst>
              <a:ext uri="{FF2B5EF4-FFF2-40B4-BE49-F238E27FC236}">
                <a16:creationId xmlns:a16="http://schemas.microsoft.com/office/drawing/2014/main" id="{AA3CD202-E1BD-4D5A-83AF-4C35CF2FD74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635" r="17662" b="1"/>
          <a:stretch/>
        </p:blipFill>
        <p:spPr>
          <a:xfrm>
            <a:off x="6816030" y="1854518"/>
            <a:ext cx="4896544" cy="4392612"/>
          </a:xfrm>
          <a:noFill/>
        </p:spPr>
      </p:pic>
    </p:spTree>
    <p:extLst>
      <p:ext uri="{BB962C8B-B14F-4D97-AF65-F5344CB8AC3E}">
        <p14:creationId xmlns:p14="http://schemas.microsoft.com/office/powerpoint/2010/main" val="3652579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9FF26D-AEF6-4358-A91B-472BA1E65169}"/>
              </a:ext>
            </a:extLst>
          </p:cNvPr>
          <p:cNvSpPr>
            <a:spLocks noGrp="1"/>
          </p:cNvSpPr>
          <p:nvPr>
            <p:ph type="title"/>
          </p:nvPr>
        </p:nvSpPr>
        <p:spPr>
          <a:xfrm>
            <a:off x="1343471" y="476250"/>
            <a:ext cx="10369103" cy="1080542"/>
          </a:xfrm>
        </p:spPr>
        <p:txBody>
          <a:bodyPr anchor="t">
            <a:normAutofit/>
          </a:bodyPr>
          <a:lstStyle/>
          <a:p>
            <a:r>
              <a:rPr lang="fi-FI" dirty="0"/>
              <a:t>Motoriset taidot</a:t>
            </a:r>
          </a:p>
        </p:txBody>
      </p:sp>
      <p:sp>
        <p:nvSpPr>
          <p:cNvPr id="3" name="Sisällön paikkamerkki 2">
            <a:extLst>
              <a:ext uri="{FF2B5EF4-FFF2-40B4-BE49-F238E27FC236}">
                <a16:creationId xmlns:a16="http://schemas.microsoft.com/office/drawing/2014/main" id="{0D5A2BF4-99FD-4C66-A803-17579B799687}"/>
              </a:ext>
            </a:extLst>
          </p:cNvPr>
          <p:cNvSpPr>
            <a:spLocks noGrp="1"/>
          </p:cNvSpPr>
          <p:nvPr>
            <p:ph sz="half" idx="1"/>
          </p:nvPr>
        </p:nvSpPr>
        <p:spPr>
          <a:xfrm>
            <a:off x="528320" y="1773239"/>
            <a:ext cx="5423664" cy="4392612"/>
          </a:xfrm>
        </p:spPr>
        <p:txBody>
          <a:bodyPr anchor="t">
            <a:normAutofit/>
          </a:bodyPr>
          <a:lstStyle/>
          <a:p>
            <a:r>
              <a:rPr lang="fi-FI" sz="2400" dirty="0">
                <a:effectLst/>
              </a:rPr>
              <a:t>Motoriset taidot voidaan luokitella </a:t>
            </a:r>
            <a:r>
              <a:rPr lang="fi-FI" sz="2400" b="1" dirty="0">
                <a:effectLst/>
              </a:rPr>
              <a:t>karkea- ja hienomotorisiin taitoihin</a:t>
            </a:r>
            <a:r>
              <a:rPr lang="fi-FI" sz="2400" dirty="0">
                <a:effectLst/>
              </a:rPr>
              <a:t>.</a:t>
            </a:r>
          </a:p>
          <a:p>
            <a:r>
              <a:rPr lang="fi-FI" sz="2400" dirty="0">
                <a:effectLst/>
              </a:rPr>
              <a:t>Jos taidon toteuttamiseksi tarvitaan suuria lihasryhmiä, puhutaan </a:t>
            </a:r>
            <a:r>
              <a:rPr lang="fi-FI" sz="2400" b="1" dirty="0">
                <a:effectLst/>
              </a:rPr>
              <a:t>karkeamotoriikasta</a:t>
            </a:r>
            <a:r>
              <a:rPr lang="fi-FI" sz="2400" dirty="0">
                <a:effectLst/>
              </a:rPr>
              <a:t>. </a:t>
            </a:r>
          </a:p>
          <a:p>
            <a:r>
              <a:rPr lang="fi-FI" sz="2400" b="1" dirty="0">
                <a:effectLst/>
              </a:rPr>
              <a:t>Hienomotoriset taidot </a:t>
            </a:r>
            <a:r>
              <a:rPr lang="fi-FI" sz="2400" dirty="0">
                <a:effectLst/>
              </a:rPr>
              <a:t>liittyvät pienten lihasten ja lihasryhmien toimintaan. </a:t>
            </a:r>
            <a:endParaRPr lang="fi-FI" sz="2400" dirty="0"/>
          </a:p>
        </p:txBody>
      </p:sp>
      <p:pic>
        <p:nvPicPr>
          <p:cNvPr id="6" name="Sisällön paikkamerkki 5" descr="Kuva, joka sisältää kohteen ulko, lumi, taivas, hiihtäminen&#10;&#10;Kuvaus luotu automaattisesti">
            <a:extLst>
              <a:ext uri="{FF2B5EF4-FFF2-40B4-BE49-F238E27FC236}">
                <a16:creationId xmlns:a16="http://schemas.microsoft.com/office/drawing/2014/main" id="{AE48E5B9-622D-47FC-A645-B33084A0CF5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63" r="14911"/>
          <a:stretch/>
        </p:blipFill>
        <p:spPr>
          <a:xfrm>
            <a:off x="6240016" y="1773238"/>
            <a:ext cx="4896544" cy="4392612"/>
          </a:xfrm>
          <a:noFill/>
        </p:spPr>
      </p:pic>
    </p:spTree>
    <p:extLst>
      <p:ext uri="{BB962C8B-B14F-4D97-AF65-F5344CB8AC3E}">
        <p14:creationId xmlns:p14="http://schemas.microsoft.com/office/powerpoint/2010/main" val="2558855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302EEF-03BA-492B-9039-7417DAEC95B4}"/>
              </a:ext>
            </a:extLst>
          </p:cNvPr>
          <p:cNvSpPr>
            <a:spLocks noGrp="1"/>
          </p:cNvSpPr>
          <p:nvPr>
            <p:ph type="title"/>
          </p:nvPr>
        </p:nvSpPr>
        <p:spPr>
          <a:xfrm>
            <a:off x="1343471" y="476250"/>
            <a:ext cx="10369103" cy="1080542"/>
          </a:xfrm>
        </p:spPr>
        <p:txBody>
          <a:bodyPr/>
          <a:lstStyle/>
          <a:p>
            <a:r>
              <a:rPr lang="fi-FI" dirty="0"/>
              <a:t>Motoriset taidot</a:t>
            </a:r>
          </a:p>
        </p:txBody>
      </p:sp>
      <p:sp>
        <p:nvSpPr>
          <p:cNvPr id="3" name="Sisällön paikkamerkki 2">
            <a:extLst>
              <a:ext uri="{FF2B5EF4-FFF2-40B4-BE49-F238E27FC236}">
                <a16:creationId xmlns:a16="http://schemas.microsoft.com/office/drawing/2014/main" id="{6FC469DB-A7A7-4D35-A9A8-D4FD4AB6A38C}"/>
              </a:ext>
            </a:extLst>
          </p:cNvPr>
          <p:cNvSpPr>
            <a:spLocks noGrp="1"/>
          </p:cNvSpPr>
          <p:nvPr>
            <p:ph sz="half" idx="1"/>
          </p:nvPr>
        </p:nvSpPr>
        <p:spPr>
          <a:xfrm>
            <a:off x="1055688" y="1773239"/>
            <a:ext cx="4896296" cy="4392612"/>
          </a:xfrm>
        </p:spPr>
        <p:txBody>
          <a:bodyPr anchor="t">
            <a:normAutofit/>
          </a:bodyPr>
          <a:lstStyle/>
          <a:p>
            <a:r>
              <a:rPr lang="fi-FI" sz="2400" dirty="0">
                <a:effectLst/>
              </a:rPr>
              <a:t>Jos ympäristö on vakaa eikä se muutu taidon toteuttamisen aikana, puhutaan </a:t>
            </a:r>
            <a:r>
              <a:rPr lang="fi-FI" sz="2400" b="1" dirty="0">
                <a:effectLst/>
              </a:rPr>
              <a:t>suljetuista motorisista taidoista</a:t>
            </a:r>
            <a:r>
              <a:rPr lang="fi-FI" sz="2400" dirty="0">
                <a:effectLst/>
              </a:rPr>
              <a:t>. </a:t>
            </a:r>
          </a:p>
          <a:p>
            <a:r>
              <a:rPr lang="fi-FI" sz="2400" dirty="0">
                <a:effectLst/>
              </a:rPr>
              <a:t>Mikäli taito toteutetaan epävakaassa ympäristössä, joka vaihtelee suoritusten aikana ja välillä, on kyse </a:t>
            </a:r>
            <a:r>
              <a:rPr lang="fi-FI" sz="2400" b="1" dirty="0">
                <a:effectLst/>
              </a:rPr>
              <a:t>avoimesta motorisesta taidosta</a:t>
            </a:r>
            <a:r>
              <a:rPr lang="fi-FI" sz="2400" dirty="0">
                <a:effectLst/>
              </a:rPr>
              <a:t>. </a:t>
            </a:r>
            <a:endParaRPr lang="fi-FI" sz="2400" dirty="0"/>
          </a:p>
        </p:txBody>
      </p:sp>
      <p:pic>
        <p:nvPicPr>
          <p:cNvPr id="6" name="Sisällön paikkamerkki 5" descr="Kuva, joka sisältää kohteen henkilö, sisä, väkijoukko&#10;&#10;Kuvaus luotu automaattisesti">
            <a:extLst>
              <a:ext uri="{FF2B5EF4-FFF2-40B4-BE49-F238E27FC236}">
                <a16:creationId xmlns:a16="http://schemas.microsoft.com/office/drawing/2014/main" id="{0576C0FE-F1C5-47FF-85BF-B9B4294E2C3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908" r="3767"/>
          <a:stretch/>
        </p:blipFill>
        <p:spPr>
          <a:xfrm rot="10800000">
            <a:off x="6240016" y="1773238"/>
            <a:ext cx="4896544" cy="4392612"/>
          </a:xfrm>
          <a:noFill/>
        </p:spPr>
      </p:pic>
    </p:spTree>
    <p:extLst>
      <p:ext uri="{BB962C8B-B14F-4D97-AF65-F5344CB8AC3E}">
        <p14:creationId xmlns:p14="http://schemas.microsoft.com/office/powerpoint/2010/main" val="126547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33203C-9F0F-4F64-B6B9-0DDE3C63FBA1}"/>
              </a:ext>
            </a:extLst>
          </p:cNvPr>
          <p:cNvSpPr>
            <a:spLocks noGrp="1"/>
          </p:cNvSpPr>
          <p:nvPr>
            <p:ph type="title"/>
          </p:nvPr>
        </p:nvSpPr>
        <p:spPr>
          <a:xfrm>
            <a:off x="1343471" y="476250"/>
            <a:ext cx="10369103" cy="1080542"/>
          </a:xfrm>
        </p:spPr>
        <p:txBody>
          <a:bodyPr/>
          <a:lstStyle/>
          <a:p>
            <a:r>
              <a:rPr lang="fi-FI" dirty="0"/>
              <a:t>Motoriset taidot</a:t>
            </a:r>
          </a:p>
        </p:txBody>
      </p:sp>
      <p:sp>
        <p:nvSpPr>
          <p:cNvPr id="3" name="Sisällön paikkamerkki 2">
            <a:extLst>
              <a:ext uri="{FF2B5EF4-FFF2-40B4-BE49-F238E27FC236}">
                <a16:creationId xmlns:a16="http://schemas.microsoft.com/office/drawing/2014/main" id="{632A63B4-FAAF-4F2D-9CA9-392B93C86800}"/>
              </a:ext>
            </a:extLst>
          </p:cNvPr>
          <p:cNvSpPr>
            <a:spLocks noGrp="1"/>
          </p:cNvSpPr>
          <p:nvPr>
            <p:ph sz="half" idx="1"/>
          </p:nvPr>
        </p:nvSpPr>
        <p:spPr>
          <a:xfrm>
            <a:off x="537528" y="1773239"/>
            <a:ext cx="4896296" cy="4392612"/>
          </a:xfrm>
        </p:spPr>
        <p:txBody>
          <a:bodyPr anchor="t">
            <a:normAutofit/>
          </a:bodyPr>
          <a:lstStyle/>
          <a:p>
            <a:r>
              <a:rPr lang="fi-FI" sz="2400" b="1" dirty="0">
                <a:effectLst/>
              </a:rPr>
              <a:t>Erillistaidot</a:t>
            </a:r>
            <a:r>
              <a:rPr lang="fi-FI" sz="2400" dirty="0">
                <a:effectLst/>
              </a:rPr>
              <a:t> sisältävät yhden erillisen liikkeen, jolla on selkeä alku ja loppu. </a:t>
            </a:r>
          </a:p>
          <a:p>
            <a:r>
              <a:rPr lang="fi-FI" sz="2400" b="1" dirty="0">
                <a:effectLst/>
              </a:rPr>
              <a:t>Jatkuva motorinen taito </a:t>
            </a:r>
            <a:r>
              <a:rPr lang="fi-FI" sz="2400" dirty="0">
                <a:effectLst/>
              </a:rPr>
              <a:t>tarkoittaa toistuvaa taitoa. </a:t>
            </a:r>
          </a:p>
          <a:p>
            <a:r>
              <a:rPr lang="fi-FI" sz="2400" b="1" dirty="0">
                <a:effectLst/>
              </a:rPr>
              <a:t>Sarjataidot</a:t>
            </a:r>
            <a:r>
              <a:rPr lang="fi-FI" sz="2400" dirty="0">
                <a:effectLst/>
              </a:rPr>
              <a:t> sisältävät useita yhteen sovitettuja yksittäisiä taitoja. </a:t>
            </a:r>
            <a:endParaRPr lang="fi-FI" sz="2400" dirty="0"/>
          </a:p>
        </p:txBody>
      </p:sp>
      <p:pic>
        <p:nvPicPr>
          <p:cNvPr id="6" name="Sisällön paikkamerkki 5" descr="Kuva, joka sisältää kohteen ulko, lumi, taivas, hiihtäminen&#10;&#10;Kuvaus luotu automaattisesti">
            <a:extLst>
              <a:ext uri="{FF2B5EF4-FFF2-40B4-BE49-F238E27FC236}">
                <a16:creationId xmlns:a16="http://schemas.microsoft.com/office/drawing/2014/main" id="{2EBD3319-5D48-4DDB-AA0A-17458804264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343" r="1053"/>
          <a:stretch/>
        </p:blipFill>
        <p:spPr>
          <a:xfrm>
            <a:off x="6240018" y="1556792"/>
            <a:ext cx="4896544" cy="4609059"/>
          </a:xfrm>
          <a:noFill/>
        </p:spPr>
      </p:pic>
    </p:spTree>
    <p:extLst>
      <p:ext uri="{BB962C8B-B14F-4D97-AF65-F5344CB8AC3E}">
        <p14:creationId xmlns:p14="http://schemas.microsoft.com/office/powerpoint/2010/main" val="3028831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5D141-3150-463B-ADEA-74C569E1816D}"/>
              </a:ext>
            </a:extLst>
          </p:cNvPr>
          <p:cNvSpPr>
            <a:spLocks noGrp="1"/>
          </p:cNvSpPr>
          <p:nvPr>
            <p:ph type="title"/>
          </p:nvPr>
        </p:nvSpPr>
        <p:spPr>
          <a:xfrm>
            <a:off x="1343471" y="476250"/>
            <a:ext cx="10369103" cy="1080542"/>
          </a:xfrm>
        </p:spPr>
        <p:txBody>
          <a:bodyPr anchor="t">
            <a:normAutofit/>
          </a:bodyPr>
          <a:lstStyle/>
          <a:p>
            <a:r>
              <a:rPr lang="fi-FI" dirty="0"/>
              <a:t>Motoriset taidot</a:t>
            </a:r>
          </a:p>
        </p:txBody>
      </p:sp>
      <p:sp>
        <p:nvSpPr>
          <p:cNvPr id="3" name="Sisällön paikkamerkki 2">
            <a:extLst>
              <a:ext uri="{FF2B5EF4-FFF2-40B4-BE49-F238E27FC236}">
                <a16:creationId xmlns:a16="http://schemas.microsoft.com/office/drawing/2014/main" id="{F5B60A4D-928E-4568-BFD8-506A33AACEAA}"/>
              </a:ext>
            </a:extLst>
          </p:cNvPr>
          <p:cNvSpPr>
            <a:spLocks noGrp="1"/>
          </p:cNvSpPr>
          <p:nvPr>
            <p:ph sz="half" idx="1"/>
          </p:nvPr>
        </p:nvSpPr>
        <p:spPr>
          <a:xfrm>
            <a:off x="457200" y="1773239"/>
            <a:ext cx="5494784" cy="4392612"/>
          </a:xfrm>
        </p:spPr>
        <p:txBody>
          <a:bodyPr anchor="t">
            <a:noAutofit/>
          </a:bodyPr>
          <a:lstStyle/>
          <a:p>
            <a:r>
              <a:rPr lang="fi-FI" sz="2400" dirty="0" err="1">
                <a:effectLst/>
              </a:rPr>
              <a:t>Gentilen</a:t>
            </a:r>
            <a:r>
              <a:rPr lang="fi-FI" sz="2400" dirty="0">
                <a:effectLst/>
              </a:rPr>
              <a:t> </a:t>
            </a:r>
            <a:r>
              <a:rPr lang="fi-FI" sz="2400" dirty="0" err="1">
                <a:effectLst/>
              </a:rPr>
              <a:t>kaksiulottuvuuksisen</a:t>
            </a:r>
            <a:r>
              <a:rPr lang="fi-FI" sz="2400" dirty="0">
                <a:effectLst/>
              </a:rPr>
              <a:t> luokittelujärjestelmän tavoitteena on tarkastella taitoja samanaikaisesti usean ominaispiirteen mukaan. </a:t>
            </a:r>
          </a:p>
          <a:p>
            <a:r>
              <a:rPr lang="fi-FI" sz="2400" dirty="0" err="1">
                <a:effectLst/>
              </a:rPr>
              <a:t>Gentilen</a:t>
            </a:r>
            <a:r>
              <a:rPr lang="fi-FI" sz="2400" dirty="0">
                <a:effectLst/>
              </a:rPr>
              <a:t> luokittelu sisältää kaksi ulottuvuutta: </a:t>
            </a:r>
            <a:r>
              <a:rPr lang="fi-FI" sz="2400" b="1" dirty="0">
                <a:effectLst/>
              </a:rPr>
              <a:t>ympäristön, jossa taito suoritetaan, sekä tarkoituksen, jonka vuoksi taito suoritetaan</a:t>
            </a:r>
            <a:r>
              <a:rPr lang="fi-FI" sz="2400" dirty="0">
                <a:effectLst/>
              </a:rPr>
              <a:t>. Kaiken kaikkiaan malliin kuuluu 16 taitoluokkaa.</a:t>
            </a:r>
            <a:endParaRPr lang="fi-FI" sz="2400" dirty="0"/>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1BC91938-1933-4B08-ACC3-5236634C9C2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637" r="9037"/>
          <a:stretch/>
        </p:blipFill>
        <p:spPr>
          <a:xfrm>
            <a:off x="6240016" y="1773238"/>
            <a:ext cx="4896544" cy="4392612"/>
          </a:xfrm>
          <a:noFill/>
        </p:spPr>
      </p:pic>
    </p:spTree>
    <p:extLst>
      <p:ext uri="{BB962C8B-B14F-4D97-AF65-F5344CB8AC3E}">
        <p14:creationId xmlns:p14="http://schemas.microsoft.com/office/powerpoint/2010/main" val="2994343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CE4DAB-F6D0-409F-8AC8-70A9A64B7A95}"/>
              </a:ext>
            </a:extLst>
          </p:cNvPr>
          <p:cNvSpPr>
            <a:spLocks noGrp="1"/>
          </p:cNvSpPr>
          <p:nvPr>
            <p:ph type="title"/>
          </p:nvPr>
        </p:nvSpPr>
        <p:spPr>
          <a:xfrm>
            <a:off x="1343471" y="476250"/>
            <a:ext cx="10369103" cy="1080542"/>
          </a:xfrm>
        </p:spPr>
        <p:txBody>
          <a:bodyPr anchor="t">
            <a:normAutofit/>
          </a:bodyPr>
          <a:lstStyle/>
          <a:p>
            <a:r>
              <a:rPr lang="fi-FI" dirty="0"/>
              <a:t>Motorinen kehittyminen –motoriset perustaidot (OPS)</a:t>
            </a:r>
          </a:p>
        </p:txBody>
      </p:sp>
      <p:sp>
        <p:nvSpPr>
          <p:cNvPr id="3" name="Sisällön paikkamerkki 2">
            <a:extLst>
              <a:ext uri="{FF2B5EF4-FFF2-40B4-BE49-F238E27FC236}">
                <a16:creationId xmlns:a16="http://schemas.microsoft.com/office/drawing/2014/main" id="{F8B5606B-92D0-45E5-AA84-B8FEB6706DAF}"/>
              </a:ext>
            </a:extLst>
          </p:cNvPr>
          <p:cNvSpPr>
            <a:spLocks noGrp="1"/>
          </p:cNvSpPr>
          <p:nvPr>
            <p:ph sz="half" idx="1"/>
          </p:nvPr>
        </p:nvSpPr>
        <p:spPr>
          <a:xfrm>
            <a:off x="479426" y="1556792"/>
            <a:ext cx="6185534" cy="5118328"/>
          </a:xfrm>
        </p:spPr>
        <p:txBody>
          <a:bodyPr anchor="t">
            <a:normAutofit lnSpcReduction="10000"/>
          </a:bodyPr>
          <a:lstStyle/>
          <a:p>
            <a:pPr marL="0" indent="0">
              <a:buNone/>
            </a:pPr>
            <a:r>
              <a:rPr lang="fi-FI" sz="2000" b="1" dirty="0"/>
              <a:t>Tasapainotaidot, liikkumistaidot, välineenkäsittelytaidot + havaintomotoriikka</a:t>
            </a:r>
          </a:p>
          <a:p>
            <a:r>
              <a:rPr lang="fi-FI" sz="2000" dirty="0"/>
              <a:t>Aistihavainnot, päätöksenteko –&gt; suorittaminen</a:t>
            </a:r>
          </a:p>
          <a:p>
            <a:pPr marL="0" indent="0">
              <a:buNone/>
            </a:pPr>
            <a:r>
              <a:rPr lang="fi-FI" sz="2000" dirty="0"/>
              <a:t>	(Mitä oppilas näkee, kuulee, tuntee? </a:t>
            </a:r>
          </a:p>
          <a:p>
            <a:pPr marL="0" indent="0">
              <a:buNone/>
            </a:pPr>
            <a:r>
              <a:rPr lang="fi-FI" sz="2000" dirty="0"/>
              <a:t>	Mitä päätöksiä tekee?)</a:t>
            </a:r>
          </a:p>
          <a:p>
            <a:r>
              <a:rPr lang="fi-FI" sz="2000" dirty="0"/>
              <a:t>OPS ohjaa kohti fyysistä toimintakykyä (arjen toiminnoista selviämien)</a:t>
            </a:r>
          </a:p>
          <a:p>
            <a:r>
              <a:rPr lang="fi-FI" sz="2000" dirty="0"/>
              <a:t>Kun oppilas toimii sujuvasti tietyssä liikuntaympäristössä, silloin hänellä on riittävästi havaintomotorisia perustaitoja. </a:t>
            </a:r>
          </a:p>
          <a:p>
            <a:r>
              <a:rPr lang="fi-FI" sz="2000" dirty="0" err="1"/>
              <a:t>Huom</a:t>
            </a:r>
            <a:r>
              <a:rPr lang="fi-FI" sz="2000" dirty="0"/>
              <a:t>! Siirtovaikutus, taitoja opitaan muuallakin.</a:t>
            </a:r>
          </a:p>
          <a:p>
            <a:r>
              <a:rPr lang="fi-FI" sz="2000" dirty="0"/>
              <a:t>”Tempun opettamisesta oppilaan opettamiseen.”</a:t>
            </a:r>
          </a:p>
          <a:p>
            <a:r>
              <a:rPr lang="fi-FI" sz="2000" dirty="0"/>
              <a:t>Oppilaan auttaminen oppimaan.</a:t>
            </a:r>
          </a:p>
        </p:txBody>
      </p:sp>
      <p:pic>
        <p:nvPicPr>
          <p:cNvPr id="6" name="Sisällön paikkamerkki 5" descr="Kuva, joka sisältää kohteen vesi, taivas, ulko, henkilöt&#10;&#10;Kuvaus luotu automaattisesti">
            <a:extLst>
              <a:ext uri="{FF2B5EF4-FFF2-40B4-BE49-F238E27FC236}">
                <a16:creationId xmlns:a16="http://schemas.microsoft.com/office/drawing/2014/main" id="{EC19C297-A772-4629-8876-6F45FE5EBC5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6396"/>
          <a:stretch/>
        </p:blipFill>
        <p:spPr>
          <a:xfrm>
            <a:off x="6920736" y="1773239"/>
            <a:ext cx="4896544" cy="4392612"/>
          </a:xfrm>
          <a:noFill/>
        </p:spPr>
      </p:pic>
    </p:spTree>
    <p:extLst>
      <p:ext uri="{BB962C8B-B14F-4D97-AF65-F5344CB8AC3E}">
        <p14:creationId xmlns:p14="http://schemas.microsoft.com/office/powerpoint/2010/main" val="1721065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09848D-0CAC-43CF-9260-75D6519B6253}"/>
              </a:ext>
            </a:extLst>
          </p:cNvPr>
          <p:cNvSpPr>
            <a:spLocks noGrp="1"/>
          </p:cNvSpPr>
          <p:nvPr>
            <p:ph type="body" idx="1"/>
          </p:nvPr>
        </p:nvSpPr>
        <p:spPr>
          <a:xfrm>
            <a:off x="1054994" y="1708519"/>
            <a:ext cx="4608959" cy="575642"/>
          </a:xfrm>
        </p:spPr>
        <p:txBody>
          <a:bodyPr/>
          <a:lstStyle/>
          <a:p>
            <a:r>
              <a:rPr lang="fi-FI" sz="2400" dirty="0"/>
              <a:t>Oppiminen</a:t>
            </a:r>
          </a:p>
        </p:txBody>
      </p:sp>
      <p:sp>
        <p:nvSpPr>
          <p:cNvPr id="3" name="Sisällön paikkamerkki 2">
            <a:extLst>
              <a:ext uri="{FF2B5EF4-FFF2-40B4-BE49-F238E27FC236}">
                <a16:creationId xmlns:a16="http://schemas.microsoft.com/office/drawing/2014/main" id="{68A569ED-D690-4911-80B1-4EE076FEC0DD}"/>
              </a:ext>
            </a:extLst>
          </p:cNvPr>
          <p:cNvSpPr>
            <a:spLocks noGrp="1"/>
          </p:cNvSpPr>
          <p:nvPr>
            <p:ph sz="half" idx="2"/>
          </p:nvPr>
        </p:nvSpPr>
        <p:spPr/>
        <p:txBody>
          <a:bodyPr/>
          <a:lstStyle/>
          <a:p>
            <a:r>
              <a:rPr lang="fi-FI" sz="2400" dirty="0"/>
              <a:t>prosessi</a:t>
            </a:r>
          </a:p>
          <a:p>
            <a:r>
              <a:rPr lang="fi-FI" sz="2400" dirty="0"/>
              <a:t>vie aikaa</a:t>
            </a:r>
          </a:p>
          <a:p>
            <a:r>
              <a:rPr lang="fi-FI" sz="2400" dirty="0"/>
              <a:t>opettaminen</a:t>
            </a:r>
          </a:p>
          <a:p>
            <a:r>
              <a:rPr lang="fi-FI" sz="2400" dirty="0"/>
              <a:t>vaihtelu ärsykkeissä, esim. ympäristö</a:t>
            </a:r>
          </a:p>
          <a:p>
            <a:r>
              <a:rPr lang="fi-FI" sz="2400" dirty="0"/>
              <a:t>pysyvää, muuttaa keskushermoston rakennetta</a:t>
            </a:r>
          </a:p>
        </p:txBody>
      </p:sp>
      <p:sp>
        <p:nvSpPr>
          <p:cNvPr id="4" name="Tekstin paikkamerkki 3">
            <a:extLst>
              <a:ext uri="{FF2B5EF4-FFF2-40B4-BE49-F238E27FC236}">
                <a16:creationId xmlns:a16="http://schemas.microsoft.com/office/drawing/2014/main" id="{230E2307-204A-4C2C-97FD-F7A6D8C928F8}"/>
              </a:ext>
            </a:extLst>
          </p:cNvPr>
          <p:cNvSpPr>
            <a:spLocks noGrp="1"/>
          </p:cNvSpPr>
          <p:nvPr>
            <p:ph type="body" sz="quarter" idx="3"/>
          </p:nvPr>
        </p:nvSpPr>
        <p:spPr>
          <a:xfrm>
            <a:off x="6240015" y="1708519"/>
            <a:ext cx="4608265" cy="575642"/>
          </a:xfrm>
        </p:spPr>
        <p:txBody>
          <a:bodyPr/>
          <a:lstStyle/>
          <a:p>
            <a:r>
              <a:rPr lang="fi-FI" sz="2400" dirty="0"/>
              <a:t>Suoritus</a:t>
            </a:r>
          </a:p>
        </p:txBody>
      </p:sp>
      <p:sp>
        <p:nvSpPr>
          <p:cNvPr id="5" name="Sisällön paikkamerkki 4">
            <a:extLst>
              <a:ext uri="{FF2B5EF4-FFF2-40B4-BE49-F238E27FC236}">
                <a16:creationId xmlns:a16="http://schemas.microsoft.com/office/drawing/2014/main" id="{60D68F5A-679A-498F-BB23-9A2979605CEF}"/>
              </a:ext>
            </a:extLst>
          </p:cNvPr>
          <p:cNvSpPr>
            <a:spLocks noGrp="1"/>
          </p:cNvSpPr>
          <p:nvPr>
            <p:ph sz="quarter" idx="4"/>
          </p:nvPr>
        </p:nvSpPr>
        <p:spPr>
          <a:xfrm>
            <a:off x="6240015" y="2420889"/>
            <a:ext cx="4896297" cy="1785352"/>
          </a:xfrm>
        </p:spPr>
        <p:txBody>
          <a:bodyPr/>
          <a:lstStyle/>
          <a:p>
            <a:r>
              <a:rPr lang="fi-FI" sz="2400" dirty="0"/>
              <a:t>nopeaa</a:t>
            </a:r>
          </a:p>
          <a:p>
            <a:r>
              <a:rPr lang="fi-FI" sz="2400" dirty="0"/>
              <a:t>yhden motorisen taidon opettelu</a:t>
            </a:r>
          </a:p>
          <a:p>
            <a:r>
              <a:rPr lang="fi-FI" sz="2400" dirty="0"/>
              <a:t>suoritus unohtuu</a:t>
            </a:r>
          </a:p>
        </p:txBody>
      </p:sp>
      <p:sp>
        <p:nvSpPr>
          <p:cNvPr id="6" name="Otsikko 5">
            <a:extLst>
              <a:ext uri="{FF2B5EF4-FFF2-40B4-BE49-F238E27FC236}">
                <a16:creationId xmlns:a16="http://schemas.microsoft.com/office/drawing/2014/main" id="{360656CA-3FC2-4BF5-9ED0-68FE7316CCD7}"/>
              </a:ext>
            </a:extLst>
          </p:cNvPr>
          <p:cNvSpPr>
            <a:spLocks noGrp="1"/>
          </p:cNvSpPr>
          <p:nvPr>
            <p:ph type="title"/>
          </p:nvPr>
        </p:nvSpPr>
        <p:spPr>
          <a:xfrm>
            <a:off x="1343471" y="392168"/>
            <a:ext cx="10369103" cy="1080542"/>
          </a:xfrm>
        </p:spPr>
        <p:txBody>
          <a:bodyPr/>
          <a:lstStyle/>
          <a:p>
            <a:r>
              <a:rPr lang="fi-FI" dirty="0"/>
              <a:t>Motorisen taidon oppiminen</a:t>
            </a:r>
          </a:p>
        </p:txBody>
      </p:sp>
      <p:sp>
        <p:nvSpPr>
          <p:cNvPr id="7" name="Tekstiruutu 6">
            <a:extLst>
              <a:ext uri="{FF2B5EF4-FFF2-40B4-BE49-F238E27FC236}">
                <a16:creationId xmlns:a16="http://schemas.microsoft.com/office/drawing/2014/main" id="{08E59326-BD3D-4DCA-960A-8D94896ABD48}"/>
              </a:ext>
            </a:extLst>
          </p:cNvPr>
          <p:cNvSpPr txBox="1"/>
          <p:nvPr/>
        </p:nvSpPr>
        <p:spPr>
          <a:xfrm>
            <a:off x="6240015" y="4593283"/>
            <a:ext cx="5184526" cy="954107"/>
          </a:xfrm>
          <a:prstGeom prst="rect">
            <a:avLst/>
          </a:prstGeom>
          <a:noFill/>
        </p:spPr>
        <p:txBody>
          <a:bodyPr wrap="square" rtlCol="0">
            <a:spAutoFit/>
          </a:bodyPr>
          <a:lstStyle/>
          <a:p>
            <a:r>
              <a:rPr lang="fi-FI" sz="2800" b="1" dirty="0"/>
              <a:t>Koululiikunnassa molempia, mutta oppimista kohti pyritään!</a:t>
            </a:r>
          </a:p>
        </p:txBody>
      </p:sp>
    </p:spTree>
    <p:extLst>
      <p:ext uri="{BB962C8B-B14F-4D97-AF65-F5344CB8AC3E}">
        <p14:creationId xmlns:p14="http://schemas.microsoft.com/office/powerpoint/2010/main" val="726247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2020 JYU Theme</Template>
  <TotalTime>8382</TotalTime>
  <Words>1052</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Aleo</vt:lpstr>
      <vt:lpstr>Calibri</vt:lpstr>
      <vt:lpstr>Lato</vt:lpstr>
      <vt:lpstr>Lato Black</vt:lpstr>
      <vt:lpstr>Roboto</vt:lpstr>
      <vt:lpstr>Wingdings</vt:lpstr>
      <vt:lpstr>jyo</vt:lpstr>
      <vt:lpstr>Liikuntataitojen oppiminen ja sen erityispiirteet (Jaakkola, 2010) (Liikkapedapodi, Jaakkola, T. &amp; Kalaja, S.)</vt:lpstr>
      <vt:lpstr>Taidon oppiminen</vt:lpstr>
      <vt:lpstr>Tekniikka, kyky, taito…?</vt:lpstr>
      <vt:lpstr>Motoriset taidot</vt:lpstr>
      <vt:lpstr>Motoriset taidot</vt:lpstr>
      <vt:lpstr>Motoriset taidot</vt:lpstr>
      <vt:lpstr>Motoriset taidot</vt:lpstr>
      <vt:lpstr>Motorinen kehittyminen –motoriset perustaidot (OPS)</vt:lpstr>
      <vt:lpstr>Motorisen taidon oppiminen</vt:lpstr>
      <vt:lpstr>Taidon oppimisen/opettamisen uudet tuulet</vt:lpstr>
      <vt:lpstr>Motorisen taidon oppiminen/opettaminen</vt:lpstr>
      <vt:lpstr>Taidon oppimisen periaatteita -Differentiaalioppiminen</vt:lpstr>
      <vt:lpstr>Taidon oppimisen periaatteita -Ekologinen dynamiikka</vt:lpstr>
      <vt:lpstr>Taidon oppimisen periaatteita -Ekologinen malli</vt:lpstr>
      <vt:lpstr>Taidon oppimisen periaatteita Non-lineaarinen pedagogiikka</vt:lpstr>
      <vt:lpstr>Liikuntataitojen opettaminen  –motoristen perustaitojen opettaminen</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Kääpä, Mari</dc:creator>
  <cp:lastModifiedBy>Kääpä, Mari</cp:lastModifiedBy>
  <cp:revision>12</cp:revision>
  <dcterms:created xsi:type="dcterms:W3CDTF">2022-02-15T07:05:01Z</dcterms:created>
  <dcterms:modified xsi:type="dcterms:W3CDTF">2023-10-02T11:09:50Z</dcterms:modified>
</cp:coreProperties>
</file>