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30"/>
  </p:notesMasterIdLst>
  <p:handoutMasterIdLst>
    <p:handoutMasterId r:id="rId31"/>
  </p:handoutMasterIdLst>
  <p:sldIdLst>
    <p:sldId id="346" r:id="rId3"/>
    <p:sldId id="368" r:id="rId4"/>
    <p:sldId id="365" r:id="rId5"/>
    <p:sldId id="362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4" r:id="rId20"/>
    <p:sldId id="347" r:id="rId21"/>
    <p:sldId id="348" r:id="rId22"/>
    <p:sldId id="367" r:id="rId23"/>
    <p:sldId id="344" r:id="rId24"/>
    <p:sldId id="345" r:id="rId25"/>
    <p:sldId id="337" r:id="rId26"/>
    <p:sldId id="338" r:id="rId27"/>
    <p:sldId id="339" r:id="rId28"/>
    <p:sldId id="296" r:id="rId29"/>
  </p:sldIdLst>
  <p:sldSz cx="12192000" cy="6858000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E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23B34-5C5B-4D4D-9020-59F7D53AF78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F0FA95-77CD-4901-A412-8A57AFD1D38C}">
      <dgm:prSet/>
      <dgm:spPr/>
      <dgm:t>
        <a:bodyPr/>
        <a:lstStyle/>
        <a:p>
          <a:r>
            <a:rPr lang="fi-FI"/>
            <a:t>Sivistävä tehtävä</a:t>
          </a:r>
          <a:endParaRPr lang="en-US"/>
        </a:p>
      </dgm:t>
    </dgm:pt>
    <dgm:pt modelId="{F7D4B195-1FAE-460C-B669-9E75855CA45D}" type="parTrans" cxnId="{977DEEAD-7C9C-45DF-9EE5-9145CBD38D1F}">
      <dgm:prSet/>
      <dgm:spPr/>
      <dgm:t>
        <a:bodyPr/>
        <a:lstStyle/>
        <a:p>
          <a:endParaRPr lang="en-US"/>
        </a:p>
      </dgm:t>
    </dgm:pt>
    <dgm:pt modelId="{0A20E34B-2490-4310-A664-BFD1E79A70FF}" type="sibTrans" cxnId="{977DEEAD-7C9C-45DF-9EE5-9145CBD38D1F}">
      <dgm:prSet/>
      <dgm:spPr/>
      <dgm:t>
        <a:bodyPr/>
        <a:lstStyle/>
        <a:p>
          <a:endParaRPr lang="en-US"/>
        </a:p>
      </dgm:t>
    </dgm:pt>
    <dgm:pt modelId="{7CBAE4DA-C61A-4D8F-BFF9-B2B2781767BF}">
      <dgm:prSet/>
      <dgm:spPr/>
      <dgm:t>
        <a:bodyPr/>
        <a:lstStyle/>
        <a:p>
          <a:r>
            <a:rPr lang="fi-FI"/>
            <a:t>Virittävä tehtävä</a:t>
          </a:r>
          <a:endParaRPr lang="en-US"/>
        </a:p>
      </dgm:t>
    </dgm:pt>
    <dgm:pt modelId="{347E9FCA-9388-435E-BBF5-510BA2C17A7E}" type="parTrans" cxnId="{27526490-D37A-4988-9405-5CF9F56450A4}">
      <dgm:prSet/>
      <dgm:spPr/>
      <dgm:t>
        <a:bodyPr/>
        <a:lstStyle/>
        <a:p>
          <a:endParaRPr lang="en-US"/>
        </a:p>
      </dgm:t>
    </dgm:pt>
    <dgm:pt modelId="{ADB69B96-2AAE-4077-9CFB-00D397446833}" type="sibTrans" cxnId="{27526490-D37A-4988-9405-5CF9F56450A4}">
      <dgm:prSet/>
      <dgm:spPr/>
      <dgm:t>
        <a:bodyPr/>
        <a:lstStyle/>
        <a:p>
          <a:endParaRPr lang="en-US"/>
        </a:p>
      </dgm:t>
    </dgm:pt>
    <dgm:pt modelId="{6209257A-2DDF-4688-B8AD-773178670F5B}">
      <dgm:prSet/>
      <dgm:spPr/>
      <dgm:t>
        <a:bodyPr/>
        <a:lstStyle/>
        <a:p>
          <a:r>
            <a:rPr lang="fi-FI"/>
            <a:t>Mielenterveystehtävä</a:t>
          </a:r>
          <a:endParaRPr lang="en-US"/>
        </a:p>
      </dgm:t>
    </dgm:pt>
    <dgm:pt modelId="{E718DAA5-4F04-45DD-B53D-2A74010D308E}" type="parTrans" cxnId="{397DBCFE-1E31-4C0C-B3C4-751F34BAFB87}">
      <dgm:prSet/>
      <dgm:spPr/>
      <dgm:t>
        <a:bodyPr/>
        <a:lstStyle/>
        <a:p>
          <a:endParaRPr lang="en-US"/>
        </a:p>
      </dgm:t>
    </dgm:pt>
    <dgm:pt modelId="{B55FFB6C-8502-4C6E-81C6-0EA1EBF7EF39}" type="sibTrans" cxnId="{397DBCFE-1E31-4C0C-B3C4-751F34BAFB87}">
      <dgm:prSet/>
      <dgm:spPr/>
      <dgm:t>
        <a:bodyPr/>
        <a:lstStyle/>
        <a:p>
          <a:endParaRPr lang="en-US"/>
        </a:p>
      </dgm:t>
    </dgm:pt>
    <dgm:pt modelId="{221D4D02-A2F9-4DFF-8671-BC0DC54523C7}">
      <dgm:prSet/>
      <dgm:spPr/>
      <dgm:t>
        <a:bodyPr/>
        <a:lstStyle/>
        <a:p>
          <a:r>
            <a:rPr lang="fi-FI"/>
            <a:t>Muutosta avustava tehtävä</a:t>
          </a:r>
          <a:endParaRPr lang="en-US"/>
        </a:p>
      </dgm:t>
    </dgm:pt>
    <dgm:pt modelId="{7306CFE8-859C-4328-8F95-85557624A633}" type="parTrans" cxnId="{4491C411-739E-4A98-80CB-D279649B8150}">
      <dgm:prSet/>
      <dgm:spPr/>
      <dgm:t>
        <a:bodyPr/>
        <a:lstStyle/>
        <a:p>
          <a:endParaRPr lang="en-US"/>
        </a:p>
      </dgm:t>
    </dgm:pt>
    <dgm:pt modelId="{2191EEDE-6F46-471E-A295-505137FA4B72}" type="sibTrans" cxnId="{4491C411-739E-4A98-80CB-D279649B8150}">
      <dgm:prSet/>
      <dgm:spPr/>
      <dgm:t>
        <a:bodyPr/>
        <a:lstStyle/>
        <a:p>
          <a:endParaRPr lang="en-US"/>
        </a:p>
      </dgm:t>
    </dgm:pt>
    <dgm:pt modelId="{7B90BCBD-C83D-4F3F-94F3-4A0D850D1544}" type="pres">
      <dgm:prSet presAssocID="{B6123B34-5C5B-4D4D-9020-59F7D53AF784}" presName="linear" presStyleCnt="0">
        <dgm:presLayoutVars>
          <dgm:animLvl val="lvl"/>
          <dgm:resizeHandles val="exact"/>
        </dgm:presLayoutVars>
      </dgm:prSet>
      <dgm:spPr/>
    </dgm:pt>
    <dgm:pt modelId="{8EB42A87-A9A5-42D7-82A6-9B1192507628}" type="pres">
      <dgm:prSet presAssocID="{EFF0FA95-77CD-4901-A412-8A57AFD1D38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D2D1DD-70FF-4D3A-AA17-35720DFC81EB}" type="pres">
      <dgm:prSet presAssocID="{0A20E34B-2490-4310-A664-BFD1E79A70FF}" presName="spacer" presStyleCnt="0"/>
      <dgm:spPr/>
    </dgm:pt>
    <dgm:pt modelId="{0DA11F01-0695-4647-8E78-64057A216171}" type="pres">
      <dgm:prSet presAssocID="{7CBAE4DA-C61A-4D8F-BFF9-B2B2781767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B77C7D-1AD9-4766-821D-B926177F7134}" type="pres">
      <dgm:prSet presAssocID="{ADB69B96-2AAE-4077-9CFB-00D397446833}" presName="spacer" presStyleCnt="0"/>
      <dgm:spPr/>
    </dgm:pt>
    <dgm:pt modelId="{2B464E0A-34FB-4721-ADD1-5E50A295CFA4}" type="pres">
      <dgm:prSet presAssocID="{6209257A-2DDF-4688-B8AD-773178670F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37BACA-D28D-40B7-A348-326CD43C9CA5}" type="pres">
      <dgm:prSet presAssocID="{B55FFB6C-8502-4C6E-81C6-0EA1EBF7EF39}" presName="spacer" presStyleCnt="0"/>
      <dgm:spPr/>
    </dgm:pt>
    <dgm:pt modelId="{B33A7734-F929-440E-8126-A17A55DD514D}" type="pres">
      <dgm:prSet presAssocID="{221D4D02-A2F9-4DFF-8671-BC0DC54523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91C411-739E-4A98-80CB-D279649B8150}" srcId="{B6123B34-5C5B-4D4D-9020-59F7D53AF784}" destId="{221D4D02-A2F9-4DFF-8671-BC0DC54523C7}" srcOrd="3" destOrd="0" parTransId="{7306CFE8-859C-4328-8F95-85557624A633}" sibTransId="{2191EEDE-6F46-471E-A295-505137FA4B72}"/>
    <dgm:cxn modelId="{88E3D247-CD94-42E1-8DCE-97B9D1396184}" type="presOf" srcId="{6209257A-2DDF-4688-B8AD-773178670F5B}" destId="{2B464E0A-34FB-4721-ADD1-5E50A295CFA4}" srcOrd="0" destOrd="0" presId="urn:microsoft.com/office/officeart/2005/8/layout/vList2"/>
    <dgm:cxn modelId="{16707A49-0623-4218-A4B8-D06BAD47FDE7}" type="presOf" srcId="{B6123B34-5C5B-4D4D-9020-59F7D53AF784}" destId="{7B90BCBD-C83D-4F3F-94F3-4A0D850D1544}" srcOrd="0" destOrd="0" presId="urn:microsoft.com/office/officeart/2005/8/layout/vList2"/>
    <dgm:cxn modelId="{A0478A4A-9B83-4296-8A79-BD02279CEF61}" type="presOf" srcId="{221D4D02-A2F9-4DFF-8671-BC0DC54523C7}" destId="{B33A7734-F929-440E-8126-A17A55DD514D}" srcOrd="0" destOrd="0" presId="urn:microsoft.com/office/officeart/2005/8/layout/vList2"/>
    <dgm:cxn modelId="{27526490-D37A-4988-9405-5CF9F56450A4}" srcId="{B6123B34-5C5B-4D4D-9020-59F7D53AF784}" destId="{7CBAE4DA-C61A-4D8F-BFF9-B2B2781767BF}" srcOrd="1" destOrd="0" parTransId="{347E9FCA-9388-435E-BBF5-510BA2C17A7E}" sibTransId="{ADB69B96-2AAE-4077-9CFB-00D397446833}"/>
    <dgm:cxn modelId="{DACB1D9A-772B-4D12-9003-8461116A697D}" type="presOf" srcId="{7CBAE4DA-C61A-4D8F-BFF9-B2B2781767BF}" destId="{0DA11F01-0695-4647-8E78-64057A216171}" srcOrd="0" destOrd="0" presId="urn:microsoft.com/office/officeart/2005/8/layout/vList2"/>
    <dgm:cxn modelId="{07C709A3-E099-4E9B-82E4-F0AD0FA35BA1}" type="presOf" srcId="{EFF0FA95-77CD-4901-A412-8A57AFD1D38C}" destId="{8EB42A87-A9A5-42D7-82A6-9B1192507628}" srcOrd="0" destOrd="0" presId="urn:microsoft.com/office/officeart/2005/8/layout/vList2"/>
    <dgm:cxn modelId="{977DEEAD-7C9C-45DF-9EE5-9145CBD38D1F}" srcId="{B6123B34-5C5B-4D4D-9020-59F7D53AF784}" destId="{EFF0FA95-77CD-4901-A412-8A57AFD1D38C}" srcOrd="0" destOrd="0" parTransId="{F7D4B195-1FAE-460C-B669-9E75855CA45D}" sibTransId="{0A20E34B-2490-4310-A664-BFD1E79A70FF}"/>
    <dgm:cxn modelId="{397DBCFE-1E31-4C0C-B3C4-751F34BAFB87}" srcId="{B6123B34-5C5B-4D4D-9020-59F7D53AF784}" destId="{6209257A-2DDF-4688-B8AD-773178670F5B}" srcOrd="2" destOrd="0" parTransId="{E718DAA5-4F04-45DD-B53D-2A74010D308E}" sibTransId="{B55FFB6C-8502-4C6E-81C6-0EA1EBF7EF39}"/>
    <dgm:cxn modelId="{E238C549-0DEF-4309-BDE4-9160B6650FDA}" type="presParOf" srcId="{7B90BCBD-C83D-4F3F-94F3-4A0D850D1544}" destId="{8EB42A87-A9A5-42D7-82A6-9B1192507628}" srcOrd="0" destOrd="0" presId="urn:microsoft.com/office/officeart/2005/8/layout/vList2"/>
    <dgm:cxn modelId="{84FA7A00-7106-4164-B579-64FC9970AE39}" type="presParOf" srcId="{7B90BCBD-C83D-4F3F-94F3-4A0D850D1544}" destId="{DFD2D1DD-70FF-4D3A-AA17-35720DFC81EB}" srcOrd="1" destOrd="0" presId="urn:microsoft.com/office/officeart/2005/8/layout/vList2"/>
    <dgm:cxn modelId="{C55176B5-C36B-4A19-A3D2-CA1BDB297743}" type="presParOf" srcId="{7B90BCBD-C83D-4F3F-94F3-4A0D850D1544}" destId="{0DA11F01-0695-4647-8E78-64057A216171}" srcOrd="2" destOrd="0" presId="urn:microsoft.com/office/officeart/2005/8/layout/vList2"/>
    <dgm:cxn modelId="{376C6EA1-E49A-45F1-A70B-F1F29AF7F4B4}" type="presParOf" srcId="{7B90BCBD-C83D-4F3F-94F3-4A0D850D1544}" destId="{54B77C7D-1AD9-4766-821D-B926177F7134}" srcOrd="3" destOrd="0" presId="urn:microsoft.com/office/officeart/2005/8/layout/vList2"/>
    <dgm:cxn modelId="{CE1C8AB6-E4BC-4846-B52A-5E7BF11832BA}" type="presParOf" srcId="{7B90BCBD-C83D-4F3F-94F3-4A0D850D1544}" destId="{2B464E0A-34FB-4721-ADD1-5E50A295CFA4}" srcOrd="4" destOrd="0" presId="urn:microsoft.com/office/officeart/2005/8/layout/vList2"/>
    <dgm:cxn modelId="{FC38A7B9-D5EE-4963-BCD1-4DBCD574FAFE}" type="presParOf" srcId="{7B90BCBD-C83D-4F3F-94F3-4A0D850D1544}" destId="{4637BACA-D28D-40B7-A348-326CD43C9CA5}" srcOrd="5" destOrd="0" presId="urn:microsoft.com/office/officeart/2005/8/layout/vList2"/>
    <dgm:cxn modelId="{DD668481-48F2-4B25-9AB9-4D6001E32F70}" type="presParOf" srcId="{7B90BCBD-C83D-4F3F-94F3-4A0D850D1544}" destId="{B33A7734-F929-440E-8126-A17A55DD51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73AA4-7130-4A00-AA05-2ED6F828C6B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BAE64E5-649C-41A8-8264-1DC3E288CD11}">
      <dgm:prSet/>
      <dgm:spPr/>
      <dgm:t>
        <a:bodyPr/>
        <a:lstStyle/>
        <a:p>
          <a:r>
            <a:rPr lang="fi-FI"/>
            <a:t>”Tietoisuustaitojen harjoittaminen tuntuu siltä kuin kiertäisi oman kehonsa sisällä ja auttaisi itseään rauhoittumaan.” </a:t>
          </a:r>
          <a:endParaRPr lang="en-US"/>
        </a:p>
      </dgm:t>
    </dgm:pt>
    <dgm:pt modelId="{28EDCF31-2373-420A-BBA3-0882E48CD19A}" type="parTrans" cxnId="{989DB030-688C-4DD5-A64C-14264E6D9608}">
      <dgm:prSet/>
      <dgm:spPr/>
      <dgm:t>
        <a:bodyPr/>
        <a:lstStyle/>
        <a:p>
          <a:endParaRPr lang="en-US"/>
        </a:p>
      </dgm:t>
    </dgm:pt>
    <dgm:pt modelId="{7FB0F5BD-1592-483D-ABA8-44F6B10E40E0}" type="sibTrans" cxnId="{989DB030-688C-4DD5-A64C-14264E6D9608}">
      <dgm:prSet/>
      <dgm:spPr/>
      <dgm:t>
        <a:bodyPr/>
        <a:lstStyle/>
        <a:p>
          <a:endParaRPr lang="en-US"/>
        </a:p>
      </dgm:t>
    </dgm:pt>
    <dgm:pt modelId="{2AD4747A-B398-427A-A7C1-9FF1F9082310}">
      <dgm:prSet/>
      <dgm:spPr/>
      <dgm:t>
        <a:bodyPr/>
        <a:lstStyle/>
        <a:p>
          <a:r>
            <a:rPr lang="fi-FI"/>
            <a:t>”Tietoisuustaitojen harjoittaminen tarkoittaa sitä, että on tosi tietoinen ihan kaikesta. Voi kuulla jopa muurahaisten kävelevän tai veren liikkuvan sisällään!” </a:t>
          </a:r>
          <a:endParaRPr lang="en-US"/>
        </a:p>
      </dgm:t>
    </dgm:pt>
    <dgm:pt modelId="{0811E0D9-2135-483F-BE29-4562868B40FC}" type="parTrans" cxnId="{AB473258-BC15-4A6F-98C2-FBB2C6969179}">
      <dgm:prSet/>
      <dgm:spPr/>
      <dgm:t>
        <a:bodyPr/>
        <a:lstStyle/>
        <a:p>
          <a:endParaRPr lang="en-US"/>
        </a:p>
      </dgm:t>
    </dgm:pt>
    <dgm:pt modelId="{F7DA9D67-5863-4A4C-A7F3-FEFAEB1496D0}" type="sibTrans" cxnId="{AB473258-BC15-4A6F-98C2-FBB2C6969179}">
      <dgm:prSet/>
      <dgm:spPr/>
      <dgm:t>
        <a:bodyPr/>
        <a:lstStyle/>
        <a:p>
          <a:endParaRPr lang="en-US"/>
        </a:p>
      </dgm:t>
    </dgm:pt>
    <dgm:pt modelId="{5F013F81-CCEA-4929-8F40-3A0FFDF62094}">
      <dgm:prSet/>
      <dgm:spPr/>
      <dgm:t>
        <a:bodyPr/>
        <a:lstStyle/>
        <a:p>
          <a:r>
            <a:rPr lang="fi-FI"/>
            <a:t>”Tietoisuustaidot ovat työkaluja, joita voi käyttää, jos tulee kinaa jonkun kanssa. Silloin voi hengittää kuin pölyimuri ja jatkaa sitten taas muiden juttujen tekemistä”.</a:t>
          </a:r>
          <a:endParaRPr lang="en-US"/>
        </a:p>
      </dgm:t>
    </dgm:pt>
    <dgm:pt modelId="{E8066127-8447-417B-9D41-47EDEBC5E979}" type="parTrans" cxnId="{FC380006-E3DA-411A-8409-CB32AC4C4088}">
      <dgm:prSet/>
      <dgm:spPr/>
      <dgm:t>
        <a:bodyPr/>
        <a:lstStyle/>
        <a:p>
          <a:endParaRPr lang="en-US"/>
        </a:p>
      </dgm:t>
    </dgm:pt>
    <dgm:pt modelId="{44CB971D-2A59-4319-94C1-B70454034851}" type="sibTrans" cxnId="{FC380006-E3DA-411A-8409-CB32AC4C4088}">
      <dgm:prSet/>
      <dgm:spPr/>
      <dgm:t>
        <a:bodyPr/>
        <a:lstStyle/>
        <a:p>
          <a:endParaRPr lang="en-US"/>
        </a:p>
      </dgm:t>
    </dgm:pt>
    <dgm:pt modelId="{E6946C84-26A4-4CE5-9E1D-DAC02EF01C78}" type="pres">
      <dgm:prSet presAssocID="{57673AA4-7130-4A00-AA05-2ED6F828C6B5}" presName="root" presStyleCnt="0">
        <dgm:presLayoutVars>
          <dgm:dir/>
          <dgm:resizeHandles val="exact"/>
        </dgm:presLayoutVars>
      </dgm:prSet>
      <dgm:spPr/>
    </dgm:pt>
    <dgm:pt modelId="{D436E60C-F194-4292-A143-34D7F8B7C6B4}" type="pres">
      <dgm:prSet presAssocID="{DBAE64E5-649C-41A8-8264-1DC3E288CD11}" presName="compNode" presStyleCnt="0"/>
      <dgm:spPr/>
    </dgm:pt>
    <dgm:pt modelId="{C091CD60-2CFA-4364-B326-7EE4D9A64B36}" type="pres">
      <dgm:prSet presAssocID="{DBAE64E5-649C-41A8-8264-1DC3E288CD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4B7D22F0-FF4F-45E7-98D5-867195B11DE5}" type="pres">
      <dgm:prSet presAssocID="{DBAE64E5-649C-41A8-8264-1DC3E288CD11}" presName="spaceRect" presStyleCnt="0"/>
      <dgm:spPr/>
    </dgm:pt>
    <dgm:pt modelId="{C27E14B0-96F0-4FF8-A7AF-EC67C6E59B66}" type="pres">
      <dgm:prSet presAssocID="{DBAE64E5-649C-41A8-8264-1DC3E288CD11}" presName="textRect" presStyleLbl="revTx" presStyleIdx="0" presStyleCnt="3">
        <dgm:presLayoutVars>
          <dgm:chMax val="1"/>
          <dgm:chPref val="1"/>
        </dgm:presLayoutVars>
      </dgm:prSet>
      <dgm:spPr/>
    </dgm:pt>
    <dgm:pt modelId="{F4669203-01BB-4D04-B007-0CF8A828C94D}" type="pres">
      <dgm:prSet presAssocID="{7FB0F5BD-1592-483D-ABA8-44F6B10E40E0}" presName="sibTrans" presStyleCnt="0"/>
      <dgm:spPr/>
    </dgm:pt>
    <dgm:pt modelId="{338D64AE-D191-4E36-AC10-2037A2A87D07}" type="pres">
      <dgm:prSet presAssocID="{2AD4747A-B398-427A-A7C1-9FF1F9082310}" presName="compNode" presStyleCnt="0"/>
      <dgm:spPr/>
    </dgm:pt>
    <dgm:pt modelId="{048196D0-3B12-4C04-8EFE-E7833AC9E715}" type="pres">
      <dgm:prSet presAssocID="{2AD4747A-B398-427A-A7C1-9FF1F90823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B4A0E82A-8C7A-40A9-A8EF-9E6A4EDCF09A}" type="pres">
      <dgm:prSet presAssocID="{2AD4747A-B398-427A-A7C1-9FF1F9082310}" presName="spaceRect" presStyleCnt="0"/>
      <dgm:spPr/>
    </dgm:pt>
    <dgm:pt modelId="{EAF1F37A-1063-4363-99E3-731D5D74AFE2}" type="pres">
      <dgm:prSet presAssocID="{2AD4747A-B398-427A-A7C1-9FF1F9082310}" presName="textRect" presStyleLbl="revTx" presStyleIdx="1" presStyleCnt="3">
        <dgm:presLayoutVars>
          <dgm:chMax val="1"/>
          <dgm:chPref val="1"/>
        </dgm:presLayoutVars>
      </dgm:prSet>
      <dgm:spPr/>
    </dgm:pt>
    <dgm:pt modelId="{56BB6CF5-EB0C-490B-ABEA-DF8405F36DB7}" type="pres">
      <dgm:prSet presAssocID="{F7DA9D67-5863-4A4C-A7F3-FEFAEB1496D0}" presName="sibTrans" presStyleCnt="0"/>
      <dgm:spPr/>
    </dgm:pt>
    <dgm:pt modelId="{AA8B5CC3-DBBE-4EF7-8196-C90FFE54B846}" type="pres">
      <dgm:prSet presAssocID="{5F013F81-CCEA-4929-8F40-3A0FFDF62094}" presName="compNode" presStyleCnt="0"/>
      <dgm:spPr/>
    </dgm:pt>
    <dgm:pt modelId="{56F1FB89-E1B9-42D2-B3AE-BD6A1A4E6E19}" type="pres">
      <dgm:prSet presAssocID="{5F013F81-CCEA-4929-8F40-3A0FFDF620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9AED60A7-DC4A-4CE9-B9A4-5CA3EE50D1C8}" type="pres">
      <dgm:prSet presAssocID="{5F013F81-CCEA-4929-8F40-3A0FFDF62094}" presName="spaceRect" presStyleCnt="0"/>
      <dgm:spPr/>
    </dgm:pt>
    <dgm:pt modelId="{E2E958E4-BF00-46A4-8320-56563824BB0A}" type="pres">
      <dgm:prSet presAssocID="{5F013F81-CCEA-4929-8F40-3A0FFDF6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871DD02-0E64-4C19-86FA-9BC270A8BC1D}" type="presOf" srcId="{57673AA4-7130-4A00-AA05-2ED6F828C6B5}" destId="{E6946C84-26A4-4CE5-9E1D-DAC02EF01C78}" srcOrd="0" destOrd="0" presId="urn:microsoft.com/office/officeart/2018/2/layout/IconLabelList"/>
    <dgm:cxn modelId="{FC380006-E3DA-411A-8409-CB32AC4C4088}" srcId="{57673AA4-7130-4A00-AA05-2ED6F828C6B5}" destId="{5F013F81-CCEA-4929-8F40-3A0FFDF62094}" srcOrd="2" destOrd="0" parTransId="{E8066127-8447-417B-9D41-47EDEBC5E979}" sibTransId="{44CB971D-2A59-4319-94C1-B70454034851}"/>
    <dgm:cxn modelId="{989DB030-688C-4DD5-A64C-14264E6D9608}" srcId="{57673AA4-7130-4A00-AA05-2ED6F828C6B5}" destId="{DBAE64E5-649C-41A8-8264-1DC3E288CD11}" srcOrd="0" destOrd="0" parTransId="{28EDCF31-2373-420A-BBA3-0882E48CD19A}" sibTransId="{7FB0F5BD-1592-483D-ABA8-44F6B10E40E0}"/>
    <dgm:cxn modelId="{4D575271-9C10-430B-A381-46564B3A1BC2}" type="presOf" srcId="{5F013F81-CCEA-4929-8F40-3A0FFDF62094}" destId="{E2E958E4-BF00-46A4-8320-56563824BB0A}" srcOrd="0" destOrd="0" presId="urn:microsoft.com/office/officeart/2018/2/layout/IconLabelList"/>
    <dgm:cxn modelId="{AB473258-BC15-4A6F-98C2-FBB2C6969179}" srcId="{57673AA4-7130-4A00-AA05-2ED6F828C6B5}" destId="{2AD4747A-B398-427A-A7C1-9FF1F9082310}" srcOrd="1" destOrd="0" parTransId="{0811E0D9-2135-483F-BE29-4562868B40FC}" sibTransId="{F7DA9D67-5863-4A4C-A7F3-FEFAEB1496D0}"/>
    <dgm:cxn modelId="{12E9DCAA-B270-4A28-9DD0-9F6B33A737CC}" type="presOf" srcId="{2AD4747A-B398-427A-A7C1-9FF1F9082310}" destId="{EAF1F37A-1063-4363-99E3-731D5D74AFE2}" srcOrd="0" destOrd="0" presId="urn:microsoft.com/office/officeart/2018/2/layout/IconLabelList"/>
    <dgm:cxn modelId="{B177DADC-5EE7-4090-9C7C-EF5C0D6942A5}" type="presOf" srcId="{DBAE64E5-649C-41A8-8264-1DC3E288CD11}" destId="{C27E14B0-96F0-4FF8-A7AF-EC67C6E59B66}" srcOrd="0" destOrd="0" presId="urn:microsoft.com/office/officeart/2018/2/layout/IconLabelList"/>
    <dgm:cxn modelId="{C5E90FC0-945B-4E4B-9E4B-E1B0A6A5CD6C}" type="presParOf" srcId="{E6946C84-26A4-4CE5-9E1D-DAC02EF01C78}" destId="{D436E60C-F194-4292-A143-34D7F8B7C6B4}" srcOrd="0" destOrd="0" presId="urn:microsoft.com/office/officeart/2018/2/layout/IconLabelList"/>
    <dgm:cxn modelId="{094920CA-8C6D-4E37-8185-D243E6391679}" type="presParOf" srcId="{D436E60C-F194-4292-A143-34D7F8B7C6B4}" destId="{C091CD60-2CFA-4364-B326-7EE4D9A64B36}" srcOrd="0" destOrd="0" presId="urn:microsoft.com/office/officeart/2018/2/layout/IconLabelList"/>
    <dgm:cxn modelId="{44564B5F-B63D-4519-B065-6DF064BC52CA}" type="presParOf" srcId="{D436E60C-F194-4292-A143-34D7F8B7C6B4}" destId="{4B7D22F0-FF4F-45E7-98D5-867195B11DE5}" srcOrd="1" destOrd="0" presId="urn:microsoft.com/office/officeart/2018/2/layout/IconLabelList"/>
    <dgm:cxn modelId="{E428FC30-0A0E-4E37-B4C5-5C42C859F0ED}" type="presParOf" srcId="{D436E60C-F194-4292-A143-34D7F8B7C6B4}" destId="{C27E14B0-96F0-4FF8-A7AF-EC67C6E59B66}" srcOrd="2" destOrd="0" presId="urn:microsoft.com/office/officeart/2018/2/layout/IconLabelList"/>
    <dgm:cxn modelId="{2CA19149-F25E-4142-88F0-AB8A2195C786}" type="presParOf" srcId="{E6946C84-26A4-4CE5-9E1D-DAC02EF01C78}" destId="{F4669203-01BB-4D04-B007-0CF8A828C94D}" srcOrd="1" destOrd="0" presId="urn:microsoft.com/office/officeart/2018/2/layout/IconLabelList"/>
    <dgm:cxn modelId="{D4B37E3D-C582-40B0-8C3F-F87CC6451715}" type="presParOf" srcId="{E6946C84-26A4-4CE5-9E1D-DAC02EF01C78}" destId="{338D64AE-D191-4E36-AC10-2037A2A87D07}" srcOrd="2" destOrd="0" presId="urn:microsoft.com/office/officeart/2018/2/layout/IconLabelList"/>
    <dgm:cxn modelId="{44247FC8-A5A9-4648-8D2F-EA413313D859}" type="presParOf" srcId="{338D64AE-D191-4E36-AC10-2037A2A87D07}" destId="{048196D0-3B12-4C04-8EFE-E7833AC9E715}" srcOrd="0" destOrd="0" presId="urn:microsoft.com/office/officeart/2018/2/layout/IconLabelList"/>
    <dgm:cxn modelId="{02D1633E-53A3-46E8-94C6-245978FF71BB}" type="presParOf" srcId="{338D64AE-D191-4E36-AC10-2037A2A87D07}" destId="{B4A0E82A-8C7A-40A9-A8EF-9E6A4EDCF09A}" srcOrd="1" destOrd="0" presId="urn:microsoft.com/office/officeart/2018/2/layout/IconLabelList"/>
    <dgm:cxn modelId="{3E0EB996-BE38-4F9F-B3E5-8332D3C07EA4}" type="presParOf" srcId="{338D64AE-D191-4E36-AC10-2037A2A87D07}" destId="{EAF1F37A-1063-4363-99E3-731D5D74AFE2}" srcOrd="2" destOrd="0" presId="urn:microsoft.com/office/officeart/2018/2/layout/IconLabelList"/>
    <dgm:cxn modelId="{705C08DE-2008-410A-80E9-DB5E182C23B7}" type="presParOf" srcId="{E6946C84-26A4-4CE5-9E1D-DAC02EF01C78}" destId="{56BB6CF5-EB0C-490B-ABEA-DF8405F36DB7}" srcOrd="3" destOrd="0" presId="urn:microsoft.com/office/officeart/2018/2/layout/IconLabelList"/>
    <dgm:cxn modelId="{121E426D-9630-4C6D-A8E2-85A4A16BA4F1}" type="presParOf" srcId="{E6946C84-26A4-4CE5-9E1D-DAC02EF01C78}" destId="{AA8B5CC3-DBBE-4EF7-8196-C90FFE54B846}" srcOrd="4" destOrd="0" presId="urn:microsoft.com/office/officeart/2018/2/layout/IconLabelList"/>
    <dgm:cxn modelId="{AC095C9A-9D4C-40C4-84FC-DD1D39C56DF2}" type="presParOf" srcId="{AA8B5CC3-DBBE-4EF7-8196-C90FFE54B846}" destId="{56F1FB89-E1B9-42D2-B3AE-BD6A1A4E6E19}" srcOrd="0" destOrd="0" presId="urn:microsoft.com/office/officeart/2018/2/layout/IconLabelList"/>
    <dgm:cxn modelId="{276D9DFE-4A71-4504-8FC5-DC17AC043DE1}" type="presParOf" srcId="{AA8B5CC3-DBBE-4EF7-8196-C90FFE54B846}" destId="{9AED60A7-DC4A-4CE9-B9A4-5CA3EE50D1C8}" srcOrd="1" destOrd="0" presId="urn:microsoft.com/office/officeart/2018/2/layout/IconLabelList"/>
    <dgm:cxn modelId="{A1214457-F383-4683-A460-8341184A7143}" type="presParOf" srcId="{AA8B5CC3-DBBE-4EF7-8196-C90FFE54B846}" destId="{E2E958E4-BF00-46A4-8320-56563824BB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42A87-A9A5-42D7-82A6-9B1192507628}">
      <dsp:nvSpPr>
        <dsp:cNvPr id="0" name=""/>
        <dsp:cNvSpPr/>
      </dsp:nvSpPr>
      <dsp:spPr>
        <a:xfrm>
          <a:off x="0" y="650783"/>
          <a:ext cx="6245265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/>
            <a:t>Sivistävä tehtävä</a:t>
          </a:r>
          <a:endParaRPr lang="en-US" sz="4100" kern="1200"/>
        </a:p>
      </dsp:txBody>
      <dsp:txXfrm>
        <a:off x="48005" y="698788"/>
        <a:ext cx="6149255" cy="887374"/>
      </dsp:txXfrm>
    </dsp:sp>
    <dsp:sp modelId="{0DA11F01-0695-4647-8E78-64057A216171}">
      <dsp:nvSpPr>
        <dsp:cNvPr id="0" name=""/>
        <dsp:cNvSpPr/>
      </dsp:nvSpPr>
      <dsp:spPr>
        <a:xfrm>
          <a:off x="0" y="1752248"/>
          <a:ext cx="6245265" cy="98338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/>
            <a:t>Virittävä tehtävä</a:t>
          </a:r>
          <a:endParaRPr lang="en-US" sz="4100" kern="1200"/>
        </a:p>
      </dsp:txBody>
      <dsp:txXfrm>
        <a:off x="48005" y="1800253"/>
        <a:ext cx="6149255" cy="887374"/>
      </dsp:txXfrm>
    </dsp:sp>
    <dsp:sp modelId="{2B464E0A-34FB-4721-ADD1-5E50A295CFA4}">
      <dsp:nvSpPr>
        <dsp:cNvPr id="0" name=""/>
        <dsp:cNvSpPr/>
      </dsp:nvSpPr>
      <dsp:spPr>
        <a:xfrm>
          <a:off x="0" y="2853713"/>
          <a:ext cx="6245265" cy="983384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/>
            <a:t>Mielenterveystehtävä</a:t>
          </a:r>
          <a:endParaRPr lang="en-US" sz="4100" kern="1200"/>
        </a:p>
      </dsp:txBody>
      <dsp:txXfrm>
        <a:off x="48005" y="2901718"/>
        <a:ext cx="6149255" cy="887374"/>
      </dsp:txXfrm>
    </dsp:sp>
    <dsp:sp modelId="{B33A7734-F929-440E-8126-A17A55DD514D}">
      <dsp:nvSpPr>
        <dsp:cNvPr id="0" name=""/>
        <dsp:cNvSpPr/>
      </dsp:nvSpPr>
      <dsp:spPr>
        <a:xfrm>
          <a:off x="0" y="3955178"/>
          <a:ext cx="6245265" cy="98338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/>
            <a:t>Muutosta avustava tehtävä</a:t>
          </a:r>
          <a:endParaRPr lang="en-US" sz="4100" kern="1200"/>
        </a:p>
      </dsp:txBody>
      <dsp:txXfrm>
        <a:off x="48005" y="4003183"/>
        <a:ext cx="6149255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1CD60-2CFA-4364-B326-7EE4D9A64B36}">
      <dsp:nvSpPr>
        <dsp:cNvPr id="0" name=""/>
        <dsp:cNvSpPr/>
      </dsp:nvSpPr>
      <dsp:spPr>
        <a:xfrm>
          <a:off x="1371946" y="357545"/>
          <a:ext cx="1002553" cy="1002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E14B0-96F0-4FF8-A7AF-EC67C6E59B66}">
      <dsp:nvSpPr>
        <dsp:cNvPr id="0" name=""/>
        <dsp:cNvSpPr/>
      </dsp:nvSpPr>
      <dsp:spPr>
        <a:xfrm>
          <a:off x="759275" y="1690929"/>
          <a:ext cx="2227896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”Tietoisuustaitojen harjoittaminen tuntuu siltä kuin kiertäisi oman kehonsa sisällä ja auttaisi itseään rauhoittumaan.” </a:t>
          </a:r>
          <a:endParaRPr lang="en-US" sz="1100" kern="1200"/>
        </a:p>
      </dsp:txBody>
      <dsp:txXfrm>
        <a:off x="759275" y="1690929"/>
        <a:ext cx="2227896" cy="787500"/>
      </dsp:txXfrm>
    </dsp:sp>
    <dsp:sp modelId="{048196D0-3B12-4C04-8EFE-E7833AC9E715}">
      <dsp:nvSpPr>
        <dsp:cNvPr id="0" name=""/>
        <dsp:cNvSpPr/>
      </dsp:nvSpPr>
      <dsp:spPr>
        <a:xfrm>
          <a:off x="3989724" y="357545"/>
          <a:ext cx="1002553" cy="1002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1F37A-1063-4363-99E3-731D5D74AFE2}">
      <dsp:nvSpPr>
        <dsp:cNvPr id="0" name=""/>
        <dsp:cNvSpPr/>
      </dsp:nvSpPr>
      <dsp:spPr>
        <a:xfrm>
          <a:off x="3377052" y="1690929"/>
          <a:ext cx="2227896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”Tietoisuustaitojen harjoittaminen tarkoittaa sitä, että on tosi tietoinen ihan kaikesta. Voi kuulla jopa muurahaisten kävelevän tai veren liikkuvan sisällään!” </a:t>
          </a:r>
          <a:endParaRPr lang="en-US" sz="1100" kern="1200"/>
        </a:p>
      </dsp:txBody>
      <dsp:txXfrm>
        <a:off x="3377052" y="1690929"/>
        <a:ext cx="2227896" cy="787500"/>
      </dsp:txXfrm>
    </dsp:sp>
    <dsp:sp modelId="{56F1FB89-E1B9-42D2-B3AE-BD6A1A4E6E19}">
      <dsp:nvSpPr>
        <dsp:cNvPr id="0" name=""/>
        <dsp:cNvSpPr/>
      </dsp:nvSpPr>
      <dsp:spPr>
        <a:xfrm>
          <a:off x="2680835" y="3035403"/>
          <a:ext cx="1002553" cy="1002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958E4-BF00-46A4-8320-56563824BB0A}">
      <dsp:nvSpPr>
        <dsp:cNvPr id="0" name=""/>
        <dsp:cNvSpPr/>
      </dsp:nvSpPr>
      <dsp:spPr>
        <a:xfrm>
          <a:off x="2068164" y="4368786"/>
          <a:ext cx="2227896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”Tietoisuustaidot ovat työkaluja, joita voi käyttää, jos tulee kinaa jonkun kanssa. Silloin voi hengittää kuin pölyimuri ja jatkaa sitten taas muiden juttujen tekemistä”.</a:t>
          </a:r>
          <a:endParaRPr lang="en-US" sz="1100" kern="1200"/>
        </a:p>
      </dsp:txBody>
      <dsp:txXfrm>
        <a:off x="2068164" y="4368786"/>
        <a:ext cx="2227896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C1958B9-CD30-464F-9E55-ED83E1D47473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222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54BFD778-F97A-DE48-9D2D-40D9C54F8A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154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BD5B133-3B39-49F4-9475-09F00D49448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2791CCF4-E9DE-4634-B260-6357CFD06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3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19787" cy="3330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4DAE-FC31-4F6F-84FA-D69EBC701B2E}" type="slidenum">
              <a:rPr lang="fi-FI" smtClean="0">
                <a:solidFill>
                  <a:prstClr val="black"/>
                </a:solidFill>
              </a:rPr>
              <a:pPr/>
              <a:t>27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1E93-6F87-4E5C-B0CE-1091C3684148}" type="datetime1">
              <a:rPr lang="en-US" smtClean="0"/>
              <a:t>10/4/2023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34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A41C-2963-4E21-A681-AD4E426860C1}" type="datetime1">
              <a:rPr lang="en-US" smtClean="0"/>
              <a:t>10/4/2023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4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FF0-679C-4EF5-BF0B-A902EFC19293}" type="datetime1">
              <a:rPr lang="en-US" smtClean="0"/>
              <a:t>10/4/2023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8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8548-BCA4-4714-BC2C-4A3A3F65C3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4B93-F238-49D4-8918-A52A596BAA7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3FDA-E90E-43A9-AFBC-CD66486480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CAAD-0E5C-42F9-81A9-94A22469DC0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7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20A-BA18-4586-80F7-B4FEA335B8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96B1-547D-49DB-9B16-CF079625C73C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208B-989F-4066-A29F-79230F4D5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F136-1A67-48EF-9B08-9A13745F203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1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43F7-F876-40CB-8358-AC36DC4CE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C18-E0EF-4C42-8A2A-8DD01CB1119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4E15-1F23-4419-8B3B-FB38787F9E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572-37FC-4BD1-AA20-B4886E2432D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FCEA-A8CF-42F4-A7F0-82C20628B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CB55-E293-4180-A26F-A9A442A91B9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8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CF2F-E73E-49C2-889D-F0918F9CE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A159-6A09-499E-8F1B-273548831F1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7CCC-E7F4-40AB-A205-F4A82B9676F2}" type="datetime1">
              <a:rPr lang="en-US" smtClean="0"/>
              <a:t>10/4/2023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37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AF48-A810-4D45-A390-17792C3F7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0FDB-0B83-435E-AA25-4BF9E726191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7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5226-6602-4E3B-A6EE-4DF2EC4EB8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93F-0C6E-4699-ACB3-993456AC9F9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99BD-2346-4BF6-A4D0-8C8F55178A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DAC3-BC5D-4773-8FA9-2779C792E9C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4141-EC5E-4480-B7B7-D76250598680}" type="datetime1">
              <a:rPr lang="en-US" smtClean="0"/>
              <a:t>10/4/2023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65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F126-F8FA-4D4D-8984-07B8B45BFCC4}" type="datetime1">
              <a:rPr lang="en-US" smtClean="0"/>
              <a:t>10/4/2023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21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950F-4AC9-4C73-BA6E-8FDEC29EEC1D}" type="datetime1">
              <a:rPr lang="en-US" smtClean="0"/>
              <a:t>10/4/2023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6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4943-112F-4872-A308-136DCB2DF521}" type="datetime1">
              <a:rPr lang="en-US" smtClean="0"/>
              <a:t>10/4/2023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9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46B8-7740-4E95-BE4E-19C835F7F5B1}" type="datetime1">
              <a:rPr lang="en-US" smtClean="0"/>
              <a:t>10/4/2023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66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70A-C953-4208-AE49-B33B0784C5CB}" type="datetime1">
              <a:rPr lang="en-US" smtClean="0"/>
              <a:t>10/4/2023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88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E3-562D-499A-8B00-F933EA7237AB}" type="datetime1">
              <a:rPr lang="en-US" smtClean="0"/>
              <a:t>10/4/2023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7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830A-8E79-43D5-9940-D413E1975708}" type="datetime1">
              <a:rPr lang="en-US" smtClean="0"/>
              <a:t>10/4/2023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3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10/4/2023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A4B59-23E1-4CE9-8F03-E276B365CC7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3" name="Rectangle 3104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Rectangle 3106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6617740" y="802955"/>
            <a:ext cx="4766330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altLang="fi-FI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fi-FI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POMM1053 </a:t>
            </a:r>
            <a:br>
              <a:rPr lang="en-US" altLang="fi-FI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fi-FI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Kaili Kepler-Uotinen</a:t>
            </a:r>
            <a:br>
              <a:rPr lang="en-US" altLang="fi-FI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fi-FI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sysky</a:t>
            </a:r>
            <a:r>
              <a:rPr lang="en-US" altLang="fi-FI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2023</a:t>
            </a:r>
            <a:br>
              <a:rPr lang="en-US" altLang="fi-FI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fi-FI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15" name="Group 3108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9" name="Graphic 3078" descr="Run">
            <a:extLst>
              <a:ext uri="{FF2B5EF4-FFF2-40B4-BE49-F238E27FC236}">
                <a16:creationId xmlns:a16="http://schemas.microsoft.com/office/drawing/2014/main" id="{C6C2EA4F-11B9-365C-9A0C-0F493A4D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075" name="Subtitle 3"/>
          <p:cNvSpPr>
            <a:spLocks noGrp="1"/>
          </p:cNvSpPr>
          <p:nvPr>
            <p:ph type="subTitle" sz="quarter" idx="1"/>
          </p:nvPr>
        </p:nvSpPr>
        <p:spPr>
          <a:xfrm>
            <a:off x="66210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altLang="fi-FI" sz="1800" b="1">
              <a:solidFill>
                <a:schemeClr val="tx2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fi-FI" sz="1800">
                <a:solidFill>
                  <a:schemeClr val="tx2"/>
                </a:solidFill>
              </a:rPr>
              <a:t>Terveyskasvatus (terveystieto) alakoulussa ja laaja-alainen osaaminen ( L3)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fi-FI" sz="1800">
                <a:solidFill>
                  <a:schemeClr val="tx2"/>
                </a:solidFill>
              </a:rPr>
              <a:t>Psyykkinen ja sosiaalinen toimintakyky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Seksuaalisuus 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Ravitsemus 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fi-FI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Oval 1127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100" b="1">
                <a:solidFill>
                  <a:srgbClr val="FFFFFF"/>
                </a:solidFill>
              </a:rPr>
              <a:t>Terveyskasvatuksen /hyvinvointioppimisen erilaisia lähestymistapoja</a:t>
            </a:r>
          </a:p>
        </p:txBody>
      </p:sp>
      <p:sp>
        <p:nvSpPr>
          <p:cNvPr id="1127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671513" indent="-671513" eaLnBrk="1" hangingPunct="1">
              <a:buFontTx/>
              <a:buAutoNum type="arabicPeriod"/>
            </a:pPr>
            <a:endParaRPr lang="fi-FI" altLang="fi-FI" sz="2000">
              <a:solidFill>
                <a:schemeClr val="tx1">
                  <a:alpha val="80000"/>
                </a:schemeClr>
              </a:solidFill>
            </a:endParaRPr>
          </a:p>
          <a:p>
            <a:pPr marL="671513" indent="-671513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Lääketieteellinen terveyskasvatusmalli</a:t>
            </a:r>
          </a:p>
          <a:p>
            <a:pPr marL="671513" indent="-671513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Rationaalinen terveyskasvatusmalli</a:t>
            </a:r>
          </a:p>
          <a:p>
            <a:pPr marL="671513" indent="-671513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Voimavarakeskeinen lähestymistapa</a:t>
            </a:r>
          </a:p>
          <a:p>
            <a:pPr marL="671513" indent="-671513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Humanistinen terveyskasvatusmalli</a:t>
            </a:r>
          </a:p>
          <a:p>
            <a:pPr marL="671513" indent="-671513" eaLnBrk="1" hangingPunct="1">
              <a:buFont typeface="Wingdings" pitchFamily="2" charset="2"/>
              <a:buNone/>
            </a:pPr>
            <a:endParaRPr lang="fi-FI" altLang="fi-FI" sz="2000">
              <a:solidFill>
                <a:schemeClr val="tx1">
                  <a:alpha val="80000"/>
                </a:schemeClr>
              </a:solidFill>
            </a:endParaRPr>
          </a:p>
          <a:p>
            <a:pPr marL="671513" indent="-671513" eaLnBrk="1" hangingPunct="1">
              <a:buFont typeface="Wingdings" pitchFamily="2" charset="2"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Lähde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: </a:t>
            </a:r>
          </a:p>
          <a:p>
            <a:pPr marL="671513" indent="-671513" eaLnBrk="1" hangingPunct="1">
              <a:buFont typeface="Wingdings" pitchFamily="2" charset="2"/>
              <a:buNone/>
            </a:pP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Tones &amp; Tilford (2001) Health promotion</a:t>
            </a:r>
          </a:p>
        </p:txBody>
      </p:sp>
      <p:sp>
        <p:nvSpPr>
          <p:cNvPr id="1128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919465-F056-4850-AEA4-2704086BB1A4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4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1229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0" name="Oval 1229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500" b="1">
                <a:solidFill>
                  <a:srgbClr val="FFFFFF"/>
                </a:solidFill>
              </a:rPr>
              <a:t>Terveyskasvatuksen erilaisia lähestymistapoja</a:t>
            </a:r>
          </a:p>
        </p:txBody>
      </p:sp>
      <p:sp>
        <p:nvSpPr>
          <p:cNvPr id="1230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0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Lääketieteellinen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(vrt. muutosta avustava tehtävä)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Keskeistä </a:t>
            </a:r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kansantautien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ja niihin liittyvien riskitekijöiden ja suojaavien tekijöiden esittely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Tavoitteena, että lapset ja nuoret omaksuisivat elämäntyylin ja terveystottumuksia, jotka ehkäisevät aikuisilla ilmeneviä sairauksia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Terveyskasvatuksen tehtävänä </a:t>
            </a:r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käyttäytymisen muuttaminen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: suostuttelu, terveyskäyttäytymiskeskeisyys…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Kiellot, ohjeet, neuvot, rajoitukset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Perustuu behavioristiseen oppimiskäsitykseen</a:t>
            </a:r>
          </a:p>
        </p:txBody>
      </p:sp>
      <p:sp>
        <p:nvSpPr>
          <p:cNvPr id="1230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1F49F6-EEE9-4C12-B740-88458C827941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2308" name="Straight Connector 1230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1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Oval 133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500" b="1">
                <a:solidFill>
                  <a:srgbClr val="FFFFFF"/>
                </a:solidFill>
              </a:rPr>
              <a:t>Terveyskasvatuksen erilaisia lähestymistapoja</a:t>
            </a:r>
          </a:p>
        </p:txBody>
      </p:sp>
      <p:sp>
        <p:nvSpPr>
          <p:cNvPr id="133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b="1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Rationaalinen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(vrt. sivistävä tehtävä)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Kasvatettavan rationaalisuuden ja </a:t>
            </a:r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valinnan vapauden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korostamista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Terveyskasvatuksen tehtävänä tietojen ja taitojen lisääminen sekä arvojen selkeyttäminen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Vältetään suostuttelua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Opettaja/kasvattaja ei tuo omia käsityksiään, arvojaan ja suhtautumistaan esille</a:t>
            </a:r>
          </a:p>
        </p:txBody>
      </p:sp>
      <p:sp>
        <p:nvSpPr>
          <p:cNvPr id="133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55E584-444F-46F5-A09F-803B4CF3932A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3331" name="Straight Connector 133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3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Oval 1434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500" b="1">
                <a:solidFill>
                  <a:srgbClr val="FFFFFF"/>
                </a:solidFill>
              </a:rPr>
              <a:t>Terveyskasvatuksen erilaisia lähestymistapoja</a:t>
            </a:r>
          </a:p>
        </p:txBody>
      </p:sp>
      <p:sp>
        <p:nvSpPr>
          <p:cNvPr id="1434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5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b="1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Voimavarakeskeinen lähestymistapa</a:t>
            </a: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(vrt. mielenterveystehtävä)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Terveyskasvatuksen tavoitteena lisätä lasten ja nuorten psyykkisiä voimavaroja ja sosioemotionaalisia taitoja sekä laajemmin sellaisia sosiaalisia taitoja, jotka edistävät mahdollisuuksia vaikuttaa omaan terveyteen ja elämään</a:t>
            </a:r>
          </a:p>
          <a:p>
            <a:pPr eaLnBrk="1" hangingPunct="1"/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Positiivisen terveyden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indikaattorit (Hjort 1994):</a:t>
            </a:r>
          </a:p>
          <a:p>
            <a:pPr lvl="1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Hyvinvointi</a:t>
            </a:r>
          </a:p>
          <a:p>
            <a:pPr lvl="1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Hallinnan tunne</a:t>
            </a:r>
          </a:p>
          <a:p>
            <a:pPr lvl="1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Fyysinen kunto</a:t>
            </a:r>
          </a:p>
          <a:p>
            <a:pPr lvl="1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Sosiaalinen tuki</a:t>
            </a:r>
          </a:p>
        </p:txBody>
      </p:sp>
      <p:sp>
        <p:nvSpPr>
          <p:cNvPr id="1435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DF15F1-25AF-4EF0-9E04-564A7A6D5C62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4355" name="Straight Connector 1435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6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Oval 1537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500" b="1">
                <a:solidFill>
                  <a:srgbClr val="FFFFFF"/>
                </a:solidFill>
              </a:rPr>
              <a:t>Terveyskasvatuksen erilaisia lähestymistapoja</a:t>
            </a:r>
          </a:p>
        </p:txBody>
      </p:sp>
      <p:sp>
        <p:nvSpPr>
          <p:cNvPr id="1537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7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b="1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Voimavarakeskeinen lähestymistapa</a:t>
            </a: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(vrt. mielenterveystehtävä)</a:t>
            </a:r>
          </a:p>
          <a:p>
            <a:pPr eaLnBrk="1" hangingPunct="1"/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Empowerment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= voimaantuminen, vahvistaminen</a:t>
            </a:r>
          </a:p>
          <a:p>
            <a:pPr lvl="1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huomioidaan vastavuoroisuus, kasvatettavan tarpeet, heidän selviytymistaitonsa, piilevät voimavarat, yksilölliset toimintatyylit, tukiverkostot…</a:t>
            </a:r>
          </a:p>
          <a:p>
            <a:pPr lvl="1"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kasvattaja kuuntelija, myötäeläjä, ymmärtäjä</a:t>
            </a:r>
          </a:p>
          <a:p>
            <a:pPr eaLnBrk="1" hangingPunct="1"/>
            <a:endParaRPr lang="fi-FI" altLang="fi-FI" sz="2000" b="1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53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B1504C-CC93-4B07-9D52-652DB70AD156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5379" name="Straight Connector 1537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7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Oval 1639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100" b="1">
                <a:solidFill>
                  <a:srgbClr val="FFFFFF"/>
                </a:solidFill>
              </a:rPr>
              <a:t>Terveyskasvatuksen erilaisia lähestymistapoja</a:t>
            </a:r>
          </a:p>
        </p:txBody>
      </p:sp>
      <p:sp>
        <p:nvSpPr>
          <p:cNvPr id="1639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9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b="1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Humanistinen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(vrt. sivistävä ja virittävä tehtävä)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Korostetaan terveyskasvatuksen </a:t>
            </a:r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sivistävää tehtävää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sekä terveyteen ja sairauteen liittyvää </a:t>
            </a:r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arvopohdintaa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Terveyskasvatuksen tavoitteena on, että lapset ja nuoret saavat hyvän terveyssivistyksellisen perustan sekä oppivat terveyteen ja sairauksiin liittyvää arvopohdiskelua</a:t>
            </a:r>
          </a:p>
          <a:p>
            <a:pPr eaLnBrk="1" hangingPunct="1"/>
            <a:endParaRPr lang="fi-FI" altLang="fi-FI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40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DE8E0A-70A2-4BB5-A75C-B0AFD181AD27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6403" name="Straight Connector 1640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52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8" name="Rectangle 1741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0" name="Oval 1741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fi-FI" altLang="fi-FI" sz="3500" b="1">
                <a:solidFill>
                  <a:srgbClr val="FFFFFF"/>
                </a:solidFill>
              </a:rPr>
              <a:t>Terveyskasvatuksen erilaisia lähestymistapoja</a:t>
            </a:r>
          </a:p>
        </p:txBody>
      </p:sp>
      <p:sp>
        <p:nvSpPr>
          <p:cNvPr id="1742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2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b="1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Humanistinen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>
                <a:solidFill>
                  <a:schemeClr val="tx1">
                    <a:alpha val="80000"/>
                  </a:schemeClr>
                </a:solidFill>
              </a:rPr>
              <a:t>(vrt. sivistävä ja virittävä tehtävä)</a:t>
            </a:r>
          </a:p>
          <a:p>
            <a:pPr eaLnBrk="1" hangingPunct="1"/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Terveyssivistys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= terveyteen ja sairauteen liittyvien kykyjen, taitojen, tietojen ja asenteiden ja arvojen jatkuvaa uusintamista, kehittämistä ja jalostamista</a:t>
            </a:r>
          </a:p>
          <a:p>
            <a:pPr eaLnBrk="1" hangingPunct="1"/>
            <a:r>
              <a:rPr lang="fi-FI" altLang="fi-FI" sz="2000" u="sng">
                <a:solidFill>
                  <a:schemeClr val="tx1">
                    <a:alpha val="80000"/>
                  </a:schemeClr>
                </a:solidFill>
              </a:rPr>
              <a:t>Terveystiedon</a:t>
            </a:r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 välittäminen, omaksuminen ja pohdiskelu ovat arvoja sinänsä – ei vain käyttäytymisen muuttuminen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Keskeistä myös suvaitsevaisuuden ja moniarvoisuuden kunnioittamisen oppiminen</a:t>
            </a:r>
          </a:p>
          <a:p>
            <a:pPr eaLnBrk="1" hangingPunct="1"/>
            <a:r>
              <a:rPr lang="fi-FI" altLang="fi-FI" sz="2000">
                <a:solidFill>
                  <a:schemeClr val="tx1">
                    <a:alpha val="80000"/>
                  </a:schemeClr>
                </a:solidFill>
              </a:rPr>
              <a:t>”Terveys ei ole palkinto, eikä sairaus rangaistus”</a:t>
            </a:r>
          </a:p>
          <a:p>
            <a:pPr eaLnBrk="1" hangingPunct="1"/>
            <a:endParaRPr lang="fi-FI" altLang="fi-FI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4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C0AB2-606A-4C45-BD2F-AB640EE944E1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7428" name="Straight Connector 174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4" name="Rectangle 21513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16" name="Group 21515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1530" name="Freeform: Shape 21516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531" name="Freeform: Shape 21517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532" name="Freeform: Shape 21518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520" name="Freeform: Shape 21519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533" name="Freeform: Shape 21520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1534" name="Freeform: Shape 21521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535" name="Freeform: Shape 21522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fi-FI" altLang="fi-FI" sz="3600">
                <a:solidFill>
                  <a:schemeClr val="tx2"/>
                </a:solidFill>
              </a:rPr>
              <a:t>Terveysosaaminen (Paakkari &amp; Paakkari 2012)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fi-FI" altLang="fi-FI" sz="2000">
                <a:solidFill>
                  <a:schemeClr val="tx2"/>
                </a:solidFill>
              </a:rPr>
              <a:t>Teoreettinen tieto</a:t>
            </a:r>
          </a:p>
          <a:p>
            <a:r>
              <a:rPr lang="fi-FI" altLang="fi-FI" sz="2000">
                <a:solidFill>
                  <a:schemeClr val="tx2"/>
                </a:solidFill>
              </a:rPr>
              <a:t>Käytännön taidot</a:t>
            </a:r>
          </a:p>
          <a:p>
            <a:r>
              <a:rPr lang="fi-FI" altLang="fi-FI" sz="2000">
                <a:solidFill>
                  <a:schemeClr val="tx2"/>
                </a:solidFill>
              </a:rPr>
              <a:t>Kriittinen ajattelu</a:t>
            </a:r>
          </a:p>
          <a:p>
            <a:r>
              <a:rPr lang="fi-FI" altLang="fi-FI" sz="2000">
                <a:solidFill>
                  <a:schemeClr val="tx2"/>
                </a:solidFill>
              </a:rPr>
              <a:t>Itsetuntemus</a:t>
            </a:r>
          </a:p>
          <a:p>
            <a:r>
              <a:rPr lang="fi-FI" altLang="fi-FI" sz="2000">
                <a:solidFill>
                  <a:schemeClr val="tx2"/>
                </a:solidFill>
              </a:rPr>
              <a:t>Eettinen vastuullisuus</a:t>
            </a:r>
          </a:p>
        </p:txBody>
      </p:sp>
    </p:spTree>
    <p:extLst>
      <p:ext uri="{BB962C8B-B14F-4D97-AF65-F5344CB8AC3E}">
        <p14:creationId xmlns:p14="http://schemas.microsoft.com/office/powerpoint/2010/main" val="3506358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fi-FI" sz="3600" b="1">
                <a:solidFill>
                  <a:schemeClr val="tx2"/>
                </a:solidFill>
              </a:rPr>
              <a:t>Itsestä huolehtiminen ja arjen taidot OPS (L3)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endParaRPr lang="fi-FI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8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fi-FI" altLang="fi-FI" sz="3600" b="1">
                <a:solidFill>
                  <a:schemeClr val="tx2"/>
                </a:solidFill>
              </a:rPr>
              <a:t>Mitä tulee mieleen sanasta psyykkinen toimintakyky?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endParaRPr lang="fi-FI" altLang="fi-FI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9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F0CEE-D201-D150-3F4B-5D975A32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Kuumailmapallo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lentäjä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9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0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31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72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fi-FI" altLang="fi-FI" sz="3600" b="1">
                <a:solidFill>
                  <a:schemeClr val="tx2"/>
                </a:solidFill>
              </a:rPr>
              <a:t>Psyykkinen toimintakyky</a:t>
            </a:r>
          </a:p>
        </p:txBody>
      </p:sp>
      <p:grpSp>
        <p:nvGrpSpPr>
          <p:cNvPr id="5132" name="Group 513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133" name="Freeform: Shape 513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6" name="Freeform: Shape 513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/>
          </a:bodyPr>
          <a:lstStyle/>
          <a:p>
            <a:pPr>
              <a:buFontTx/>
              <a:buChar char="•"/>
            </a:pPr>
            <a:r>
              <a:rPr lang="fi-FI" altLang="fi-FI" sz="1800">
                <a:solidFill>
                  <a:schemeClr val="tx2"/>
                </a:solidFill>
              </a:rPr>
              <a:t>Kognitiivinen toimintakyky – muisti, oppiminen, älykkyys, luovuus ja havaitseminen, persoonallisuuden ominaisuudet</a:t>
            </a:r>
          </a:p>
          <a:p>
            <a:pPr>
              <a:buFontTx/>
              <a:buChar char="•"/>
            </a:pPr>
            <a:r>
              <a:rPr lang="fi-FI" altLang="fi-FI" sz="1800" b="1">
                <a:solidFill>
                  <a:schemeClr val="tx2"/>
                </a:solidFill>
              </a:rPr>
              <a:t>Emotionaalinen toimintakyky </a:t>
            </a:r>
            <a:r>
              <a:rPr lang="fi-FI" altLang="fi-FI" sz="1800">
                <a:solidFill>
                  <a:schemeClr val="tx2"/>
                </a:solidFill>
              </a:rPr>
              <a:t>– mieliala, itsetunto ja kyky tuntea mielihyvää </a:t>
            </a:r>
          </a:p>
          <a:p>
            <a:pPr>
              <a:buFontTx/>
              <a:buChar char="•"/>
            </a:pPr>
            <a:r>
              <a:rPr lang="fi-FI" altLang="fi-FI" sz="1800">
                <a:solidFill>
                  <a:schemeClr val="tx2"/>
                </a:solidFill>
              </a:rPr>
              <a:t>Psyykkistä toimintakykyä voidaan tarkastella myös persoonallisuuuden näkökulmasta, jolloin keskitytään minäkäsityksen tutkimiseen (Heimonen 2009)</a:t>
            </a:r>
          </a:p>
          <a:p>
            <a:pPr>
              <a:buFontTx/>
              <a:buChar char="•"/>
            </a:pPr>
            <a:endParaRPr lang="fi-FI" altLang="fi-FI" sz="1800">
              <a:solidFill>
                <a:schemeClr val="tx2"/>
              </a:solidFill>
            </a:endParaRPr>
          </a:p>
        </p:txBody>
      </p:sp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5139" name="Freeform: Shape 513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0" name="Freeform: Shape 513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1" name="Freeform: Shape 514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2" name="Freeform: Shape 514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53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3600" b="1">
                <a:solidFill>
                  <a:schemeClr val="tx2"/>
                </a:solidFill>
              </a:rPr>
              <a:t>Sosiaalinen toimintakyky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fi-FI" sz="1800">
                <a:solidFill>
                  <a:schemeClr val="tx2"/>
                </a:solidFill>
              </a:rPr>
              <a:t>Ihminen toimijana yhteisössä ja ympäristössä </a:t>
            </a:r>
          </a:p>
          <a:p>
            <a:pPr>
              <a:defRPr/>
            </a:pPr>
            <a:r>
              <a:rPr lang="fi-FI" sz="1800">
                <a:solidFill>
                  <a:schemeClr val="tx2"/>
                </a:solidFill>
              </a:rPr>
              <a:t>Sosiaalinen toimintakyky yhteiskuntaan sopeutumisena (osallisuus, sosiaaliset verkostot )</a:t>
            </a:r>
          </a:p>
          <a:p>
            <a:pPr>
              <a:defRPr/>
            </a:pPr>
            <a:r>
              <a:rPr lang="fi-FI" sz="1800">
                <a:solidFill>
                  <a:schemeClr val="tx2"/>
                </a:solidFill>
              </a:rPr>
              <a:t>Sosiaaliset resurssit ja sosiaalinen toimintakyky</a:t>
            </a:r>
          </a:p>
          <a:p>
            <a:pPr>
              <a:defRPr/>
            </a:pPr>
            <a:r>
              <a:rPr lang="fi-FI" sz="1800">
                <a:solidFill>
                  <a:schemeClr val="tx2"/>
                </a:solidFill>
              </a:rPr>
              <a:t>Sosiaalisten roolien ylläpitäminen</a:t>
            </a:r>
          </a:p>
          <a:p>
            <a:pPr>
              <a:defRPr/>
            </a:pPr>
            <a:r>
              <a:rPr lang="fi-FI" sz="1800">
                <a:solidFill>
                  <a:schemeClr val="tx2"/>
                </a:solidFill>
              </a:rPr>
              <a:t>Sosiaaliset taidot ja sosiaalinen toiminta</a:t>
            </a:r>
          </a:p>
          <a:p>
            <a:pPr>
              <a:defRPr/>
            </a:pPr>
            <a:endParaRPr lang="fi-FI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5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endParaRPr lang="fi-FI" sz="1800">
              <a:solidFill>
                <a:schemeClr val="tx2"/>
              </a:solidFill>
            </a:endParaRPr>
          </a:p>
          <a:p>
            <a:endParaRPr lang="fi-FI" sz="1800">
              <a:solidFill>
                <a:schemeClr val="tx2"/>
              </a:solidFill>
            </a:endParaRPr>
          </a:p>
          <a:p>
            <a:endParaRPr lang="fi-FI" sz="1800">
              <a:solidFill>
                <a:schemeClr val="tx2"/>
              </a:solidFill>
            </a:endParaRPr>
          </a:p>
          <a:p>
            <a:r>
              <a:rPr lang="fi-FI" sz="1800">
                <a:solidFill>
                  <a:schemeClr val="tx2"/>
                </a:solidFill>
              </a:rPr>
              <a:t>Tilanne jossa ilmeni negatiivinen tunne tai positiivinen tunne liikuntaan liittyen</a:t>
            </a:r>
          </a:p>
        </p:txBody>
      </p:sp>
    </p:spTree>
    <p:extLst>
      <p:ext uri="{BB962C8B-B14F-4D97-AF65-F5344CB8AC3E}">
        <p14:creationId xmlns:p14="http://schemas.microsoft.com/office/powerpoint/2010/main" val="19095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Aivot ja mielihyvä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i-FI" sz="1500">
                <a:solidFill>
                  <a:schemeClr val="tx2"/>
                </a:solidFill>
              </a:rPr>
              <a:t>Tunteet saavat meidät kirjaimellisesti liikkumaan tai pysähtymään – sekä hyvässä että pahassa.</a:t>
            </a:r>
          </a:p>
          <a:p>
            <a:r>
              <a:rPr lang="fi-FI" sz="1500">
                <a:solidFill>
                  <a:schemeClr val="tx2"/>
                </a:solidFill>
              </a:rPr>
              <a:t>Liikunta on monille meistä motivoivaa, palkitsevaa ja koukuttavaa ja sen aiheuttamat mielihyvän tunteet ovat tärkeä liikuntaharrastusta ylläpitävä tekijä (Aaltonen ym. 2012)</a:t>
            </a:r>
          </a:p>
          <a:p>
            <a:r>
              <a:rPr lang="fi-FI" sz="1500">
                <a:solidFill>
                  <a:schemeClr val="tx2"/>
                </a:solidFill>
              </a:rPr>
              <a:t>Aivojen palkkiojärjestelmä säätelee toisaalta motivaatiotamme ja mielihyvän kokemuksia, jotka seuraavat kun saavutamme asettamiamme tavoitteita. </a:t>
            </a:r>
          </a:p>
          <a:p>
            <a:r>
              <a:rPr lang="fi-FI" sz="1500">
                <a:solidFill>
                  <a:schemeClr val="tx2"/>
                </a:solidFill>
              </a:rPr>
              <a:t>Tavoitteissa onnistuminen tuntuu kokemuksellisesti palkitsevalta, mikä edesauttaa miellyttävältä tuntuneiden asioiden tekemistä. </a:t>
            </a:r>
          </a:p>
          <a:p>
            <a:r>
              <a:rPr lang="fi-FI" sz="1500">
                <a:solidFill>
                  <a:schemeClr val="tx2"/>
                </a:solidFill>
              </a:rPr>
              <a:t>Liikunnalla ja tunteilla on vastavuoroinen suhde. Kehomme fysiologinen tila vaikuttaa suoraan siihen, millaisia tunteita kulloinkin koemme (Nummenmaa 2014)</a:t>
            </a:r>
          </a:p>
          <a:p>
            <a:r>
              <a:rPr lang="fi-FI" sz="1500">
                <a:solidFill>
                  <a:schemeClr val="tx2"/>
                </a:solidFill>
              </a:rPr>
              <a:t>Toisaalta tunteemme vaikuttavat suoraan siihen millaisiin toimiin tartumme arkielämässämme.</a:t>
            </a:r>
          </a:p>
          <a:p>
            <a:r>
              <a:rPr lang="fi-FI" sz="1500">
                <a:solidFill>
                  <a:schemeClr val="tx2"/>
                </a:solidFill>
              </a:rPr>
              <a:t>Lopputuloksena joko itseään vahvistava myönteinen silmukka tai kielteinen silmukka.</a:t>
            </a:r>
          </a:p>
          <a:p>
            <a:endParaRPr lang="fi-FI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1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300" b="1">
                <a:solidFill>
                  <a:schemeClr val="tx2"/>
                </a:solidFill>
              </a:rPr>
              <a:t>TIETOISUUSTAITOJEN MÄÄRITELMÄ JA YHTEYS HYVINVOINTIIN</a:t>
            </a:r>
            <a:br>
              <a:rPr lang="fi-FI" altLang="fi-FI" sz="3300" b="1">
                <a:solidFill>
                  <a:schemeClr val="tx2"/>
                </a:solidFill>
              </a:rPr>
            </a:br>
            <a:r>
              <a:rPr lang="fi-FI" altLang="fi-FI" sz="3300" b="1">
                <a:solidFill>
                  <a:schemeClr val="tx2"/>
                </a:solidFill>
              </a:rPr>
              <a:t>(Daniel Rechtschaffen)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fi-FI" altLang="fi-FI" sz="1800">
                <a:solidFill>
                  <a:schemeClr val="tx2"/>
                </a:solidFill>
              </a:rPr>
              <a:t>Tietoisuustaidot, tietoinen läsnäolo, hyväksyvä tietoinen läsnäolo (mindfullness) on keskittymistä, havainnointia ja läsnä olemista nykyhetkessä tietoisena siitä, mitä juuri nyt on ja tapahtuu itsessä tai ympärillä.</a:t>
            </a:r>
          </a:p>
          <a:p>
            <a:pPr eaLnBrk="1" hangingPunct="1">
              <a:buFont typeface="Arial" charset="0"/>
              <a:buChar char="•"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i-FI" altLang="fi-FI" sz="1800">
                <a:solidFill>
                  <a:schemeClr val="tx2"/>
                </a:solidFill>
              </a:rPr>
              <a:t>Mielenliikkeet ja useat jokapäiväiset rutiinit ovat suurelta osin automaattisia ja tietoisen mielen ulottumattomissa. Monet näistä automaattisista toiminnoista ovat omiaan aiheuttamaan stressiä ja heikentämään hyvinvointia sekä kognitiivisia kykyjä.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78518" y="2513013"/>
            <a:ext cx="9313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074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3" name="Freeform: Shape 513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/>
              <a:t>Peruskoulun oppilaita, San Fransisco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0EB8CDC6-158E-98AF-0F11-AB58CD28A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47652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856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156" name="Group 6155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sz="2000" b="1">
                <a:solidFill>
                  <a:schemeClr val="tx2"/>
                </a:solidFill>
              </a:rPr>
              <a:t>KEHON TUNTEMUSTEN LUKEMISEN TAITO</a:t>
            </a:r>
          </a:p>
          <a:p>
            <a:pPr marL="0" indent="0" eaLnBrk="1" hangingPunct="1">
              <a:buNone/>
            </a:pPr>
            <a:r>
              <a:rPr lang="fi-FI" altLang="fi-FI" sz="2000">
                <a:solidFill>
                  <a:schemeClr val="tx2"/>
                </a:solidFill>
              </a:rPr>
              <a:t>Aloitetaan rentoutumalla ja rauhoittamalla kiireistä mieltä</a:t>
            </a:r>
          </a:p>
          <a:p>
            <a:pPr marL="0" indent="0" eaLnBrk="1" hangingPunct="1">
              <a:buNone/>
            </a:pPr>
            <a:r>
              <a:rPr lang="fi-FI" altLang="fi-FI" sz="2000">
                <a:solidFill>
                  <a:schemeClr val="tx2"/>
                </a:solidFill>
              </a:rPr>
              <a:t>Kehon tuntemusten lukemisen taito auttaa herättämään aistit sekä saavuttamaan yhteyden kehoon ja koko fyysiseen maailmaan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2000" b="1">
                <a:solidFill>
                  <a:schemeClr val="tx2"/>
                </a:solidFill>
              </a:rPr>
              <a:t>MIELEN ja TUNTEIDEN LUKEMISEN TAITO</a:t>
            </a:r>
          </a:p>
          <a:p>
            <a:pPr marL="0" indent="0" eaLnBrk="1" hangingPunct="1">
              <a:buNone/>
            </a:pPr>
            <a:r>
              <a:rPr lang="fi-FI" altLang="fi-FI" sz="2000">
                <a:solidFill>
                  <a:schemeClr val="tx2"/>
                </a:solidFill>
              </a:rPr>
              <a:t>Kun on fyysisesti läsnä ja rentoutunut, voi kehittää keskittymiskykyään.  Valitaan tietty kohde, esimerkiksi hengitys ja kiinnitetään huomio siihen</a:t>
            </a:r>
          </a:p>
          <a:p>
            <a:pPr marL="0" indent="0" eaLnBrk="1" hangingPunct="1">
              <a:buNone/>
            </a:pPr>
            <a:endParaRPr lang="fi-FI" altLang="fi-FI" sz="200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fi-FI" altLang="fi-FI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8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illaan\Desktop\mieli_logo_white_rgb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877272"/>
            <a:ext cx="2031504" cy="8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3431704" y="1490396"/>
            <a:ext cx="5688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i-FI" sz="80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 Heiti Std B" pitchFamily="34" charset="-128"/>
                <a:ea typeface="Adobe Fan Heiti Std B" pitchFamily="34" charset="-128"/>
              </a:rPr>
              <a:t>Pidä huolta itsestäsi!</a:t>
            </a:r>
          </a:p>
        </p:txBody>
      </p:sp>
    </p:spTree>
    <p:extLst>
      <p:ext uri="{BB962C8B-B14F-4D97-AF65-F5344CB8AC3E}">
        <p14:creationId xmlns:p14="http://schemas.microsoft.com/office/powerpoint/2010/main" val="224168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 b="1">
                <a:solidFill>
                  <a:schemeClr val="tx2"/>
                </a:solidFill>
              </a:rPr>
              <a:t>Terveystieto alakoulussa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i-FI" sz="1800" b="1">
                <a:solidFill>
                  <a:schemeClr val="tx2"/>
                </a:solidFill>
              </a:rPr>
              <a:t>Millaista se on ollut ja millainen se voisi olla? Ideoikaa!</a:t>
            </a:r>
          </a:p>
        </p:txBody>
      </p:sp>
    </p:spTree>
    <p:extLst>
      <p:ext uri="{BB962C8B-B14F-4D97-AF65-F5344CB8AC3E}">
        <p14:creationId xmlns:p14="http://schemas.microsoft.com/office/powerpoint/2010/main" val="34353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Terveyskasvatuksen (Hyvinvointioppimisen) 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Mitkä ne olisivat?</a:t>
            </a:r>
          </a:p>
        </p:txBody>
      </p:sp>
    </p:spTree>
    <p:extLst>
      <p:ext uri="{BB962C8B-B14F-4D97-AF65-F5344CB8AC3E}">
        <p14:creationId xmlns:p14="http://schemas.microsoft.com/office/powerpoint/2010/main" val="257142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93" y="1070800"/>
            <a:ext cx="4018173" cy="5583126"/>
          </a:xfrm>
        </p:spPr>
        <p:txBody>
          <a:bodyPr>
            <a:normAutofit/>
          </a:bodyPr>
          <a:lstStyle/>
          <a:p>
            <a:pPr algn="r" eaLnBrk="1" hangingPunct="1"/>
            <a:r>
              <a:rPr lang="fi-FI" altLang="fi-FI" sz="3200" b="1" dirty="0"/>
              <a:t>Terveyskasvatuksen</a:t>
            </a:r>
            <a:br>
              <a:rPr lang="fi-FI" altLang="fi-FI" sz="3200" b="1" dirty="0"/>
            </a:br>
            <a:r>
              <a:rPr lang="fi-FI" altLang="fi-FI" sz="3200" b="1" dirty="0"/>
              <a:t>/hyvinvointioppimisen </a:t>
            </a:r>
            <a:br>
              <a:rPr lang="fi-FI" altLang="fi-FI" sz="3200" b="1" dirty="0"/>
            </a:br>
            <a:r>
              <a:rPr lang="fi-FI" altLang="fi-FI" sz="3200" b="1" dirty="0"/>
              <a:t>neljä tehtävää </a:t>
            </a:r>
            <a:r>
              <a:rPr lang="fi-FI" altLang="fi-FI" sz="3200" dirty="0"/>
              <a:t>(Kannas)</a:t>
            </a:r>
            <a:endParaRPr lang="fi-FI" altLang="fi-FI" sz="3200" b="1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688AA1-7505-4DD7-9355-F4DF3EBC88B1}" type="slidenum">
              <a:rPr lang="fi-FI" alt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fi-FI" alt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6156" name="Straight Connector 615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0" name="Rectangle 3">
            <a:extLst>
              <a:ext uri="{FF2B5EF4-FFF2-40B4-BE49-F238E27FC236}">
                <a16:creationId xmlns:a16="http://schemas.microsoft.com/office/drawing/2014/main" id="{70F7A92B-36F3-BACD-EBE8-2A63BF745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07190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25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7182" name="Freeform: Shape 7181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83" name="Freeform: Shape 718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84" name="Freeform: Shape 7183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85" name="Freeform: Shape 7184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>
                <a:solidFill>
                  <a:schemeClr val="tx2"/>
                </a:solidFill>
              </a:rPr>
              <a:t>Terveyskasvatuksen </a:t>
            </a:r>
            <a:br>
              <a:rPr lang="fi-FI" altLang="fi-FI" sz="3600" b="1">
                <a:solidFill>
                  <a:schemeClr val="tx2"/>
                </a:solidFill>
              </a:rPr>
            </a:br>
            <a:r>
              <a:rPr lang="fi-FI" altLang="fi-FI" sz="3600" b="1">
                <a:solidFill>
                  <a:schemeClr val="tx2"/>
                </a:solidFill>
              </a:rPr>
              <a:t>neljä tehtävää</a:t>
            </a:r>
            <a:endParaRPr lang="fi-FI" altLang="fi-FI" sz="3600">
              <a:solidFill>
                <a:schemeClr val="tx2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1800" b="1">
                <a:solidFill>
                  <a:schemeClr val="tx2"/>
                </a:solidFill>
              </a:rPr>
              <a:t>1. Sivistävä tehtävä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Mitkä ovat </a:t>
            </a:r>
            <a:r>
              <a:rPr lang="fi-FI" altLang="fi-FI" sz="1800" u="sng">
                <a:solidFill>
                  <a:schemeClr val="tx2"/>
                </a:solidFill>
              </a:rPr>
              <a:t>keskeisimmät yleissivistävät tiedot ja taidot</a:t>
            </a:r>
            <a:r>
              <a:rPr lang="fi-FI" altLang="fi-FI" sz="1800">
                <a:solidFill>
                  <a:schemeClr val="tx2"/>
                </a:solidFill>
              </a:rPr>
              <a:t>, jotka kouluaikana tulisi oppia terveydestä?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Ydinainesanalyysi: </a:t>
            </a:r>
          </a:p>
          <a:p>
            <a:pPr eaLnBrk="1" hangingPunct="1">
              <a:buFontTx/>
              <a:buNone/>
            </a:pPr>
            <a:r>
              <a:rPr lang="fi-FI" altLang="fi-FI" sz="1800">
                <a:solidFill>
                  <a:schemeClr val="tx2"/>
                </a:solidFill>
              </a:rPr>
              <a:t>	must know – should know – nice to know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Lasten ja nuorten omat tiedontarpeet?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Tieto – tunne - tahto</a:t>
            </a:r>
          </a:p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9C318C-24FE-4EF3-8FE8-36E46615D2BD}" type="slidenum">
              <a:rPr lang="fi-FI" altLang="fi-FI" smtClean="0"/>
              <a:pPr>
                <a:spcAft>
                  <a:spcPts val="600"/>
                </a:spcAft>
              </a:pPr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36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8206" name="Freeform: Shape 8205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7" name="Freeform: Shape 8206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8" name="Freeform: Shape 8207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9" name="Freeform: Shape 8208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10" name="Freeform: Shape 8209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400" b="1">
                <a:solidFill>
                  <a:schemeClr val="tx2"/>
                </a:solidFill>
              </a:rPr>
              <a:t>Terveyskasvatuksen </a:t>
            </a:r>
            <a:br>
              <a:rPr lang="fi-FI" altLang="fi-FI" sz="3400" b="1">
                <a:solidFill>
                  <a:schemeClr val="tx2"/>
                </a:solidFill>
              </a:rPr>
            </a:br>
            <a:r>
              <a:rPr lang="fi-FI" altLang="fi-FI" sz="3400" b="1">
                <a:solidFill>
                  <a:schemeClr val="tx2"/>
                </a:solidFill>
              </a:rPr>
              <a:t>neljä tehtävää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1800" b="1">
                <a:solidFill>
                  <a:schemeClr val="tx2"/>
                </a:solidFill>
              </a:rPr>
              <a:t>2. Virittävä tehtävä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Tavoitteena </a:t>
            </a:r>
            <a:r>
              <a:rPr lang="fi-FI" altLang="fi-FI" sz="1800" u="sng">
                <a:solidFill>
                  <a:schemeClr val="tx2"/>
                </a:solidFill>
              </a:rPr>
              <a:t>ajattelemiseen</a:t>
            </a:r>
            <a:r>
              <a:rPr lang="fi-FI" altLang="fi-FI" sz="1800">
                <a:solidFill>
                  <a:schemeClr val="tx2"/>
                </a:solidFill>
              </a:rPr>
              <a:t> auttaminen ja tiedostamisen virittäminen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Tärkeitä miksi-kysymykset ja niistä keskusteleminen, pohdiskelu, väittely, perustelut</a:t>
            </a:r>
          </a:p>
          <a:p>
            <a:pPr eaLnBrk="1" hangingPunct="1"/>
            <a:r>
              <a:rPr lang="fi-FI" altLang="fi-FI" sz="1800" u="sng">
                <a:solidFill>
                  <a:schemeClr val="tx2"/>
                </a:solidFill>
              </a:rPr>
              <a:t>Mikä virittää</a:t>
            </a:r>
            <a:r>
              <a:rPr lang="fi-FI" altLang="fi-FI" sz="1800">
                <a:solidFill>
                  <a:schemeClr val="tx2"/>
                </a:solidFill>
              </a:rPr>
              <a:t>: puutteet aiemmissa tiedoissa, myönteinen epävarmuus, uteliaisuus…?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Kasvattajan </a:t>
            </a:r>
            <a:r>
              <a:rPr lang="fi-FI" altLang="fi-FI" sz="1800" u="sng">
                <a:solidFill>
                  <a:schemeClr val="tx2"/>
                </a:solidFill>
              </a:rPr>
              <a:t>persoonallisuus</a:t>
            </a:r>
            <a:r>
              <a:rPr lang="fi-FI" altLang="fi-FI" sz="1800">
                <a:solidFill>
                  <a:schemeClr val="tx2"/>
                </a:solidFill>
              </a:rPr>
              <a:t> mukana</a:t>
            </a:r>
          </a:p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280136-9ACC-4DEB-AEB9-EF54E6B30B03}" type="slidenum">
              <a:rPr lang="fi-FI" altLang="fi-FI" smtClean="0"/>
              <a:pPr>
                <a:spcAft>
                  <a:spcPts val="600"/>
                </a:spcAft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040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9230" name="Freeform: Shape 9229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31" name="Freeform: Shape 9230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32" name="Freeform: Shape 9231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33" name="Freeform: Shape 9232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34" name="Freeform: Shape 9233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400" b="1">
                <a:solidFill>
                  <a:schemeClr val="tx2"/>
                </a:solidFill>
              </a:rPr>
              <a:t>Terveyskasvatuksen </a:t>
            </a:r>
            <a:br>
              <a:rPr lang="fi-FI" altLang="fi-FI" sz="3400" b="1">
                <a:solidFill>
                  <a:schemeClr val="tx2"/>
                </a:solidFill>
              </a:rPr>
            </a:br>
            <a:r>
              <a:rPr lang="fi-FI" altLang="fi-FI" sz="3400" b="1">
                <a:solidFill>
                  <a:schemeClr val="tx2"/>
                </a:solidFill>
              </a:rPr>
              <a:t>neljä tehtävää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1800" b="1">
                <a:solidFill>
                  <a:schemeClr val="tx2"/>
                </a:solidFill>
              </a:rPr>
              <a:t>3. Mielenterveystehtävä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Tärkeää terveyden </a:t>
            </a:r>
            <a:r>
              <a:rPr lang="fi-FI" altLang="fi-FI" sz="1800" u="sng">
                <a:solidFill>
                  <a:schemeClr val="tx2"/>
                </a:solidFill>
              </a:rPr>
              <a:t>psyykkiset voimavarat</a:t>
            </a:r>
            <a:r>
              <a:rPr lang="fi-FI" altLang="fi-FI" sz="1800">
                <a:solidFill>
                  <a:schemeClr val="tx2"/>
                </a:solidFill>
              </a:rPr>
              <a:t> – ei vain käyttäytymiseen vaikuttaminen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Psyykkisten voimavarojen vahvistamisen myötä myös terveystottumukset voivat todennäköisemmin muuttua = välittävä tehtävä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Tavoitteena ahdistuksen ja pelkojen vähentäminen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Keskeistä oikeanlaisen, turvallisen </a:t>
            </a:r>
            <a:r>
              <a:rPr lang="fi-FI" altLang="fi-FI" sz="1800" u="sng">
                <a:solidFill>
                  <a:schemeClr val="tx2"/>
                </a:solidFill>
              </a:rPr>
              <a:t>ilmapiirin </a:t>
            </a:r>
            <a:r>
              <a:rPr lang="fi-FI" altLang="fi-FI" sz="1800">
                <a:solidFill>
                  <a:schemeClr val="tx2"/>
                </a:solidFill>
              </a:rPr>
              <a:t>luominen kasvatustilanteessa</a:t>
            </a:r>
          </a:p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9DB0FA-6908-4D90-BD45-AC9E723F4FA0}" type="slidenum">
              <a:rPr lang="fi-FI" altLang="fi-FI" smtClean="0"/>
              <a:pPr>
                <a:spcAft>
                  <a:spcPts val="600"/>
                </a:spcAft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8159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0253" name="Group 10252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55" name="Freeform: Shape 10254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56" name="Freeform: Shape 10255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57" name="Freeform: Shape 10256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58" name="Freeform: Shape 10257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400" b="1">
                <a:solidFill>
                  <a:schemeClr val="tx2"/>
                </a:solidFill>
              </a:rPr>
              <a:t>Terveyskasvatuksen </a:t>
            </a:r>
            <a:br>
              <a:rPr lang="fi-FI" altLang="fi-FI" sz="3400" b="1">
                <a:solidFill>
                  <a:schemeClr val="tx2"/>
                </a:solidFill>
              </a:rPr>
            </a:br>
            <a:r>
              <a:rPr lang="fi-FI" altLang="fi-FI" sz="3400" b="1">
                <a:solidFill>
                  <a:schemeClr val="tx2"/>
                </a:solidFill>
              </a:rPr>
              <a:t>neljä tehtävää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1800" b="1">
                <a:solidFill>
                  <a:schemeClr val="tx2"/>
                </a:solidFill>
              </a:rPr>
              <a:t>4. Muutosta avustava tehtävä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Tarkoitetaan sekä terveyskäyttäytymisen että erilaisten terveystaitojen ja –valmiuksien muutoksia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Terveystottumuksiin vaikuttavat monet tekijät (yhteiskunnalliset asiat, perhetausta, elämäntilanteet ja –tapahtumat, psyykkiset voimavarat – kasvatus…)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Pyritään vaikuttamaan terveystottumusten taustalla oleviin tietoihin, taitoihin, arvoihin ja asenteisiin = </a:t>
            </a:r>
            <a:r>
              <a:rPr lang="fi-FI" altLang="fi-FI" sz="1800" u="sng">
                <a:solidFill>
                  <a:schemeClr val="tx2"/>
                </a:solidFill>
              </a:rPr>
              <a:t>terveysosaamiseen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Osa terveysosaamisesta tukee muutosta, osa taas on tärkeää terveyssivistyksen ja arjessa selviytymisen kannalta</a:t>
            </a:r>
          </a:p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96E4A3-8473-43AB-BD76-069B7DD6ABFA}" type="slidenum">
              <a:rPr lang="fi-FI" altLang="fi-FI" smtClean="0"/>
              <a:pPr>
                <a:spcAft>
                  <a:spcPts val="600"/>
                </a:spcAft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76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hteinen esitys_0905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1018</Words>
  <Application>Microsoft Office PowerPoint</Application>
  <PresentationFormat>Widescreen</PresentationFormat>
  <Paragraphs>164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Adobe Fan Heiti Std B</vt:lpstr>
      <vt:lpstr>Arial</vt:lpstr>
      <vt:lpstr>Calibri</vt:lpstr>
      <vt:lpstr>Calibri Light</vt:lpstr>
      <vt:lpstr>Wingdings</vt:lpstr>
      <vt:lpstr>Office-teema</vt:lpstr>
      <vt:lpstr>Yhteinen esitys_090514</vt:lpstr>
      <vt:lpstr> POMM1053  Kaili Kepler-Uotinen sysky 2023 </vt:lpstr>
      <vt:lpstr>“Kuumailmapallo ja lentäjä”</vt:lpstr>
      <vt:lpstr>Terveystieto alakoulussa</vt:lpstr>
      <vt:lpstr>Terveyskasvatuksen (Hyvinvointioppimisen) tehtävät</vt:lpstr>
      <vt:lpstr>Terveyskasvatuksen /hyvinvointioppimisen  neljä tehtävää (Kannas)</vt:lpstr>
      <vt:lpstr>Terveyskasvatuksen  neljä tehtävää</vt:lpstr>
      <vt:lpstr>Terveyskasvatuksen  neljä tehtävää</vt:lpstr>
      <vt:lpstr>Terveyskasvatuksen  neljä tehtävää</vt:lpstr>
      <vt:lpstr>Terveyskasvatuksen  neljä tehtävää</vt:lpstr>
      <vt:lpstr>Terveyskasvatuksen /hyvinvointioppimisen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Terveysosaaminen (Paakkari &amp; Paakkari 2012)</vt:lpstr>
      <vt:lpstr>Itsestä huolehtiminen ja arjen taidot OPS (L3)</vt:lpstr>
      <vt:lpstr>Mitä tulee mieleen sanasta psyykkinen toimintakyky?</vt:lpstr>
      <vt:lpstr>Psyykkinen toimintakyky</vt:lpstr>
      <vt:lpstr>Sosiaalinen toimintakyky</vt:lpstr>
      <vt:lpstr>PowerPoint Presentation</vt:lpstr>
      <vt:lpstr>Aivot ja mielihyvä</vt:lpstr>
      <vt:lpstr>TIETOISUUSTAITOJEN MÄÄRITELMÄ JA YHTEYS HYVINVOINTIIN (Daniel Rechtschaffen)</vt:lpstr>
      <vt:lpstr>Peruskoulun oppilaita, San Fransisco</vt:lpstr>
      <vt:lpstr>PowerPoint Presentation</vt:lpstr>
      <vt:lpstr>PowerPoint Presentation</vt:lpstr>
    </vt:vector>
  </TitlesOfParts>
  <Company>Suomen Mielenterveysseura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Riikka Nurmi</dc:creator>
  <cp:lastModifiedBy>Stiina.Uotinen</cp:lastModifiedBy>
  <cp:revision>58</cp:revision>
  <cp:lastPrinted>2017-11-12T12:44:01Z</cp:lastPrinted>
  <dcterms:created xsi:type="dcterms:W3CDTF">2015-05-06T08:25:55Z</dcterms:created>
  <dcterms:modified xsi:type="dcterms:W3CDTF">2023-10-04T20:54:46Z</dcterms:modified>
</cp:coreProperties>
</file>