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95" r:id="rId4"/>
    <p:sldId id="259" r:id="rId5"/>
    <p:sldId id="260" r:id="rId6"/>
    <p:sldId id="293" r:id="rId7"/>
    <p:sldId id="294" r:id="rId8"/>
    <p:sldId id="263" r:id="rId9"/>
    <p:sldId id="261" r:id="rId10"/>
    <p:sldId id="264" r:id="rId11"/>
    <p:sldId id="296" r:id="rId12"/>
    <p:sldId id="265" r:id="rId13"/>
    <p:sldId id="266" r:id="rId14"/>
    <p:sldId id="270" r:id="rId15"/>
    <p:sldId id="297" r:id="rId16"/>
    <p:sldId id="267" r:id="rId17"/>
    <p:sldId id="269" r:id="rId18"/>
    <p:sldId id="271" r:id="rId19"/>
    <p:sldId id="272" r:id="rId20"/>
    <p:sldId id="273" r:id="rId21"/>
    <p:sldId id="274" r:id="rId22"/>
    <p:sldId id="322" r:id="rId23"/>
    <p:sldId id="275" r:id="rId24"/>
    <p:sldId id="276" r:id="rId25"/>
    <p:sldId id="277" r:id="rId26"/>
    <p:sldId id="278" r:id="rId27"/>
    <p:sldId id="279" r:id="rId28"/>
    <p:sldId id="280" r:id="rId29"/>
    <p:sldId id="281" r:id="rId30"/>
    <p:sldId id="282" r:id="rId31"/>
    <p:sldId id="283" r:id="rId32"/>
    <p:sldId id="298" r:id="rId33"/>
    <p:sldId id="284" r:id="rId34"/>
    <p:sldId id="285" r:id="rId35"/>
    <p:sldId id="286" r:id="rId36"/>
    <p:sldId id="287" r:id="rId37"/>
    <p:sldId id="288" r:id="rId38"/>
    <p:sldId id="289" r:id="rId39"/>
    <p:sldId id="290" r:id="rId40"/>
    <p:sldId id="291" r:id="rId41"/>
    <p:sldId id="292" r:id="rId42"/>
    <p:sldId id="299" r:id="rId43"/>
    <p:sldId id="300" r:id="rId44"/>
    <p:sldId id="301" r:id="rId45"/>
    <p:sldId id="302" r:id="rId46"/>
    <p:sldId id="303" r:id="rId47"/>
    <p:sldId id="304" r:id="rId48"/>
    <p:sldId id="306" r:id="rId49"/>
    <p:sldId id="307" r:id="rId50"/>
    <p:sldId id="308" r:id="rId51"/>
    <p:sldId id="309" r:id="rId52"/>
    <p:sldId id="310" r:id="rId53"/>
    <p:sldId id="311" r:id="rId54"/>
    <p:sldId id="312" r:id="rId55"/>
    <p:sldId id="314" r:id="rId56"/>
    <p:sldId id="315" r:id="rId57"/>
    <p:sldId id="316" r:id="rId58"/>
    <p:sldId id="317" r:id="rId59"/>
    <p:sldId id="318" r:id="rId60"/>
    <p:sldId id="319" r:id="rId61"/>
    <p:sldId id="320" r:id="rId62"/>
    <p:sldId id="321" r:id="rId63"/>
    <p:sldId id="323" r:id="rId64"/>
    <p:sldId id="324" r:id="rId6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25C73-5029-4B95-AE7C-0E96980E480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08231CC-068B-42EC-A63E-A757568A6A65}">
      <dgm:prSet/>
      <dgm:spPr/>
      <dgm:t>
        <a:bodyPr/>
        <a:lstStyle/>
        <a:p>
          <a:r>
            <a:rPr lang="fi-FI" dirty="0"/>
            <a:t>Kognitiivinen toimintakyky tarkoittaa tiedon käsittelyyn liittyviä toimintoja.</a:t>
          </a:r>
          <a:endParaRPr lang="en-US" dirty="0"/>
        </a:p>
      </dgm:t>
    </dgm:pt>
    <dgm:pt modelId="{5E84D4DF-FF11-499C-9310-3DC0DD5F340A}" type="parTrans" cxnId="{8469DBE6-8B2B-4FAA-8C22-E0660D81207A}">
      <dgm:prSet/>
      <dgm:spPr/>
      <dgm:t>
        <a:bodyPr/>
        <a:lstStyle/>
        <a:p>
          <a:endParaRPr lang="en-US"/>
        </a:p>
      </dgm:t>
    </dgm:pt>
    <dgm:pt modelId="{70FBA4CD-63B0-4B60-AA27-0A208850165D}" type="sibTrans" cxnId="{8469DBE6-8B2B-4FAA-8C22-E0660D81207A}">
      <dgm:prSet/>
      <dgm:spPr/>
      <dgm:t>
        <a:bodyPr/>
        <a:lstStyle/>
        <a:p>
          <a:endParaRPr lang="en-US"/>
        </a:p>
      </dgm:t>
    </dgm:pt>
    <dgm:pt modelId="{C0396FFC-A733-4315-8E0D-A8404154A545}">
      <dgm:prSet/>
      <dgm:spPr/>
      <dgm:t>
        <a:bodyPr/>
        <a:lstStyle/>
        <a:p>
          <a:r>
            <a:rPr lang="fi-FI"/>
            <a:t>Perusopetuksen ops (2014) niputtaa liikunnassa psyykkisen ja kognitiivisen toimintakyvyn yhteen - useimmiten ne kuitenkin toimintakykyarviointia tehtäessä erotetaan (esim. WHO:n ICF eli toimintakyvyn, toimintarajoitteiden ja terveyden kansainvälinen luokitus.) </a:t>
          </a:r>
          <a:endParaRPr lang="en-US"/>
        </a:p>
      </dgm:t>
    </dgm:pt>
    <dgm:pt modelId="{51DA7983-8A29-4CA9-AC64-F16BC0C8BF1B}" type="parTrans" cxnId="{9CCAA764-F3E5-4C31-A452-3951C8129EFE}">
      <dgm:prSet/>
      <dgm:spPr/>
      <dgm:t>
        <a:bodyPr/>
        <a:lstStyle/>
        <a:p>
          <a:endParaRPr lang="en-US"/>
        </a:p>
      </dgm:t>
    </dgm:pt>
    <dgm:pt modelId="{AC16AA52-D960-435E-BC2F-B55C181515F2}" type="sibTrans" cxnId="{9CCAA764-F3E5-4C31-A452-3951C8129EFE}">
      <dgm:prSet/>
      <dgm:spPr/>
      <dgm:t>
        <a:bodyPr/>
        <a:lstStyle/>
        <a:p>
          <a:endParaRPr lang="en-US"/>
        </a:p>
      </dgm:t>
    </dgm:pt>
    <dgm:pt modelId="{5D8375D0-4FF2-4951-9D68-D8F480E69410}">
      <dgm:prSet/>
      <dgm:spPr/>
      <dgm:t>
        <a:bodyPr/>
        <a:lstStyle/>
        <a:p>
          <a:r>
            <a:rPr lang="fi-FI" dirty="0"/>
            <a:t>Kognitiivisen toimintakyvyn osa-alueelle kuuluvia oppimisvalmiuksia ovat </a:t>
          </a:r>
          <a:endParaRPr lang="en-US" dirty="0"/>
        </a:p>
      </dgm:t>
    </dgm:pt>
    <dgm:pt modelId="{CB5260AB-10BC-4598-8441-7690AA49F7C6}" type="parTrans" cxnId="{57F9A258-7519-4188-A364-A59343D36485}">
      <dgm:prSet/>
      <dgm:spPr/>
      <dgm:t>
        <a:bodyPr/>
        <a:lstStyle/>
        <a:p>
          <a:endParaRPr lang="en-US"/>
        </a:p>
      </dgm:t>
    </dgm:pt>
    <dgm:pt modelId="{23274C59-6D7C-4A08-9C16-835465C031DD}" type="sibTrans" cxnId="{57F9A258-7519-4188-A364-A59343D36485}">
      <dgm:prSet/>
      <dgm:spPr/>
      <dgm:t>
        <a:bodyPr/>
        <a:lstStyle/>
        <a:p>
          <a:endParaRPr lang="en-US"/>
        </a:p>
      </dgm:t>
    </dgm:pt>
    <dgm:pt modelId="{C69DDD59-EA8C-41E1-A21D-9FEBE4ACAED3}">
      <dgm:prSet/>
      <dgm:spPr/>
      <dgm:t>
        <a:bodyPr/>
        <a:lstStyle/>
        <a:p>
          <a:r>
            <a:rPr lang="fi-FI"/>
            <a:t>mm. muisti, keskittyminen, tarkkaavaisuus, hahmottaminen, orientaatio, tiedon 	käsittely, ongelmien ratkaisu, toiminnanohjaus, kielellinen toiminta</a:t>
          </a:r>
          <a:endParaRPr lang="en-US"/>
        </a:p>
      </dgm:t>
    </dgm:pt>
    <dgm:pt modelId="{E2DC26E4-0BC7-4AA3-9CAE-86A9AAC5DA18}" type="parTrans" cxnId="{44B81D9B-F714-449B-9FB1-C5125539B204}">
      <dgm:prSet/>
      <dgm:spPr/>
      <dgm:t>
        <a:bodyPr/>
        <a:lstStyle/>
        <a:p>
          <a:endParaRPr lang="en-US"/>
        </a:p>
      </dgm:t>
    </dgm:pt>
    <dgm:pt modelId="{8E2004DC-8DE8-4D08-9F35-7510FD78B173}" type="sibTrans" cxnId="{44B81D9B-F714-449B-9FB1-C5125539B204}">
      <dgm:prSet/>
      <dgm:spPr/>
      <dgm:t>
        <a:bodyPr/>
        <a:lstStyle/>
        <a:p>
          <a:endParaRPr lang="en-US"/>
        </a:p>
      </dgm:t>
    </dgm:pt>
    <dgm:pt modelId="{CEE042B8-7594-4124-9B9A-8160D2FDBBB5}" type="pres">
      <dgm:prSet presAssocID="{FE725C73-5029-4B95-AE7C-0E96980E4804}" presName="root" presStyleCnt="0">
        <dgm:presLayoutVars>
          <dgm:dir/>
          <dgm:resizeHandles val="exact"/>
        </dgm:presLayoutVars>
      </dgm:prSet>
      <dgm:spPr/>
    </dgm:pt>
    <dgm:pt modelId="{2745F4CB-924B-46BC-8E46-D6BCE34BDAD8}" type="pres">
      <dgm:prSet presAssocID="{408231CC-068B-42EC-A63E-A757568A6A65}" presName="compNode" presStyleCnt="0"/>
      <dgm:spPr/>
    </dgm:pt>
    <dgm:pt modelId="{60FA2790-7995-4764-B367-C1E707395372}" type="pres">
      <dgm:prSet presAssocID="{408231CC-068B-42EC-A63E-A757568A6A65}" presName="bgRect" presStyleLbl="bgShp" presStyleIdx="0" presStyleCnt="3"/>
      <dgm:spPr/>
    </dgm:pt>
    <dgm:pt modelId="{665E7263-7D65-42A9-9CA5-6FCB7494D217}" type="pres">
      <dgm:prSet presAssocID="{408231CC-068B-42EC-A63E-A757568A6A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3589D1E-D55B-4E3F-B21C-0808141A1E6A}" type="pres">
      <dgm:prSet presAssocID="{408231CC-068B-42EC-A63E-A757568A6A65}" presName="spaceRect" presStyleCnt="0"/>
      <dgm:spPr/>
    </dgm:pt>
    <dgm:pt modelId="{36816D56-5ABF-4B0B-86F0-8166E667A0C7}" type="pres">
      <dgm:prSet presAssocID="{408231CC-068B-42EC-A63E-A757568A6A65}" presName="parTx" presStyleLbl="revTx" presStyleIdx="0" presStyleCnt="4">
        <dgm:presLayoutVars>
          <dgm:chMax val="0"/>
          <dgm:chPref val="0"/>
        </dgm:presLayoutVars>
      </dgm:prSet>
      <dgm:spPr/>
    </dgm:pt>
    <dgm:pt modelId="{95CF766F-1F07-49E5-ADEE-FA8BC46C00C5}" type="pres">
      <dgm:prSet presAssocID="{70FBA4CD-63B0-4B60-AA27-0A208850165D}" presName="sibTrans" presStyleCnt="0"/>
      <dgm:spPr/>
    </dgm:pt>
    <dgm:pt modelId="{74C7CB41-BBD7-4B6A-978F-4981BA869AA9}" type="pres">
      <dgm:prSet presAssocID="{C0396FFC-A733-4315-8E0D-A8404154A545}" presName="compNode" presStyleCnt="0"/>
      <dgm:spPr/>
    </dgm:pt>
    <dgm:pt modelId="{8DCD1A8D-9646-4FE9-B844-8560C7B7C82B}" type="pres">
      <dgm:prSet presAssocID="{C0396FFC-A733-4315-8E0D-A8404154A545}" presName="bgRect" presStyleLbl="bgShp" presStyleIdx="1" presStyleCnt="3"/>
      <dgm:spPr/>
    </dgm:pt>
    <dgm:pt modelId="{9973112A-160E-4EE9-9748-1CFA8B6200EC}" type="pres">
      <dgm:prSet presAssocID="{C0396FFC-A733-4315-8E0D-A8404154A5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47E3F7C3-4EBA-46A4-826A-2445D4A019FF}" type="pres">
      <dgm:prSet presAssocID="{C0396FFC-A733-4315-8E0D-A8404154A545}" presName="spaceRect" presStyleCnt="0"/>
      <dgm:spPr/>
    </dgm:pt>
    <dgm:pt modelId="{65067AA3-D415-4A99-A14C-E4239CFD04B7}" type="pres">
      <dgm:prSet presAssocID="{C0396FFC-A733-4315-8E0D-A8404154A545}" presName="parTx" presStyleLbl="revTx" presStyleIdx="1" presStyleCnt="4">
        <dgm:presLayoutVars>
          <dgm:chMax val="0"/>
          <dgm:chPref val="0"/>
        </dgm:presLayoutVars>
      </dgm:prSet>
      <dgm:spPr/>
    </dgm:pt>
    <dgm:pt modelId="{79FDD615-1FB9-4326-A709-484A10F34DEA}" type="pres">
      <dgm:prSet presAssocID="{AC16AA52-D960-435E-BC2F-B55C181515F2}" presName="sibTrans" presStyleCnt="0"/>
      <dgm:spPr/>
    </dgm:pt>
    <dgm:pt modelId="{F52E52FE-A41F-42B4-BBDE-A7CC5B30DA66}" type="pres">
      <dgm:prSet presAssocID="{5D8375D0-4FF2-4951-9D68-D8F480E69410}" presName="compNode" presStyleCnt="0"/>
      <dgm:spPr/>
    </dgm:pt>
    <dgm:pt modelId="{91DED2F2-18EF-4E79-B60C-A8143F726F3E}" type="pres">
      <dgm:prSet presAssocID="{5D8375D0-4FF2-4951-9D68-D8F480E69410}" presName="bgRect" presStyleLbl="bgShp" presStyleIdx="2" presStyleCnt="3"/>
      <dgm:spPr/>
    </dgm:pt>
    <dgm:pt modelId="{E97CB899-75E9-440C-B206-5A3F9E1D8533}" type="pres">
      <dgm:prSet presAssocID="{5D8375D0-4FF2-4951-9D68-D8F480E694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66B312C0-7481-4938-B2CC-39CA7DFC7BE3}" type="pres">
      <dgm:prSet presAssocID="{5D8375D0-4FF2-4951-9D68-D8F480E69410}" presName="spaceRect" presStyleCnt="0"/>
      <dgm:spPr/>
    </dgm:pt>
    <dgm:pt modelId="{F4B8A6DE-2B07-4D89-B616-2071D2788174}" type="pres">
      <dgm:prSet presAssocID="{5D8375D0-4FF2-4951-9D68-D8F480E69410}" presName="parTx" presStyleLbl="revTx" presStyleIdx="2" presStyleCnt="4">
        <dgm:presLayoutVars>
          <dgm:chMax val="0"/>
          <dgm:chPref val="0"/>
        </dgm:presLayoutVars>
      </dgm:prSet>
      <dgm:spPr/>
    </dgm:pt>
    <dgm:pt modelId="{4ED36368-833C-4892-8D71-C95F39208378}" type="pres">
      <dgm:prSet presAssocID="{5D8375D0-4FF2-4951-9D68-D8F480E69410}" presName="desTx" presStyleLbl="revTx" presStyleIdx="3" presStyleCnt="4">
        <dgm:presLayoutVars/>
      </dgm:prSet>
      <dgm:spPr/>
    </dgm:pt>
  </dgm:ptLst>
  <dgm:cxnLst>
    <dgm:cxn modelId="{B140CF10-4A1C-40C8-931B-270F8FAF177E}" type="presOf" srcId="{FE725C73-5029-4B95-AE7C-0E96980E4804}" destId="{CEE042B8-7594-4124-9B9A-8160D2FDBBB5}" srcOrd="0" destOrd="0" presId="urn:microsoft.com/office/officeart/2018/2/layout/IconVerticalSolidList"/>
    <dgm:cxn modelId="{81B1AB14-3F55-448D-AD03-FF4C3EEE6645}" type="presOf" srcId="{5D8375D0-4FF2-4951-9D68-D8F480E69410}" destId="{F4B8A6DE-2B07-4D89-B616-2071D2788174}" srcOrd="0" destOrd="0" presId="urn:microsoft.com/office/officeart/2018/2/layout/IconVerticalSolidList"/>
    <dgm:cxn modelId="{C79A6428-F205-49DD-A2BE-2E7AE61407F1}" type="presOf" srcId="{C0396FFC-A733-4315-8E0D-A8404154A545}" destId="{65067AA3-D415-4A99-A14C-E4239CFD04B7}" srcOrd="0" destOrd="0" presId="urn:microsoft.com/office/officeart/2018/2/layout/IconVerticalSolidList"/>
    <dgm:cxn modelId="{480A0460-DD44-4A9B-8D79-234B5F4C9D7F}" type="presOf" srcId="{408231CC-068B-42EC-A63E-A757568A6A65}" destId="{36816D56-5ABF-4B0B-86F0-8166E667A0C7}" srcOrd="0" destOrd="0" presId="urn:microsoft.com/office/officeart/2018/2/layout/IconVerticalSolidList"/>
    <dgm:cxn modelId="{9CCAA764-F3E5-4C31-A452-3951C8129EFE}" srcId="{FE725C73-5029-4B95-AE7C-0E96980E4804}" destId="{C0396FFC-A733-4315-8E0D-A8404154A545}" srcOrd="1" destOrd="0" parTransId="{51DA7983-8A29-4CA9-AC64-F16BC0C8BF1B}" sibTransId="{AC16AA52-D960-435E-BC2F-B55C181515F2}"/>
    <dgm:cxn modelId="{57F9A258-7519-4188-A364-A59343D36485}" srcId="{FE725C73-5029-4B95-AE7C-0E96980E4804}" destId="{5D8375D0-4FF2-4951-9D68-D8F480E69410}" srcOrd="2" destOrd="0" parTransId="{CB5260AB-10BC-4598-8441-7690AA49F7C6}" sibTransId="{23274C59-6D7C-4A08-9C16-835465C031DD}"/>
    <dgm:cxn modelId="{44B81D9B-F714-449B-9FB1-C5125539B204}" srcId="{5D8375D0-4FF2-4951-9D68-D8F480E69410}" destId="{C69DDD59-EA8C-41E1-A21D-9FEBE4ACAED3}" srcOrd="0" destOrd="0" parTransId="{E2DC26E4-0BC7-4AA3-9CAE-86A9AAC5DA18}" sibTransId="{8E2004DC-8DE8-4D08-9F35-7510FD78B173}"/>
    <dgm:cxn modelId="{8F1F2ED6-8808-419F-BBD8-3BDB1951BAE9}" type="presOf" srcId="{C69DDD59-EA8C-41E1-A21D-9FEBE4ACAED3}" destId="{4ED36368-833C-4892-8D71-C95F39208378}" srcOrd="0" destOrd="0" presId="urn:microsoft.com/office/officeart/2018/2/layout/IconVerticalSolidList"/>
    <dgm:cxn modelId="{8469DBE6-8B2B-4FAA-8C22-E0660D81207A}" srcId="{FE725C73-5029-4B95-AE7C-0E96980E4804}" destId="{408231CC-068B-42EC-A63E-A757568A6A65}" srcOrd="0" destOrd="0" parTransId="{5E84D4DF-FF11-499C-9310-3DC0DD5F340A}" sibTransId="{70FBA4CD-63B0-4B60-AA27-0A208850165D}"/>
    <dgm:cxn modelId="{66DDEB7D-8DCF-422F-AE76-99A79D8348A7}" type="presParOf" srcId="{CEE042B8-7594-4124-9B9A-8160D2FDBBB5}" destId="{2745F4CB-924B-46BC-8E46-D6BCE34BDAD8}" srcOrd="0" destOrd="0" presId="urn:microsoft.com/office/officeart/2018/2/layout/IconVerticalSolidList"/>
    <dgm:cxn modelId="{B54E1606-DC6F-47C9-8748-225F13B63AF7}" type="presParOf" srcId="{2745F4CB-924B-46BC-8E46-D6BCE34BDAD8}" destId="{60FA2790-7995-4764-B367-C1E707395372}" srcOrd="0" destOrd="0" presId="urn:microsoft.com/office/officeart/2018/2/layout/IconVerticalSolidList"/>
    <dgm:cxn modelId="{52BDABD3-1AAE-4D75-90FF-EEDCE6330429}" type="presParOf" srcId="{2745F4CB-924B-46BC-8E46-D6BCE34BDAD8}" destId="{665E7263-7D65-42A9-9CA5-6FCB7494D217}" srcOrd="1" destOrd="0" presId="urn:microsoft.com/office/officeart/2018/2/layout/IconVerticalSolidList"/>
    <dgm:cxn modelId="{1C2B4650-0978-40AC-92A5-62A22693A23B}" type="presParOf" srcId="{2745F4CB-924B-46BC-8E46-D6BCE34BDAD8}" destId="{53589D1E-D55B-4E3F-B21C-0808141A1E6A}" srcOrd="2" destOrd="0" presId="urn:microsoft.com/office/officeart/2018/2/layout/IconVerticalSolidList"/>
    <dgm:cxn modelId="{706A8A12-D7B0-46AC-BA86-D823AEB24870}" type="presParOf" srcId="{2745F4CB-924B-46BC-8E46-D6BCE34BDAD8}" destId="{36816D56-5ABF-4B0B-86F0-8166E667A0C7}" srcOrd="3" destOrd="0" presId="urn:microsoft.com/office/officeart/2018/2/layout/IconVerticalSolidList"/>
    <dgm:cxn modelId="{77FD5A87-032A-473E-8307-D8802097E57F}" type="presParOf" srcId="{CEE042B8-7594-4124-9B9A-8160D2FDBBB5}" destId="{95CF766F-1F07-49E5-ADEE-FA8BC46C00C5}" srcOrd="1" destOrd="0" presId="urn:microsoft.com/office/officeart/2018/2/layout/IconVerticalSolidList"/>
    <dgm:cxn modelId="{9126477A-E5D6-4C86-B618-BAF4A442F1C9}" type="presParOf" srcId="{CEE042B8-7594-4124-9B9A-8160D2FDBBB5}" destId="{74C7CB41-BBD7-4B6A-978F-4981BA869AA9}" srcOrd="2" destOrd="0" presId="urn:microsoft.com/office/officeart/2018/2/layout/IconVerticalSolidList"/>
    <dgm:cxn modelId="{61F3F5DA-6CCC-4D96-872A-F2EC9717EF3C}" type="presParOf" srcId="{74C7CB41-BBD7-4B6A-978F-4981BA869AA9}" destId="{8DCD1A8D-9646-4FE9-B844-8560C7B7C82B}" srcOrd="0" destOrd="0" presId="urn:microsoft.com/office/officeart/2018/2/layout/IconVerticalSolidList"/>
    <dgm:cxn modelId="{252544A5-154F-476F-A9C5-799773ACB7BF}" type="presParOf" srcId="{74C7CB41-BBD7-4B6A-978F-4981BA869AA9}" destId="{9973112A-160E-4EE9-9748-1CFA8B6200EC}" srcOrd="1" destOrd="0" presId="urn:microsoft.com/office/officeart/2018/2/layout/IconVerticalSolidList"/>
    <dgm:cxn modelId="{673DC011-49D7-4222-BA4A-E5DF0A4B9835}" type="presParOf" srcId="{74C7CB41-BBD7-4B6A-978F-4981BA869AA9}" destId="{47E3F7C3-4EBA-46A4-826A-2445D4A019FF}" srcOrd="2" destOrd="0" presId="urn:microsoft.com/office/officeart/2018/2/layout/IconVerticalSolidList"/>
    <dgm:cxn modelId="{C6EE7151-6CB1-4AB0-B5A9-72B660CF295A}" type="presParOf" srcId="{74C7CB41-BBD7-4B6A-978F-4981BA869AA9}" destId="{65067AA3-D415-4A99-A14C-E4239CFD04B7}" srcOrd="3" destOrd="0" presId="urn:microsoft.com/office/officeart/2018/2/layout/IconVerticalSolidList"/>
    <dgm:cxn modelId="{E760B1EA-3385-43AE-996D-6E4508E944BF}" type="presParOf" srcId="{CEE042B8-7594-4124-9B9A-8160D2FDBBB5}" destId="{79FDD615-1FB9-4326-A709-484A10F34DEA}" srcOrd="3" destOrd="0" presId="urn:microsoft.com/office/officeart/2018/2/layout/IconVerticalSolidList"/>
    <dgm:cxn modelId="{B949AFE8-20DC-4EFC-B107-2C6AFC97E7D8}" type="presParOf" srcId="{CEE042B8-7594-4124-9B9A-8160D2FDBBB5}" destId="{F52E52FE-A41F-42B4-BBDE-A7CC5B30DA66}" srcOrd="4" destOrd="0" presId="urn:microsoft.com/office/officeart/2018/2/layout/IconVerticalSolidList"/>
    <dgm:cxn modelId="{BC5DDFA7-C676-4305-974A-A5B94682AA14}" type="presParOf" srcId="{F52E52FE-A41F-42B4-BBDE-A7CC5B30DA66}" destId="{91DED2F2-18EF-4E79-B60C-A8143F726F3E}" srcOrd="0" destOrd="0" presId="urn:microsoft.com/office/officeart/2018/2/layout/IconVerticalSolidList"/>
    <dgm:cxn modelId="{99DBE2C0-9D71-47B0-AE33-09725B19CF85}" type="presParOf" srcId="{F52E52FE-A41F-42B4-BBDE-A7CC5B30DA66}" destId="{E97CB899-75E9-440C-B206-5A3F9E1D8533}" srcOrd="1" destOrd="0" presId="urn:microsoft.com/office/officeart/2018/2/layout/IconVerticalSolidList"/>
    <dgm:cxn modelId="{73A83588-B71F-4BCB-AAF9-191542524B00}" type="presParOf" srcId="{F52E52FE-A41F-42B4-BBDE-A7CC5B30DA66}" destId="{66B312C0-7481-4938-B2CC-39CA7DFC7BE3}" srcOrd="2" destOrd="0" presId="urn:microsoft.com/office/officeart/2018/2/layout/IconVerticalSolidList"/>
    <dgm:cxn modelId="{A3D35DB9-0D3C-4C05-A98E-0DB270699133}" type="presParOf" srcId="{F52E52FE-A41F-42B4-BBDE-A7CC5B30DA66}" destId="{F4B8A6DE-2B07-4D89-B616-2071D2788174}" srcOrd="3" destOrd="0" presId="urn:microsoft.com/office/officeart/2018/2/layout/IconVerticalSolidList"/>
    <dgm:cxn modelId="{201DA257-7503-47D8-BC69-6460A4ABD379}" type="presParOf" srcId="{F52E52FE-A41F-42B4-BBDE-A7CC5B30DA66}" destId="{4ED36368-833C-4892-8D71-C95F3920837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A2790-7995-4764-B367-C1E707395372}">
      <dsp:nvSpPr>
        <dsp:cNvPr id="0" name=""/>
        <dsp:cNvSpPr/>
      </dsp:nvSpPr>
      <dsp:spPr>
        <a:xfrm>
          <a:off x="0" y="622"/>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E7263-7D65-42A9-9CA5-6FCB7494D217}">
      <dsp:nvSpPr>
        <dsp:cNvPr id="0" name=""/>
        <dsp:cNvSpPr/>
      </dsp:nvSpPr>
      <dsp:spPr>
        <a:xfrm>
          <a:off x="440463" y="328239"/>
          <a:ext cx="800842" cy="800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816D56-5ABF-4B0B-86F0-8166E667A0C7}">
      <dsp:nvSpPr>
        <dsp:cNvPr id="0" name=""/>
        <dsp:cNvSpPr/>
      </dsp:nvSpPr>
      <dsp:spPr>
        <a:xfrm>
          <a:off x="1681769" y="622"/>
          <a:ext cx="9736515"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dirty="0"/>
            <a:t>Kognitiivinen toimintakyky tarkoittaa tiedon käsittelyyn liittyviä toimintoja.</a:t>
          </a:r>
          <a:endParaRPr lang="en-US" sz="2000" kern="1200" dirty="0"/>
        </a:p>
      </dsp:txBody>
      <dsp:txXfrm>
        <a:off x="1681769" y="622"/>
        <a:ext cx="9736515" cy="1456077"/>
      </dsp:txXfrm>
    </dsp:sp>
    <dsp:sp modelId="{8DCD1A8D-9646-4FE9-B844-8560C7B7C82B}">
      <dsp:nvSpPr>
        <dsp:cNvPr id="0" name=""/>
        <dsp:cNvSpPr/>
      </dsp:nvSpPr>
      <dsp:spPr>
        <a:xfrm>
          <a:off x="0" y="1820719"/>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3112A-160E-4EE9-9748-1CFA8B6200EC}">
      <dsp:nvSpPr>
        <dsp:cNvPr id="0" name=""/>
        <dsp:cNvSpPr/>
      </dsp:nvSpPr>
      <dsp:spPr>
        <a:xfrm>
          <a:off x="440463" y="2148337"/>
          <a:ext cx="800842" cy="800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67AA3-D415-4A99-A14C-E4239CFD04B7}">
      <dsp:nvSpPr>
        <dsp:cNvPr id="0" name=""/>
        <dsp:cNvSpPr/>
      </dsp:nvSpPr>
      <dsp:spPr>
        <a:xfrm>
          <a:off x="1681769" y="1820719"/>
          <a:ext cx="9736515"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a:t>Perusopetuksen ops (2014) niputtaa liikunnassa psyykkisen ja kognitiivisen toimintakyvyn yhteen - useimmiten ne kuitenkin toimintakykyarviointia tehtäessä erotetaan (esim. WHO:n ICF eli toimintakyvyn, toimintarajoitteiden ja terveyden kansainvälinen luokitus.) </a:t>
          </a:r>
          <a:endParaRPr lang="en-US" sz="2000" kern="1200"/>
        </a:p>
      </dsp:txBody>
      <dsp:txXfrm>
        <a:off x="1681769" y="1820719"/>
        <a:ext cx="9736515" cy="1456077"/>
      </dsp:txXfrm>
    </dsp:sp>
    <dsp:sp modelId="{91DED2F2-18EF-4E79-B60C-A8143F726F3E}">
      <dsp:nvSpPr>
        <dsp:cNvPr id="0" name=""/>
        <dsp:cNvSpPr/>
      </dsp:nvSpPr>
      <dsp:spPr>
        <a:xfrm>
          <a:off x="0" y="3640816"/>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CB899-75E9-440C-B206-5A3F9E1D8533}">
      <dsp:nvSpPr>
        <dsp:cNvPr id="0" name=""/>
        <dsp:cNvSpPr/>
      </dsp:nvSpPr>
      <dsp:spPr>
        <a:xfrm>
          <a:off x="440463" y="3968434"/>
          <a:ext cx="800842" cy="800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B8A6DE-2B07-4D89-B616-2071D2788174}">
      <dsp:nvSpPr>
        <dsp:cNvPr id="0" name=""/>
        <dsp:cNvSpPr/>
      </dsp:nvSpPr>
      <dsp:spPr>
        <a:xfrm>
          <a:off x="1681769" y="3640816"/>
          <a:ext cx="5138228"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dirty="0"/>
            <a:t>Kognitiivisen toimintakyvyn osa-alueelle kuuluvia oppimisvalmiuksia ovat </a:t>
          </a:r>
          <a:endParaRPr lang="en-US" sz="2000" kern="1200" dirty="0"/>
        </a:p>
      </dsp:txBody>
      <dsp:txXfrm>
        <a:off x="1681769" y="3640816"/>
        <a:ext cx="5138228" cy="1456077"/>
      </dsp:txXfrm>
    </dsp:sp>
    <dsp:sp modelId="{4ED36368-833C-4892-8D71-C95F39208378}">
      <dsp:nvSpPr>
        <dsp:cNvPr id="0" name=""/>
        <dsp:cNvSpPr/>
      </dsp:nvSpPr>
      <dsp:spPr>
        <a:xfrm>
          <a:off x="6819998" y="3640816"/>
          <a:ext cx="4598286"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666750">
            <a:lnSpc>
              <a:spcPct val="90000"/>
            </a:lnSpc>
            <a:spcBef>
              <a:spcPct val="0"/>
            </a:spcBef>
            <a:spcAft>
              <a:spcPct val="35000"/>
            </a:spcAft>
            <a:buNone/>
          </a:pPr>
          <a:r>
            <a:rPr lang="fi-FI" sz="1500" kern="1200"/>
            <a:t>mm. muisti, keskittyminen, tarkkaavaisuus, hahmottaminen, orientaatio, tiedon 	käsittely, ongelmien ratkaisu, toiminnanohjaus, kielellinen toiminta</a:t>
          </a:r>
          <a:endParaRPr lang="en-US" sz="1500" kern="1200"/>
        </a:p>
      </dsp:txBody>
      <dsp:txXfrm>
        <a:off x="6819998" y="3640816"/>
        <a:ext cx="4598286" cy="14560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04.088"/>
    </inkml:context>
    <inkml:brush xml:id="br0">
      <inkml:brushProperty name="width" value="0.05" units="cm"/>
      <inkml:brushProperty name="height" value="0.05" units="cm"/>
      <inkml:brushProperty name="ignorePressure" value="1"/>
    </inkml:brush>
  </inkml:definitions>
  <inkml:trace contextRef="#ctx0" brushRef="#br0">0 2688,'1'6,"-1"0,1 1,0-1,4 9,-5-14,0 0,0-1,0 1,1 0,-1-1,0 1,1 0,-1-1,1 1,-1 0,1-1,-1 1,1-1,-1 1,1-1,-1 1,1-1,-1 0,2 1,-1-1,-1 0,1 0,0 0,0-1,-1 1,1 0,0-1,-1 1,1 0,-1-1,1 1,0-1,-1 1,1-1,-1 1,1-1,-1 1,0-1,1 0,-1 1,1-1,-1 0,0 1,0-1,1-1,10-23,-2-1,0 0,-2-1,-1 0,4-33,9-39,5-28,14-208,-12 76,12-43,-35 286,0-1,1 2,1-1,1 0,0 1,1 0,0 0,1 1,1 0,0 1,1-1,1 2,14-15,246-298,-41 37,-180 221,129-159,-172 217,1 0,1 1,-1 0,1 0,0 1,1 0,0 0,0 1,0 1,1 0,0 0,0 1,0 1,0-1,13 0,-2 1,1 2,-1 1,1 0,-1 2,1 1,-1 0,0 2,0 0,-1 2,24 9,24 10,-45-19,0 2,0 1,-1 1,34 20,-25-5,-1 2,-1 0,-2 2,37 49,-28-32,-28-36,-1 0,0 1,-1 0,-1 0,10 25,13 67,-22-75,1 1,21 49,-1-21,42 96,126 481,-186-590,-1 1,-2 0,1 54,-10 141,-1-114,3-88,1 0,3 0,0-1,3 1,20 67,-13-62,-3 1,-2 0,-1 1,1 46,-9-85,0 0,0 0,1 0,0-1,0 1,0 0,1-1,0 1,1-1,-1 0,1 0,1 1,-1-2,1 1,0 0,0-1,8 8,-11-12,7 6,0 0,0 1,-1 0,0 0,0 0,-1 1,0 0,-1 0,6 14,4 24,-7-21,11 25,-15-43,0-1,0 1,1-1,0 0,0 0,1 0,7 7,8 4,22 13,11 10,-35-24,1-1,1-2,28 16,-35-23,0 0,0-2,1 0,0 0,0-1,25 2,-17-3,1-1,0-2,0 0,-1-1,1-2,-1 0,32-9,-39 6,0 1,-1-2,0 0,0-1,-1 0,0-1,0-1,-1 0,-1-1,1 0,14-19,-14 14,-1-1,0 0,-1-1,-1 0,11-28,-10 13,0 0,8-50,-12 52,2 1,13-31,5-18,-17 50,0 1,2-1,18-29,54-75,-69 110,-6 9,-2 0,0-1,0 0,-1 0,-1 0,-1 0,0-1,-1 0,1-16,-1-19,-5-77,0 57,-2-342,6 369,3 0,1 0,3 1,15-49,-8 33,10-75,-21 77,-4 34,2 0,9-42,-10 57,1 1,-1-1,2 1,-1 0,1 0,0 0,1 0,0 0,0 1,0 0,1 0,7-6,17-12,0 2,2 1,36-19,-47 30,0 1,1 1,0 1,0 0,0 2,33-4,7 5,-1 2,83 8,-133-5,-1 0,0 2,1-1,-1 1,0 1,-1-1,1 2,0-1,-1 2,0-1,-1 1,1 0,-1 1,0 0,0 0,-1 1,7 9,6 12,0 1,-2 1,23 57,6 8,-40-84,0 0,1 0,1 0,0-1,0 0,1-1,21 17,-22-21,0 0,1 0,-1-1,1-1,1 1,-1-2,0 1,1-1,0-1,18 2,33-1,68-6,-59 0,-50 3,-1-1,1-2,23-4,-38 5,0 0,1 0,-2 0,1 0,0-1,0 0,-1-1,0 1,1-1,-1 0,-1 0,1 0,0-1,6-9,-3 1,-1-1,-1-1,0 1,0-1,-2 0,5-20,-6 19,1 0,1 0,0 1,1 0,16-28,-12 28,1 1,1 1,0 0,1 0,15-11,77-50,-21 15,-30 17,-16 11,45-27,15-5,-47 29,73-36,-122 69,20-10,1 1,0 0,1 2,-1 0,30-4,-7 7,0 1,0 2,67 7,-105-4,-1 1,0 0,0 0,0 1,-1 0,1 0,-1 0,1 1,-1 0,0 0,0 1,-1-1,10 11,3 5,-1 2,18 27,-35-49,33 56,-1 1,35 91,-58-120,0 0,-2 1,3 29,5 19,-6-31,4 66,-7-46,-3-46,1 1,1 0,0-1,14 29,40 72,-37-79,-17-33,0-1,1-1,0 1,0-1,0 0,1 0,0-1,1 0,-1 0,1-1,1 0,-1 0,15 5,-5-3,1 0,0-2,0 0,0-1,32 2,179-5,-129-3,-80 1,0-1,0-1,0-1,0 0,24-10,97-45,-136 56,8-4,1-1,-1 0,-1-1,25-21,41-51,-39 37,25-24,88-89,-126 128,-1-2,-2-1,37-62,-18 26,74-133,-109 187,-1 0,0 0,-2-1,5-16,-6 19,-1 0,2 1,-1-1,2 1,-1 0,1 0,1 1,9-11,6-3,1 1,1 1,2 1,0 1,1 1,0 2,2 0,0 2,1 2,0 0,1 2,39-9,-25 12,0 1,52 0,93 6,-150 2,-28-1,0 0,1 2,-1-1,0 1,0 1,21 7,-28-8,-1 0,1 1,0-1,-1 1,1 1,-1-1,0 0,0 1,0 0,-1 0,1 0,-1 1,0-1,0 1,-1-1,1 1,2 10,0 0,-1 0,-1 0,0 0,0 29,-5 66,-1-60,-4 825,8-577,-4-171,-23 137,23-243,-2 0,0 0,-2-1,0 0,-1 0,-1-1,-1 0,-21 30,20-32,1 0,1 1,0 0,1 0,1 1,1 0,1 0,0 0,2 1,-3 28,7 268,2-141,-3 356,1-516,0 1,1-1,1 0,0 1,11 27,36 71,-41-97,6 11,2 0,1-1,1 0,1-2,2 0,33 30,-47-49,-1 0,1-1,0 1,0-2,0 1,1-1,0 0,0-1,0 0,0-1,17 3,-2-2,1-1,0-1,32-3,-17-2,0-2,-1-2,0-2,0-1,-1-2,-1-1,55-30,-48 18,73-58,36-46,-68 56,-70 62,15-13,-1 0,-1-2,48-60,-47 42,47-96,9-58,-73 168,1-5,-1 0,10-59,3-78,-21 140,21-632,-24 636,1 1,1 0,10-39,29-81,-37 134,161-634,-156 598,24-155,-28 157,2 1,2 0,31-87,-21 79,3 2,2 0,2 2,56-79,4 5,22-30,-101 146,1-1,-1 1,1 1,1-1,0 2,0-1,1 1,-1 1,2 0,-1 0,1 1,-1 1,24-6,0 3,-1 2,1 2,60 1,-80 2,1 1,0 0,0 1,19 5,-30-6,-1 1,1-1,0 1,-1 0,1 1,-1-1,1 1,-1-1,0 1,0 0,-1 1,1-1,-1 1,1-1,-1 1,0 0,-1 1,4 4,53 138,10 65,-60-178,-2 0,-1 1,0 38,-4 106,-2-157,1 10,2 0,2-1,1 1,1-1,14 38,7 30,33 111,-47-162,21 46,8 28,-2 25,-38-138,-1-1,1 1,0-1,1 0,0-1,0 1,1 0,0-1,0 0,10 10,-9-12,0 0,0-1,0 0,0 0,1 0,-1-1,1 0,0-1,0 1,0-1,1 0,13 1,11 0,-1-2,1-1,-1-1,1-2,-1-1,0-1,41-13,-34 6,-1-2,-1-2,0-1,-1-2,45-31,-61 37,1 1,0 2,0 0,1 1,0 0,1 2,0 1,0 1,0 0,1 2,0 1,-1 0,44 4,-56-1,0 1,0 0,0 0,0 1,0 0,0 1,-1 0,0 1,0 0,0 0,0 1,-1 0,12 11,3 7,0 1,33 49,-43-57,34 60,-18-27,-11-22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0.339"/>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3.155"/>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7.45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8.59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22.742"/>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1:07.338"/>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1:18.504"/>
    </inkml:context>
    <inkml:brush xml:id="br0">
      <inkml:brushProperty name="width" value="0.05" units="cm"/>
      <inkml:brushProperty name="height" value="0.05" units="cm"/>
      <inkml:brushProperty name="ignorePressure" value="1"/>
    </inkml:brush>
  </inkml:definitions>
  <inkml:trace contextRef="#ctx0" brushRef="#br0">1 1,'0'15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1938413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899764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22317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20425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208590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0206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17260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58838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54802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305024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2958827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03166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707959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41882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01231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4153453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3084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3439759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092141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1636275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2256293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3262502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4732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70641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182578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1682111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7.12.2023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24332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7.12.2023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91992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7.12.2023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3061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7.12.2023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71907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57410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240782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482352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5863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811736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174862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D25EDAFC-5D53-468A-B24D-87DEF2BA4A60}" type="datetimeFigureOut">
              <a:rPr lang="fi-FI" smtClean="0"/>
              <a:t>7.12.2023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90C42C1-F0CF-4477-8567-AF73C00E7251}"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27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3.jp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360.png"/><Relationship Id="rId9" Type="http://schemas.openxmlformats.org/officeDocument/2006/relationships/customXml" Target="../ink/ink5.xml"/></Relationships>
</file>

<file path=ppt/slides/_rels/slide5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3" y="2636912"/>
            <a:ext cx="7156073" cy="2237578"/>
          </a:xfrm>
        </p:spPr>
        <p:txBody>
          <a:bodyPr>
            <a:normAutofit/>
          </a:bodyPr>
          <a:lstStyle/>
          <a:p>
            <a:br>
              <a:rPr lang="fi-FI" dirty="0"/>
            </a:br>
            <a:r>
              <a:rPr lang="fi-FI" dirty="0"/>
              <a:t>Oppimisen tuki liikunnassa</a:t>
            </a:r>
            <a:br>
              <a:rPr lang="fi-FI" dirty="0"/>
            </a:br>
            <a:r>
              <a:rPr lang="fi-FI" sz="2000" dirty="0"/>
              <a:t>Terhi Huovinen ym.</a:t>
            </a:r>
            <a:br>
              <a:rPr lang="fi-FI" dirty="0"/>
            </a:br>
            <a:r>
              <a:rPr lang="fi-FI" dirty="0"/>
              <a:t>POMMLI</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78AB75-B7C5-405D-95EF-083F19A5CB6D}"/>
              </a:ext>
            </a:extLst>
          </p:cNvPr>
          <p:cNvSpPr>
            <a:spLocks noGrp="1"/>
          </p:cNvSpPr>
          <p:nvPr>
            <p:ph type="title"/>
          </p:nvPr>
        </p:nvSpPr>
        <p:spPr>
          <a:xfrm>
            <a:off x="1325542" y="265672"/>
            <a:ext cx="5702788" cy="1080542"/>
          </a:xfrm>
        </p:spPr>
        <p:txBody>
          <a:bodyPr anchor="t">
            <a:normAutofit/>
          </a:bodyPr>
          <a:lstStyle/>
          <a:p>
            <a:r>
              <a:rPr lang="fi-FI" dirty="0"/>
              <a:t>Erityiset opetusjärjestelyt</a:t>
            </a:r>
          </a:p>
        </p:txBody>
      </p:sp>
      <p:sp>
        <p:nvSpPr>
          <p:cNvPr id="3" name="Sisällön paikkamerkki 2">
            <a:extLst>
              <a:ext uri="{FF2B5EF4-FFF2-40B4-BE49-F238E27FC236}">
                <a16:creationId xmlns:a16="http://schemas.microsoft.com/office/drawing/2014/main" id="{23AA4783-76CA-4A2B-9CA5-87CD45AEE676}"/>
              </a:ext>
            </a:extLst>
          </p:cNvPr>
          <p:cNvSpPr>
            <a:spLocks noGrp="1"/>
          </p:cNvSpPr>
          <p:nvPr>
            <p:ph idx="1"/>
          </p:nvPr>
        </p:nvSpPr>
        <p:spPr>
          <a:xfrm>
            <a:off x="555812" y="1611876"/>
            <a:ext cx="5844988" cy="4914429"/>
          </a:xfrm>
        </p:spPr>
        <p:txBody>
          <a:bodyPr anchor="t">
            <a:normAutofit/>
          </a:bodyPr>
          <a:lstStyle/>
          <a:p>
            <a:pPr marL="0" indent="0">
              <a:lnSpc>
                <a:spcPct val="110000"/>
              </a:lnSpc>
              <a:buNone/>
            </a:pPr>
            <a:r>
              <a:rPr lang="fi-FI" dirty="0"/>
              <a:t>Perusopetuslaki 18§: </a:t>
            </a:r>
          </a:p>
          <a:p>
            <a:pPr marL="0" indent="0">
              <a:lnSpc>
                <a:spcPct val="110000"/>
              </a:lnSpc>
              <a:buNone/>
            </a:pPr>
            <a:r>
              <a:rPr lang="fi-FI" dirty="0"/>
              <a:t>”Oppilaan opiskelu voidaan järjestää osittain toisin kuin tässä laissa ja sen nojalla säädetään ja määrätään, jos: </a:t>
            </a:r>
          </a:p>
          <a:p>
            <a:pPr marL="342900" indent="-342900">
              <a:lnSpc>
                <a:spcPct val="110000"/>
              </a:lnSpc>
              <a:buAutoNum type="arabicPeriod"/>
            </a:pPr>
            <a:r>
              <a:rPr lang="fi-FI" dirty="0"/>
              <a:t>oppilaalla katsotaan joltakin osin ennestään olevan perusopetuksen oppimäärää vastaavat tiedot ja taidot; </a:t>
            </a:r>
          </a:p>
          <a:p>
            <a:pPr marL="342900" indent="-342900">
              <a:lnSpc>
                <a:spcPct val="110000"/>
              </a:lnSpc>
              <a:buAutoNum type="arabicPeriod"/>
            </a:pPr>
            <a:r>
              <a:rPr lang="fi-FI" dirty="0"/>
              <a:t>perusopetuksen oppimäärän suorittaminen olisi oppilaalle olosuhteet ja aikaisemmat opinnot huomioon ottaen joltakin osin kohtuutonta; tai </a:t>
            </a:r>
          </a:p>
          <a:p>
            <a:pPr marL="342900" indent="-342900">
              <a:lnSpc>
                <a:spcPct val="110000"/>
              </a:lnSpc>
              <a:buAutoNum type="arabicPeriod"/>
            </a:pPr>
            <a:r>
              <a:rPr lang="fi-FI" dirty="0"/>
              <a:t>se on perusteltua oppilaan terveydentilaan liittyvistä syistä.” </a:t>
            </a:r>
          </a:p>
          <a:p>
            <a:pPr marL="0" indent="0">
              <a:lnSpc>
                <a:spcPct val="110000"/>
              </a:lnSpc>
              <a:buNone/>
            </a:pPr>
            <a:endParaRPr lang="fi-FI" dirty="0"/>
          </a:p>
          <a:p>
            <a:pPr marL="0" indent="0">
              <a:lnSpc>
                <a:spcPct val="110000"/>
              </a:lnSpc>
              <a:buNone/>
            </a:pPr>
            <a:r>
              <a:rPr lang="fi-FI" dirty="0"/>
              <a:t> Ensisijaisesti kolmiportainen tuki! </a:t>
            </a:r>
          </a:p>
          <a:p>
            <a:pPr marL="0" indent="0">
              <a:lnSpc>
                <a:spcPct val="110000"/>
              </a:lnSpc>
              <a:buNone/>
            </a:pPr>
            <a:r>
              <a:rPr lang="fi-FI" dirty="0"/>
              <a:t>	Esim. osittainen tai kokonaan vapauttaminen, 	yksilöllisesti toteutettava opetusohjelma </a:t>
            </a:r>
          </a:p>
        </p:txBody>
      </p:sp>
      <p:pic>
        <p:nvPicPr>
          <p:cNvPr id="6" name="Sisällön paikkamerkki 5" descr="Kuva, joka sisältää kohteen vesi, ulko, taivas, urheilu&#10;&#10;Kuvaus luotu automaattisesti">
            <a:extLst>
              <a:ext uri="{FF2B5EF4-FFF2-40B4-BE49-F238E27FC236}">
                <a16:creationId xmlns:a16="http://schemas.microsoft.com/office/drawing/2014/main" id="{395A4839-B80C-48C4-96D7-58F323CFD41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5050" r="5591" b="2"/>
          <a:stretch/>
        </p:blipFill>
        <p:spPr>
          <a:xfrm>
            <a:off x="6003482" y="10"/>
            <a:ext cx="6188518" cy="6669350"/>
          </a:xfrm>
          <a:noFill/>
        </p:spPr>
      </p:pic>
    </p:spTree>
    <p:extLst>
      <p:ext uri="{BB962C8B-B14F-4D97-AF65-F5344CB8AC3E}">
        <p14:creationId xmlns:p14="http://schemas.microsoft.com/office/powerpoint/2010/main" val="1336699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E648DD2A-067E-4A4F-91BB-4EBD42186C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338" y="79659"/>
            <a:ext cx="10895012" cy="6509770"/>
          </a:xfrm>
          <a:noFill/>
        </p:spPr>
      </p:pic>
    </p:spTree>
    <p:extLst>
      <p:ext uri="{BB962C8B-B14F-4D97-AF65-F5344CB8AC3E}">
        <p14:creationId xmlns:p14="http://schemas.microsoft.com/office/powerpoint/2010/main" val="202403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EEB788C3-E3A2-4553-96A9-B83B1B2AEE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5848"/>
          <a:stretch/>
        </p:blipFill>
        <p:spPr>
          <a:xfrm>
            <a:off x="1176338" y="68263"/>
            <a:ext cx="10895012" cy="6532562"/>
          </a:xfrm>
          <a:noFill/>
        </p:spPr>
      </p:pic>
    </p:spTree>
    <p:extLst>
      <p:ext uri="{BB962C8B-B14F-4D97-AF65-F5344CB8AC3E}">
        <p14:creationId xmlns:p14="http://schemas.microsoft.com/office/powerpoint/2010/main" val="1773660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7658AAB0-689E-48B5-9C36-9AC97E8C03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1" r="2" b="10375"/>
          <a:stretch/>
        </p:blipFill>
        <p:spPr>
          <a:xfrm>
            <a:off x="1176338" y="68263"/>
            <a:ext cx="10895012" cy="6532562"/>
          </a:xfrm>
          <a:noFill/>
        </p:spPr>
      </p:pic>
    </p:spTree>
    <p:extLst>
      <p:ext uri="{BB962C8B-B14F-4D97-AF65-F5344CB8AC3E}">
        <p14:creationId xmlns:p14="http://schemas.microsoft.com/office/powerpoint/2010/main" val="91458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4BD02-906B-427D-80C2-8DECA217DD9F}"/>
              </a:ext>
            </a:extLst>
          </p:cNvPr>
          <p:cNvSpPr>
            <a:spLocks noGrp="1"/>
          </p:cNvSpPr>
          <p:nvPr>
            <p:ph type="title"/>
          </p:nvPr>
        </p:nvSpPr>
        <p:spPr>
          <a:xfrm>
            <a:off x="1343471" y="171450"/>
            <a:ext cx="10369103" cy="1080542"/>
          </a:xfrm>
        </p:spPr>
        <p:txBody>
          <a:bodyPr/>
          <a:lstStyle/>
          <a:p>
            <a:r>
              <a:rPr lang="fi-FI" dirty="0"/>
              <a:t>Tuen tavoitteena OSALLISUUDEN vahvistaminen</a:t>
            </a:r>
          </a:p>
        </p:txBody>
      </p:sp>
      <p:sp>
        <p:nvSpPr>
          <p:cNvPr id="3" name="Sisällön paikkamerkki 2">
            <a:extLst>
              <a:ext uri="{FF2B5EF4-FFF2-40B4-BE49-F238E27FC236}">
                <a16:creationId xmlns:a16="http://schemas.microsoft.com/office/drawing/2014/main" id="{29C4B3D7-D06A-45E7-B2B0-B7CA1862778F}"/>
              </a:ext>
            </a:extLst>
          </p:cNvPr>
          <p:cNvSpPr>
            <a:spLocks noGrp="1"/>
          </p:cNvSpPr>
          <p:nvPr>
            <p:ph sz="half" idx="1"/>
          </p:nvPr>
        </p:nvSpPr>
        <p:spPr>
          <a:xfrm>
            <a:off x="502024" y="1631576"/>
            <a:ext cx="6203576" cy="4750173"/>
          </a:xfrm>
        </p:spPr>
        <p:txBody>
          <a:bodyPr/>
          <a:lstStyle/>
          <a:p>
            <a:pPr marL="0" indent="0">
              <a:buNone/>
            </a:pPr>
            <a:r>
              <a:rPr lang="fi-FI" sz="2400" dirty="0"/>
              <a:t>”Opetuksen ja tuen järjestämisen lähtökohtana ovat sekä o</a:t>
            </a:r>
            <a:r>
              <a:rPr lang="fi-FI" sz="2400" u="sng" dirty="0"/>
              <a:t>petusryhmän</a:t>
            </a:r>
            <a:r>
              <a:rPr lang="fi-FI" sz="2400" dirty="0"/>
              <a:t> että </a:t>
            </a:r>
            <a:r>
              <a:rPr lang="fi-FI" sz="2400" u="sng" dirty="0"/>
              <a:t>kunkin oppilaan </a:t>
            </a:r>
            <a:r>
              <a:rPr lang="fi-FI" sz="2400" dirty="0"/>
              <a:t>vahvuudet ja oppimis- ja kehitystarpeet. Oppimisen ja koulunkäynnin tukeminen merkitsee </a:t>
            </a:r>
            <a:r>
              <a:rPr lang="fi-FI" sz="2400" u="sng" dirty="0"/>
              <a:t>yhteisöllisiä</a:t>
            </a:r>
            <a:r>
              <a:rPr lang="fi-FI" sz="2400" dirty="0"/>
              <a:t> ja </a:t>
            </a:r>
            <a:r>
              <a:rPr lang="fi-FI" sz="2400" u="sng" dirty="0"/>
              <a:t>oppimisympäristöön</a:t>
            </a:r>
            <a:r>
              <a:rPr lang="fi-FI" sz="2400" dirty="0"/>
              <a:t> liittyviä ratkaisuja sekä oppilaiden</a:t>
            </a:r>
            <a:r>
              <a:rPr lang="fi-FI" sz="2400" u="sng" dirty="0"/>
              <a:t> yksilöllisiin tarpeisiin </a:t>
            </a:r>
            <a:r>
              <a:rPr lang="fi-FI" sz="2400" dirty="0"/>
              <a:t>vastaamista.” </a:t>
            </a:r>
          </a:p>
          <a:p>
            <a:endParaRPr lang="fi-FI" dirty="0"/>
          </a:p>
          <a:p>
            <a:endParaRPr lang="fi-FI" dirty="0"/>
          </a:p>
          <a:p>
            <a:pPr marL="0" indent="0">
              <a:buNone/>
            </a:pPr>
            <a:r>
              <a:rPr lang="fi-FI" dirty="0"/>
              <a:t>(Perusopetuksen opetussuunnitelman perusteet 2014) </a:t>
            </a:r>
          </a:p>
        </p:txBody>
      </p:sp>
      <p:pic>
        <p:nvPicPr>
          <p:cNvPr id="6" name="Sisällön paikkamerkki 5" descr="Kuva, joka sisältää kohteen lattia, urheilu, henkilö, ryhmä&#10;&#10;Kuvaus luotu automaattisesti">
            <a:extLst>
              <a:ext uri="{FF2B5EF4-FFF2-40B4-BE49-F238E27FC236}">
                <a16:creationId xmlns:a16="http://schemas.microsoft.com/office/drawing/2014/main" id="{7D373DC2-715A-4238-9D46-2D7E726145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7639" y="2133601"/>
            <a:ext cx="4895850" cy="3671887"/>
          </a:xfrm>
        </p:spPr>
      </p:pic>
    </p:spTree>
    <p:extLst>
      <p:ext uri="{BB962C8B-B14F-4D97-AF65-F5344CB8AC3E}">
        <p14:creationId xmlns:p14="http://schemas.microsoft.com/office/powerpoint/2010/main" val="3509213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53F8FA-94EA-42EF-B839-E04F350DCCAF}"/>
              </a:ext>
            </a:extLst>
          </p:cNvPr>
          <p:cNvSpPr>
            <a:spLocks noGrp="1"/>
          </p:cNvSpPr>
          <p:nvPr>
            <p:ph type="title"/>
          </p:nvPr>
        </p:nvSpPr>
        <p:spPr>
          <a:xfrm>
            <a:off x="1287583" y="285750"/>
            <a:ext cx="10633484" cy="1080542"/>
          </a:xfrm>
        </p:spPr>
        <p:txBody>
          <a:bodyPr/>
          <a:lstStyle/>
          <a:p>
            <a:r>
              <a:rPr lang="fi-FI" dirty="0"/>
              <a:t>Miten saadaan parasta mahdollista osaamista esille? </a:t>
            </a:r>
            <a:r>
              <a:rPr lang="fi-FI" dirty="0">
                <a:sym typeface="Wingdings" panose="05000000000000000000" pitchFamily="2" charset="2"/>
              </a:rPr>
              <a:t> Arviointi opetusryhmään, oppimisympäristöön sekä pedagogisiin ratkaisuihin liittyvien tuen tarpeiden tunnistamisessa</a:t>
            </a:r>
            <a:endParaRPr lang="fi-FI" dirty="0"/>
          </a:p>
        </p:txBody>
      </p:sp>
      <p:pic>
        <p:nvPicPr>
          <p:cNvPr id="5" name="Sisällön paikkamerkki 4" descr="Kuva, joka sisältää kohteen teksti, käyntikortti&#10;&#10;Kuvaus luotu automaattisesti">
            <a:extLst>
              <a:ext uri="{FF2B5EF4-FFF2-40B4-BE49-F238E27FC236}">
                <a16:creationId xmlns:a16="http://schemas.microsoft.com/office/drawing/2014/main" id="{084C7D56-EF85-42E3-8008-0441F0F529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583" y="2179638"/>
            <a:ext cx="9616834" cy="4392612"/>
          </a:xfrm>
        </p:spPr>
      </p:pic>
    </p:spTree>
    <p:extLst>
      <p:ext uri="{BB962C8B-B14F-4D97-AF65-F5344CB8AC3E}">
        <p14:creationId xmlns:p14="http://schemas.microsoft.com/office/powerpoint/2010/main" val="1717497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609D07-D861-4D54-B7A7-2D531F1A20FE}"/>
              </a:ext>
            </a:extLst>
          </p:cNvPr>
          <p:cNvSpPr>
            <a:spLocks noGrp="1"/>
          </p:cNvSpPr>
          <p:nvPr>
            <p:ph type="title"/>
          </p:nvPr>
        </p:nvSpPr>
        <p:spPr>
          <a:xfrm>
            <a:off x="1235895" y="151879"/>
            <a:ext cx="10633376" cy="1080542"/>
          </a:xfrm>
        </p:spPr>
        <p:txBody>
          <a:bodyPr/>
          <a:lstStyle/>
          <a:p>
            <a:r>
              <a:rPr lang="fi-FI" dirty="0"/>
              <a:t>Oppimisen esteiden tunnistaminen ja tukitoimet liikunnassa, esim.</a:t>
            </a:r>
          </a:p>
        </p:txBody>
      </p:sp>
      <p:pic>
        <p:nvPicPr>
          <p:cNvPr id="5" name="Sisällön paikkamerkki 4" descr="Kuva, joka sisältää kohteen pöytä&#10;&#10;Kuvaus luotu automaattisesti">
            <a:extLst>
              <a:ext uri="{FF2B5EF4-FFF2-40B4-BE49-F238E27FC236}">
                <a16:creationId xmlns:a16="http://schemas.microsoft.com/office/drawing/2014/main" id="{38C53450-4AC1-4D34-8171-F4C335EDCF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23" y="1318471"/>
            <a:ext cx="11689977" cy="5189905"/>
          </a:xfrm>
        </p:spPr>
      </p:pic>
    </p:spTree>
    <p:extLst>
      <p:ext uri="{BB962C8B-B14F-4D97-AF65-F5344CB8AC3E}">
        <p14:creationId xmlns:p14="http://schemas.microsoft.com/office/powerpoint/2010/main" val="3344482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450EA59A-2226-467F-A429-E611C45359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756" y="71613"/>
            <a:ext cx="10618938" cy="6558439"/>
          </a:xfrm>
        </p:spPr>
      </p:pic>
    </p:spTree>
    <p:extLst>
      <p:ext uri="{BB962C8B-B14F-4D97-AF65-F5344CB8AC3E}">
        <p14:creationId xmlns:p14="http://schemas.microsoft.com/office/powerpoint/2010/main" val="2437037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E556A4F-A8EB-4882-93AA-3BA66F957F03}"/>
              </a:ext>
            </a:extLst>
          </p:cNvPr>
          <p:cNvSpPr>
            <a:spLocks noGrp="1"/>
          </p:cNvSpPr>
          <p:nvPr>
            <p:ph sz="half" idx="2"/>
          </p:nvPr>
        </p:nvSpPr>
        <p:spPr>
          <a:xfrm>
            <a:off x="246294" y="1918448"/>
            <a:ext cx="3303730" cy="4337052"/>
          </a:xfrm>
        </p:spPr>
        <p:txBody>
          <a:bodyPr/>
          <a:lstStyle/>
          <a:p>
            <a:r>
              <a:rPr lang="fi-FI" sz="2800" dirty="0"/>
              <a:t>Itsehallintataidot</a:t>
            </a:r>
          </a:p>
          <a:p>
            <a:r>
              <a:rPr lang="fi-FI" sz="2800" dirty="0"/>
              <a:t>Toisten huomioon ottaminen</a:t>
            </a:r>
          </a:p>
          <a:p>
            <a:r>
              <a:rPr lang="fi-FI" sz="2800" dirty="0"/>
              <a:t>Vastuullisuus</a:t>
            </a:r>
          </a:p>
          <a:p>
            <a:r>
              <a:rPr lang="fi-FI" sz="2800" dirty="0"/>
              <a:t>Yhteistyötaidot</a:t>
            </a:r>
          </a:p>
        </p:txBody>
      </p:sp>
      <p:sp>
        <p:nvSpPr>
          <p:cNvPr id="5" name="Sisällön paikkamerkki 4">
            <a:extLst>
              <a:ext uri="{FF2B5EF4-FFF2-40B4-BE49-F238E27FC236}">
                <a16:creationId xmlns:a16="http://schemas.microsoft.com/office/drawing/2014/main" id="{CAB9618D-5BD6-4181-A158-7F0A33268FB5}"/>
              </a:ext>
            </a:extLst>
          </p:cNvPr>
          <p:cNvSpPr>
            <a:spLocks noGrp="1"/>
          </p:cNvSpPr>
          <p:nvPr>
            <p:ph sz="quarter" idx="4"/>
          </p:nvPr>
        </p:nvSpPr>
        <p:spPr>
          <a:xfrm>
            <a:off x="3765176" y="1918448"/>
            <a:ext cx="4392706" cy="4247403"/>
          </a:xfrm>
        </p:spPr>
        <p:txBody>
          <a:bodyPr/>
          <a:lstStyle/>
          <a:p>
            <a:r>
              <a:rPr lang="fi-FI" sz="2800" dirty="0"/>
              <a:t>Kyky kohdistaa ja ylläpitää tarkkaavaisuutta </a:t>
            </a:r>
          </a:p>
          <a:p>
            <a:r>
              <a:rPr lang="fi-FI" sz="2800" dirty="0"/>
              <a:t>Halu ja innostus harjoitella </a:t>
            </a:r>
          </a:p>
          <a:p>
            <a:r>
              <a:rPr lang="fi-FI" sz="2800" dirty="0"/>
              <a:t>Kyky iloita oppimisesta ja onnistumisesta </a:t>
            </a:r>
          </a:p>
          <a:p>
            <a:r>
              <a:rPr lang="fi-FI" sz="2800" dirty="0"/>
              <a:t>Kielelliset valmiudet </a:t>
            </a:r>
          </a:p>
          <a:p>
            <a:r>
              <a:rPr lang="fi-FI" sz="2800" dirty="0"/>
              <a:t>Tunteiden säätelyn taidot</a:t>
            </a:r>
          </a:p>
        </p:txBody>
      </p:sp>
      <p:sp>
        <p:nvSpPr>
          <p:cNvPr id="6" name="Otsikko 5">
            <a:extLst>
              <a:ext uri="{FF2B5EF4-FFF2-40B4-BE49-F238E27FC236}">
                <a16:creationId xmlns:a16="http://schemas.microsoft.com/office/drawing/2014/main" id="{C1604223-A663-4FBA-827A-AE2CCB1D84EE}"/>
              </a:ext>
            </a:extLst>
          </p:cNvPr>
          <p:cNvSpPr>
            <a:spLocks noGrp="1"/>
          </p:cNvSpPr>
          <p:nvPr>
            <p:ph type="title"/>
          </p:nvPr>
        </p:nvSpPr>
        <p:spPr>
          <a:xfrm>
            <a:off x="1343471" y="171450"/>
            <a:ext cx="10369103" cy="1080542"/>
          </a:xfrm>
        </p:spPr>
        <p:txBody>
          <a:bodyPr/>
          <a:lstStyle/>
          <a:p>
            <a:r>
              <a:rPr lang="fi-FI" dirty="0"/>
              <a:t>Oppimisvalmiudet</a:t>
            </a:r>
          </a:p>
        </p:txBody>
      </p:sp>
      <p:sp>
        <p:nvSpPr>
          <p:cNvPr id="8" name="Sisällön paikkamerkki 7">
            <a:extLst>
              <a:ext uri="{FF2B5EF4-FFF2-40B4-BE49-F238E27FC236}">
                <a16:creationId xmlns:a16="http://schemas.microsoft.com/office/drawing/2014/main" id="{BA8E1A3D-C8AF-4B7B-B45F-3A2C5439F9A9}"/>
              </a:ext>
            </a:extLst>
          </p:cNvPr>
          <p:cNvSpPr>
            <a:spLocks noGrp="1"/>
          </p:cNvSpPr>
          <p:nvPr>
            <p:ph sz="quarter" idx="14"/>
          </p:nvPr>
        </p:nvSpPr>
        <p:spPr>
          <a:xfrm>
            <a:off x="8489371" y="1918448"/>
            <a:ext cx="3456335" cy="4247403"/>
          </a:xfrm>
        </p:spPr>
        <p:txBody>
          <a:bodyPr/>
          <a:lstStyle/>
          <a:p>
            <a:r>
              <a:rPr lang="fi-FI" sz="2800" dirty="0"/>
              <a:t>Havaintomotoriset taidot </a:t>
            </a:r>
          </a:p>
          <a:p>
            <a:r>
              <a:rPr lang="fi-FI" sz="2800" dirty="0"/>
              <a:t>Perusmotoriset taidot</a:t>
            </a:r>
          </a:p>
          <a:p>
            <a:r>
              <a:rPr lang="fi-FI" sz="2800" dirty="0"/>
              <a:t>Liikunnan lajitaidot </a:t>
            </a:r>
          </a:p>
          <a:p>
            <a:r>
              <a:rPr lang="fi-FI" sz="2800" dirty="0"/>
              <a:t>Fyysinen toimintakyky</a:t>
            </a:r>
          </a:p>
        </p:txBody>
      </p:sp>
    </p:spTree>
    <p:extLst>
      <p:ext uri="{BB962C8B-B14F-4D97-AF65-F5344CB8AC3E}">
        <p14:creationId xmlns:p14="http://schemas.microsoft.com/office/powerpoint/2010/main" val="2355323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DED1ED-F11C-4BBB-9871-E278A5EA6025}"/>
              </a:ext>
            </a:extLst>
          </p:cNvPr>
          <p:cNvSpPr>
            <a:spLocks noGrp="1"/>
          </p:cNvSpPr>
          <p:nvPr>
            <p:ph type="title"/>
          </p:nvPr>
        </p:nvSpPr>
        <p:spPr>
          <a:xfrm>
            <a:off x="1343471" y="476250"/>
            <a:ext cx="4608513" cy="1080542"/>
          </a:xfrm>
        </p:spPr>
        <p:txBody>
          <a:bodyPr anchor="t">
            <a:normAutofit/>
          </a:bodyPr>
          <a:lstStyle/>
          <a:p>
            <a:r>
              <a:rPr lang="fi-FI" dirty="0"/>
              <a:t>Tuki osana liikunnan oppiaineen </a:t>
            </a:r>
            <a:r>
              <a:rPr lang="fi-FI" dirty="0" err="1"/>
              <a:t>opsia</a:t>
            </a:r>
            <a:endParaRPr lang="fi-FI" dirty="0"/>
          </a:p>
        </p:txBody>
      </p:sp>
      <p:sp>
        <p:nvSpPr>
          <p:cNvPr id="3" name="Sisällön paikkamerkki 2">
            <a:extLst>
              <a:ext uri="{FF2B5EF4-FFF2-40B4-BE49-F238E27FC236}">
                <a16:creationId xmlns:a16="http://schemas.microsoft.com/office/drawing/2014/main" id="{171BE575-3B9A-4763-82A2-32FDFC1D4F2C}"/>
              </a:ext>
            </a:extLst>
          </p:cNvPr>
          <p:cNvSpPr>
            <a:spLocks noGrp="1"/>
          </p:cNvSpPr>
          <p:nvPr>
            <p:ph idx="1"/>
          </p:nvPr>
        </p:nvSpPr>
        <p:spPr>
          <a:xfrm>
            <a:off x="176423" y="2043953"/>
            <a:ext cx="6188518" cy="4337796"/>
          </a:xfrm>
        </p:spPr>
        <p:txBody>
          <a:bodyPr anchor="t">
            <a:noAutofit/>
          </a:bodyPr>
          <a:lstStyle/>
          <a:p>
            <a:r>
              <a:rPr lang="fi-FI" sz="2400" dirty="0"/>
              <a:t>Hyväksyvä ilmapiiri aina tuen lähtökohtana </a:t>
            </a:r>
          </a:p>
          <a:p>
            <a:r>
              <a:rPr lang="fi-FI" sz="2400" dirty="0"/>
              <a:t>Luokkatasoiset painotukset tuessa </a:t>
            </a:r>
          </a:p>
          <a:p>
            <a:pPr marL="0" indent="0">
              <a:buNone/>
            </a:pPr>
            <a:r>
              <a:rPr lang="fi-FI" sz="2400" dirty="0"/>
              <a:t>	– 1.-2. </a:t>
            </a:r>
            <a:r>
              <a:rPr lang="fi-FI" sz="2400" dirty="0" err="1"/>
              <a:t>lk</a:t>
            </a:r>
            <a:r>
              <a:rPr lang="fi-FI" sz="2400" dirty="0"/>
              <a:t>: motoristen ongelmien 	tunnistaminen </a:t>
            </a:r>
          </a:p>
          <a:p>
            <a:pPr marL="0" indent="0">
              <a:buNone/>
            </a:pPr>
            <a:r>
              <a:rPr lang="fi-FI" sz="2400" dirty="0"/>
              <a:t>	– 3.-6. </a:t>
            </a:r>
            <a:r>
              <a:rPr lang="fi-FI" sz="2400" dirty="0" err="1"/>
              <a:t>lk</a:t>
            </a:r>
            <a:r>
              <a:rPr lang="fi-FI" sz="2400" dirty="0"/>
              <a:t>: osallisuutta lisäävien 	perustaitojen tukeminen </a:t>
            </a:r>
          </a:p>
          <a:p>
            <a:pPr marL="0" indent="0">
              <a:buNone/>
            </a:pPr>
            <a:r>
              <a:rPr lang="fi-FI" sz="2400" dirty="0"/>
              <a:t>	– 7.-9. </a:t>
            </a:r>
            <a:r>
              <a:rPr lang="fi-FI" sz="2400" dirty="0" err="1"/>
              <a:t>lk</a:t>
            </a:r>
            <a:r>
              <a:rPr lang="fi-FI" sz="2400" dirty="0"/>
              <a:t>: toimintakyvyn tukeminen ja 	harrastuksen löytäminen </a:t>
            </a:r>
          </a:p>
        </p:txBody>
      </p:sp>
      <p:pic>
        <p:nvPicPr>
          <p:cNvPr id="6" name="Sisällön paikkamerkki 5" descr="Kuva, joka sisältää kohteen lattia, seinä, sisä, henkilö&#10;&#10;Kuvaus luotu automaattisesti">
            <a:extLst>
              <a:ext uri="{FF2B5EF4-FFF2-40B4-BE49-F238E27FC236}">
                <a16:creationId xmlns:a16="http://schemas.microsoft.com/office/drawing/2014/main" id="{8F64B2D8-4B8D-4AB2-B72F-D70024E0AAA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1" b="13515"/>
          <a:stretch/>
        </p:blipFill>
        <p:spPr>
          <a:xfrm>
            <a:off x="6003482" y="10"/>
            <a:ext cx="6188518" cy="6669350"/>
          </a:xfrm>
          <a:noFill/>
        </p:spPr>
      </p:pic>
    </p:spTree>
    <p:extLst>
      <p:ext uri="{BB962C8B-B14F-4D97-AF65-F5344CB8AC3E}">
        <p14:creationId xmlns:p14="http://schemas.microsoft.com/office/powerpoint/2010/main" val="982957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F49134-6705-466C-914E-225130BB8447}"/>
              </a:ext>
            </a:extLst>
          </p:cNvPr>
          <p:cNvSpPr>
            <a:spLocks noGrp="1"/>
          </p:cNvSpPr>
          <p:nvPr>
            <p:ph type="title"/>
          </p:nvPr>
        </p:nvSpPr>
        <p:spPr/>
        <p:txBody>
          <a:bodyPr/>
          <a:lstStyle/>
          <a:p>
            <a:r>
              <a:rPr lang="fi-FI" dirty="0"/>
              <a:t>Perusopetuksen opetussuunnitelma</a:t>
            </a:r>
          </a:p>
        </p:txBody>
      </p:sp>
      <p:sp>
        <p:nvSpPr>
          <p:cNvPr id="3" name="Sisällön paikkamerkki 2">
            <a:extLst>
              <a:ext uri="{FF2B5EF4-FFF2-40B4-BE49-F238E27FC236}">
                <a16:creationId xmlns:a16="http://schemas.microsoft.com/office/drawing/2014/main" id="{85EBCE67-C72E-4B95-95D8-23110657FBA4}"/>
              </a:ext>
            </a:extLst>
          </p:cNvPr>
          <p:cNvSpPr>
            <a:spLocks noGrp="1"/>
          </p:cNvSpPr>
          <p:nvPr>
            <p:ph idx="1"/>
          </p:nvPr>
        </p:nvSpPr>
        <p:spPr>
          <a:xfrm>
            <a:off x="479425" y="1556792"/>
            <a:ext cx="11458575" cy="4996408"/>
          </a:xfrm>
        </p:spPr>
        <p:txBody>
          <a:bodyPr/>
          <a:lstStyle/>
          <a:p>
            <a:pPr marL="0" indent="0">
              <a:buNone/>
            </a:pPr>
            <a:r>
              <a:rPr lang="fi-FI" sz="3200" dirty="0"/>
              <a:t>Kokonaisvaltaisuus: </a:t>
            </a:r>
            <a:r>
              <a:rPr lang="fi-FI" sz="2800" dirty="0"/>
              <a:t>fyysinen, sosiaalinen ja psyykkinen hyvinvointi </a:t>
            </a:r>
          </a:p>
          <a:p>
            <a:pPr marL="0" indent="0">
              <a:buNone/>
            </a:pPr>
            <a:r>
              <a:rPr lang="fi-FI" sz="2400" dirty="0"/>
              <a:t>=&gt; onnistumisen kokemukset, koettu pätevyys, oman kehon hyväksyminen </a:t>
            </a:r>
          </a:p>
          <a:p>
            <a:endParaRPr lang="fi-FI" dirty="0"/>
          </a:p>
          <a:p>
            <a:pPr marL="0" indent="0">
              <a:buNone/>
            </a:pPr>
            <a:r>
              <a:rPr lang="fi-FI" sz="2000" b="1" dirty="0"/>
              <a:t>Tavoitteet:</a:t>
            </a:r>
          </a:p>
          <a:p>
            <a:pPr marL="0" indent="0">
              <a:buNone/>
            </a:pPr>
            <a:r>
              <a:rPr lang="fi-FI" sz="2000" dirty="0"/>
              <a:t>– TAITOJEN OPPIMINEN: (1) Havaintomotoriikka, (2) tasapaino- ja liikkumistaidot, (3) välineenkäsittelytaidot, (4) fyysisten ominaisuuksien arviointitaidot ja kehittäminen, (5) uimataito ja vedestä pelastautumistaito </a:t>
            </a:r>
          </a:p>
          <a:p>
            <a:pPr marL="0" indent="0">
              <a:buNone/>
            </a:pPr>
            <a:r>
              <a:rPr lang="fi-FI" sz="2000" dirty="0"/>
              <a:t>– TYÖSKENTELY: (1) aktiivisuus ja yrittäminen, (2) turvallinen ja asiallinen toiminta, (3) vuorovaikutus ja yhteistyötaidot, (4) reilu peli, (5) vastuullinen työskentely itsenäisesti ja ryhmässä </a:t>
            </a:r>
          </a:p>
          <a:p>
            <a:pPr marL="0" indent="0">
              <a:buNone/>
            </a:pPr>
            <a:r>
              <a:rPr lang="fi-FI" sz="2000" dirty="0"/>
              <a:t>– TIEDOT JA KOKEMUKSET: (1) myönteinen kehonkuva ja pätevyyden kokemukset, (2) fyysisesti aktiivisen ja liikunnallisen elämäntavan merkityksen ymmärtäminen, (3) kokemukset erilaisista liikunnan harrastamisen muodoista</a:t>
            </a:r>
          </a:p>
        </p:txBody>
      </p:sp>
    </p:spTree>
    <p:extLst>
      <p:ext uri="{BB962C8B-B14F-4D97-AF65-F5344CB8AC3E}">
        <p14:creationId xmlns:p14="http://schemas.microsoft.com/office/powerpoint/2010/main" val="410335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5076A-EA0C-44F2-9482-B73C81E8114E}"/>
              </a:ext>
            </a:extLst>
          </p:cNvPr>
          <p:cNvSpPr>
            <a:spLocks noGrp="1"/>
          </p:cNvSpPr>
          <p:nvPr>
            <p:ph type="title"/>
          </p:nvPr>
        </p:nvSpPr>
        <p:spPr>
          <a:xfrm>
            <a:off x="1199455" y="271970"/>
            <a:ext cx="7283064" cy="1080542"/>
          </a:xfrm>
        </p:spPr>
        <p:txBody>
          <a:bodyPr anchor="t">
            <a:noAutofit/>
          </a:bodyPr>
          <a:lstStyle/>
          <a:p>
            <a:r>
              <a:rPr lang="fi-FI" dirty="0"/>
              <a:t>Ryhmän hyväksyvä ja kannustava ilmapiiri keskeisin tuen muoto</a:t>
            </a:r>
          </a:p>
        </p:txBody>
      </p:sp>
      <p:sp>
        <p:nvSpPr>
          <p:cNvPr id="3" name="Sisällön paikkamerkki 2">
            <a:extLst>
              <a:ext uri="{FF2B5EF4-FFF2-40B4-BE49-F238E27FC236}">
                <a16:creationId xmlns:a16="http://schemas.microsoft.com/office/drawing/2014/main" id="{77EC7A95-71B8-41F0-B151-E1413AC45270}"/>
              </a:ext>
            </a:extLst>
          </p:cNvPr>
          <p:cNvSpPr>
            <a:spLocks noGrp="1"/>
          </p:cNvSpPr>
          <p:nvPr>
            <p:ph idx="1"/>
          </p:nvPr>
        </p:nvSpPr>
        <p:spPr>
          <a:xfrm>
            <a:off x="1055440" y="1773238"/>
            <a:ext cx="6769348" cy="4896121"/>
          </a:xfrm>
        </p:spPr>
        <p:txBody>
          <a:bodyPr anchor="t">
            <a:normAutofit/>
          </a:bodyPr>
          <a:lstStyle/>
          <a:p>
            <a:pPr marL="342900" indent="-342900">
              <a:buAutoNum type="arabicPeriod"/>
            </a:pPr>
            <a:r>
              <a:rPr lang="fi-FI" sz="2400" dirty="0"/>
              <a:t>Oppilastuntemuksen lisääminen.</a:t>
            </a:r>
          </a:p>
          <a:p>
            <a:pPr marL="342900" indent="-342900">
              <a:buAutoNum type="arabicPeriod"/>
            </a:pPr>
            <a:r>
              <a:rPr lang="fi-FI" sz="2400" dirty="0"/>
              <a:t>Tunnin sosiaalisten tavoitteiden näkyväksi ja kuuluvaksi tekeminen.</a:t>
            </a:r>
          </a:p>
          <a:p>
            <a:pPr marL="342900" indent="-342900">
              <a:buAutoNum type="arabicPeriod"/>
            </a:pPr>
            <a:r>
              <a:rPr lang="fi-FI" sz="2400" dirty="0"/>
              <a:t>Myönteisen kielen käyttäminen ja positiivisen palautteen antaminen.</a:t>
            </a:r>
          </a:p>
          <a:p>
            <a:pPr marL="342900" indent="-342900">
              <a:buAutoNum type="arabicPeriod"/>
            </a:pPr>
            <a:r>
              <a:rPr lang="fi-FI" sz="2400" dirty="0"/>
              <a:t>Työtapojen ja sisältöjen valinnassa kriteerinä oppilaiden osallisuuden, autonomian ja välittömän liikunnan ilon varmistaminen.</a:t>
            </a:r>
          </a:p>
          <a:p>
            <a:pPr marL="342900" indent="-342900">
              <a:buAutoNum type="arabicPeriod"/>
            </a:pPr>
            <a:r>
              <a:rPr lang="fi-FI" sz="2400" dirty="0"/>
              <a:t>Omasta työstä nauttiminen ja läsnäolo.</a:t>
            </a:r>
          </a:p>
        </p:txBody>
      </p:sp>
      <p:pic>
        <p:nvPicPr>
          <p:cNvPr id="6" name="Sisällön paikkamerkki 5" descr="Kuva, joka sisältää kohteen puu, ulko, henkilö, jousiammunta&#10;&#10;Kuvaus luotu automaattisesti">
            <a:extLst>
              <a:ext uri="{FF2B5EF4-FFF2-40B4-BE49-F238E27FC236}">
                <a16:creationId xmlns:a16="http://schemas.microsoft.com/office/drawing/2014/main" id="{2C3913C4-A1FF-4A85-8ACD-9B0524532F6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10827" b="-2"/>
          <a:stretch/>
        </p:blipFill>
        <p:spPr>
          <a:xfrm>
            <a:off x="7731674" y="10"/>
            <a:ext cx="4460326" cy="6669350"/>
          </a:xfrm>
          <a:noFill/>
        </p:spPr>
      </p:pic>
    </p:spTree>
    <p:extLst>
      <p:ext uri="{BB962C8B-B14F-4D97-AF65-F5344CB8AC3E}">
        <p14:creationId xmlns:p14="http://schemas.microsoft.com/office/powerpoint/2010/main" val="3260414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6A720C9-BB87-5A5C-0EB5-FD361F1B843B}"/>
              </a:ext>
            </a:extLst>
          </p:cNvPr>
          <p:cNvSpPr>
            <a:spLocks noGrp="1"/>
          </p:cNvSpPr>
          <p:nvPr>
            <p:ph type="title"/>
          </p:nvPr>
        </p:nvSpPr>
        <p:spPr>
          <a:xfrm>
            <a:off x="1343471" y="476250"/>
            <a:ext cx="4608513" cy="1080542"/>
          </a:xfrm>
        </p:spPr>
        <p:txBody>
          <a:bodyPr/>
          <a:lstStyle/>
          <a:p>
            <a:r>
              <a:rPr lang="fi-FI" b="1" dirty="0"/>
              <a:t>Arvioinnin lähtökohdat</a:t>
            </a:r>
            <a:br>
              <a:rPr lang="fi-FI" b="1" dirty="0"/>
            </a:br>
            <a:endParaRPr lang="en-US" dirty="0"/>
          </a:p>
        </p:txBody>
      </p:sp>
      <p:sp>
        <p:nvSpPr>
          <p:cNvPr id="3" name="Sisällön paikkamerkki 2">
            <a:extLst>
              <a:ext uri="{FF2B5EF4-FFF2-40B4-BE49-F238E27FC236}">
                <a16:creationId xmlns:a16="http://schemas.microsoft.com/office/drawing/2014/main" id="{BEEFF509-62C5-4BAA-A761-447B7BA9F2C8}"/>
              </a:ext>
            </a:extLst>
          </p:cNvPr>
          <p:cNvSpPr>
            <a:spLocks noGrp="1"/>
          </p:cNvSpPr>
          <p:nvPr>
            <p:ph idx="1"/>
          </p:nvPr>
        </p:nvSpPr>
        <p:spPr>
          <a:xfrm>
            <a:off x="578069" y="1773239"/>
            <a:ext cx="5373915" cy="4392612"/>
          </a:xfrm>
        </p:spPr>
        <p:txBody>
          <a:bodyPr anchor="t">
            <a:normAutofit/>
          </a:bodyPr>
          <a:lstStyle/>
          <a:p>
            <a:r>
              <a:rPr lang="fi-FI" sz="2400" dirty="0"/>
              <a:t>Arvioinnin edistettävä oppimista </a:t>
            </a:r>
          </a:p>
          <a:p>
            <a:r>
              <a:rPr lang="fi-FI" sz="2400" dirty="0"/>
              <a:t>Arvioinnin tulee olla kannustavaa </a:t>
            </a:r>
          </a:p>
          <a:p>
            <a:r>
              <a:rPr lang="fi-FI" sz="2400" dirty="0"/>
              <a:t>Arviointia tulee tehdä monipuolisesti </a:t>
            </a:r>
          </a:p>
          <a:p>
            <a:r>
              <a:rPr lang="fi-FI" sz="2400" dirty="0"/>
              <a:t>Oppilaan/opiskelijan tiedettävä, mitä arvioidaan ja miten arviointikriteereitä on sovellettu häneen.</a:t>
            </a:r>
          </a:p>
        </p:txBody>
      </p:sp>
      <p:pic>
        <p:nvPicPr>
          <p:cNvPr id="5" name="Content Placeholder 4" descr="A group of skiers stand on a snowy hill&#10;&#10;Description automatically generated with low confidence">
            <a:extLst>
              <a:ext uri="{FF2B5EF4-FFF2-40B4-BE49-F238E27FC236}">
                <a16:creationId xmlns:a16="http://schemas.microsoft.com/office/drawing/2014/main" id="{28A0836B-70D5-4937-B296-5445BA8111A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745" r="21895" b="2"/>
          <a:stretch/>
        </p:blipFill>
        <p:spPr>
          <a:xfrm>
            <a:off x="6003482" y="10"/>
            <a:ext cx="6188518" cy="6669350"/>
          </a:xfrm>
          <a:noFill/>
        </p:spPr>
      </p:pic>
    </p:spTree>
    <p:extLst>
      <p:ext uri="{BB962C8B-B14F-4D97-AF65-F5344CB8AC3E}">
        <p14:creationId xmlns:p14="http://schemas.microsoft.com/office/powerpoint/2010/main" val="2915963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C720-1C4B-41C2-8E5D-704CDD7DE637}"/>
              </a:ext>
            </a:extLst>
          </p:cNvPr>
          <p:cNvSpPr>
            <a:spLocks noGrp="1"/>
          </p:cNvSpPr>
          <p:nvPr>
            <p:ph type="title"/>
          </p:nvPr>
        </p:nvSpPr>
        <p:spPr/>
        <p:txBody>
          <a:bodyPr/>
          <a:lstStyle/>
          <a:p>
            <a:r>
              <a:rPr lang="fi-FI" sz="3200" b="1" dirty="0"/>
              <a:t>Opettajan antama palaute oppilaalle </a:t>
            </a:r>
            <a:br>
              <a:rPr lang="fi-FI" sz="3200" b="1" dirty="0"/>
            </a:br>
            <a:endParaRPr lang="fi-FI" dirty="0"/>
          </a:p>
        </p:txBody>
      </p:sp>
      <p:sp>
        <p:nvSpPr>
          <p:cNvPr id="3" name="Content Placeholder 2">
            <a:extLst>
              <a:ext uri="{FF2B5EF4-FFF2-40B4-BE49-F238E27FC236}">
                <a16:creationId xmlns:a16="http://schemas.microsoft.com/office/drawing/2014/main" id="{0251785F-A631-407E-9957-7EA4014A4680}"/>
              </a:ext>
            </a:extLst>
          </p:cNvPr>
          <p:cNvSpPr>
            <a:spLocks noGrp="1"/>
          </p:cNvSpPr>
          <p:nvPr>
            <p:ph sz="half" idx="1"/>
          </p:nvPr>
        </p:nvSpPr>
        <p:spPr>
          <a:xfrm>
            <a:off x="479427" y="1450428"/>
            <a:ext cx="6131580" cy="5097517"/>
          </a:xfrm>
        </p:spPr>
        <p:txBody>
          <a:bodyPr/>
          <a:lstStyle/>
          <a:p>
            <a:pPr marL="0" indent="0">
              <a:buNone/>
            </a:pPr>
            <a:r>
              <a:rPr lang="fi-FI" sz="2200" dirty="0"/>
              <a:t>• Suurin osa arviointia muodostuu opettajan (ja vertaisten) antamasta arviointipalautteesta tunneilla </a:t>
            </a:r>
          </a:p>
          <a:p>
            <a:pPr marL="0" indent="0">
              <a:buNone/>
            </a:pPr>
            <a:r>
              <a:rPr lang="fi-FI" sz="2200" dirty="0"/>
              <a:t>• Opettajalta saatu huomio ja kannustava arviointipalaute on tukea tarvitseville oppilaille vähintään yhtä merkityksellistä kuin kenelle tahansa – Eriyttämisessä itsenäistä ohjelmaa (mahd. avustajan kanssa) tulee käyttää harkiten </a:t>
            </a:r>
          </a:p>
          <a:p>
            <a:pPr marL="0" indent="0">
              <a:buNone/>
            </a:pPr>
            <a:r>
              <a:rPr lang="fi-FI" sz="2200" dirty="0"/>
              <a:t>• Tukea tarvitseville oppilaille monikanavaisuus palautteen annossa on tärkeää, myös 13-18-vuotiailla… – Pelkkä suullinen palaute ei kaikille ”kolahda” </a:t>
            </a:r>
          </a:p>
          <a:p>
            <a:endParaRPr lang="fi-FI" dirty="0"/>
          </a:p>
        </p:txBody>
      </p:sp>
      <p:pic>
        <p:nvPicPr>
          <p:cNvPr id="6" name="Content Placeholder 5" descr="A picture containing person, indoor, crowd&#10;&#10;Description automatically generated">
            <a:extLst>
              <a:ext uri="{FF2B5EF4-FFF2-40B4-BE49-F238E27FC236}">
                <a16:creationId xmlns:a16="http://schemas.microsoft.com/office/drawing/2014/main" id="{BE7BBFAE-21BA-4E28-9ADA-F3DBE61025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0800000">
            <a:off x="6902615" y="2057167"/>
            <a:ext cx="4895850" cy="3656587"/>
          </a:xfrm>
        </p:spPr>
      </p:pic>
    </p:spTree>
    <p:extLst>
      <p:ext uri="{BB962C8B-B14F-4D97-AF65-F5344CB8AC3E}">
        <p14:creationId xmlns:p14="http://schemas.microsoft.com/office/powerpoint/2010/main" val="1745789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D3E84B-160F-4BE4-8703-A0997DF28FD5}"/>
              </a:ext>
            </a:extLst>
          </p:cNvPr>
          <p:cNvSpPr>
            <a:spLocks noGrp="1"/>
          </p:cNvSpPr>
          <p:nvPr>
            <p:ph type="title"/>
          </p:nvPr>
        </p:nvSpPr>
        <p:spPr>
          <a:xfrm>
            <a:off x="1235895" y="296955"/>
            <a:ext cx="10369103" cy="1137397"/>
          </a:xfrm>
        </p:spPr>
        <p:txBody>
          <a:bodyPr/>
          <a:lstStyle/>
          <a:p>
            <a:r>
              <a:rPr lang="fi-FI" dirty="0"/>
              <a:t>Tukea tarvitsevan oppilaan arviointi perusopetuksessa</a:t>
            </a:r>
          </a:p>
        </p:txBody>
      </p:sp>
      <p:sp>
        <p:nvSpPr>
          <p:cNvPr id="3" name="Sisällön paikkamerkki 2">
            <a:extLst>
              <a:ext uri="{FF2B5EF4-FFF2-40B4-BE49-F238E27FC236}">
                <a16:creationId xmlns:a16="http://schemas.microsoft.com/office/drawing/2014/main" id="{8947915F-50EE-486C-A08B-207CD93991B2}"/>
              </a:ext>
            </a:extLst>
          </p:cNvPr>
          <p:cNvSpPr>
            <a:spLocks noGrp="1"/>
          </p:cNvSpPr>
          <p:nvPr>
            <p:ph sz="half" idx="1"/>
          </p:nvPr>
        </p:nvSpPr>
        <p:spPr>
          <a:xfrm>
            <a:off x="573741" y="1753536"/>
            <a:ext cx="6400800" cy="4807509"/>
          </a:xfrm>
        </p:spPr>
        <p:txBody>
          <a:bodyPr/>
          <a:lstStyle/>
          <a:p>
            <a:pPr marL="0" indent="0">
              <a:buNone/>
            </a:pPr>
            <a:r>
              <a:rPr lang="fi-FI" sz="2400" dirty="0"/>
              <a:t>Arvioinnin tarkoitus </a:t>
            </a:r>
          </a:p>
          <a:p>
            <a:pPr marL="0" indent="0">
              <a:buNone/>
            </a:pPr>
            <a:r>
              <a:rPr lang="fi-FI" sz="2400" dirty="0"/>
              <a:t>– Tukea oppilaan kasvua ja kehitystä </a:t>
            </a:r>
          </a:p>
          <a:p>
            <a:pPr marL="0" indent="0">
              <a:buNone/>
            </a:pPr>
            <a:r>
              <a:rPr lang="fi-FI" sz="2400" dirty="0"/>
              <a:t>– Antaa oppilaalle tietoa omasta osaamisesta </a:t>
            </a:r>
          </a:p>
          <a:p>
            <a:pPr marL="0" indent="0">
              <a:buNone/>
            </a:pPr>
            <a:r>
              <a:rPr lang="fi-FI" sz="2400" dirty="0"/>
              <a:t>– Ohjata ja KANNUSTAA </a:t>
            </a:r>
          </a:p>
          <a:p>
            <a:pPr marL="0" indent="0">
              <a:buNone/>
            </a:pPr>
            <a:r>
              <a:rPr lang="fi-FI" sz="2400" dirty="0"/>
              <a:t>– Vahvistaa oppilaan itseluottamusta </a:t>
            </a:r>
          </a:p>
          <a:p>
            <a:pPr marL="0" indent="0">
              <a:buNone/>
            </a:pPr>
            <a:r>
              <a:rPr lang="fi-FI" sz="2400" dirty="0"/>
              <a:t>– Kehittää oppimaan oppimisen taitoja</a:t>
            </a:r>
          </a:p>
          <a:p>
            <a:pPr marL="0" indent="0">
              <a:buNone/>
            </a:pPr>
            <a:endParaRPr lang="fi-FI" sz="2400" dirty="0"/>
          </a:p>
          <a:p>
            <a:pPr marL="0" indent="0">
              <a:buNone/>
            </a:pPr>
            <a:r>
              <a:rPr lang="fi-FI" sz="2400" dirty="0"/>
              <a:t>Periaate arvioinnin suunnittelussa: </a:t>
            </a:r>
          </a:p>
          <a:p>
            <a:pPr marL="0" indent="0">
              <a:buNone/>
            </a:pPr>
            <a:r>
              <a:rPr lang="fi-FI" sz="2400" b="1" dirty="0"/>
              <a:t>Jokaisella oppilaalla oikeus OSOITTAA PARASTA MAHDOLLISTA OSAAMISTAAN.</a:t>
            </a:r>
          </a:p>
        </p:txBody>
      </p:sp>
      <p:pic>
        <p:nvPicPr>
          <p:cNvPr id="6" name="Sisällön paikkamerkki 5" descr="Kuva, joka sisältää kohteen ruoho, ulko, puu, kasvi&#10;&#10;Kuvaus luotu automaattisesti">
            <a:extLst>
              <a:ext uri="{FF2B5EF4-FFF2-40B4-BE49-F238E27FC236}">
                <a16:creationId xmlns:a16="http://schemas.microsoft.com/office/drawing/2014/main" id="{670897EB-BD0F-4F48-AD67-0CF87EEF08E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8988" y="1905281"/>
            <a:ext cx="4709740" cy="3532304"/>
          </a:xfrm>
        </p:spPr>
      </p:pic>
    </p:spTree>
    <p:extLst>
      <p:ext uri="{BB962C8B-B14F-4D97-AF65-F5344CB8AC3E}">
        <p14:creationId xmlns:p14="http://schemas.microsoft.com/office/powerpoint/2010/main" val="2232523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42618A-49FD-4F63-8A85-6913929248EB}"/>
              </a:ext>
            </a:extLst>
          </p:cNvPr>
          <p:cNvSpPr>
            <a:spLocks noGrp="1"/>
          </p:cNvSpPr>
          <p:nvPr>
            <p:ph type="title"/>
          </p:nvPr>
        </p:nvSpPr>
        <p:spPr>
          <a:xfrm>
            <a:off x="1428450" y="476250"/>
            <a:ext cx="10369103" cy="1080542"/>
          </a:xfrm>
        </p:spPr>
        <p:txBody>
          <a:bodyPr/>
          <a:lstStyle/>
          <a:p>
            <a:r>
              <a:rPr lang="fi-FI" dirty="0"/>
              <a:t>Arvioinnissa huomioitavaa… (PO)</a:t>
            </a:r>
          </a:p>
        </p:txBody>
      </p:sp>
      <p:sp>
        <p:nvSpPr>
          <p:cNvPr id="3" name="Sisällön paikkamerkki 2">
            <a:extLst>
              <a:ext uri="{FF2B5EF4-FFF2-40B4-BE49-F238E27FC236}">
                <a16:creationId xmlns:a16="http://schemas.microsoft.com/office/drawing/2014/main" id="{60FCB61F-2E7E-4E20-8886-D2C9733FC3B8}"/>
              </a:ext>
            </a:extLst>
          </p:cNvPr>
          <p:cNvSpPr>
            <a:spLocks noGrp="1"/>
          </p:cNvSpPr>
          <p:nvPr>
            <p:ph sz="half" idx="1"/>
          </p:nvPr>
        </p:nvSpPr>
        <p:spPr>
          <a:xfrm>
            <a:off x="394447" y="1556792"/>
            <a:ext cx="7207624" cy="4609059"/>
          </a:xfrm>
        </p:spPr>
        <p:txBody>
          <a:bodyPr/>
          <a:lstStyle/>
          <a:p>
            <a:r>
              <a:rPr lang="fi-FI" sz="2400" dirty="0"/>
              <a:t>Annetun palautteen on tärkeää olla konkreettista, jotta sillä merkitystä oppilaalle (</a:t>
            </a:r>
            <a:r>
              <a:rPr lang="fi-FI" sz="2400" dirty="0" err="1"/>
              <a:t>vert</a:t>
            </a:r>
            <a:r>
              <a:rPr lang="fi-FI" sz="2400" dirty="0"/>
              <a:t>. numero/sanallinen) </a:t>
            </a:r>
          </a:p>
          <a:p>
            <a:r>
              <a:rPr lang="fi-FI" sz="2400" dirty="0"/>
              <a:t>Positiivinen palaute aikaansaa muutoksia paremmin kuin negatiivinen </a:t>
            </a:r>
          </a:p>
          <a:p>
            <a:r>
              <a:rPr lang="fi-FI" sz="2400" dirty="0"/>
              <a:t>KÄYTTÄYTYMINEN EI SAA VAIKUTTAA OPPIAINEEN ARVOSANAAN (</a:t>
            </a:r>
            <a:r>
              <a:rPr lang="fi-FI" sz="2400" dirty="0" err="1"/>
              <a:t>vert</a:t>
            </a:r>
            <a:r>
              <a:rPr lang="fi-FI" sz="2400" dirty="0"/>
              <a:t>. Liikunnassa työskentelytaitojen arviointi 50 % numerosta) </a:t>
            </a:r>
          </a:p>
          <a:p>
            <a:r>
              <a:rPr lang="fi-FI" sz="2400" dirty="0"/>
              <a:t>Heikkojen oppilaiden oppimismotivaatio tutkitusti heikkenee 3. luokalla =&gt; pienetkin edistymiset oppimisessa tärkeää tehdä näkyviksi</a:t>
            </a:r>
          </a:p>
        </p:txBody>
      </p:sp>
      <p:pic>
        <p:nvPicPr>
          <p:cNvPr id="6" name="Sisällön paikkamerkki 5" descr="Kuva, joka sisältää kohteen puu&#10;&#10;Kuvaus luotu automaattisesti">
            <a:extLst>
              <a:ext uri="{FF2B5EF4-FFF2-40B4-BE49-F238E27FC236}">
                <a16:creationId xmlns:a16="http://schemas.microsoft.com/office/drawing/2014/main" id="{D27A4A0C-B35F-4E34-95AC-3ECCDB21B2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189133" y="2329179"/>
            <a:ext cx="4392613" cy="3280732"/>
          </a:xfrm>
        </p:spPr>
      </p:pic>
    </p:spTree>
    <p:extLst>
      <p:ext uri="{BB962C8B-B14F-4D97-AF65-F5344CB8AC3E}">
        <p14:creationId xmlns:p14="http://schemas.microsoft.com/office/powerpoint/2010/main" val="215649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0F7268E4-107B-4F29-B393-B55847D828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50" r="2" b="347"/>
          <a:stretch/>
        </p:blipFill>
        <p:spPr>
          <a:xfrm>
            <a:off x="1176338" y="68263"/>
            <a:ext cx="10895012" cy="6532562"/>
          </a:xfrm>
          <a:noFill/>
        </p:spPr>
      </p:pic>
    </p:spTree>
    <p:extLst>
      <p:ext uri="{BB962C8B-B14F-4D97-AF65-F5344CB8AC3E}">
        <p14:creationId xmlns:p14="http://schemas.microsoft.com/office/powerpoint/2010/main" val="652942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6C3771FC-0915-4397-A0B5-12E91B04C6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728" y="68263"/>
            <a:ext cx="9332232" cy="6532562"/>
          </a:xfrm>
          <a:noFill/>
        </p:spPr>
      </p:pic>
    </p:spTree>
    <p:extLst>
      <p:ext uri="{BB962C8B-B14F-4D97-AF65-F5344CB8AC3E}">
        <p14:creationId xmlns:p14="http://schemas.microsoft.com/office/powerpoint/2010/main" val="3837817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490C90BE-BEAB-4D72-985F-DB2A042B07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084" y="68263"/>
            <a:ext cx="9571519" cy="6532562"/>
          </a:xfrm>
          <a:noFill/>
        </p:spPr>
      </p:pic>
    </p:spTree>
    <p:extLst>
      <p:ext uri="{BB962C8B-B14F-4D97-AF65-F5344CB8AC3E}">
        <p14:creationId xmlns:p14="http://schemas.microsoft.com/office/powerpoint/2010/main" val="1369589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B1C901-AE0A-456B-B7D4-973DA880DFF4}"/>
              </a:ext>
            </a:extLst>
          </p:cNvPr>
          <p:cNvSpPr>
            <a:spLocks noGrp="1"/>
          </p:cNvSpPr>
          <p:nvPr>
            <p:ph type="title"/>
          </p:nvPr>
        </p:nvSpPr>
        <p:spPr>
          <a:xfrm>
            <a:off x="1343471" y="476250"/>
            <a:ext cx="6481317" cy="1080542"/>
          </a:xfrm>
        </p:spPr>
        <p:txBody>
          <a:bodyPr anchor="t">
            <a:normAutofit/>
          </a:bodyPr>
          <a:lstStyle/>
          <a:p>
            <a:r>
              <a:rPr lang="fi-FI" dirty="0"/>
              <a:t>Poissaoleva peruskoululainen</a:t>
            </a:r>
          </a:p>
        </p:txBody>
      </p:sp>
      <p:sp>
        <p:nvSpPr>
          <p:cNvPr id="3" name="Sisällön paikkamerkki 2">
            <a:extLst>
              <a:ext uri="{FF2B5EF4-FFF2-40B4-BE49-F238E27FC236}">
                <a16:creationId xmlns:a16="http://schemas.microsoft.com/office/drawing/2014/main" id="{B47D4AA8-9C14-4939-B3DC-8D91D22160DC}"/>
              </a:ext>
            </a:extLst>
          </p:cNvPr>
          <p:cNvSpPr>
            <a:spLocks noGrp="1"/>
          </p:cNvSpPr>
          <p:nvPr>
            <p:ph idx="1"/>
          </p:nvPr>
        </p:nvSpPr>
        <p:spPr>
          <a:xfrm>
            <a:off x="218661" y="1351722"/>
            <a:ext cx="8090452" cy="4814129"/>
          </a:xfrm>
        </p:spPr>
        <p:txBody>
          <a:bodyPr anchor="t">
            <a:noAutofit/>
          </a:bodyPr>
          <a:lstStyle/>
          <a:p>
            <a:pPr marL="0" indent="0">
              <a:buNone/>
            </a:pPr>
            <a:r>
              <a:rPr lang="fi-FI" sz="2200" dirty="0"/>
              <a:t>Heti, kun oppilaalla ilmenee vaikeuksia liikuntatunneilla osallistumiseen tai tavoitteiden saavuttamiseen oppilas on otettava kolmiportaisen tuen piiriin – myös liikunnassa. </a:t>
            </a:r>
          </a:p>
          <a:p>
            <a:pPr marL="0" indent="0">
              <a:buNone/>
            </a:pPr>
            <a:endParaRPr lang="fi-FI" sz="2200" dirty="0"/>
          </a:p>
          <a:p>
            <a:pPr marL="0" indent="0">
              <a:buNone/>
            </a:pPr>
            <a:r>
              <a:rPr lang="fi-FI" sz="2200" dirty="0"/>
              <a:t>Mikäli tuki on laiminlyöty, tilanne haastava: </a:t>
            </a:r>
          </a:p>
          <a:p>
            <a:pPr marL="0" indent="0">
              <a:buNone/>
            </a:pPr>
            <a:r>
              <a:rPr lang="fi-FI" sz="2200" dirty="0"/>
              <a:t>– Ilman näyttöjä oppimäärää ei voi arvioida. </a:t>
            </a:r>
          </a:p>
          <a:p>
            <a:pPr marL="0" indent="0">
              <a:buNone/>
            </a:pPr>
            <a:r>
              <a:rPr lang="fi-FI" sz="2200" dirty="0"/>
              <a:t>– Ilman tarvittavia hallintopäätöksiä opettajaa ei voida velvoittaa järjestämään oppilaalle yksilöllistä ohjelmaa näyttöjen antamiseksi. </a:t>
            </a:r>
          </a:p>
          <a:p>
            <a:pPr marL="0" indent="0">
              <a:buNone/>
            </a:pPr>
            <a:r>
              <a:rPr lang="fi-FI" sz="2200" dirty="0"/>
              <a:t>– Ilman oppimäärän yksilöllistämistä (erityisen tuen päätöstä) opettaja ei voi hyväksyä näytöksi kotona kuitattua päiväkirjaa tms.</a:t>
            </a:r>
          </a:p>
          <a:p>
            <a:pPr marL="0" indent="0">
              <a:buNone/>
            </a:pPr>
            <a:r>
              <a:rPr lang="fi-FI" sz="2200" dirty="0"/>
              <a:t> </a:t>
            </a:r>
          </a:p>
          <a:p>
            <a:pPr marL="0" indent="0">
              <a:buNone/>
            </a:pPr>
            <a:r>
              <a:rPr lang="fi-FI" sz="2200" dirty="0"/>
              <a:t>Ts. säädöksiä noudatettava myös liikunnanopetuksessa.</a:t>
            </a:r>
          </a:p>
        </p:txBody>
      </p:sp>
      <p:pic>
        <p:nvPicPr>
          <p:cNvPr id="6" name="Sisällön paikkamerkki 5" descr="Kuva, joka sisältää kohteen koralli, onteloeläin, selkärangaton&#10;&#10;Kuvaus luotu automaattisesti">
            <a:extLst>
              <a:ext uri="{FF2B5EF4-FFF2-40B4-BE49-F238E27FC236}">
                <a16:creationId xmlns:a16="http://schemas.microsoft.com/office/drawing/2014/main" id="{3558A27A-5EEE-49A9-BB68-92F917AAF21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422" r="5405" b="-2"/>
          <a:stretch/>
        </p:blipFill>
        <p:spPr>
          <a:xfrm>
            <a:off x="7731674" y="10"/>
            <a:ext cx="4460326" cy="6669350"/>
          </a:xfrm>
          <a:noFill/>
        </p:spPr>
      </p:pic>
    </p:spTree>
    <p:extLst>
      <p:ext uri="{BB962C8B-B14F-4D97-AF65-F5344CB8AC3E}">
        <p14:creationId xmlns:p14="http://schemas.microsoft.com/office/powerpoint/2010/main" val="2634560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849AC7-017C-4714-AC84-31025CA71427}"/>
              </a:ext>
            </a:extLst>
          </p:cNvPr>
          <p:cNvSpPr>
            <a:spLocks noGrp="1"/>
          </p:cNvSpPr>
          <p:nvPr>
            <p:ph type="title"/>
          </p:nvPr>
        </p:nvSpPr>
        <p:spPr/>
        <p:txBody>
          <a:bodyPr/>
          <a:lstStyle/>
          <a:p>
            <a:r>
              <a:rPr lang="fi-FI" dirty="0"/>
              <a:t>Miten oppilaan kulttuuri, uskonto yms. Henkilökohtaiset asiat huomioidaan arvioinnissa?</a:t>
            </a:r>
          </a:p>
        </p:txBody>
      </p:sp>
      <p:sp>
        <p:nvSpPr>
          <p:cNvPr id="3" name="Sisällön paikkamerkki 2">
            <a:extLst>
              <a:ext uri="{FF2B5EF4-FFF2-40B4-BE49-F238E27FC236}">
                <a16:creationId xmlns:a16="http://schemas.microsoft.com/office/drawing/2014/main" id="{CA88C4C6-4CEA-4E0E-99A7-44A21AA6D6EF}"/>
              </a:ext>
            </a:extLst>
          </p:cNvPr>
          <p:cNvSpPr>
            <a:spLocks noGrp="1"/>
          </p:cNvSpPr>
          <p:nvPr>
            <p:ph idx="1"/>
          </p:nvPr>
        </p:nvSpPr>
        <p:spPr>
          <a:xfrm>
            <a:off x="483211" y="1495772"/>
            <a:ext cx="11229363" cy="4885978"/>
          </a:xfrm>
        </p:spPr>
        <p:txBody>
          <a:bodyPr/>
          <a:lstStyle/>
          <a:p>
            <a:r>
              <a:rPr lang="fi-FI" sz="2600" dirty="0"/>
              <a:t>Oppilas ei osallistu opetussuunnitelman mukaiseen opetukseen… (musiikkiliikunta, uinti…)? </a:t>
            </a:r>
          </a:p>
          <a:p>
            <a:endParaRPr lang="fi-FI" sz="2600" dirty="0"/>
          </a:p>
          <a:p>
            <a:r>
              <a:rPr lang="fi-FI" sz="2600" dirty="0"/>
              <a:t>Lähtökohtana se, että ilman päätöstä erityisistä opetusjärjestelyistä (PL 18 §, LL 29 §) tai yksilöllisestä oppimäärästä (PL 17 §) oppilas osallistuu opetukseen </a:t>
            </a:r>
          </a:p>
          <a:p>
            <a:pPr marL="0" indent="0">
              <a:buNone/>
            </a:pPr>
            <a:r>
              <a:rPr lang="fi-FI" sz="2600" dirty="0"/>
              <a:t>	– Päätöksiä tehdessä tehdään päätös myös arvioinnista – ei jälkikäteen </a:t>
            </a:r>
          </a:p>
          <a:p>
            <a:pPr marL="0" indent="0">
              <a:buNone/>
            </a:pPr>
            <a:r>
              <a:rPr lang="fi-FI" sz="2600" dirty="0"/>
              <a:t>	– Oppiaineen arvioinnista vastaa oppiaineen opettaja (	Perusopetusasetus 13 §, Lukiolaki 38 §) </a:t>
            </a:r>
          </a:p>
          <a:p>
            <a:pPr marL="0" indent="0">
              <a:buNone/>
            </a:pPr>
            <a:r>
              <a:rPr lang="fi-FI" sz="2600" dirty="0"/>
              <a:t>	– LIITO lausunnot arvioinnista: LIITO 3/2017</a:t>
            </a:r>
          </a:p>
        </p:txBody>
      </p:sp>
    </p:spTree>
    <p:extLst>
      <p:ext uri="{BB962C8B-B14F-4D97-AF65-F5344CB8AC3E}">
        <p14:creationId xmlns:p14="http://schemas.microsoft.com/office/powerpoint/2010/main" val="1194254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E17BD1-F565-46F1-AC29-017FAB8D59CD}"/>
              </a:ext>
            </a:extLst>
          </p:cNvPr>
          <p:cNvSpPr>
            <a:spLocks noGrp="1"/>
          </p:cNvSpPr>
          <p:nvPr>
            <p:ph type="title"/>
          </p:nvPr>
        </p:nvSpPr>
        <p:spPr>
          <a:xfrm>
            <a:off x="1224202" y="489810"/>
            <a:ext cx="10967798" cy="1080542"/>
          </a:xfrm>
        </p:spPr>
        <p:txBody>
          <a:bodyPr/>
          <a:lstStyle/>
          <a:p>
            <a:r>
              <a:rPr lang="fi-FI" dirty="0"/>
              <a:t>Liikunnanopetuksen tavoite ja oppimisen tuen lähtökohdat</a:t>
            </a:r>
          </a:p>
        </p:txBody>
      </p:sp>
      <p:pic>
        <p:nvPicPr>
          <p:cNvPr id="5" name="Sisällön paikkamerkki 4">
            <a:extLst>
              <a:ext uri="{FF2B5EF4-FFF2-40B4-BE49-F238E27FC236}">
                <a16:creationId xmlns:a16="http://schemas.microsoft.com/office/drawing/2014/main" id="{091DF97C-589F-4105-938F-D8B8B56D7F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875" y="1143710"/>
            <a:ext cx="9743596" cy="5381330"/>
          </a:xfrm>
        </p:spPr>
      </p:pic>
    </p:spTree>
    <p:extLst>
      <p:ext uri="{BB962C8B-B14F-4D97-AF65-F5344CB8AC3E}">
        <p14:creationId xmlns:p14="http://schemas.microsoft.com/office/powerpoint/2010/main" val="3831690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EBD826-DBFD-4AFE-9079-ECDF103AA395}"/>
              </a:ext>
            </a:extLst>
          </p:cNvPr>
          <p:cNvSpPr>
            <a:spLocks noGrp="1"/>
          </p:cNvSpPr>
          <p:nvPr>
            <p:ph type="title"/>
          </p:nvPr>
        </p:nvSpPr>
        <p:spPr>
          <a:xfrm>
            <a:off x="1343471" y="476250"/>
            <a:ext cx="10369103" cy="895350"/>
          </a:xfrm>
        </p:spPr>
        <p:txBody>
          <a:bodyPr/>
          <a:lstStyle/>
          <a:p>
            <a:r>
              <a:rPr lang="fi-FI" dirty="0"/>
              <a:t>Kuka päättää liikunnan arvioinnista?</a:t>
            </a:r>
          </a:p>
        </p:txBody>
      </p:sp>
      <p:sp>
        <p:nvSpPr>
          <p:cNvPr id="3" name="Sisällön paikkamerkki 2">
            <a:extLst>
              <a:ext uri="{FF2B5EF4-FFF2-40B4-BE49-F238E27FC236}">
                <a16:creationId xmlns:a16="http://schemas.microsoft.com/office/drawing/2014/main" id="{E57E2D1E-4974-4C48-9686-436491A997B8}"/>
              </a:ext>
            </a:extLst>
          </p:cNvPr>
          <p:cNvSpPr>
            <a:spLocks noGrp="1"/>
          </p:cNvSpPr>
          <p:nvPr>
            <p:ph idx="1"/>
          </p:nvPr>
        </p:nvSpPr>
        <p:spPr>
          <a:xfrm>
            <a:off x="479425" y="1773239"/>
            <a:ext cx="11443634" cy="4392612"/>
          </a:xfrm>
        </p:spPr>
        <p:txBody>
          <a:bodyPr/>
          <a:lstStyle/>
          <a:p>
            <a:pPr marL="0" indent="0">
              <a:buNone/>
            </a:pPr>
            <a:r>
              <a:rPr lang="fi-FI" sz="2400" dirty="0"/>
              <a:t>”Oppilaan arvioinnista päättää kunkin oppiaineen tai opintokokonaisuuden osalta oppilaan opettaja, tai jos opettajia on useita, opettajat yhdessä.” (Perusopetusasetus 13 §, Lukiolaki 38§) </a:t>
            </a:r>
          </a:p>
          <a:p>
            <a:pPr marL="0" indent="0">
              <a:buNone/>
            </a:pPr>
            <a:r>
              <a:rPr lang="fi-FI" sz="2400" dirty="0"/>
              <a:t>	– Liikunnan oppilasarviointi on liikunnanopettajan tehtävä. </a:t>
            </a:r>
          </a:p>
          <a:p>
            <a:pPr marL="0" indent="0">
              <a:buNone/>
            </a:pPr>
            <a:r>
              <a:rPr lang="fi-FI" sz="2400" dirty="0"/>
              <a:t>	– Liikunnanopettajan ei voida edellyttää arvioivan oppilasta ilman tarvittavia 	näyttöjä. </a:t>
            </a:r>
          </a:p>
          <a:p>
            <a:pPr marL="0" indent="0">
              <a:buNone/>
            </a:pPr>
            <a:r>
              <a:rPr lang="fi-FI" sz="2400" dirty="0"/>
              <a:t>	– Liikunnanopettajan ei voida edellyttää järjestävän oppilaalle yksilöllistä 	ohjelmaa ilman päätöksiä oppilaan tarvitsemasta tuesta. </a:t>
            </a:r>
          </a:p>
          <a:p>
            <a:pPr marL="0" indent="0">
              <a:buNone/>
            </a:pPr>
            <a:r>
              <a:rPr lang="fi-FI" sz="2400" dirty="0"/>
              <a:t>	</a:t>
            </a:r>
            <a:r>
              <a:rPr lang="fi-FI" sz="2400" dirty="0">
                <a:sym typeface="Wingdings" panose="05000000000000000000" pitchFamily="2" charset="2"/>
              </a:rPr>
              <a:t></a:t>
            </a:r>
            <a:r>
              <a:rPr lang="fi-FI" sz="2400" dirty="0"/>
              <a:t> Tärkeää erityisesti peruskoulussa sekä oppilaan että opettajan oikeusturvan 	kannalta.</a:t>
            </a:r>
          </a:p>
        </p:txBody>
      </p:sp>
    </p:spTree>
    <p:extLst>
      <p:ext uri="{BB962C8B-B14F-4D97-AF65-F5344CB8AC3E}">
        <p14:creationId xmlns:p14="http://schemas.microsoft.com/office/powerpoint/2010/main" val="3159271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3D0BE7-0253-46B2-9B17-3E56560922B0}"/>
              </a:ext>
            </a:extLst>
          </p:cNvPr>
          <p:cNvSpPr>
            <a:spLocks noGrp="1"/>
          </p:cNvSpPr>
          <p:nvPr>
            <p:ph type="title"/>
          </p:nvPr>
        </p:nvSpPr>
        <p:spPr/>
        <p:txBody>
          <a:bodyPr/>
          <a:lstStyle/>
          <a:p>
            <a:r>
              <a:rPr lang="fi-FI" dirty="0"/>
              <a:t>Tuen järjestäminen käytännössä</a:t>
            </a:r>
          </a:p>
        </p:txBody>
      </p:sp>
      <p:sp>
        <p:nvSpPr>
          <p:cNvPr id="3" name="Sisällön paikkamerkki 2">
            <a:extLst>
              <a:ext uri="{FF2B5EF4-FFF2-40B4-BE49-F238E27FC236}">
                <a16:creationId xmlns:a16="http://schemas.microsoft.com/office/drawing/2014/main" id="{2F93E1FD-12F1-44D1-8C42-986F99EACF6F}"/>
              </a:ext>
            </a:extLst>
          </p:cNvPr>
          <p:cNvSpPr>
            <a:spLocks noGrp="1"/>
          </p:cNvSpPr>
          <p:nvPr>
            <p:ph idx="1"/>
          </p:nvPr>
        </p:nvSpPr>
        <p:spPr>
          <a:xfrm>
            <a:off x="479425" y="1882587"/>
            <a:ext cx="5114551" cy="4283263"/>
          </a:xfrm>
        </p:spPr>
        <p:txBody>
          <a:bodyPr/>
          <a:lstStyle/>
          <a:p>
            <a:pPr marL="0" indent="0">
              <a:buNone/>
            </a:pPr>
            <a:r>
              <a:rPr lang="fi-FI" sz="4000" dirty="0"/>
              <a:t>Miten tukea fyysistä, psyykkistä (kognitiivista) ja sosiaalista toimintakykyä liikunnassa?</a:t>
            </a:r>
          </a:p>
        </p:txBody>
      </p:sp>
      <p:pic>
        <p:nvPicPr>
          <p:cNvPr id="5" name="Kuva 4" descr="Kuva, joka sisältää kohteen vesi, taivas, ulko, laiva&#10;&#10;Kuvaus luotu automaattisesti">
            <a:extLst>
              <a:ext uri="{FF2B5EF4-FFF2-40B4-BE49-F238E27FC236}">
                <a16:creationId xmlns:a16="http://schemas.microsoft.com/office/drawing/2014/main" id="{2527F1DF-1F6C-4CF5-8071-11631C535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057" y="1702465"/>
            <a:ext cx="6125884" cy="4594413"/>
          </a:xfrm>
          <a:prstGeom prst="rect">
            <a:avLst/>
          </a:prstGeom>
        </p:spPr>
      </p:pic>
    </p:spTree>
    <p:extLst>
      <p:ext uri="{BB962C8B-B14F-4D97-AF65-F5344CB8AC3E}">
        <p14:creationId xmlns:p14="http://schemas.microsoft.com/office/powerpoint/2010/main" val="1357649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3C2363-A45B-4A36-8205-CF650EB103DE}"/>
              </a:ext>
            </a:extLst>
          </p:cNvPr>
          <p:cNvSpPr>
            <a:spLocks noGrp="1"/>
          </p:cNvSpPr>
          <p:nvPr>
            <p:ph type="title"/>
          </p:nvPr>
        </p:nvSpPr>
        <p:spPr>
          <a:xfrm>
            <a:off x="1134533" y="191013"/>
            <a:ext cx="6959600" cy="946150"/>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95AE98EC-8614-4A81-8D14-7A2A49A907B0}"/>
              </a:ext>
            </a:extLst>
          </p:cNvPr>
          <p:cNvSpPr>
            <a:spLocks noGrp="1"/>
          </p:cNvSpPr>
          <p:nvPr>
            <p:ph idx="1"/>
          </p:nvPr>
        </p:nvSpPr>
        <p:spPr>
          <a:xfrm>
            <a:off x="491067" y="1422400"/>
            <a:ext cx="5748951" cy="4959350"/>
          </a:xfrm>
        </p:spPr>
        <p:txBody>
          <a:bodyPr anchor="t">
            <a:normAutofit/>
          </a:bodyPr>
          <a:lstStyle/>
          <a:p>
            <a:pPr marL="0" indent="0">
              <a:buNone/>
            </a:pPr>
            <a:r>
              <a:rPr lang="fi-FI" sz="2000" dirty="0"/>
              <a:t>Fyysisen toimintakyvyn alueelle kuuluvia oppimisvalmiuksia: </a:t>
            </a:r>
          </a:p>
          <a:p>
            <a:r>
              <a:rPr lang="fi-FI" sz="2000" dirty="0"/>
              <a:t>Havaintomotoriset taidot </a:t>
            </a:r>
          </a:p>
          <a:p>
            <a:pPr marL="0" indent="0">
              <a:buNone/>
            </a:pPr>
            <a:r>
              <a:rPr lang="fi-FI" sz="2000" dirty="0"/>
              <a:t>	- Tilan, liikkeen ja oman kehon hahmotus</a:t>
            </a:r>
          </a:p>
          <a:p>
            <a:r>
              <a:rPr lang="fi-FI" sz="2000" dirty="0"/>
              <a:t>Perusmotoriset taidot </a:t>
            </a:r>
          </a:p>
          <a:p>
            <a:pPr marL="0" indent="0">
              <a:buNone/>
            </a:pPr>
            <a:r>
              <a:rPr lang="fi-FI" sz="2000" dirty="0"/>
              <a:t>	- Tasapaino-, liikkumis- ja välineen 	käsittelytaidot  </a:t>
            </a:r>
          </a:p>
          <a:p>
            <a:r>
              <a:rPr lang="fi-FI" sz="2000" dirty="0"/>
              <a:t>Fyysinen kunto ja toimintakyky </a:t>
            </a:r>
          </a:p>
          <a:p>
            <a:pPr marL="0" indent="0">
              <a:buNone/>
            </a:pPr>
            <a:r>
              <a:rPr lang="fi-FI" sz="2000" dirty="0"/>
              <a:t>	- Aerobinen kunto, lihasvoima, nivelten 	liikelaajuus  </a:t>
            </a:r>
          </a:p>
          <a:p>
            <a:pPr marL="0" indent="0">
              <a:buNone/>
            </a:pPr>
            <a:r>
              <a:rPr lang="fi-FI" sz="2000" dirty="0"/>
              <a:t>Tuen tarpeita voi hahmottaa myös kuulemisen, näkemisen ja liikkumisen pulmien kautta.</a:t>
            </a:r>
          </a:p>
        </p:txBody>
      </p:sp>
      <p:pic>
        <p:nvPicPr>
          <p:cNvPr id="6" name="Sisällön paikkamerkki 5" descr="Kuva, joka sisältää kohteen ulko, puu, henkilö&#10;&#10;Kuvaus luotu automaattisesti">
            <a:extLst>
              <a:ext uri="{FF2B5EF4-FFF2-40B4-BE49-F238E27FC236}">
                <a16:creationId xmlns:a16="http://schemas.microsoft.com/office/drawing/2014/main" id="{AB5013EB-212D-4A88-A6A9-677D188F2EF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475" r="20932" b="-1"/>
          <a:stretch/>
        </p:blipFill>
        <p:spPr>
          <a:xfrm>
            <a:off x="6003482" y="10"/>
            <a:ext cx="6188518" cy="6669350"/>
          </a:xfrm>
          <a:noFill/>
        </p:spPr>
      </p:pic>
    </p:spTree>
    <p:extLst>
      <p:ext uri="{BB962C8B-B14F-4D97-AF65-F5344CB8AC3E}">
        <p14:creationId xmlns:p14="http://schemas.microsoft.com/office/powerpoint/2010/main" val="2593014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F4992A-A391-4EE0-A6DB-344240B950F4}"/>
              </a:ext>
            </a:extLst>
          </p:cNvPr>
          <p:cNvSpPr>
            <a:spLocks noGrp="1"/>
          </p:cNvSpPr>
          <p:nvPr>
            <p:ph type="title"/>
          </p:nvPr>
        </p:nvSpPr>
        <p:spPr/>
        <p:txBody>
          <a:bodyPr/>
          <a:lstStyle/>
          <a:p>
            <a:r>
              <a:rPr lang="fi-FI" dirty="0"/>
              <a:t>Tuen tarpeen tunnistaminen</a:t>
            </a:r>
          </a:p>
        </p:txBody>
      </p:sp>
      <p:sp>
        <p:nvSpPr>
          <p:cNvPr id="3" name="Sisällön paikkamerkki 2">
            <a:extLst>
              <a:ext uri="{FF2B5EF4-FFF2-40B4-BE49-F238E27FC236}">
                <a16:creationId xmlns:a16="http://schemas.microsoft.com/office/drawing/2014/main" id="{E957433B-6389-45DC-BE8F-E90E41846C55}"/>
              </a:ext>
            </a:extLst>
          </p:cNvPr>
          <p:cNvSpPr>
            <a:spLocks noGrp="1"/>
          </p:cNvSpPr>
          <p:nvPr>
            <p:ph idx="1"/>
          </p:nvPr>
        </p:nvSpPr>
        <p:spPr>
          <a:xfrm>
            <a:off x="224117" y="1824613"/>
            <a:ext cx="11743765" cy="4557137"/>
          </a:xfrm>
        </p:spPr>
        <p:txBody>
          <a:bodyPr/>
          <a:lstStyle/>
          <a:p>
            <a:r>
              <a:rPr lang="fi-FI" sz="2400" dirty="0"/>
              <a:t>Miten fyysisen toimintakyvyn tukea tarvitseva oppilas saattaa toimia liikuntatunneilla? Esim. </a:t>
            </a:r>
          </a:p>
          <a:p>
            <a:pPr marL="0" indent="0">
              <a:buNone/>
            </a:pPr>
            <a:r>
              <a:rPr lang="fi-FI" sz="2400" dirty="0"/>
              <a:t>	- Välttää osallistumista esim. pallopeleissä </a:t>
            </a:r>
          </a:p>
          <a:p>
            <a:pPr marL="0" indent="0">
              <a:buNone/>
            </a:pPr>
            <a:r>
              <a:rPr lang="fi-FI" sz="2400" dirty="0"/>
              <a:t>	- Ei pysty osallistumaan kaikkiin liikuntamuotoihin  </a:t>
            </a:r>
          </a:p>
          <a:p>
            <a:pPr marL="0" indent="0">
              <a:buNone/>
            </a:pPr>
            <a:r>
              <a:rPr lang="fi-FI" sz="2400" dirty="0"/>
              <a:t>	- Liikkuu kömpelösti, törmäilee </a:t>
            </a:r>
          </a:p>
          <a:p>
            <a:pPr marL="0" indent="0">
              <a:buNone/>
            </a:pPr>
            <a:r>
              <a:rPr lang="fi-FI" sz="2400" dirty="0"/>
              <a:t>	- Käyttää voimaa epätarkoituksenmukaisesti </a:t>
            </a:r>
          </a:p>
          <a:p>
            <a:pPr marL="0" indent="0">
              <a:buNone/>
            </a:pPr>
            <a:r>
              <a:rPr lang="fi-FI" sz="2400" dirty="0"/>
              <a:t>	- Vetäytyy lepäämään </a:t>
            </a:r>
          </a:p>
          <a:p>
            <a:r>
              <a:rPr lang="fi-FI" sz="2400" dirty="0"/>
              <a:t>Millaisia pulmia oppilaalla voisi olla? Esim. </a:t>
            </a:r>
          </a:p>
          <a:p>
            <a:pPr marL="0" indent="0">
              <a:buNone/>
            </a:pPr>
            <a:r>
              <a:rPr lang="fi-FI" sz="2400" dirty="0"/>
              <a:t>	Motorisen oppimisen vaikeus DCD, fyysinen vamma tai sairaus (aistivammat, CP, 	MMC, sydänsairaus, astma, reuma tms.), ylipaino, vähäiset liikuntakokemukset</a:t>
            </a:r>
          </a:p>
        </p:txBody>
      </p:sp>
    </p:spTree>
    <p:extLst>
      <p:ext uri="{BB962C8B-B14F-4D97-AF65-F5344CB8AC3E}">
        <p14:creationId xmlns:p14="http://schemas.microsoft.com/office/powerpoint/2010/main" val="2182801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744A06-8808-432F-8DBF-37F98DBBA221}"/>
              </a:ext>
            </a:extLst>
          </p:cNvPr>
          <p:cNvSpPr>
            <a:spLocks noGrp="1"/>
          </p:cNvSpPr>
          <p:nvPr>
            <p:ph type="title"/>
          </p:nvPr>
        </p:nvSpPr>
        <p:spPr>
          <a:xfrm>
            <a:off x="1271754" y="151878"/>
            <a:ext cx="10369103" cy="1080542"/>
          </a:xfrm>
        </p:spPr>
        <p:txBody>
          <a:bodyPr/>
          <a:lstStyle/>
          <a:p>
            <a:r>
              <a:rPr lang="fi-FI" dirty="0"/>
              <a:t>Fyysisen toimintakyvyn tukeminen perusopetuksen liikunnan opetuksessa</a:t>
            </a:r>
          </a:p>
        </p:txBody>
      </p:sp>
      <p:sp>
        <p:nvSpPr>
          <p:cNvPr id="3" name="Sisällön paikkamerkki 2">
            <a:extLst>
              <a:ext uri="{FF2B5EF4-FFF2-40B4-BE49-F238E27FC236}">
                <a16:creationId xmlns:a16="http://schemas.microsoft.com/office/drawing/2014/main" id="{A86CDEC6-E205-4AD5-9339-91FAB36FC097}"/>
              </a:ext>
            </a:extLst>
          </p:cNvPr>
          <p:cNvSpPr>
            <a:spLocks noGrp="1"/>
          </p:cNvSpPr>
          <p:nvPr>
            <p:ph idx="1"/>
          </p:nvPr>
        </p:nvSpPr>
        <p:spPr>
          <a:xfrm>
            <a:off x="304800" y="1362636"/>
            <a:ext cx="11564471" cy="4803216"/>
          </a:xfrm>
        </p:spPr>
        <p:txBody>
          <a:bodyPr/>
          <a:lstStyle/>
          <a:p>
            <a:r>
              <a:rPr lang="fi-FI" sz="2400" dirty="0"/>
              <a:t>Vuosiluokilla 1-2 </a:t>
            </a:r>
          </a:p>
          <a:p>
            <a:pPr marL="0" indent="0">
              <a:buNone/>
            </a:pPr>
            <a:r>
              <a:rPr lang="fi-FI" sz="2400" dirty="0"/>
              <a:t>	on tärkeää tunnistaa sellaiset motorisen oppimisen vaikeudet, joilla voi olla 	yhteyttä muihin oppimisen ongelmiin. </a:t>
            </a:r>
          </a:p>
          <a:p>
            <a:endParaRPr lang="fi-FI" sz="2400" dirty="0"/>
          </a:p>
          <a:p>
            <a:r>
              <a:rPr lang="fi-FI" sz="2400" dirty="0"/>
              <a:t>Vuosiluokilla 3-6 </a:t>
            </a:r>
          </a:p>
          <a:p>
            <a:pPr marL="0" indent="0">
              <a:buNone/>
            </a:pPr>
            <a:r>
              <a:rPr lang="fi-FI" sz="2400" dirty="0"/>
              <a:t>	kiinnitetään huomiota sellaisten perustaitojen hallintaan, joilla on merkitystä 	yhteiseen toimintaan osallistumisessa. </a:t>
            </a:r>
          </a:p>
          <a:p>
            <a:endParaRPr lang="fi-FI" sz="2400" dirty="0"/>
          </a:p>
          <a:p>
            <a:r>
              <a:rPr lang="fi-FI" sz="2400" dirty="0"/>
              <a:t>7-9 vuosiluokat </a:t>
            </a:r>
          </a:p>
          <a:p>
            <a:pPr marL="0" indent="0">
              <a:buNone/>
            </a:pPr>
            <a:r>
              <a:rPr lang="fi-FI" sz="2400" dirty="0"/>
              <a:t>	opetuksessa kiinnitetään erityistä huomiota toimintakyvyn tukemiseen ja 	mieluisan liikuntaharrastuksen ylläpitämiseen tai löytämiseen.</a:t>
            </a:r>
          </a:p>
        </p:txBody>
      </p:sp>
    </p:spTree>
    <p:extLst>
      <p:ext uri="{BB962C8B-B14F-4D97-AF65-F5344CB8AC3E}">
        <p14:creationId xmlns:p14="http://schemas.microsoft.com/office/powerpoint/2010/main" val="1818266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CA502-A524-4B27-B694-8A923FFDF209}"/>
              </a:ext>
            </a:extLst>
          </p:cNvPr>
          <p:cNvSpPr>
            <a:spLocks noGrp="1"/>
          </p:cNvSpPr>
          <p:nvPr>
            <p:ph type="title"/>
          </p:nvPr>
        </p:nvSpPr>
        <p:spPr>
          <a:xfrm>
            <a:off x="1235894" y="222063"/>
            <a:ext cx="10369103" cy="940174"/>
          </a:xfrm>
        </p:spPr>
        <p:txBody>
          <a:bodyPr/>
          <a:lstStyle/>
          <a:p>
            <a:r>
              <a:rPr lang="fi-FI" dirty="0"/>
              <a:t>Fyysisen toimintakyvyn tukemisen periaate</a:t>
            </a:r>
          </a:p>
        </p:txBody>
      </p:sp>
      <p:pic>
        <p:nvPicPr>
          <p:cNvPr id="5" name="Sisällön paikkamerkki 4">
            <a:extLst>
              <a:ext uri="{FF2B5EF4-FFF2-40B4-BE49-F238E27FC236}">
                <a16:creationId xmlns:a16="http://schemas.microsoft.com/office/drawing/2014/main" id="{6D3AB0A1-BFE9-4A0C-BDE6-DA643F34D3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895" y="1255824"/>
            <a:ext cx="9610426" cy="5380113"/>
          </a:xfrm>
        </p:spPr>
      </p:pic>
    </p:spTree>
    <p:extLst>
      <p:ext uri="{BB962C8B-B14F-4D97-AF65-F5344CB8AC3E}">
        <p14:creationId xmlns:p14="http://schemas.microsoft.com/office/powerpoint/2010/main" val="1727929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FCBF6B-4AEB-4369-BD5E-0025A24E32DD}"/>
              </a:ext>
            </a:extLst>
          </p:cNvPr>
          <p:cNvSpPr>
            <a:spLocks noGrp="1"/>
          </p:cNvSpPr>
          <p:nvPr>
            <p:ph type="title"/>
          </p:nvPr>
        </p:nvSpPr>
        <p:spPr>
          <a:xfrm>
            <a:off x="1343471" y="319866"/>
            <a:ext cx="7340694" cy="1080542"/>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A4C4C8D7-FA00-49ED-912B-55F641857AEB}"/>
              </a:ext>
            </a:extLst>
          </p:cNvPr>
          <p:cNvSpPr>
            <a:spLocks noGrp="1"/>
          </p:cNvSpPr>
          <p:nvPr>
            <p:ph idx="1"/>
          </p:nvPr>
        </p:nvSpPr>
        <p:spPr>
          <a:xfrm>
            <a:off x="484094" y="1773239"/>
            <a:ext cx="7340694" cy="4392612"/>
          </a:xfrm>
        </p:spPr>
        <p:txBody>
          <a:bodyPr anchor="t">
            <a:noAutofit/>
          </a:bodyPr>
          <a:lstStyle/>
          <a:p>
            <a:pPr marL="0" indent="0">
              <a:buNone/>
            </a:pPr>
            <a:r>
              <a:rPr lang="fi-FI" sz="2400" b="1" dirty="0"/>
              <a:t>Oppilasjohtoisilla työtavoilla </a:t>
            </a:r>
            <a:r>
              <a:rPr lang="fi-FI" sz="2400" dirty="0"/>
              <a:t>on yhteys</a:t>
            </a:r>
          </a:p>
          <a:p>
            <a:r>
              <a:rPr lang="fi-FI" sz="2400" dirty="0"/>
              <a:t>oppilaan tavoitteenmukaiseen toimintaan osallistumiseen ja</a:t>
            </a:r>
          </a:p>
          <a:p>
            <a:r>
              <a:rPr lang="fi-FI" sz="2400" dirty="0"/>
              <a:t>oppilaan fyysiseen aktiivisuuteen (Huovinen, 2019).</a:t>
            </a:r>
          </a:p>
          <a:p>
            <a:pPr marL="0" indent="0">
              <a:buNone/>
            </a:pPr>
            <a:endParaRPr lang="fi-FI" sz="2400" dirty="0"/>
          </a:p>
          <a:p>
            <a:pPr marL="0" indent="0">
              <a:buNone/>
            </a:pPr>
            <a:r>
              <a:rPr lang="fi-FI" sz="2400" b="1" dirty="0"/>
              <a:t>Fyysinen aktiivisuus vahvistaa fyysistä toimintakykyä </a:t>
            </a:r>
          </a:p>
          <a:p>
            <a:pPr marL="0" indent="0">
              <a:buNone/>
            </a:pPr>
            <a:r>
              <a:rPr lang="fi-FI" sz="2400" dirty="0"/>
              <a:t>- miten aktivoida kaikkia oppilaita aktiiviseen osallistumiseen tunnilla?</a:t>
            </a:r>
          </a:p>
          <a:p>
            <a:pPr marL="0" indent="0">
              <a:buNone/>
            </a:pPr>
            <a:endParaRPr lang="fi-FI" sz="2400" dirty="0"/>
          </a:p>
          <a:p>
            <a:pPr marL="0" indent="0">
              <a:buNone/>
            </a:pPr>
            <a:r>
              <a:rPr lang="fi-FI" sz="2400" dirty="0"/>
              <a:t>Opetusmenetelmät ja ympäristön muokkaaminen</a:t>
            </a:r>
          </a:p>
        </p:txBody>
      </p:sp>
      <p:pic>
        <p:nvPicPr>
          <p:cNvPr id="6" name="Sisällön paikkamerkki 5" descr="Kuva, joka sisältää kohteen ruoho, ulko&#10;&#10;Kuvaus luotu automaattisesti">
            <a:extLst>
              <a:ext uri="{FF2B5EF4-FFF2-40B4-BE49-F238E27FC236}">
                <a16:creationId xmlns:a16="http://schemas.microsoft.com/office/drawing/2014/main" id="{29CFFD80-AF13-45FA-A10F-B59A5FCA1D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155" r="29855" b="2"/>
          <a:stretch/>
        </p:blipFill>
        <p:spPr>
          <a:xfrm>
            <a:off x="7731674" y="10"/>
            <a:ext cx="4460326" cy="6669350"/>
          </a:xfrm>
          <a:noFill/>
        </p:spPr>
      </p:pic>
    </p:spTree>
    <p:extLst>
      <p:ext uri="{BB962C8B-B14F-4D97-AF65-F5344CB8AC3E}">
        <p14:creationId xmlns:p14="http://schemas.microsoft.com/office/powerpoint/2010/main" val="452842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A21A2D-57C7-4430-A1F9-C569E963786D}"/>
              </a:ext>
            </a:extLst>
          </p:cNvPr>
          <p:cNvSpPr>
            <a:spLocks noGrp="1"/>
          </p:cNvSpPr>
          <p:nvPr>
            <p:ph type="title"/>
          </p:nvPr>
        </p:nvSpPr>
        <p:spPr/>
        <p:txBody>
          <a:bodyPr/>
          <a:lstStyle/>
          <a:p>
            <a:r>
              <a:rPr lang="fi-FI" dirty="0"/>
              <a:t>Inaktiivisuuden vähentäminen</a:t>
            </a:r>
          </a:p>
        </p:txBody>
      </p:sp>
      <p:sp>
        <p:nvSpPr>
          <p:cNvPr id="3" name="Sisällön paikkamerkki 2">
            <a:extLst>
              <a:ext uri="{FF2B5EF4-FFF2-40B4-BE49-F238E27FC236}">
                <a16:creationId xmlns:a16="http://schemas.microsoft.com/office/drawing/2014/main" id="{E8C105BC-4694-4866-9717-08422AF45A41}"/>
              </a:ext>
            </a:extLst>
          </p:cNvPr>
          <p:cNvSpPr>
            <a:spLocks noGrp="1"/>
          </p:cNvSpPr>
          <p:nvPr>
            <p:ph idx="1"/>
          </p:nvPr>
        </p:nvSpPr>
        <p:spPr>
          <a:xfrm>
            <a:off x="479425" y="1773238"/>
            <a:ext cx="11229363" cy="4608511"/>
          </a:xfrm>
        </p:spPr>
        <p:txBody>
          <a:bodyPr/>
          <a:lstStyle/>
          <a:p>
            <a:r>
              <a:rPr lang="fi-FI" sz="2800" dirty="0"/>
              <a:t>Eritasoiset tehtävät oppilaan tasolle </a:t>
            </a:r>
          </a:p>
          <a:p>
            <a:r>
              <a:rPr lang="fi-FI" sz="2800" dirty="0"/>
              <a:t>Tehokas organisointi </a:t>
            </a:r>
          </a:p>
          <a:p>
            <a:pPr marL="0" indent="0">
              <a:buNone/>
            </a:pPr>
            <a:r>
              <a:rPr lang="fi-FI" sz="2800" dirty="0"/>
              <a:t>	- Jonot mataliksi/ lyhyiksi (Liikkuva koulu) </a:t>
            </a:r>
          </a:p>
          <a:p>
            <a:pPr marL="0" indent="0">
              <a:buNone/>
            </a:pPr>
            <a:r>
              <a:rPr lang="fi-FI" sz="2800" dirty="0"/>
              <a:t>	- Pienet joukkueet </a:t>
            </a:r>
          </a:p>
          <a:p>
            <a:pPr marL="0" indent="0">
              <a:buNone/>
            </a:pPr>
            <a:r>
              <a:rPr lang="fi-FI" sz="2800" dirty="0"/>
              <a:t>	- </a:t>
            </a:r>
            <a:r>
              <a:rPr lang="fi-FI" sz="2800" strike="sngStrike" dirty="0"/>
              <a:t>Nopeat ohjeet </a:t>
            </a:r>
            <a:r>
              <a:rPr lang="fi-FI" sz="2800" dirty="0"/>
              <a:t>=&gt; Yksinkertaiset ohjeet tarpeeksi hitaasti </a:t>
            </a:r>
          </a:p>
          <a:p>
            <a:pPr marL="0" indent="0">
              <a:buNone/>
            </a:pPr>
            <a:r>
              <a:rPr lang="fi-FI" sz="2800" dirty="0"/>
              <a:t>	- Oppilaat auttavat välineitten kanssa  </a:t>
            </a:r>
          </a:p>
          <a:p>
            <a:pPr marL="0" indent="0">
              <a:buNone/>
            </a:pPr>
            <a:r>
              <a:rPr lang="fi-FI" sz="2800" dirty="0"/>
              <a:t>	- Virikkeellinen oppimisympäristö </a:t>
            </a:r>
            <a:r>
              <a:rPr lang="fi-FI" sz="2800" dirty="0">
                <a:sym typeface="Wingdings" panose="05000000000000000000" pitchFamily="2" charset="2"/>
              </a:rPr>
              <a:t> </a:t>
            </a:r>
            <a:r>
              <a:rPr lang="fi-FI" sz="2800" dirty="0"/>
              <a:t>Pistetyöskentely </a:t>
            </a:r>
          </a:p>
          <a:p>
            <a:pPr marL="0" indent="0">
              <a:buNone/>
            </a:pPr>
            <a:r>
              <a:rPr lang="fi-FI" sz="2800" dirty="0"/>
              <a:t>	- Tauotus, rytmi</a:t>
            </a:r>
          </a:p>
        </p:txBody>
      </p:sp>
    </p:spTree>
    <p:extLst>
      <p:ext uri="{BB962C8B-B14F-4D97-AF65-F5344CB8AC3E}">
        <p14:creationId xmlns:p14="http://schemas.microsoft.com/office/powerpoint/2010/main" val="379338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E362C2-17AB-4DF4-A00F-1A7CC785F622}"/>
              </a:ext>
            </a:extLst>
          </p:cNvPr>
          <p:cNvSpPr>
            <a:spLocks noGrp="1"/>
          </p:cNvSpPr>
          <p:nvPr>
            <p:ph type="title"/>
          </p:nvPr>
        </p:nvSpPr>
        <p:spPr>
          <a:xfrm>
            <a:off x="524634" y="3540195"/>
            <a:ext cx="11155984" cy="735106"/>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CD04BFEE-223B-4C78-B8D8-34FF443BF7B3}"/>
              </a:ext>
            </a:extLst>
          </p:cNvPr>
          <p:cNvSpPr>
            <a:spLocks noGrp="1"/>
          </p:cNvSpPr>
          <p:nvPr>
            <p:ph type="body" sz="quarter" idx="13"/>
          </p:nvPr>
        </p:nvSpPr>
        <p:spPr>
          <a:xfrm>
            <a:off x="524634" y="4134290"/>
            <a:ext cx="11648661" cy="1773143"/>
          </a:xfrm>
        </p:spPr>
        <p:txBody>
          <a:bodyPr anchor="t">
            <a:noAutofit/>
          </a:bodyPr>
          <a:lstStyle/>
          <a:p>
            <a:pPr marL="0" indent="0">
              <a:lnSpc>
                <a:spcPct val="110000"/>
              </a:lnSpc>
              <a:buNone/>
            </a:pPr>
            <a:r>
              <a:rPr lang="fi-FI" sz="2400" b="1" dirty="0"/>
              <a:t>Osallistumista edistävien tehtävien periaatteet organisatorisesta näkökulmasta: </a:t>
            </a:r>
          </a:p>
          <a:p>
            <a:pPr>
              <a:lnSpc>
                <a:spcPct val="110000"/>
              </a:lnSpc>
            </a:pPr>
            <a:r>
              <a:rPr lang="fi-FI" sz="2400" dirty="0"/>
              <a:t>Kukaan ei ”tuijota” =&gt; tehtävät organisoidaan niin, että jokaisella rauha tehdä omalla tavallaan </a:t>
            </a:r>
          </a:p>
          <a:p>
            <a:pPr>
              <a:lnSpc>
                <a:spcPct val="110000"/>
              </a:lnSpc>
            </a:pPr>
            <a:r>
              <a:rPr lang="fi-FI" sz="2400" dirty="0"/>
              <a:t>Kukaan ei tipu pelistä pois =&gt; tehtävä jatkuva, aina pelastuu ja pääsee takaisin mukaan </a:t>
            </a:r>
          </a:p>
          <a:p>
            <a:pPr>
              <a:lnSpc>
                <a:spcPct val="110000"/>
              </a:lnSpc>
            </a:pPr>
            <a:r>
              <a:rPr lang="fi-FI" sz="2400" dirty="0"/>
              <a:t>Opettajan helppo eriyttää huomaamattomasti ja oppilaalla mahdollisuus päättää osallistumisestaan</a:t>
            </a:r>
          </a:p>
        </p:txBody>
      </p:sp>
      <p:pic>
        <p:nvPicPr>
          <p:cNvPr id="6" name="Sisällön paikkamerkki 5" descr="Kuva, joka sisältää kohteen ulko, taivas, maa, ranta&#10;&#10;Kuvaus luotu automaattisesti">
            <a:extLst>
              <a:ext uri="{FF2B5EF4-FFF2-40B4-BE49-F238E27FC236}">
                <a16:creationId xmlns:a16="http://schemas.microsoft.com/office/drawing/2014/main" id="{7C3AB6DC-4111-4A2E-A737-1B23A85F00A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5411" b="37870"/>
          <a:stretch/>
        </p:blipFill>
        <p:spPr>
          <a:xfrm>
            <a:off x="20" y="1"/>
            <a:ext cx="12191980" cy="3357563"/>
          </a:xfrm>
          <a:noFill/>
        </p:spPr>
      </p:pic>
    </p:spTree>
    <p:extLst>
      <p:ext uri="{BB962C8B-B14F-4D97-AF65-F5344CB8AC3E}">
        <p14:creationId xmlns:p14="http://schemas.microsoft.com/office/powerpoint/2010/main" val="3577408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E68E66B-7EC0-4E29-8385-F6EC42299EFF}"/>
              </a:ext>
            </a:extLst>
          </p:cNvPr>
          <p:cNvSpPr>
            <a:spLocks noGrp="1"/>
          </p:cNvSpPr>
          <p:nvPr>
            <p:ph type="body" idx="1"/>
          </p:nvPr>
        </p:nvSpPr>
        <p:spPr>
          <a:xfrm>
            <a:off x="198783" y="1397766"/>
            <a:ext cx="5753201" cy="1080542"/>
          </a:xfrm>
        </p:spPr>
        <p:txBody>
          <a:bodyPr/>
          <a:lstStyle/>
          <a:p>
            <a:r>
              <a:rPr lang="fi-FI" sz="2000" dirty="0"/>
              <a:t>Miten saan (suuressa) ryhmässä aikaa yksittäisen oppilaan kohtaamiseen ja tukea tarvitsevien oppilaiden opettamiseen?</a:t>
            </a:r>
          </a:p>
        </p:txBody>
      </p:sp>
      <p:sp>
        <p:nvSpPr>
          <p:cNvPr id="3" name="Sisällön paikkamerkki 2">
            <a:extLst>
              <a:ext uri="{FF2B5EF4-FFF2-40B4-BE49-F238E27FC236}">
                <a16:creationId xmlns:a16="http://schemas.microsoft.com/office/drawing/2014/main" id="{06FF9078-AE43-41CE-9B8C-398E05DF3AFB}"/>
              </a:ext>
            </a:extLst>
          </p:cNvPr>
          <p:cNvSpPr>
            <a:spLocks noGrp="1"/>
          </p:cNvSpPr>
          <p:nvPr>
            <p:ph sz="half" idx="2"/>
          </p:nvPr>
        </p:nvSpPr>
        <p:spPr>
          <a:xfrm>
            <a:off x="198783" y="2743200"/>
            <a:ext cx="5753201" cy="3797576"/>
          </a:xfrm>
        </p:spPr>
        <p:txBody>
          <a:bodyPr/>
          <a:lstStyle/>
          <a:p>
            <a:pPr marL="0" indent="0">
              <a:buNone/>
            </a:pPr>
            <a:r>
              <a:rPr lang="fi-FI" sz="2000" dirty="0"/>
              <a:t>Tarkoituksenmukainen ryhmittely ja käytettävissä olevan tilan selkeä organisointi ”vapauttaa” opettajan </a:t>
            </a:r>
          </a:p>
          <a:p>
            <a:pPr marL="342900" indent="-342900">
              <a:buAutoNum type="alphaLcPeriod"/>
            </a:pPr>
            <a:r>
              <a:rPr lang="fi-FI" sz="2000" dirty="0"/>
              <a:t>Pyri pienryhmäopetukseen (esim. tehtäväpisteet, pienpelit) </a:t>
            </a:r>
          </a:p>
          <a:p>
            <a:pPr marL="342900" indent="-342900">
              <a:buAutoNum type="alphaLcPeriod"/>
            </a:pPr>
            <a:r>
              <a:rPr lang="fi-FI" sz="2000" dirty="0"/>
              <a:t>Heterogeeninen vai homogeeninen ryhmä? </a:t>
            </a:r>
          </a:p>
          <a:p>
            <a:pPr marL="342900" indent="-342900">
              <a:buAutoNum type="alphaLcPeriod"/>
            </a:pPr>
            <a:r>
              <a:rPr lang="fi-FI" sz="2000" dirty="0"/>
              <a:t>Esim. tehtäväopetus (tuttu/uusi tehtävä), erilaisten ratkaisujen tuottaminen, itsearviointityyli ja pariohjausmenetelmä</a:t>
            </a:r>
          </a:p>
        </p:txBody>
      </p:sp>
      <p:sp>
        <p:nvSpPr>
          <p:cNvPr id="4" name="Tekstin paikkamerkki 3">
            <a:extLst>
              <a:ext uri="{FF2B5EF4-FFF2-40B4-BE49-F238E27FC236}">
                <a16:creationId xmlns:a16="http://schemas.microsoft.com/office/drawing/2014/main" id="{05403A78-FE96-415A-8B6A-406DFB1B6232}"/>
              </a:ext>
            </a:extLst>
          </p:cNvPr>
          <p:cNvSpPr>
            <a:spLocks noGrp="1"/>
          </p:cNvSpPr>
          <p:nvPr>
            <p:ph type="body" sz="quarter" idx="3"/>
          </p:nvPr>
        </p:nvSpPr>
        <p:spPr>
          <a:xfrm>
            <a:off x="6853118" y="1902666"/>
            <a:ext cx="4608265" cy="575642"/>
          </a:xfrm>
        </p:spPr>
        <p:txBody>
          <a:bodyPr/>
          <a:lstStyle/>
          <a:p>
            <a:r>
              <a:rPr lang="fi-FI" sz="2000" dirty="0"/>
              <a:t>Ennakointi ja vahvistaminen</a:t>
            </a:r>
          </a:p>
        </p:txBody>
      </p:sp>
      <p:sp>
        <p:nvSpPr>
          <p:cNvPr id="5" name="Sisällön paikkamerkki 4">
            <a:extLst>
              <a:ext uri="{FF2B5EF4-FFF2-40B4-BE49-F238E27FC236}">
                <a16:creationId xmlns:a16="http://schemas.microsoft.com/office/drawing/2014/main" id="{5CAD3C20-8869-472C-A03F-D316E848568C}"/>
              </a:ext>
            </a:extLst>
          </p:cNvPr>
          <p:cNvSpPr>
            <a:spLocks noGrp="1"/>
          </p:cNvSpPr>
          <p:nvPr>
            <p:ph sz="quarter" idx="4"/>
          </p:nvPr>
        </p:nvSpPr>
        <p:spPr>
          <a:xfrm>
            <a:off x="6599583" y="2743200"/>
            <a:ext cx="5393633" cy="3797576"/>
          </a:xfrm>
        </p:spPr>
        <p:txBody>
          <a:bodyPr/>
          <a:lstStyle/>
          <a:p>
            <a:r>
              <a:rPr lang="fi-FI" sz="2000" dirty="0"/>
              <a:t>Harjoittelu ennen ja jälkeen liikuntatunnin</a:t>
            </a:r>
          </a:p>
          <a:p>
            <a:pPr marL="0" indent="0">
              <a:buNone/>
            </a:pPr>
            <a:r>
              <a:rPr lang="fi-FI" sz="2000" dirty="0"/>
              <a:t>	- Tukiopetus </a:t>
            </a:r>
          </a:p>
          <a:p>
            <a:pPr marL="0" indent="0">
              <a:buNone/>
            </a:pPr>
            <a:r>
              <a:rPr lang="fi-FI" sz="2000" dirty="0"/>
              <a:t>	- Kerho- ja harrastustoiminta  </a:t>
            </a:r>
          </a:p>
          <a:p>
            <a:pPr marL="0" indent="0">
              <a:buNone/>
            </a:pPr>
            <a:r>
              <a:rPr lang="fi-FI" sz="2000" dirty="0"/>
              <a:t>	- Yhteistyö huoltajien kanssa </a:t>
            </a:r>
          </a:p>
          <a:p>
            <a:r>
              <a:rPr lang="fi-FI" sz="2000" dirty="0"/>
              <a:t>Suunnittelu  </a:t>
            </a:r>
          </a:p>
          <a:p>
            <a:pPr marL="0" indent="0">
              <a:buNone/>
            </a:pPr>
            <a:r>
              <a:rPr lang="fi-FI" sz="2000" dirty="0"/>
              <a:t>	- Oppisisältöjen järjestys </a:t>
            </a:r>
          </a:p>
          <a:p>
            <a:pPr marL="0" indent="0">
              <a:buNone/>
            </a:pPr>
            <a:r>
              <a:rPr lang="fi-FI" sz="2000" dirty="0"/>
              <a:t>	- Ryhmittelyt </a:t>
            </a:r>
          </a:p>
          <a:p>
            <a:r>
              <a:rPr lang="fi-FI" sz="2000" dirty="0"/>
              <a:t>Energian purku tai rauhoittuminen ennen harjoittelua</a:t>
            </a:r>
          </a:p>
        </p:txBody>
      </p:sp>
      <p:sp>
        <p:nvSpPr>
          <p:cNvPr id="6" name="Otsikko 5">
            <a:extLst>
              <a:ext uri="{FF2B5EF4-FFF2-40B4-BE49-F238E27FC236}">
                <a16:creationId xmlns:a16="http://schemas.microsoft.com/office/drawing/2014/main" id="{E9C92432-9BF4-4743-87EB-020056BA1DE7}"/>
              </a:ext>
            </a:extLst>
          </p:cNvPr>
          <p:cNvSpPr>
            <a:spLocks noGrp="1"/>
          </p:cNvSpPr>
          <p:nvPr>
            <p:ph type="title"/>
          </p:nvPr>
        </p:nvSpPr>
        <p:spPr>
          <a:xfrm>
            <a:off x="1415031" y="317224"/>
            <a:ext cx="10369103" cy="815650"/>
          </a:xfrm>
        </p:spPr>
        <p:txBody>
          <a:bodyPr/>
          <a:lstStyle/>
          <a:p>
            <a:r>
              <a:rPr lang="fi-FI" dirty="0"/>
              <a:t>Fyysisen toimintakyvyn tukeminen </a:t>
            </a:r>
          </a:p>
        </p:txBody>
      </p:sp>
    </p:spTree>
    <p:extLst>
      <p:ext uri="{BB962C8B-B14F-4D97-AF65-F5344CB8AC3E}">
        <p14:creationId xmlns:p14="http://schemas.microsoft.com/office/powerpoint/2010/main" val="2765744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9B7DB7-D96E-459F-A321-8709003E6352}"/>
              </a:ext>
            </a:extLst>
          </p:cNvPr>
          <p:cNvSpPr>
            <a:spLocks noGrp="1"/>
          </p:cNvSpPr>
          <p:nvPr>
            <p:ph type="title"/>
          </p:nvPr>
        </p:nvSpPr>
        <p:spPr>
          <a:xfrm>
            <a:off x="1354666" y="321718"/>
            <a:ext cx="6028266" cy="880549"/>
          </a:xfrm>
        </p:spPr>
        <p:txBody>
          <a:bodyPr anchor="t">
            <a:normAutofit/>
          </a:bodyPr>
          <a:lstStyle/>
          <a:p>
            <a:r>
              <a:rPr lang="fi-FI" sz="2500" dirty="0"/>
              <a:t>Säädösperusta perusopetuksessa:</a:t>
            </a:r>
            <a:br>
              <a:rPr lang="fi-FI" sz="2500" dirty="0"/>
            </a:br>
            <a:r>
              <a:rPr lang="fi-FI" sz="2500" dirty="0"/>
              <a:t>miksi tukea tarjottava?</a:t>
            </a:r>
          </a:p>
        </p:txBody>
      </p:sp>
      <p:sp>
        <p:nvSpPr>
          <p:cNvPr id="3" name="Sisällön paikkamerkki 2">
            <a:extLst>
              <a:ext uri="{FF2B5EF4-FFF2-40B4-BE49-F238E27FC236}">
                <a16:creationId xmlns:a16="http://schemas.microsoft.com/office/drawing/2014/main" id="{3891E599-E662-481C-ABAA-981033A93A5B}"/>
              </a:ext>
            </a:extLst>
          </p:cNvPr>
          <p:cNvSpPr>
            <a:spLocks noGrp="1"/>
          </p:cNvSpPr>
          <p:nvPr>
            <p:ph idx="1"/>
          </p:nvPr>
        </p:nvSpPr>
        <p:spPr>
          <a:xfrm>
            <a:off x="508001" y="1773238"/>
            <a:ext cx="6028266" cy="4896121"/>
          </a:xfrm>
        </p:spPr>
        <p:txBody>
          <a:bodyPr anchor="t">
            <a:normAutofit/>
          </a:bodyPr>
          <a:lstStyle/>
          <a:p>
            <a:pPr marL="0" indent="0">
              <a:lnSpc>
                <a:spcPct val="110000"/>
              </a:lnSpc>
              <a:buNone/>
            </a:pPr>
            <a:r>
              <a:rPr lang="fi-FI" dirty="0"/>
              <a:t>Yhdenvertaisuuslaki 2014 </a:t>
            </a:r>
          </a:p>
          <a:p>
            <a:pPr>
              <a:lnSpc>
                <a:spcPct val="110000"/>
              </a:lnSpc>
            </a:pPr>
            <a:r>
              <a:rPr lang="fi-FI" dirty="0"/>
              <a:t>6§ Yhdenvertaisuuden edistäminen </a:t>
            </a:r>
          </a:p>
          <a:p>
            <a:pPr>
              <a:lnSpc>
                <a:spcPct val="110000"/>
              </a:lnSpc>
            </a:pPr>
            <a:r>
              <a:rPr lang="fi-FI" dirty="0"/>
              <a:t>8§ Syrjinnän kielto </a:t>
            </a:r>
          </a:p>
          <a:p>
            <a:pPr marL="0" indent="0">
              <a:lnSpc>
                <a:spcPct val="110000"/>
              </a:lnSpc>
              <a:buNone/>
            </a:pPr>
            <a:r>
              <a:rPr lang="fi-FI" dirty="0"/>
              <a:t>	• Välitön ja välillinen syrjintä </a:t>
            </a:r>
          </a:p>
          <a:p>
            <a:pPr marL="0" indent="0">
              <a:lnSpc>
                <a:spcPct val="110000"/>
              </a:lnSpc>
              <a:buNone/>
            </a:pPr>
            <a:r>
              <a:rPr lang="fi-FI" dirty="0"/>
              <a:t>	• Häirintä </a:t>
            </a:r>
          </a:p>
          <a:p>
            <a:pPr marL="0" indent="0">
              <a:lnSpc>
                <a:spcPct val="110000"/>
              </a:lnSpc>
              <a:buNone/>
            </a:pPr>
            <a:r>
              <a:rPr lang="fi-FI" dirty="0"/>
              <a:t>	• Kohtuullisten mukautusten epääminen sekä 	</a:t>
            </a:r>
          </a:p>
          <a:p>
            <a:pPr marL="0" indent="0">
              <a:lnSpc>
                <a:spcPct val="110000"/>
              </a:lnSpc>
              <a:buNone/>
            </a:pPr>
            <a:r>
              <a:rPr lang="fi-FI" dirty="0"/>
              <a:t>	• Ohje tai käsky syrjiä </a:t>
            </a:r>
          </a:p>
          <a:p>
            <a:pPr marL="0" indent="0">
              <a:lnSpc>
                <a:spcPct val="110000"/>
              </a:lnSpc>
              <a:buNone/>
            </a:pPr>
            <a:endParaRPr lang="fi-FI" dirty="0"/>
          </a:p>
          <a:p>
            <a:pPr marL="0" indent="0">
              <a:lnSpc>
                <a:spcPct val="110000"/>
              </a:lnSpc>
              <a:buNone/>
            </a:pPr>
            <a:r>
              <a:rPr lang="fi-FI" dirty="0"/>
              <a:t>Perusopetuslaki 2010 </a:t>
            </a:r>
          </a:p>
          <a:p>
            <a:pPr>
              <a:lnSpc>
                <a:spcPct val="110000"/>
              </a:lnSpc>
            </a:pPr>
            <a:r>
              <a:rPr lang="fi-FI" dirty="0"/>
              <a:t>6§ Lähikouluperiaate </a:t>
            </a:r>
          </a:p>
          <a:p>
            <a:pPr>
              <a:lnSpc>
                <a:spcPct val="110000"/>
              </a:lnSpc>
            </a:pPr>
            <a:r>
              <a:rPr lang="fi-FI" dirty="0"/>
              <a:t>16 ja 17 § Oikeus oppimisen ja koulunkäynnin tukeen </a:t>
            </a:r>
          </a:p>
          <a:p>
            <a:pPr marL="0" indent="0">
              <a:lnSpc>
                <a:spcPct val="110000"/>
              </a:lnSpc>
              <a:buNone/>
            </a:pPr>
            <a:r>
              <a:rPr lang="fi-FI" dirty="0"/>
              <a:t>	• Yleinen </a:t>
            </a:r>
          </a:p>
          <a:p>
            <a:pPr marL="0" indent="0">
              <a:lnSpc>
                <a:spcPct val="110000"/>
              </a:lnSpc>
              <a:buNone/>
            </a:pPr>
            <a:r>
              <a:rPr lang="fi-FI" dirty="0"/>
              <a:t>	• Tehostettu </a:t>
            </a:r>
          </a:p>
          <a:p>
            <a:pPr marL="0" indent="0">
              <a:lnSpc>
                <a:spcPct val="110000"/>
              </a:lnSpc>
              <a:buNone/>
            </a:pPr>
            <a:r>
              <a:rPr lang="fi-FI" dirty="0"/>
              <a:t>	• Erityinen </a:t>
            </a:r>
          </a:p>
        </p:txBody>
      </p:sp>
      <p:pic>
        <p:nvPicPr>
          <p:cNvPr id="6" name="Sisällön paikkamerkki 5" descr="Kuva, joka sisältää kohteen ulko, lumi, kävely, luonto&#10;&#10;Kuvaus luotu automaattisesti">
            <a:extLst>
              <a:ext uri="{FF2B5EF4-FFF2-40B4-BE49-F238E27FC236}">
                <a16:creationId xmlns:a16="http://schemas.microsoft.com/office/drawing/2014/main" id="{969744E0-86F9-4626-A4EF-4621F14C627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619" r="16021" b="2"/>
          <a:stretch/>
        </p:blipFill>
        <p:spPr>
          <a:xfrm>
            <a:off x="6003482" y="10"/>
            <a:ext cx="6188518" cy="6669350"/>
          </a:xfrm>
          <a:noFill/>
        </p:spPr>
      </p:pic>
    </p:spTree>
    <p:extLst>
      <p:ext uri="{BB962C8B-B14F-4D97-AF65-F5344CB8AC3E}">
        <p14:creationId xmlns:p14="http://schemas.microsoft.com/office/powerpoint/2010/main" val="3834430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9C9DD8-7A2A-4653-A32C-CD9C85AE456B}"/>
              </a:ext>
            </a:extLst>
          </p:cNvPr>
          <p:cNvSpPr>
            <a:spLocks noGrp="1"/>
          </p:cNvSpPr>
          <p:nvPr>
            <p:ph type="title"/>
          </p:nvPr>
        </p:nvSpPr>
        <p:spPr/>
        <p:txBody>
          <a:bodyPr/>
          <a:lstStyle/>
          <a:p>
            <a:r>
              <a:rPr lang="fi-FI" dirty="0"/>
              <a:t>Fyysisen toimintakyvyn tukeminen</a:t>
            </a:r>
          </a:p>
        </p:txBody>
      </p:sp>
      <p:sp>
        <p:nvSpPr>
          <p:cNvPr id="3" name="Sisällön paikkamerkki 2">
            <a:extLst>
              <a:ext uri="{FF2B5EF4-FFF2-40B4-BE49-F238E27FC236}">
                <a16:creationId xmlns:a16="http://schemas.microsoft.com/office/drawing/2014/main" id="{3E1024AA-1F49-4731-812E-C626D2EB674B}"/>
              </a:ext>
            </a:extLst>
          </p:cNvPr>
          <p:cNvSpPr>
            <a:spLocks noGrp="1"/>
          </p:cNvSpPr>
          <p:nvPr>
            <p:ph sz="half" idx="1"/>
          </p:nvPr>
        </p:nvSpPr>
        <p:spPr>
          <a:xfrm>
            <a:off x="225287" y="1773239"/>
            <a:ext cx="4366591" cy="4392612"/>
          </a:xfrm>
        </p:spPr>
        <p:txBody>
          <a:bodyPr/>
          <a:lstStyle/>
          <a:p>
            <a:r>
              <a:rPr lang="fi-FI" sz="2400" b="1" dirty="0"/>
              <a:t>Yhdessä tekeminen </a:t>
            </a:r>
          </a:p>
          <a:p>
            <a:pPr marL="0" indent="0">
              <a:buNone/>
            </a:pPr>
            <a:r>
              <a:rPr lang="fi-FI" sz="2400" dirty="0"/>
              <a:t>	- Tsemppaaminen</a:t>
            </a:r>
          </a:p>
          <a:p>
            <a:pPr marL="0" indent="0">
              <a:buNone/>
            </a:pPr>
            <a:r>
              <a:rPr lang="fi-FI" sz="2400" dirty="0"/>
              <a:t>	- Rytmittäminen</a:t>
            </a:r>
          </a:p>
          <a:p>
            <a:pPr marL="0" indent="0">
              <a:buNone/>
            </a:pPr>
            <a:r>
              <a:rPr lang="fi-FI" sz="2400" dirty="0"/>
              <a:t>	- Kinesteettinen ohjaus </a:t>
            </a:r>
          </a:p>
          <a:p>
            <a:pPr marL="0" indent="0">
              <a:buNone/>
            </a:pPr>
            <a:endParaRPr lang="fi-FI" sz="2400" dirty="0"/>
          </a:p>
          <a:p>
            <a:r>
              <a:rPr lang="fi-FI" sz="2400" dirty="0"/>
              <a:t> </a:t>
            </a:r>
            <a:r>
              <a:rPr lang="fi-FI" sz="2400" b="1" dirty="0"/>
              <a:t>Suorituksen visualisointi &amp; konkretisointi </a:t>
            </a:r>
            <a:r>
              <a:rPr lang="fi-FI" sz="2400" dirty="0"/>
              <a:t>(”mallaaminen”)</a:t>
            </a:r>
          </a:p>
        </p:txBody>
      </p:sp>
      <p:sp>
        <p:nvSpPr>
          <p:cNvPr id="4" name="Sisällön paikkamerkki 3">
            <a:extLst>
              <a:ext uri="{FF2B5EF4-FFF2-40B4-BE49-F238E27FC236}">
                <a16:creationId xmlns:a16="http://schemas.microsoft.com/office/drawing/2014/main" id="{C8A13BC6-C541-4AE6-AF50-FEC51C805D2B}"/>
              </a:ext>
            </a:extLst>
          </p:cNvPr>
          <p:cNvSpPr>
            <a:spLocks noGrp="1"/>
          </p:cNvSpPr>
          <p:nvPr>
            <p:ph sz="half" idx="2"/>
          </p:nvPr>
        </p:nvSpPr>
        <p:spPr>
          <a:xfrm>
            <a:off x="5413380" y="1773238"/>
            <a:ext cx="6553333" cy="4608512"/>
          </a:xfrm>
        </p:spPr>
        <p:txBody>
          <a:bodyPr/>
          <a:lstStyle/>
          <a:p>
            <a:r>
              <a:rPr lang="fi-FI" sz="2400" b="1" dirty="0"/>
              <a:t>Oikeanlaisten välineiden käyttäminen</a:t>
            </a:r>
          </a:p>
          <a:p>
            <a:pPr marL="0" indent="0">
              <a:buNone/>
            </a:pPr>
            <a:r>
              <a:rPr lang="fi-FI" sz="2400" dirty="0"/>
              <a:t>	- Liikuntaan on saatavilla monenlaisia 	erityisiä toimintavälineitä, joita voi lainata 	välineet.fi –palvelusta 	http://www.valineet.fi/ </a:t>
            </a:r>
          </a:p>
          <a:p>
            <a:pPr marL="0" indent="0">
              <a:buNone/>
            </a:pPr>
            <a:r>
              <a:rPr lang="fi-FI" sz="2400" dirty="0"/>
              <a:t>	-  esim. sovellettu lumilautailu </a:t>
            </a:r>
          </a:p>
          <a:p>
            <a:pPr marL="0" indent="0">
              <a:buNone/>
            </a:pPr>
            <a:r>
              <a:rPr lang="fi-FI" sz="2400" dirty="0"/>
              <a:t>	- Välineitä voi myös itse valmistaa ja 	soveltaa oppilaiden tarpeiden mukaisesti</a:t>
            </a:r>
          </a:p>
          <a:p>
            <a:pPr marL="0" indent="0">
              <a:buNone/>
            </a:pPr>
            <a:r>
              <a:rPr lang="fi-FI" sz="2400" dirty="0"/>
              <a:t>	esim. näkövammaiselle oppilaalle 	sovelletut välineet</a:t>
            </a:r>
          </a:p>
          <a:p>
            <a:pPr marL="0" indent="0">
              <a:buNone/>
            </a:pPr>
            <a:r>
              <a:rPr lang="fi-FI" sz="2400" dirty="0"/>
              <a:t> </a:t>
            </a:r>
          </a:p>
        </p:txBody>
      </p:sp>
    </p:spTree>
    <p:extLst>
      <p:ext uri="{BB962C8B-B14F-4D97-AF65-F5344CB8AC3E}">
        <p14:creationId xmlns:p14="http://schemas.microsoft.com/office/powerpoint/2010/main" val="251321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6F8462-6801-43EE-871C-005627EFAD60}"/>
              </a:ext>
            </a:extLst>
          </p:cNvPr>
          <p:cNvSpPr>
            <a:spLocks noGrp="1"/>
          </p:cNvSpPr>
          <p:nvPr>
            <p:ph type="title"/>
          </p:nvPr>
        </p:nvSpPr>
        <p:spPr>
          <a:xfrm>
            <a:off x="1343471" y="476250"/>
            <a:ext cx="6481317" cy="1080542"/>
          </a:xfrm>
        </p:spPr>
        <p:txBody>
          <a:bodyPr anchor="t">
            <a:normAutofit/>
          </a:bodyPr>
          <a:lstStyle/>
          <a:p>
            <a:r>
              <a:rPr lang="fi-FI" dirty="0"/>
              <a:t>Fyysisen toimintakyvyn tukeminen --&gt; Anna aikaa</a:t>
            </a:r>
          </a:p>
        </p:txBody>
      </p:sp>
      <p:sp>
        <p:nvSpPr>
          <p:cNvPr id="3" name="Sisällön paikkamerkki 2">
            <a:extLst>
              <a:ext uri="{FF2B5EF4-FFF2-40B4-BE49-F238E27FC236}">
                <a16:creationId xmlns:a16="http://schemas.microsoft.com/office/drawing/2014/main" id="{52E3CAFF-F969-4D90-97C9-9D092A9DE2A7}"/>
              </a:ext>
            </a:extLst>
          </p:cNvPr>
          <p:cNvSpPr>
            <a:spLocks noGrp="1"/>
          </p:cNvSpPr>
          <p:nvPr>
            <p:ph idx="1"/>
          </p:nvPr>
        </p:nvSpPr>
        <p:spPr>
          <a:xfrm>
            <a:off x="474133" y="1773239"/>
            <a:ext cx="7350655" cy="4392612"/>
          </a:xfrm>
        </p:spPr>
        <p:txBody>
          <a:bodyPr anchor="t">
            <a:normAutofit/>
          </a:bodyPr>
          <a:lstStyle/>
          <a:p>
            <a:r>
              <a:rPr lang="fi-FI" sz="2400" dirty="0"/>
              <a:t>Anna oppilaan kokeilla rauhassa itse </a:t>
            </a:r>
          </a:p>
          <a:p>
            <a:r>
              <a:rPr lang="fi-FI" sz="2400" dirty="0"/>
              <a:t> Anna palautetta vain yhdestä asiasta kerrallaan </a:t>
            </a:r>
          </a:p>
          <a:p>
            <a:pPr marL="0" indent="0">
              <a:buNone/>
            </a:pPr>
            <a:r>
              <a:rPr lang="fi-FI" sz="2400" dirty="0"/>
              <a:t>	- (riittävän) onnistumisen kannalta 	oleellisin 	korjattava asia ensin  </a:t>
            </a:r>
          </a:p>
          <a:p>
            <a:r>
              <a:rPr lang="fi-FI" sz="2400" dirty="0"/>
              <a:t>Toista samoja liikesuorituksia riittävän pitkään </a:t>
            </a:r>
          </a:p>
          <a:p>
            <a:pPr marL="0" indent="0">
              <a:buNone/>
            </a:pPr>
            <a:r>
              <a:rPr lang="fi-FI" sz="2400" dirty="0"/>
              <a:t>	- vaihtelevat tavat, vaikka tehtävä 	itsessään 	pysyy samana </a:t>
            </a:r>
          </a:p>
          <a:p>
            <a:r>
              <a:rPr lang="fi-FI" sz="2400" dirty="0"/>
              <a:t>Opeta samaa liikuntamuotoa riittävän pitkään 	</a:t>
            </a:r>
          </a:p>
          <a:p>
            <a:pPr marL="0" indent="0">
              <a:buNone/>
            </a:pPr>
            <a:r>
              <a:rPr lang="fi-FI" sz="2400" dirty="0"/>
              <a:t>	- esim. 3-6 kertaa</a:t>
            </a:r>
          </a:p>
        </p:txBody>
      </p:sp>
      <p:pic>
        <p:nvPicPr>
          <p:cNvPr id="6" name="Sisällön paikkamerkki 5" descr="Kuva, joka sisältää kohteen vesi, taivas, ulko, henkilöt&#10;&#10;Kuvaus luotu automaattisesti">
            <a:extLst>
              <a:ext uri="{FF2B5EF4-FFF2-40B4-BE49-F238E27FC236}">
                <a16:creationId xmlns:a16="http://schemas.microsoft.com/office/drawing/2014/main" id="{E9ECB73A-09AB-4E8B-8760-1CC30BFEA09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684" r="38157" b="-1"/>
          <a:stretch/>
        </p:blipFill>
        <p:spPr>
          <a:xfrm>
            <a:off x="7731674" y="10"/>
            <a:ext cx="4460326" cy="6669350"/>
          </a:xfrm>
          <a:noFill/>
        </p:spPr>
      </p:pic>
    </p:spTree>
    <p:extLst>
      <p:ext uri="{BB962C8B-B14F-4D97-AF65-F5344CB8AC3E}">
        <p14:creationId xmlns:p14="http://schemas.microsoft.com/office/powerpoint/2010/main" val="1249055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EC1C8-9AF9-44CF-A86E-7DF9FC5ECC92}"/>
              </a:ext>
            </a:extLst>
          </p:cNvPr>
          <p:cNvSpPr>
            <a:spLocks noGrp="1"/>
          </p:cNvSpPr>
          <p:nvPr>
            <p:ph type="title"/>
          </p:nvPr>
        </p:nvSpPr>
        <p:spPr>
          <a:xfrm>
            <a:off x="1391402" y="476250"/>
            <a:ext cx="3567196" cy="1080542"/>
          </a:xfrm>
        </p:spPr>
        <p:txBody>
          <a:bodyPr/>
          <a:lstStyle/>
          <a:p>
            <a:r>
              <a:rPr lang="fi-FI" dirty="0"/>
              <a:t>Eriyttäminen</a:t>
            </a:r>
          </a:p>
        </p:txBody>
      </p:sp>
      <p:sp>
        <p:nvSpPr>
          <p:cNvPr id="3" name="Sisällön paikkamerkki 2">
            <a:extLst>
              <a:ext uri="{FF2B5EF4-FFF2-40B4-BE49-F238E27FC236}">
                <a16:creationId xmlns:a16="http://schemas.microsoft.com/office/drawing/2014/main" id="{9E4B2C19-AD75-4C13-8B86-B27E983A5DBA}"/>
              </a:ext>
            </a:extLst>
          </p:cNvPr>
          <p:cNvSpPr>
            <a:spLocks noGrp="1"/>
          </p:cNvSpPr>
          <p:nvPr>
            <p:ph sz="half" idx="1"/>
          </p:nvPr>
        </p:nvSpPr>
        <p:spPr>
          <a:xfrm>
            <a:off x="203199" y="1405468"/>
            <a:ext cx="5842001" cy="5164666"/>
          </a:xfrm>
        </p:spPr>
        <p:txBody>
          <a:bodyPr/>
          <a:lstStyle/>
          <a:p>
            <a:pPr marL="0" indent="0">
              <a:buNone/>
            </a:pPr>
            <a:r>
              <a:rPr lang="fi-FI" sz="2000" dirty="0"/>
              <a:t>= Oppilaan tai oppilasryhmän tietoista ja tarkoituksenmukaista erilaista käsittelyä opetustilanteessa </a:t>
            </a:r>
            <a:r>
              <a:rPr lang="fi-FI" sz="1600" dirty="0"/>
              <a:t>(Heikinaro-Johansson &amp; Kolkka 1998, 49) </a:t>
            </a:r>
          </a:p>
          <a:p>
            <a:r>
              <a:rPr lang="fi-FI" sz="2000" b="1" dirty="0"/>
              <a:t>Hallinnollinen eriyttäminen </a:t>
            </a:r>
          </a:p>
          <a:p>
            <a:pPr marL="0" indent="0">
              <a:buNone/>
            </a:pPr>
            <a:r>
              <a:rPr lang="fi-FI" sz="2000" dirty="0"/>
              <a:t>	Erilaisten opetusryhmien	muodostaminen </a:t>
            </a:r>
          </a:p>
          <a:p>
            <a:r>
              <a:rPr lang="fi-FI" sz="2000" b="1" dirty="0"/>
              <a:t>Pedagoginen eriyttäminen  </a:t>
            </a:r>
          </a:p>
          <a:p>
            <a:pPr marL="0" indent="0">
              <a:buNone/>
            </a:pPr>
            <a:r>
              <a:rPr lang="fi-FI" sz="2000" dirty="0"/>
              <a:t>	Erilaisten opetusmenetelmien	käyttäminen 	</a:t>
            </a:r>
          </a:p>
          <a:p>
            <a:pPr marL="0" indent="0">
              <a:buNone/>
            </a:pPr>
            <a:r>
              <a:rPr lang="fi-FI" sz="2000" dirty="0"/>
              <a:t>	Oppilaiden yksilöllinen huomiointi</a:t>
            </a:r>
          </a:p>
          <a:p>
            <a:pPr marL="0" indent="0">
              <a:buNone/>
            </a:pPr>
            <a:endParaRPr lang="fi-FI" sz="2000" dirty="0"/>
          </a:p>
          <a:p>
            <a:pPr marL="0" indent="0">
              <a:buNone/>
            </a:pPr>
            <a:r>
              <a:rPr lang="fi-FI" sz="2000" dirty="0"/>
              <a:t>Eriyttäminen voi kohdistua sisältöihin, oppimisympäristöön ja välineisiin, työtapoihin tai käytettävissä olevaan aikaan.</a:t>
            </a:r>
          </a:p>
        </p:txBody>
      </p:sp>
      <p:sp>
        <p:nvSpPr>
          <p:cNvPr id="4" name="Sisällön paikkamerkki 3">
            <a:extLst>
              <a:ext uri="{FF2B5EF4-FFF2-40B4-BE49-F238E27FC236}">
                <a16:creationId xmlns:a16="http://schemas.microsoft.com/office/drawing/2014/main" id="{324EE8B4-C394-407C-A2A8-48F50D960FD8}"/>
              </a:ext>
            </a:extLst>
          </p:cNvPr>
          <p:cNvSpPr>
            <a:spLocks noGrp="1"/>
          </p:cNvSpPr>
          <p:nvPr>
            <p:ph sz="half" idx="2"/>
          </p:nvPr>
        </p:nvSpPr>
        <p:spPr>
          <a:xfrm>
            <a:off x="6146800" y="422274"/>
            <a:ext cx="6045200" cy="6013451"/>
          </a:xfrm>
        </p:spPr>
        <p:txBody>
          <a:bodyPr/>
          <a:lstStyle/>
          <a:p>
            <a:pPr marL="0" indent="0">
              <a:buNone/>
            </a:pPr>
            <a:r>
              <a:rPr lang="fi-FI" sz="2400" b="1" dirty="0">
                <a:sym typeface="Wingdings" panose="05000000000000000000" pitchFamily="2" charset="2"/>
              </a:rPr>
              <a:t> </a:t>
            </a:r>
            <a:r>
              <a:rPr lang="fi-FI" sz="2400" b="1" dirty="0"/>
              <a:t>Pedagoginen eriyttäminen</a:t>
            </a:r>
          </a:p>
          <a:p>
            <a:pPr marL="0" indent="0">
              <a:buNone/>
            </a:pPr>
            <a:r>
              <a:rPr lang="fi-FI" sz="2000" dirty="0"/>
              <a:t>1. Opiskelun </a:t>
            </a:r>
            <a:r>
              <a:rPr lang="fi-FI" sz="2000" b="1" dirty="0"/>
              <a:t>laajuus</a:t>
            </a:r>
            <a:r>
              <a:rPr lang="fi-FI" sz="2000" dirty="0"/>
              <a:t> </a:t>
            </a:r>
          </a:p>
          <a:p>
            <a:pPr marL="0" indent="0">
              <a:buNone/>
            </a:pPr>
            <a:r>
              <a:rPr lang="fi-FI" sz="2000" dirty="0"/>
              <a:t>	- Esim. voimistelu: kuperkeikka eteen, taakse, 	käsinseisontakuperkeikka, puolivoltti (e/t)</a:t>
            </a:r>
          </a:p>
          <a:p>
            <a:pPr marL="0" indent="0">
              <a:buNone/>
            </a:pPr>
            <a:r>
              <a:rPr lang="fi-FI" sz="2000" dirty="0"/>
              <a:t>	=&gt; apuvälineellä, avustuksella, itsenäisesti </a:t>
            </a:r>
          </a:p>
          <a:p>
            <a:pPr marL="0" indent="0">
              <a:buNone/>
            </a:pPr>
            <a:r>
              <a:rPr lang="fi-FI" sz="2000" dirty="0"/>
              <a:t>2. Opiskelun </a:t>
            </a:r>
            <a:r>
              <a:rPr lang="fi-FI" sz="2000" b="1" dirty="0"/>
              <a:t>syvyys</a:t>
            </a:r>
            <a:r>
              <a:rPr lang="fi-FI" sz="2000" dirty="0"/>
              <a:t> </a:t>
            </a:r>
          </a:p>
          <a:p>
            <a:pPr marL="0" indent="0">
              <a:buNone/>
            </a:pPr>
            <a:r>
              <a:rPr lang="fi-FI" sz="2000" dirty="0"/>
              <a:t>	- Esim. lentopallo: peli-idea koppipallona, 	kosketusten ja 	yksilön kentälle sijoittumisen 	hiominen, joukkuetaktiikan hiominen </a:t>
            </a:r>
          </a:p>
          <a:p>
            <a:pPr marL="0" indent="0">
              <a:buNone/>
            </a:pPr>
            <a:r>
              <a:rPr lang="fi-FI" sz="2000" dirty="0"/>
              <a:t>3. Opiskelun </a:t>
            </a:r>
            <a:r>
              <a:rPr lang="fi-FI" sz="2000" b="1" dirty="0"/>
              <a:t>etenemisnopeus</a:t>
            </a:r>
            <a:r>
              <a:rPr lang="fi-FI" sz="2000" dirty="0"/>
              <a:t> </a:t>
            </a:r>
          </a:p>
          <a:p>
            <a:pPr marL="0" indent="0">
              <a:buNone/>
            </a:pPr>
            <a:r>
              <a:rPr lang="fi-FI" sz="2000" dirty="0"/>
              <a:t>	- Esim. luistelu-/jääpelitunti: ryhmän jakaminen 	siten, että kokeneemmat luistelijat voivat edetä 	nopeammin perusluistelusta mailan kanssa 	toimimiseen ja kokemattomammat käyttävät 	enemmän aikaa 	perustaitojen hiomiseen </a:t>
            </a:r>
          </a:p>
        </p:txBody>
      </p:sp>
    </p:spTree>
    <p:extLst>
      <p:ext uri="{BB962C8B-B14F-4D97-AF65-F5344CB8AC3E}">
        <p14:creationId xmlns:p14="http://schemas.microsoft.com/office/powerpoint/2010/main" val="3557547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A6E098-6AC3-48FF-AD56-DA7CC4A3E52D}"/>
              </a:ext>
            </a:extLst>
          </p:cNvPr>
          <p:cNvSpPr>
            <a:spLocks noGrp="1"/>
          </p:cNvSpPr>
          <p:nvPr>
            <p:ph type="title"/>
          </p:nvPr>
        </p:nvSpPr>
        <p:spPr>
          <a:xfrm>
            <a:off x="1343472" y="401416"/>
            <a:ext cx="10369103" cy="1080542"/>
          </a:xfrm>
        </p:spPr>
        <p:txBody>
          <a:bodyPr anchor="t">
            <a:normAutofit/>
          </a:bodyPr>
          <a:lstStyle/>
          <a:p>
            <a:r>
              <a:rPr lang="fi-FI" dirty="0"/>
              <a:t>Kognitiivisen toimintakyvyn tukeminen</a:t>
            </a:r>
          </a:p>
        </p:txBody>
      </p:sp>
      <p:graphicFrame>
        <p:nvGraphicFramePr>
          <p:cNvPr id="5" name="Sisällön paikkamerkki 2">
            <a:extLst>
              <a:ext uri="{FF2B5EF4-FFF2-40B4-BE49-F238E27FC236}">
                <a16:creationId xmlns:a16="http://schemas.microsoft.com/office/drawing/2014/main" id="{EB3D3716-5926-06E0-2F19-8B5B1B61A1A6}"/>
              </a:ext>
            </a:extLst>
          </p:cNvPr>
          <p:cNvGraphicFramePr>
            <a:graphicFrameLocks noGrp="1"/>
          </p:cNvGraphicFramePr>
          <p:nvPr>
            <p:ph idx="1"/>
            <p:extLst>
              <p:ext uri="{D42A27DB-BD31-4B8C-83A1-F6EECF244321}">
                <p14:modId xmlns:p14="http://schemas.microsoft.com/office/powerpoint/2010/main" val="2843119437"/>
              </p:ext>
            </p:extLst>
          </p:nvPr>
        </p:nvGraphicFramePr>
        <p:xfrm>
          <a:off x="479425" y="1481958"/>
          <a:ext cx="11418285" cy="5097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707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184CAE-60CE-4941-ABF3-E48EF4649403}"/>
              </a:ext>
            </a:extLst>
          </p:cNvPr>
          <p:cNvSpPr>
            <a:spLocks noGrp="1"/>
          </p:cNvSpPr>
          <p:nvPr>
            <p:ph type="title"/>
          </p:nvPr>
        </p:nvSpPr>
        <p:spPr/>
        <p:txBody>
          <a:bodyPr/>
          <a:lstStyle/>
          <a:p>
            <a:r>
              <a:rPr lang="fi-FI" dirty="0"/>
              <a:t>Tuen tarpeen tunnistaminen</a:t>
            </a:r>
          </a:p>
        </p:txBody>
      </p:sp>
      <p:sp>
        <p:nvSpPr>
          <p:cNvPr id="3" name="Sisällön paikkamerkki 2">
            <a:extLst>
              <a:ext uri="{FF2B5EF4-FFF2-40B4-BE49-F238E27FC236}">
                <a16:creationId xmlns:a16="http://schemas.microsoft.com/office/drawing/2014/main" id="{8DEF9531-039D-4F8B-8DE8-257BAD515A5D}"/>
              </a:ext>
            </a:extLst>
          </p:cNvPr>
          <p:cNvSpPr>
            <a:spLocks noGrp="1"/>
          </p:cNvSpPr>
          <p:nvPr>
            <p:ph idx="1"/>
          </p:nvPr>
        </p:nvSpPr>
        <p:spPr>
          <a:xfrm>
            <a:off x="479425" y="1556792"/>
            <a:ext cx="11229363" cy="5047208"/>
          </a:xfrm>
        </p:spPr>
        <p:txBody>
          <a:bodyPr/>
          <a:lstStyle/>
          <a:p>
            <a:r>
              <a:rPr lang="fi-FI" sz="2400" dirty="0"/>
              <a:t>Miten kognitiivisen toimintakyvyn tukea tarvitseva oppilas saattaa toimia liikuntatunneilla? Esim.  </a:t>
            </a:r>
          </a:p>
          <a:p>
            <a:pPr marL="0" indent="0">
              <a:buNone/>
            </a:pPr>
            <a:r>
              <a:rPr lang="fi-FI" sz="2400" dirty="0"/>
              <a:t>	Ei noudata ohjeita; ei osallistu keskusteluihin </a:t>
            </a:r>
          </a:p>
          <a:p>
            <a:pPr marL="0" indent="0">
              <a:buNone/>
            </a:pPr>
            <a:r>
              <a:rPr lang="fi-FI" sz="2400" dirty="0"/>
              <a:t>	Ei osoita oma-aloitteisuutta, itsenäinen työskentely haastavaa </a:t>
            </a:r>
          </a:p>
          <a:p>
            <a:pPr marL="0" indent="0">
              <a:buNone/>
            </a:pPr>
            <a:r>
              <a:rPr lang="fi-FI" sz="2400" dirty="0"/>
              <a:t>	Katselee, mitä muut tekevät; kyselee, mitä pitää tehdä </a:t>
            </a:r>
          </a:p>
          <a:p>
            <a:pPr marL="0" indent="0">
              <a:buNone/>
            </a:pPr>
            <a:r>
              <a:rPr lang="fi-FI" sz="2400" dirty="0"/>
              <a:t>	Käyttäytyy häiritsevästi tai häiriytyy herkästi ulkopuolisista ärsykkeistä </a:t>
            </a:r>
          </a:p>
          <a:p>
            <a:pPr marL="0" indent="0">
              <a:buNone/>
            </a:pPr>
            <a:r>
              <a:rPr lang="fi-FI" sz="2400" dirty="0"/>
              <a:t>	On motorisesti kömpelö </a:t>
            </a:r>
          </a:p>
          <a:p>
            <a:r>
              <a:rPr lang="fi-FI" sz="2400" dirty="0"/>
              <a:t>Millaisia pulmia oppilaalla voisi olla? </a:t>
            </a:r>
          </a:p>
          <a:p>
            <a:pPr marL="0" indent="0">
              <a:buNone/>
            </a:pPr>
            <a:r>
              <a:rPr lang="fi-FI" sz="2400" dirty="0"/>
              <a:t>	Esim. Laaja-alainen kielenkehityksen vaikeus, ADD, ADHD, kehitysvamma, 	heikko kielitaito</a:t>
            </a:r>
          </a:p>
        </p:txBody>
      </p:sp>
    </p:spTree>
    <p:extLst>
      <p:ext uri="{BB962C8B-B14F-4D97-AF65-F5344CB8AC3E}">
        <p14:creationId xmlns:p14="http://schemas.microsoft.com/office/powerpoint/2010/main" val="2639021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CEF2E9-7A23-40B7-8531-E936DBE9D053}"/>
              </a:ext>
            </a:extLst>
          </p:cNvPr>
          <p:cNvSpPr>
            <a:spLocks noGrp="1"/>
          </p:cNvSpPr>
          <p:nvPr>
            <p:ph type="title"/>
          </p:nvPr>
        </p:nvSpPr>
        <p:spPr>
          <a:xfrm>
            <a:off x="1343471" y="476250"/>
            <a:ext cx="10369103" cy="1080542"/>
          </a:xfrm>
        </p:spPr>
        <p:txBody>
          <a:bodyPr anchor="t">
            <a:normAutofit/>
          </a:bodyPr>
          <a:lstStyle/>
          <a:p>
            <a:r>
              <a:rPr lang="fi-FI" dirty="0"/>
              <a:t>Vaikeuksien kasaantuminen</a:t>
            </a:r>
          </a:p>
        </p:txBody>
      </p:sp>
      <p:pic>
        <p:nvPicPr>
          <p:cNvPr id="5" name="Sisällön paikkamerkki 4" descr="Kuva, joka sisältää kohteen teksti, merkki, näyttökuva, katu&#10;&#10;Kuvaus luotu automaattisesti">
            <a:extLst>
              <a:ext uri="{FF2B5EF4-FFF2-40B4-BE49-F238E27FC236}">
                <a16:creationId xmlns:a16="http://schemas.microsoft.com/office/drawing/2014/main" id="{08B3C76F-64AE-4B2F-8DB6-0C5F5D348E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667" y="1234600"/>
            <a:ext cx="9868981" cy="5403267"/>
          </a:xfrm>
          <a:noFill/>
        </p:spPr>
      </p:pic>
    </p:spTree>
    <p:extLst>
      <p:ext uri="{BB962C8B-B14F-4D97-AF65-F5344CB8AC3E}">
        <p14:creationId xmlns:p14="http://schemas.microsoft.com/office/powerpoint/2010/main" val="683560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E7D2EB-C991-45B9-9D8A-8CD5FEF542E4}"/>
              </a:ext>
            </a:extLst>
          </p:cNvPr>
          <p:cNvSpPr>
            <a:spLocks noGrp="1"/>
          </p:cNvSpPr>
          <p:nvPr>
            <p:ph type="title"/>
          </p:nvPr>
        </p:nvSpPr>
        <p:spPr>
          <a:xfrm>
            <a:off x="1343471" y="476250"/>
            <a:ext cx="10369103" cy="844550"/>
          </a:xfrm>
        </p:spPr>
        <p:txBody>
          <a:bodyPr/>
          <a:lstStyle/>
          <a:p>
            <a:r>
              <a:rPr lang="fi-FI" dirty="0"/>
              <a:t>Hahmottamisen pulmien osa-alueet</a:t>
            </a:r>
          </a:p>
        </p:txBody>
      </p:sp>
      <p:pic>
        <p:nvPicPr>
          <p:cNvPr id="5" name="Sisällön paikkamerkki 4">
            <a:extLst>
              <a:ext uri="{FF2B5EF4-FFF2-40B4-BE49-F238E27FC236}">
                <a16:creationId xmlns:a16="http://schemas.microsoft.com/office/drawing/2014/main" id="{F3A3DC24-9F57-48A0-8353-738095D4F3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667" y="1228367"/>
            <a:ext cx="9773596" cy="5153383"/>
          </a:xfrm>
        </p:spPr>
      </p:pic>
    </p:spTree>
    <p:extLst>
      <p:ext uri="{BB962C8B-B14F-4D97-AF65-F5344CB8AC3E}">
        <p14:creationId xmlns:p14="http://schemas.microsoft.com/office/powerpoint/2010/main" val="1074555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D5FB65-FC08-4596-B3C3-7F27864F2666}"/>
              </a:ext>
            </a:extLst>
          </p:cNvPr>
          <p:cNvSpPr>
            <a:spLocks noGrp="1"/>
          </p:cNvSpPr>
          <p:nvPr>
            <p:ph type="title"/>
          </p:nvPr>
        </p:nvSpPr>
        <p:spPr/>
        <p:txBody>
          <a:bodyPr/>
          <a:lstStyle/>
          <a:p>
            <a:r>
              <a:rPr lang="fi-FI" dirty="0"/>
              <a:t>Kognitiivisen toimintakyvyn tukeminen</a:t>
            </a:r>
            <a:br>
              <a:rPr lang="fi-FI" dirty="0"/>
            </a:br>
            <a:r>
              <a:rPr lang="fi-FI" dirty="0"/>
              <a:t>1. Opetusviestintä</a:t>
            </a:r>
          </a:p>
        </p:txBody>
      </p:sp>
      <p:sp>
        <p:nvSpPr>
          <p:cNvPr id="3" name="Sisällön paikkamerkki 2">
            <a:extLst>
              <a:ext uri="{FF2B5EF4-FFF2-40B4-BE49-F238E27FC236}">
                <a16:creationId xmlns:a16="http://schemas.microsoft.com/office/drawing/2014/main" id="{C77ABE90-7C9C-4CD0-B498-C3FC7EEE4B69}"/>
              </a:ext>
            </a:extLst>
          </p:cNvPr>
          <p:cNvSpPr>
            <a:spLocks noGrp="1"/>
          </p:cNvSpPr>
          <p:nvPr>
            <p:ph idx="1"/>
          </p:nvPr>
        </p:nvSpPr>
        <p:spPr>
          <a:xfrm>
            <a:off x="479425" y="1773239"/>
            <a:ext cx="4312707" cy="3984094"/>
          </a:xfrm>
        </p:spPr>
        <p:txBody>
          <a:bodyPr/>
          <a:lstStyle/>
          <a:p>
            <a:pPr marL="0" indent="0">
              <a:buNone/>
            </a:pPr>
            <a:r>
              <a:rPr lang="fi-FI" sz="2400" b="1" dirty="0"/>
              <a:t>Monikanavainen ohjeistus</a:t>
            </a:r>
          </a:p>
          <a:p>
            <a:pPr marL="0" indent="0">
              <a:buNone/>
            </a:pPr>
            <a:r>
              <a:rPr lang="fi-FI" sz="2400" b="1" dirty="0"/>
              <a:t> </a:t>
            </a:r>
            <a:r>
              <a:rPr lang="fi-FI" sz="2400" dirty="0"/>
              <a:t>	Selkokieli puhuttuna 	Näyttäminen  </a:t>
            </a:r>
          </a:p>
          <a:p>
            <a:pPr marL="0" indent="0">
              <a:buNone/>
            </a:pPr>
            <a:r>
              <a:rPr lang="fi-FI" sz="2400" dirty="0"/>
              <a:t>	Kuvat </a:t>
            </a:r>
          </a:p>
          <a:p>
            <a:pPr marL="0" indent="0">
              <a:buNone/>
            </a:pPr>
            <a:r>
              <a:rPr lang="fi-FI" sz="2400" dirty="0"/>
              <a:t>	Viittomat </a:t>
            </a:r>
          </a:p>
          <a:p>
            <a:pPr marL="0" indent="0">
              <a:buNone/>
            </a:pPr>
            <a:r>
              <a:rPr lang="fi-FI" sz="2400" dirty="0"/>
              <a:t>	Kirjoitetut ohjeet </a:t>
            </a:r>
          </a:p>
          <a:p>
            <a:pPr marL="0" indent="0">
              <a:buNone/>
            </a:pPr>
            <a:r>
              <a:rPr lang="fi-FI" sz="2400" dirty="0"/>
              <a:t>	Välineet "apuopettajina”</a:t>
            </a:r>
          </a:p>
        </p:txBody>
      </p:sp>
      <p:sp>
        <p:nvSpPr>
          <p:cNvPr id="6" name="Tekstiruutu 5">
            <a:extLst>
              <a:ext uri="{FF2B5EF4-FFF2-40B4-BE49-F238E27FC236}">
                <a16:creationId xmlns:a16="http://schemas.microsoft.com/office/drawing/2014/main" id="{CC9D8C3B-096E-4E0F-900D-DD2D703C12BD}"/>
              </a:ext>
            </a:extLst>
          </p:cNvPr>
          <p:cNvSpPr txBox="1"/>
          <p:nvPr/>
        </p:nvSpPr>
        <p:spPr>
          <a:xfrm flipH="1">
            <a:off x="6807199" y="2048933"/>
            <a:ext cx="4905374" cy="1938992"/>
          </a:xfrm>
          <a:prstGeom prst="rect">
            <a:avLst/>
          </a:prstGeom>
          <a:noFill/>
        </p:spPr>
        <p:txBody>
          <a:bodyPr wrap="square" rtlCol="0">
            <a:spAutoFit/>
          </a:bodyPr>
          <a:lstStyle/>
          <a:p>
            <a:r>
              <a:rPr lang="fi-FI" sz="2400" b="1" dirty="0"/>
              <a:t>Selkokieli: </a:t>
            </a:r>
          </a:p>
          <a:p>
            <a:pPr marL="342900" indent="-342900">
              <a:buFontTx/>
              <a:buChar char="-"/>
            </a:pPr>
            <a:r>
              <a:rPr lang="fi-FI" sz="2400" dirty="0"/>
              <a:t>Sano vähän ja hitaasti </a:t>
            </a:r>
          </a:p>
          <a:p>
            <a:r>
              <a:rPr lang="fi-FI" sz="2400" dirty="0"/>
              <a:t>- Painota ydinkohtia nonverbaalisti ja toistamalla </a:t>
            </a:r>
          </a:p>
          <a:p>
            <a:r>
              <a:rPr lang="fi-FI" sz="2400" dirty="0"/>
              <a:t>- Selitä vaikeat käsitteet</a:t>
            </a:r>
          </a:p>
        </p:txBody>
      </p:sp>
    </p:spTree>
    <p:extLst>
      <p:ext uri="{BB962C8B-B14F-4D97-AF65-F5344CB8AC3E}">
        <p14:creationId xmlns:p14="http://schemas.microsoft.com/office/powerpoint/2010/main" val="714300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 luonnoslehtiö&#10;&#10;Kuvaus luotu automaattisesti">
            <a:extLst>
              <a:ext uri="{FF2B5EF4-FFF2-40B4-BE49-F238E27FC236}">
                <a16:creationId xmlns:a16="http://schemas.microsoft.com/office/drawing/2014/main" id="{2FF71BB8-7DA2-4D66-BE0C-2631ED59D9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2667" y="101094"/>
            <a:ext cx="9093201" cy="6570571"/>
          </a:xfrm>
        </p:spPr>
      </p:pic>
    </p:spTree>
    <p:extLst>
      <p:ext uri="{BB962C8B-B14F-4D97-AF65-F5344CB8AC3E}">
        <p14:creationId xmlns:p14="http://schemas.microsoft.com/office/powerpoint/2010/main" val="1434012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05A120-A0FF-4275-B893-F32E239D989E}"/>
              </a:ext>
            </a:extLst>
          </p:cNvPr>
          <p:cNvSpPr>
            <a:spLocks noGrp="1"/>
          </p:cNvSpPr>
          <p:nvPr>
            <p:ph type="title"/>
          </p:nvPr>
        </p:nvSpPr>
        <p:spPr>
          <a:xfrm>
            <a:off x="1191071" y="237067"/>
            <a:ext cx="10369103" cy="1080542"/>
          </a:xfrm>
        </p:spPr>
        <p:txBody>
          <a:bodyPr/>
          <a:lstStyle/>
          <a:p>
            <a:r>
              <a:rPr lang="fi-FI" dirty="0"/>
              <a:t>Kognitiivisen toimintakyvyn tukeminen:</a:t>
            </a:r>
            <a:br>
              <a:rPr lang="fi-FI" dirty="0"/>
            </a:br>
            <a:r>
              <a:rPr lang="fi-FI" dirty="0"/>
              <a:t>Monikanavaisuus ja visuaalisuus, esim.:</a:t>
            </a:r>
          </a:p>
        </p:txBody>
      </p:sp>
      <p:pic>
        <p:nvPicPr>
          <p:cNvPr id="5" name="Sisällön paikkamerkki 4">
            <a:extLst>
              <a:ext uri="{FF2B5EF4-FFF2-40B4-BE49-F238E27FC236}">
                <a16:creationId xmlns:a16="http://schemas.microsoft.com/office/drawing/2014/main" id="{FEA946A8-DD8E-46DE-AFA1-2377C03B79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468" y="1556793"/>
            <a:ext cx="8920935" cy="5064140"/>
          </a:xfrm>
        </p:spPr>
      </p:pic>
    </p:spTree>
    <p:extLst>
      <p:ext uri="{BB962C8B-B14F-4D97-AF65-F5344CB8AC3E}">
        <p14:creationId xmlns:p14="http://schemas.microsoft.com/office/powerpoint/2010/main" val="2424830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F5380-CEB2-48B6-98CA-C09E602E65E4}"/>
              </a:ext>
            </a:extLst>
          </p:cNvPr>
          <p:cNvSpPr>
            <a:spLocks noGrp="1"/>
          </p:cNvSpPr>
          <p:nvPr>
            <p:ph type="title"/>
          </p:nvPr>
        </p:nvSpPr>
        <p:spPr/>
        <p:txBody>
          <a:bodyPr/>
          <a:lstStyle/>
          <a:p>
            <a:r>
              <a:rPr lang="fi-FI" dirty="0"/>
              <a:t>Milloin oppilas tarvitsee tukea liikunnassa?</a:t>
            </a:r>
          </a:p>
        </p:txBody>
      </p:sp>
      <p:sp>
        <p:nvSpPr>
          <p:cNvPr id="3" name="Sisällön paikkamerkki 2">
            <a:extLst>
              <a:ext uri="{FF2B5EF4-FFF2-40B4-BE49-F238E27FC236}">
                <a16:creationId xmlns:a16="http://schemas.microsoft.com/office/drawing/2014/main" id="{093D97FF-CBF9-486F-80DD-724543D1FF2D}"/>
              </a:ext>
            </a:extLst>
          </p:cNvPr>
          <p:cNvSpPr>
            <a:spLocks noGrp="1"/>
          </p:cNvSpPr>
          <p:nvPr>
            <p:ph sz="half" idx="1"/>
          </p:nvPr>
        </p:nvSpPr>
        <p:spPr>
          <a:xfrm>
            <a:off x="524933" y="1773238"/>
            <a:ext cx="6265334" cy="4608511"/>
          </a:xfrm>
        </p:spPr>
        <p:txBody>
          <a:bodyPr/>
          <a:lstStyle/>
          <a:p>
            <a:r>
              <a:rPr lang="fi-FI" sz="2400" dirty="0"/>
              <a:t>Kun oppiaineen tavoitteita ei saavuteta </a:t>
            </a:r>
          </a:p>
          <a:p>
            <a:r>
              <a:rPr lang="fi-FI" sz="2400" dirty="0"/>
              <a:t>Kun oppilaalla vaikea osallistua opetukseen </a:t>
            </a:r>
          </a:p>
          <a:p>
            <a:r>
              <a:rPr lang="fi-FI" sz="2400" dirty="0"/>
              <a:t>Kun ryhmän työskentelyilmapiiri on huono </a:t>
            </a:r>
          </a:p>
          <a:p>
            <a:r>
              <a:rPr lang="fi-FI" sz="2400" dirty="0"/>
              <a:t>Kun oppilaan (fyysinen) toimintakyky on uhka oppilaan terveydelle ja hyvinvoinnille </a:t>
            </a:r>
          </a:p>
          <a:p>
            <a:endParaRPr lang="fi-FI" sz="2400" dirty="0"/>
          </a:p>
          <a:p>
            <a:r>
              <a:rPr lang="fi-FI" sz="2400" dirty="0"/>
              <a:t>Milloin muulloin? </a:t>
            </a:r>
          </a:p>
        </p:txBody>
      </p:sp>
      <p:pic>
        <p:nvPicPr>
          <p:cNvPr id="6" name="Sisällön paikkamerkki 5" descr="Kuva, joka sisältää kohteen sisä, sisäkatto&#10;&#10;Kuvaus luotu automaattisesti">
            <a:extLst>
              <a:ext uri="{FF2B5EF4-FFF2-40B4-BE49-F238E27FC236}">
                <a16:creationId xmlns:a16="http://schemas.microsoft.com/office/drawing/2014/main" id="{DB8698A2-80D4-4EE8-9A20-0589EEB361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6894877" y="1879621"/>
            <a:ext cx="5327977" cy="3979332"/>
          </a:xfrm>
        </p:spPr>
      </p:pic>
    </p:spTree>
    <p:extLst>
      <p:ext uri="{BB962C8B-B14F-4D97-AF65-F5344CB8AC3E}">
        <p14:creationId xmlns:p14="http://schemas.microsoft.com/office/powerpoint/2010/main" val="379137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1768A-C197-4722-AF76-564F26E711C4}"/>
              </a:ext>
            </a:extLst>
          </p:cNvPr>
          <p:cNvSpPr>
            <a:spLocks noGrp="1"/>
          </p:cNvSpPr>
          <p:nvPr>
            <p:ph type="title"/>
          </p:nvPr>
        </p:nvSpPr>
        <p:spPr/>
        <p:txBody>
          <a:bodyPr/>
          <a:lstStyle/>
          <a:p>
            <a:r>
              <a:rPr lang="fi-FI" dirty="0"/>
              <a:t>Miten sanoisit selkokielellä?</a:t>
            </a:r>
          </a:p>
        </p:txBody>
      </p:sp>
      <p:sp>
        <p:nvSpPr>
          <p:cNvPr id="3" name="Sisällön paikkamerkki 2">
            <a:extLst>
              <a:ext uri="{FF2B5EF4-FFF2-40B4-BE49-F238E27FC236}">
                <a16:creationId xmlns:a16="http://schemas.microsoft.com/office/drawing/2014/main" id="{61F85D01-24DF-4216-8B02-355468A7BA4D}"/>
              </a:ext>
            </a:extLst>
          </p:cNvPr>
          <p:cNvSpPr>
            <a:spLocks noGrp="1"/>
          </p:cNvSpPr>
          <p:nvPr>
            <p:ph idx="1"/>
          </p:nvPr>
        </p:nvSpPr>
        <p:spPr>
          <a:xfrm>
            <a:off x="479425" y="1556792"/>
            <a:ext cx="11233149" cy="4824957"/>
          </a:xfrm>
        </p:spPr>
        <p:txBody>
          <a:bodyPr/>
          <a:lstStyle/>
          <a:p>
            <a:pPr marL="0" indent="0">
              <a:buNone/>
            </a:pPr>
            <a:r>
              <a:rPr lang="fi-FI" sz="2000" dirty="0"/>
              <a:t>” Hei nyt </a:t>
            </a:r>
            <a:r>
              <a:rPr lang="fi-FI" sz="2000" dirty="0" err="1"/>
              <a:t>ois</a:t>
            </a:r>
            <a:r>
              <a:rPr lang="fi-FI" sz="2000" dirty="0"/>
              <a:t> kiva, jos </a:t>
            </a:r>
            <a:r>
              <a:rPr lang="fi-FI" sz="2000" dirty="0" err="1"/>
              <a:t>mä</a:t>
            </a:r>
            <a:r>
              <a:rPr lang="fi-FI" sz="2000" dirty="0"/>
              <a:t> vihellän pilliin ja pyydän kuuntelemaan niin te kuuntelisitte, vaikka osa onkin tuolla lavalla ja osa täällä. Tähän menee </a:t>
            </a:r>
            <a:r>
              <a:rPr lang="fi-FI" sz="2000" dirty="0" err="1"/>
              <a:t>kauheesti</a:t>
            </a:r>
            <a:r>
              <a:rPr lang="fi-FI" sz="2000" dirty="0"/>
              <a:t> aikaa tunnista, ja kun meillä on vaan </a:t>
            </a:r>
            <a:r>
              <a:rPr lang="fi-FI" sz="2000" dirty="0" err="1"/>
              <a:t>tää</a:t>
            </a:r>
            <a:r>
              <a:rPr lang="fi-FI" sz="2000" dirty="0"/>
              <a:t> yks tunti, </a:t>
            </a:r>
            <a:r>
              <a:rPr lang="fi-FI" sz="2000" dirty="0" err="1"/>
              <a:t>ni</a:t>
            </a:r>
            <a:r>
              <a:rPr lang="fi-FI" sz="2000" dirty="0"/>
              <a:t> jos pitää kokoontua tähän ennen kuin kaikki pystyy kuuntelemaan. Nyt hei muista </a:t>
            </a:r>
            <a:r>
              <a:rPr lang="fi-FI" sz="2000" dirty="0" err="1"/>
              <a:t>ku</a:t>
            </a:r>
            <a:r>
              <a:rPr lang="fi-FI" sz="2000" dirty="0"/>
              <a:t> pelataan, </a:t>
            </a:r>
            <a:r>
              <a:rPr lang="fi-FI" sz="2000" dirty="0" err="1"/>
              <a:t>ni</a:t>
            </a:r>
            <a:r>
              <a:rPr lang="fi-FI" sz="2000" dirty="0"/>
              <a:t> säilyttää </a:t>
            </a:r>
            <a:r>
              <a:rPr lang="fi-FI" sz="2000" dirty="0" err="1"/>
              <a:t>malttis</a:t>
            </a:r>
            <a:r>
              <a:rPr lang="fi-FI" sz="2000" dirty="0"/>
              <a:t>. Eli nyt </a:t>
            </a:r>
            <a:r>
              <a:rPr lang="fi-FI" sz="2000" dirty="0" err="1"/>
              <a:t>mä</a:t>
            </a:r>
            <a:r>
              <a:rPr lang="fi-FI" sz="2000" dirty="0"/>
              <a:t> pyysin et varotaan toisten jalkoja, joten älä ainakaan tahallaan hosu sillä mailalla sinne toisen paljaisiin jalkoihin tai </a:t>
            </a:r>
            <a:r>
              <a:rPr lang="fi-FI" sz="2000" dirty="0" err="1"/>
              <a:t>lämäse</a:t>
            </a:r>
            <a:r>
              <a:rPr lang="fi-FI" sz="2000" dirty="0"/>
              <a:t> sitä palloa. </a:t>
            </a:r>
            <a:r>
              <a:rPr lang="fi-FI" sz="2000" dirty="0" err="1"/>
              <a:t>Sähän</a:t>
            </a:r>
            <a:r>
              <a:rPr lang="fi-FI" sz="2000" dirty="0"/>
              <a:t> muistat, että </a:t>
            </a:r>
            <a:r>
              <a:rPr lang="fi-FI" sz="2000" dirty="0" err="1"/>
              <a:t>tämmösessä</a:t>
            </a:r>
            <a:r>
              <a:rPr lang="fi-FI" sz="2000" dirty="0"/>
              <a:t> pelissä on </a:t>
            </a:r>
            <a:r>
              <a:rPr lang="fi-FI" sz="2000" dirty="0" err="1"/>
              <a:t>tarkotuksena</a:t>
            </a:r>
            <a:r>
              <a:rPr lang="fi-FI" sz="2000" dirty="0"/>
              <a:t> syöttää toiselle </a:t>
            </a:r>
            <a:r>
              <a:rPr lang="fi-FI" sz="2000" dirty="0" err="1"/>
              <a:t>sun</a:t>
            </a:r>
            <a:r>
              <a:rPr lang="fi-FI" sz="2000" dirty="0"/>
              <a:t> joukkuetoverille sitä palloa. Eli hei, kuuntele. Ei </a:t>
            </a:r>
            <a:r>
              <a:rPr lang="fi-FI" sz="2000" dirty="0" err="1"/>
              <a:t>oo</a:t>
            </a:r>
            <a:r>
              <a:rPr lang="fi-FI" sz="2000" dirty="0"/>
              <a:t> tarkoitus että lyöt vaan täysillä palloa </a:t>
            </a:r>
            <a:r>
              <a:rPr lang="fi-FI" sz="2000" dirty="0" err="1"/>
              <a:t>tonne</a:t>
            </a:r>
            <a:r>
              <a:rPr lang="fi-FI" sz="2000" dirty="0"/>
              <a:t>, palloa </a:t>
            </a:r>
            <a:r>
              <a:rPr lang="fi-FI" sz="2000" dirty="0" err="1"/>
              <a:t>tonne</a:t>
            </a:r>
            <a:r>
              <a:rPr lang="fi-FI" sz="2000" dirty="0"/>
              <a:t> toiseen päähän sinne päähän opettaja näyttää käsillään pesäpallon lyöntiä muistuttavan liikkeen minne yrität tehdä maalia, vaan katsot missä </a:t>
            </a:r>
            <a:r>
              <a:rPr lang="fi-FI" sz="2000" dirty="0" err="1"/>
              <a:t>sun</a:t>
            </a:r>
            <a:r>
              <a:rPr lang="fi-FI" sz="2000" dirty="0"/>
              <a:t> joukkuetoverit on ja syötät </a:t>
            </a:r>
            <a:r>
              <a:rPr lang="fi-FI" sz="2000" dirty="0" err="1"/>
              <a:t>sun</a:t>
            </a:r>
            <a:r>
              <a:rPr lang="fi-FI" sz="2000" dirty="0"/>
              <a:t> joukkuetoverille. </a:t>
            </a:r>
            <a:r>
              <a:rPr lang="fi-FI" sz="2000" dirty="0" err="1"/>
              <a:t>Sillälailla</a:t>
            </a:r>
            <a:r>
              <a:rPr lang="fi-FI" sz="2000" dirty="0"/>
              <a:t> pallo etenee sitä maalia kohti, mitä </a:t>
            </a:r>
            <a:r>
              <a:rPr lang="fi-FI" sz="2000" dirty="0" err="1"/>
              <a:t>sä</a:t>
            </a:r>
            <a:r>
              <a:rPr lang="fi-FI" sz="2000" dirty="0"/>
              <a:t> yrität sitä saada. Eli nyt jos täysillä aina vaan </a:t>
            </a:r>
            <a:r>
              <a:rPr lang="fi-FI" sz="2000" dirty="0" err="1"/>
              <a:t>lämästään</a:t>
            </a:r>
            <a:r>
              <a:rPr lang="fi-FI" sz="2000" dirty="0"/>
              <a:t> sitä palloa, </a:t>
            </a:r>
            <a:r>
              <a:rPr lang="fi-FI" sz="2000" dirty="0" err="1"/>
              <a:t>sillon</a:t>
            </a:r>
            <a:r>
              <a:rPr lang="fi-FI" sz="2000" dirty="0"/>
              <a:t> se helposti just läjähtää toisen jalkaan opettaja näyttää käsillään jalkaa. Oppilas sanoo jotain, johon opettaja jatkaa. Joo </a:t>
            </a:r>
            <a:r>
              <a:rPr lang="fi-FI" sz="2000" dirty="0" err="1"/>
              <a:t>ois</a:t>
            </a:r>
            <a:r>
              <a:rPr lang="fi-FI" sz="2000" dirty="0"/>
              <a:t> kiva päästä pelaan, </a:t>
            </a:r>
            <a:r>
              <a:rPr lang="fi-FI" sz="2000" dirty="0" err="1"/>
              <a:t>mut</a:t>
            </a:r>
            <a:r>
              <a:rPr lang="fi-FI" sz="2000" dirty="0"/>
              <a:t> jokainen muistaa </a:t>
            </a:r>
            <a:r>
              <a:rPr lang="fi-FI" sz="2000" dirty="0" err="1"/>
              <a:t>tän</a:t>
            </a:r>
            <a:r>
              <a:rPr lang="fi-FI" sz="2000" dirty="0"/>
              <a:t>.” (16.4.2009 tunti 2)</a:t>
            </a:r>
          </a:p>
        </p:txBody>
      </p:sp>
    </p:spTree>
    <p:extLst>
      <p:ext uri="{BB962C8B-B14F-4D97-AF65-F5344CB8AC3E}">
        <p14:creationId xmlns:p14="http://schemas.microsoft.com/office/powerpoint/2010/main" val="4067056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8B8AAE-DCE6-4921-9284-449CECA81A7E}"/>
              </a:ext>
            </a:extLst>
          </p:cNvPr>
          <p:cNvSpPr>
            <a:spLocks noGrp="1"/>
          </p:cNvSpPr>
          <p:nvPr>
            <p:ph type="title"/>
          </p:nvPr>
        </p:nvSpPr>
        <p:spPr/>
        <p:txBody>
          <a:bodyPr/>
          <a:lstStyle/>
          <a:p>
            <a:r>
              <a:rPr lang="fi-FI" dirty="0"/>
              <a:t>Kognitiivisen toimintakyvyn tukeminen:</a:t>
            </a:r>
            <a:br>
              <a:rPr lang="fi-FI" dirty="0"/>
            </a:br>
            <a:r>
              <a:rPr lang="fi-FI" dirty="0"/>
              <a:t>2. Oppimisympäristön muokkaus</a:t>
            </a:r>
          </a:p>
        </p:txBody>
      </p:sp>
      <p:pic>
        <p:nvPicPr>
          <p:cNvPr id="5" name="Sisällön paikkamerkki 4" descr="Kuva, joka sisältää kohteen lattia, sisä, rakennus&#10;&#10;Kuvaus luotu automaattisesti">
            <a:extLst>
              <a:ext uri="{FF2B5EF4-FFF2-40B4-BE49-F238E27FC236}">
                <a16:creationId xmlns:a16="http://schemas.microsoft.com/office/drawing/2014/main" id="{3DF03691-A62C-496D-9F38-BE84C189B3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1023" y="1957390"/>
            <a:ext cx="4420217" cy="3753374"/>
          </a:xfrm>
        </p:spPr>
      </p:pic>
      <p:sp>
        <p:nvSpPr>
          <p:cNvPr id="6" name="Tekstiruutu 5">
            <a:extLst>
              <a:ext uri="{FF2B5EF4-FFF2-40B4-BE49-F238E27FC236}">
                <a16:creationId xmlns:a16="http://schemas.microsoft.com/office/drawing/2014/main" id="{941FAB96-DFE7-40EA-8E52-AFBAFE6C3AA4}"/>
              </a:ext>
            </a:extLst>
          </p:cNvPr>
          <p:cNvSpPr txBox="1"/>
          <p:nvPr/>
        </p:nvSpPr>
        <p:spPr>
          <a:xfrm flipH="1">
            <a:off x="338667" y="1957390"/>
            <a:ext cx="7044266" cy="4524315"/>
          </a:xfrm>
          <a:prstGeom prst="rect">
            <a:avLst/>
          </a:prstGeom>
          <a:noFill/>
        </p:spPr>
        <p:txBody>
          <a:bodyPr wrap="square" rtlCol="0">
            <a:spAutoFit/>
          </a:bodyPr>
          <a:lstStyle/>
          <a:p>
            <a:pPr marL="342900" indent="-342900">
              <a:buFont typeface="Arial" panose="020B0604020202020204" pitchFamily="34" charset="0"/>
              <a:buChar char="•"/>
            </a:pPr>
            <a:r>
              <a:rPr lang="fi-FI" sz="2400" dirty="0"/>
              <a:t>Karsi häiritsevät ärsykkeet </a:t>
            </a:r>
          </a:p>
          <a:p>
            <a:r>
              <a:rPr lang="fi-FI" sz="2400" dirty="0"/>
              <a:t>	- tyhjä tila tai oppilaiden sijoittelu tilaan </a:t>
            </a:r>
          </a:p>
          <a:p>
            <a:pPr marL="342900" indent="-342900">
              <a:buFont typeface="Arial" panose="020B0604020202020204" pitchFamily="34" charset="0"/>
              <a:buChar char="•"/>
            </a:pPr>
            <a:r>
              <a:rPr lang="fi-FI" sz="2400" dirty="0"/>
              <a:t>Rutiinit ja rakenteet, jotka tukevat ohjeiden kuuntelua ja oppimista </a:t>
            </a:r>
          </a:p>
          <a:p>
            <a:r>
              <a:rPr lang="fi-FI" sz="2400" dirty="0"/>
              <a:t>	- omat paikat, viivat, selkä seinään</a:t>
            </a:r>
          </a:p>
          <a:p>
            <a:r>
              <a:rPr lang="fi-FI" sz="2400" dirty="0"/>
              <a:t>	- tilan jakaminen, väritys </a:t>
            </a:r>
          </a:p>
          <a:p>
            <a:r>
              <a:rPr lang="fi-FI" sz="2400" dirty="0"/>
              <a:t>	- ryhmittelyt, jossa hyvä olla </a:t>
            </a:r>
          </a:p>
          <a:p>
            <a:r>
              <a:rPr lang="fi-FI" sz="2400" dirty="0"/>
              <a:t>	(sosiaalinen </a:t>
            </a:r>
            <a:r>
              <a:rPr lang="fi-FI" sz="2400" dirty="0" err="1"/>
              <a:t>ymp</a:t>
            </a:r>
            <a:r>
              <a:rPr lang="fi-FI" sz="2400" dirty="0"/>
              <a:t>.) </a:t>
            </a:r>
          </a:p>
          <a:p>
            <a:pPr marL="342900" indent="-342900">
              <a:buFont typeface="Arial" panose="020B0604020202020204" pitchFamily="34" charset="0"/>
              <a:buChar char="•"/>
            </a:pPr>
            <a:r>
              <a:rPr lang="fi-FI" sz="2400" dirty="0"/>
              <a:t>Sopivat välineet  </a:t>
            </a:r>
          </a:p>
          <a:p>
            <a:r>
              <a:rPr lang="fi-FI" sz="2400" dirty="0"/>
              <a:t>	- välineiden tarkoituksenmukainen esille 	ottaminen (Vasta ohjeen jälkeen? Heti väline 	käteen?)</a:t>
            </a:r>
          </a:p>
        </p:txBody>
      </p:sp>
    </p:spTree>
    <p:extLst>
      <p:ext uri="{BB962C8B-B14F-4D97-AF65-F5344CB8AC3E}">
        <p14:creationId xmlns:p14="http://schemas.microsoft.com/office/powerpoint/2010/main" val="1212698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EA48628-0AA6-40FC-A3BF-6BB6D8DB7534}"/>
              </a:ext>
            </a:extLst>
          </p:cNvPr>
          <p:cNvSpPr>
            <a:spLocks noGrp="1"/>
          </p:cNvSpPr>
          <p:nvPr>
            <p:ph type="title"/>
          </p:nvPr>
        </p:nvSpPr>
        <p:spPr>
          <a:xfrm>
            <a:off x="1275737" y="188640"/>
            <a:ext cx="6581329" cy="1080542"/>
          </a:xfrm>
        </p:spPr>
        <p:txBody>
          <a:bodyPr/>
          <a:lstStyle/>
          <a:p>
            <a:r>
              <a:rPr lang="fi-FI" dirty="0"/>
              <a:t>Kognitiivisen toimintakyvyn tukeminen:</a:t>
            </a:r>
            <a:br>
              <a:rPr lang="fi-FI" dirty="0"/>
            </a:br>
            <a:r>
              <a:rPr lang="fi-FI" dirty="0"/>
              <a:t>2. Oppimisympäristön muokkaus </a:t>
            </a:r>
            <a:r>
              <a:rPr lang="fi-FI" dirty="0">
                <a:sym typeface="Wingdings" panose="05000000000000000000" pitchFamily="2" charset="2"/>
              </a:rPr>
              <a:t> Ajallinen oppimisympäristö</a:t>
            </a:r>
            <a:endParaRPr lang="en-US" dirty="0"/>
          </a:p>
        </p:txBody>
      </p:sp>
      <p:sp>
        <p:nvSpPr>
          <p:cNvPr id="3" name="Sisällön paikkamerkki 2">
            <a:extLst>
              <a:ext uri="{FF2B5EF4-FFF2-40B4-BE49-F238E27FC236}">
                <a16:creationId xmlns:a16="http://schemas.microsoft.com/office/drawing/2014/main" id="{42D97CC1-7CDE-485D-AFEF-36FE4D085852}"/>
              </a:ext>
            </a:extLst>
          </p:cNvPr>
          <p:cNvSpPr>
            <a:spLocks noGrp="1"/>
          </p:cNvSpPr>
          <p:nvPr>
            <p:ph idx="1"/>
          </p:nvPr>
        </p:nvSpPr>
        <p:spPr>
          <a:xfrm>
            <a:off x="778933" y="2455333"/>
            <a:ext cx="5173051" cy="3710517"/>
          </a:xfrm>
        </p:spPr>
        <p:txBody>
          <a:bodyPr anchor="t">
            <a:normAutofit/>
          </a:bodyPr>
          <a:lstStyle/>
          <a:p>
            <a:r>
              <a:rPr lang="fi-FI" dirty="0"/>
              <a:t>Rytmitä tunti </a:t>
            </a:r>
          </a:p>
          <a:p>
            <a:endParaRPr lang="fi-FI" dirty="0"/>
          </a:p>
          <a:p>
            <a:endParaRPr lang="fi-FI" dirty="0"/>
          </a:p>
          <a:p>
            <a:pPr marL="0" indent="0">
              <a:buNone/>
            </a:pPr>
            <a:endParaRPr lang="fi-FI" dirty="0"/>
          </a:p>
          <a:p>
            <a:endParaRPr lang="fi-FI" dirty="0"/>
          </a:p>
          <a:p>
            <a:r>
              <a:rPr lang="fi-FI" dirty="0"/>
              <a:t>Tauko asiasta toiseen siirryttäessä </a:t>
            </a:r>
          </a:p>
          <a:p>
            <a:r>
              <a:rPr lang="fi-FI" dirty="0"/>
              <a:t>Aikataulut esillä </a:t>
            </a:r>
          </a:p>
          <a:p>
            <a:r>
              <a:rPr lang="fi-FI" dirty="0"/>
              <a:t>Ota rennosti: Sopiva meteli ja epäjärjestys kuuluu liikuntatunnille!</a:t>
            </a:r>
          </a:p>
        </p:txBody>
      </p:sp>
      <p:pic>
        <p:nvPicPr>
          <p:cNvPr id="6" name="Sisällön paikkamerkki 5" descr="Kuva, joka sisältää kohteen henkilö, poseeraaminen, ryhmä&#10;&#10;Kuvaus luotu automaattisesti">
            <a:extLst>
              <a:ext uri="{FF2B5EF4-FFF2-40B4-BE49-F238E27FC236}">
                <a16:creationId xmlns:a16="http://schemas.microsoft.com/office/drawing/2014/main" id="{B72145FA-73C3-410D-BB69-3591EA8356F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21" r="19120" b="2"/>
          <a:stretch/>
        </p:blipFill>
        <p:spPr>
          <a:xfrm>
            <a:off x="6003482" y="10"/>
            <a:ext cx="6188518" cy="6669350"/>
          </a:xfrm>
          <a:noFill/>
        </p:spPr>
      </p:pic>
      <mc:AlternateContent xmlns:mc="http://schemas.openxmlformats.org/markup-compatibility/2006" xmlns:p14="http://schemas.microsoft.com/office/powerpoint/2010/main">
        <mc:Choice Requires="p14">
          <p:contentPart p14:bwMode="auto" r:id="rId3">
            <p14:nvContentPartPr>
              <p14:cNvPr id="7" name="Käsinkirjoitus 6">
                <a:extLst>
                  <a:ext uri="{FF2B5EF4-FFF2-40B4-BE49-F238E27FC236}">
                    <a16:creationId xmlns:a16="http://schemas.microsoft.com/office/drawing/2014/main" id="{A7405C48-34AD-4510-959F-58EA6FE80440}"/>
                  </a:ext>
                </a:extLst>
              </p14:cNvPr>
              <p14:cNvContentPartPr/>
              <p14:nvPr/>
            </p14:nvContentPartPr>
            <p14:xfrm>
              <a:off x="1015507" y="2723627"/>
              <a:ext cx="5292360" cy="1545480"/>
            </p14:xfrm>
          </p:contentPart>
        </mc:Choice>
        <mc:Fallback xmlns="">
          <p:pic>
            <p:nvPicPr>
              <p:cNvPr id="7" name="Käsinkirjoitus 6">
                <a:extLst>
                  <a:ext uri="{FF2B5EF4-FFF2-40B4-BE49-F238E27FC236}">
                    <a16:creationId xmlns:a16="http://schemas.microsoft.com/office/drawing/2014/main" id="{A7405C48-34AD-4510-959F-58EA6FE80440}"/>
                  </a:ext>
                </a:extLst>
              </p:cNvPr>
              <p:cNvPicPr/>
              <p:nvPr/>
            </p:nvPicPr>
            <p:blipFill>
              <a:blip r:embed="rId4"/>
              <a:stretch>
                <a:fillRect/>
              </a:stretch>
            </p:blipFill>
            <p:spPr>
              <a:xfrm>
                <a:off x="1006507" y="2714987"/>
                <a:ext cx="5310000" cy="156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Käsinkirjoitus 7">
                <a:extLst>
                  <a:ext uri="{FF2B5EF4-FFF2-40B4-BE49-F238E27FC236}">
                    <a16:creationId xmlns:a16="http://schemas.microsoft.com/office/drawing/2014/main" id="{84AF113C-94B9-4C3C-B67D-4085E83643CD}"/>
                  </a:ext>
                </a:extLst>
              </p14:cNvPr>
              <p14:cNvContentPartPr/>
              <p14:nvPr/>
            </p14:nvContentPartPr>
            <p14:xfrm>
              <a:off x="13342987" y="3470987"/>
              <a:ext cx="360" cy="360"/>
            </p14:xfrm>
          </p:contentPart>
        </mc:Choice>
        <mc:Fallback xmlns="">
          <p:pic>
            <p:nvPicPr>
              <p:cNvPr id="8" name="Käsinkirjoitus 7">
                <a:extLst>
                  <a:ext uri="{FF2B5EF4-FFF2-40B4-BE49-F238E27FC236}">
                    <a16:creationId xmlns:a16="http://schemas.microsoft.com/office/drawing/2014/main" id="{84AF113C-94B9-4C3C-B67D-4085E83643CD}"/>
                  </a:ext>
                </a:extLst>
              </p:cNvPr>
              <p:cNvPicPr/>
              <p:nvPr/>
            </p:nvPicPr>
            <p:blipFill>
              <a:blip r:embed="rId6"/>
              <a:stretch>
                <a:fillRect/>
              </a:stretch>
            </p:blipFill>
            <p:spPr>
              <a:xfrm>
                <a:off x="13334347" y="34623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Käsinkirjoitus 8">
                <a:extLst>
                  <a:ext uri="{FF2B5EF4-FFF2-40B4-BE49-F238E27FC236}">
                    <a16:creationId xmlns:a16="http://schemas.microsoft.com/office/drawing/2014/main" id="{2093DB4B-28E2-4848-8A94-7612857D69EE}"/>
                  </a:ext>
                </a:extLst>
              </p14:cNvPr>
              <p14:cNvContentPartPr/>
              <p14:nvPr/>
            </p14:nvContentPartPr>
            <p14:xfrm>
              <a:off x="2979667" y="2589707"/>
              <a:ext cx="360" cy="360"/>
            </p14:xfrm>
          </p:contentPart>
        </mc:Choice>
        <mc:Fallback xmlns="">
          <p:pic>
            <p:nvPicPr>
              <p:cNvPr id="9" name="Käsinkirjoitus 8">
                <a:extLst>
                  <a:ext uri="{FF2B5EF4-FFF2-40B4-BE49-F238E27FC236}">
                    <a16:creationId xmlns:a16="http://schemas.microsoft.com/office/drawing/2014/main" id="{2093DB4B-28E2-4848-8A94-7612857D69EE}"/>
                  </a:ext>
                </a:extLst>
              </p:cNvPr>
              <p:cNvPicPr/>
              <p:nvPr/>
            </p:nvPicPr>
            <p:blipFill>
              <a:blip r:embed="rId6"/>
              <a:stretch>
                <a:fillRect/>
              </a:stretch>
            </p:blipFill>
            <p:spPr>
              <a:xfrm>
                <a:off x="2971027" y="2581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Käsinkirjoitus 9">
                <a:extLst>
                  <a:ext uri="{FF2B5EF4-FFF2-40B4-BE49-F238E27FC236}">
                    <a16:creationId xmlns:a16="http://schemas.microsoft.com/office/drawing/2014/main" id="{9FDC6958-EF6B-457B-A09C-9F53F2A2941A}"/>
                  </a:ext>
                </a:extLst>
              </p14:cNvPr>
              <p14:cNvContentPartPr/>
              <p14:nvPr/>
            </p14:nvContentPartPr>
            <p14:xfrm>
              <a:off x="2387467" y="2759627"/>
              <a:ext cx="360" cy="360"/>
            </p14:xfrm>
          </p:contentPart>
        </mc:Choice>
        <mc:Fallback xmlns="">
          <p:pic>
            <p:nvPicPr>
              <p:cNvPr id="10" name="Käsinkirjoitus 9">
                <a:extLst>
                  <a:ext uri="{FF2B5EF4-FFF2-40B4-BE49-F238E27FC236}">
                    <a16:creationId xmlns:a16="http://schemas.microsoft.com/office/drawing/2014/main" id="{9FDC6958-EF6B-457B-A09C-9F53F2A2941A}"/>
                  </a:ext>
                </a:extLst>
              </p:cNvPr>
              <p:cNvPicPr/>
              <p:nvPr/>
            </p:nvPicPr>
            <p:blipFill>
              <a:blip r:embed="rId6"/>
              <a:stretch>
                <a:fillRect/>
              </a:stretch>
            </p:blipFill>
            <p:spPr>
              <a:xfrm>
                <a:off x="2378467" y="2750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Käsinkirjoitus 11">
                <a:extLst>
                  <a:ext uri="{FF2B5EF4-FFF2-40B4-BE49-F238E27FC236}">
                    <a16:creationId xmlns:a16="http://schemas.microsoft.com/office/drawing/2014/main" id="{41C23710-C775-4FF6-8CD4-50BDD1846DB8}"/>
                  </a:ext>
                </a:extLst>
              </p14:cNvPr>
              <p14:cNvContentPartPr/>
              <p14:nvPr/>
            </p14:nvContentPartPr>
            <p14:xfrm>
              <a:off x="2183707" y="2522747"/>
              <a:ext cx="360" cy="360"/>
            </p14:xfrm>
          </p:contentPart>
        </mc:Choice>
        <mc:Fallback xmlns="">
          <p:pic>
            <p:nvPicPr>
              <p:cNvPr id="12" name="Käsinkirjoitus 11">
                <a:extLst>
                  <a:ext uri="{FF2B5EF4-FFF2-40B4-BE49-F238E27FC236}">
                    <a16:creationId xmlns:a16="http://schemas.microsoft.com/office/drawing/2014/main" id="{41C23710-C775-4FF6-8CD4-50BDD1846DB8}"/>
                  </a:ext>
                </a:extLst>
              </p:cNvPr>
              <p:cNvPicPr/>
              <p:nvPr/>
            </p:nvPicPr>
            <p:blipFill>
              <a:blip r:embed="rId6"/>
              <a:stretch>
                <a:fillRect/>
              </a:stretch>
            </p:blipFill>
            <p:spPr>
              <a:xfrm>
                <a:off x="2175067" y="2513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Käsinkirjoitus 12">
                <a:extLst>
                  <a:ext uri="{FF2B5EF4-FFF2-40B4-BE49-F238E27FC236}">
                    <a16:creationId xmlns:a16="http://schemas.microsoft.com/office/drawing/2014/main" id="{F14343FF-4325-4EC2-A6F5-6BB3E6B472AC}"/>
                  </a:ext>
                </a:extLst>
              </p14:cNvPr>
              <p14:cNvContentPartPr/>
              <p14:nvPr/>
            </p14:nvContentPartPr>
            <p14:xfrm>
              <a:off x="2387467" y="2538947"/>
              <a:ext cx="360" cy="360"/>
            </p14:xfrm>
          </p:contentPart>
        </mc:Choice>
        <mc:Fallback xmlns="">
          <p:pic>
            <p:nvPicPr>
              <p:cNvPr id="13" name="Käsinkirjoitus 12">
                <a:extLst>
                  <a:ext uri="{FF2B5EF4-FFF2-40B4-BE49-F238E27FC236}">
                    <a16:creationId xmlns:a16="http://schemas.microsoft.com/office/drawing/2014/main" id="{F14343FF-4325-4EC2-A6F5-6BB3E6B472AC}"/>
                  </a:ext>
                </a:extLst>
              </p:cNvPr>
              <p:cNvPicPr/>
              <p:nvPr/>
            </p:nvPicPr>
            <p:blipFill>
              <a:blip r:embed="rId6"/>
              <a:stretch>
                <a:fillRect/>
              </a:stretch>
            </p:blipFill>
            <p:spPr>
              <a:xfrm>
                <a:off x="2378467" y="2530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Käsinkirjoitus 13">
                <a:extLst>
                  <a:ext uri="{FF2B5EF4-FFF2-40B4-BE49-F238E27FC236}">
                    <a16:creationId xmlns:a16="http://schemas.microsoft.com/office/drawing/2014/main" id="{71DC1DE8-1057-4459-ABAF-0D3113EE3287}"/>
                  </a:ext>
                </a:extLst>
              </p14:cNvPr>
              <p14:cNvContentPartPr/>
              <p14:nvPr/>
            </p14:nvContentPartPr>
            <p14:xfrm>
              <a:off x="13970107" y="2285507"/>
              <a:ext cx="360" cy="360"/>
            </p14:xfrm>
          </p:contentPart>
        </mc:Choice>
        <mc:Fallback xmlns="">
          <p:pic>
            <p:nvPicPr>
              <p:cNvPr id="14" name="Käsinkirjoitus 13">
                <a:extLst>
                  <a:ext uri="{FF2B5EF4-FFF2-40B4-BE49-F238E27FC236}">
                    <a16:creationId xmlns:a16="http://schemas.microsoft.com/office/drawing/2014/main" id="{71DC1DE8-1057-4459-ABAF-0D3113EE3287}"/>
                  </a:ext>
                </a:extLst>
              </p:cNvPr>
              <p:cNvPicPr/>
              <p:nvPr/>
            </p:nvPicPr>
            <p:blipFill>
              <a:blip r:embed="rId6"/>
              <a:stretch>
                <a:fillRect/>
              </a:stretch>
            </p:blipFill>
            <p:spPr>
              <a:xfrm>
                <a:off x="13961107" y="2276867"/>
                <a:ext cx="18000" cy="18000"/>
              </a:xfrm>
              <a:prstGeom prst="rect">
                <a:avLst/>
              </a:prstGeom>
            </p:spPr>
          </p:pic>
        </mc:Fallback>
      </mc:AlternateContent>
    </p:spTree>
    <p:extLst>
      <p:ext uri="{BB962C8B-B14F-4D97-AF65-F5344CB8AC3E}">
        <p14:creationId xmlns:p14="http://schemas.microsoft.com/office/powerpoint/2010/main" val="42533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6BE08B-C7A6-4FF3-9ADD-C96DEFE76F57}"/>
              </a:ext>
            </a:extLst>
          </p:cNvPr>
          <p:cNvSpPr>
            <a:spLocks noGrp="1"/>
          </p:cNvSpPr>
          <p:nvPr>
            <p:ph type="title"/>
          </p:nvPr>
        </p:nvSpPr>
        <p:spPr/>
        <p:txBody>
          <a:bodyPr/>
          <a:lstStyle/>
          <a:p>
            <a:r>
              <a:rPr lang="fi-FI" dirty="0"/>
              <a:t>Kognitiivisen toimintakyvyn tukeminen</a:t>
            </a:r>
            <a:br>
              <a:rPr lang="fi-FI" dirty="0"/>
            </a:br>
            <a:r>
              <a:rPr lang="fi-FI" dirty="0"/>
              <a:t>3. Suorituksen ohjaus</a:t>
            </a:r>
          </a:p>
        </p:txBody>
      </p:sp>
      <p:sp>
        <p:nvSpPr>
          <p:cNvPr id="3" name="Sisällön paikkamerkki 2">
            <a:extLst>
              <a:ext uri="{FF2B5EF4-FFF2-40B4-BE49-F238E27FC236}">
                <a16:creationId xmlns:a16="http://schemas.microsoft.com/office/drawing/2014/main" id="{0A1CF886-3EB6-4F3E-929B-7F5048401334}"/>
              </a:ext>
            </a:extLst>
          </p:cNvPr>
          <p:cNvSpPr>
            <a:spLocks noGrp="1"/>
          </p:cNvSpPr>
          <p:nvPr>
            <p:ph sz="half" idx="1"/>
          </p:nvPr>
        </p:nvSpPr>
        <p:spPr>
          <a:xfrm>
            <a:off x="479426" y="1456960"/>
            <a:ext cx="5472558" cy="5248639"/>
          </a:xfrm>
        </p:spPr>
        <p:txBody>
          <a:bodyPr/>
          <a:lstStyle/>
          <a:p>
            <a:r>
              <a:rPr lang="fi-FI" sz="2400" dirty="0"/>
              <a:t>Anna selkeät toimintaohjeet</a:t>
            </a:r>
          </a:p>
          <a:p>
            <a:pPr marL="0" indent="0">
              <a:buNone/>
            </a:pPr>
            <a:r>
              <a:rPr lang="fi-FI" sz="2400" dirty="0"/>
              <a:t>	- myös odottelun ajaksi</a:t>
            </a:r>
          </a:p>
          <a:p>
            <a:pPr marL="0" indent="0">
              <a:buNone/>
            </a:pPr>
            <a:r>
              <a:rPr lang="fi-FI" sz="2400" dirty="0"/>
              <a:t>	- huomioi muistin rajoitukset</a:t>
            </a:r>
          </a:p>
          <a:p>
            <a:pPr marL="0" indent="0">
              <a:buNone/>
            </a:pPr>
            <a:r>
              <a:rPr lang="fi-FI" sz="2400" dirty="0"/>
              <a:t>	</a:t>
            </a:r>
            <a:r>
              <a:rPr lang="fi-FI" sz="2400" dirty="0">
                <a:sym typeface="Wingdings" panose="05000000000000000000" pitchFamily="2" charset="2"/>
              </a:rPr>
              <a:t> yksi ohje kerrallaan</a:t>
            </a:r>
          </a:p>
          <a:p>
            <a:pPr marL="0" indent="0">
              <a:buNone/>
            </a:pPr>
            <a:r>
              <a:rPr lang="fi-FI" sz="2400" dirty="0">
                <a:sym typeface="Wingdings" panose="05000000000000000000" pitchFamily="2" charset="2"/>
              </a:rPr>
              <a:t>	 kirjallinen/kuvallinen 	muistutus</a:t>
            </a:r>
          </a:p>
          <a:p>
            <a:r>
              <a:rPr lang="fi-FI" sz="2400" dirty="0">
                <a:sym typeface="Wingdings" panose="05000000000000000000" pitchFamily="2" charset="2"/>
              </a:rPr>
              <a:t>Auta oleellisen hahmottamisessa</a:t>
            </a:r>
          </a:p>
          <a:p>
            <a:pPr marL="0" indent="0">
              <a:buNone/>
            </a:pPr>
            <a:r>
              <a:rPr lang="fi-FI" sz="2400" dirty="0">
                <a:sym typeface="Wingdings" panose="05000000000000000000" pitchFamily="2" charset="2"/>
              </a:rPr>
              <a:t>	- esim. ”katso polveani”  	osoitus polveen</a:t>
            </a:r>
          </a:p>
          <a:p>
            <a:pPr marL="0" indent="0">
              <a:buNone/>
            </a:pPr>
            <a:r>
              <a:rPr lang="fi-FI" sz="2400" dirty="0">
                <a:sym typeface="Wingdings" panose="05000000000000000000" pitchFamily="2" charset="2"/>
              </a:rPr>
              <a:t>	- käytä lapsen nimeä</a:t>
            </a:r>
          </a:p>
          <a:p>
            <a:pPr marL="0" indent="0">
              <a:buNone/>
            </a:pPr>
            <a:r>
              <a:rPr lang="fi-FI" sz="2400" dirty="0">
                <a:sym typeface="Wingdings" panose="05000000000000000000" pitchFamily="2" charset="2"/>
              </a:rPr>
              <a:t>	- opettajan sijoittuminen</a:t>
            </a:r>
          </a:p>
          <a:p>
            <a:pPr marL="0" indent="0">
              <a:buNone/>
            </a:pPr>
            <a:r>
              <a:rPr lang="fi-FI" sz="2400" dirty="0">
                <a:sym typeface="Wingdings" panose="05000000000000000000" pitchFamily="2" charset="2"/>
              </a:rPr>
              <a:t>	</a:t>
            </a:r>
            <a:endParaRPr lang="fi-FI" sz="2400" dirty="0"/>
          </a:p>
        </p:txBody>
      </p:sp>
      <p:pic>
        <p:nvPicPr>
          <p:cNvPr id="7" name="Sisällön paikkamerkki 6" descr="Kuva, joka sisältää kohteen nainen, lattia, henkilö, sisä&#10;&#10;Kuvaus luotu automaattisesti">
            <a:extLst>
              <a:ext uri="{FF2B5EF4-FFF2-40B4-BE49-F238E27FC236}">
                <a16:creationId xmlns:a16="http://schemas.microsoft.com/office/drawing/2014/main" id="{DDAB7464-437E-44C7-A9B1-A492CBDA341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6724" y="1913466"/>
            <a:ext cx="4895850" cy="3671887"/>
          </a:xfrm>
        </p:spPr>
      </p:pic>
      <mc:AlternateContent xmlns:mc="http://schemas.openxmlformats.org/markup-compatibility/2006" xmlns:p14="http://schemas.microsoft.com/office/powerpoint/2010/main">
        <mc:Choice Requires="p14">
          <p:contentPart p14:bwMode="auto" r:id="rId3">
            <p14:nvContentPartPr>
              <p14:cNvPr id="5" name="Käsinkirjoitus 4">
                <a:extLst>
                  <a:ext uri="{FF2B5EF4-FFF2-40B4-BE49-F238E27FC236}">
                    <a16:creationId xmlns:a16="http://schemas.microsoft.com/office/drawing/2014/main" id="{2CF3A236-17B4-4DCC-9BFC-6967E8AFDA03}"/>
                  </a:ext>
                </a:extLst>
              </p14:cNvPr>
              <p14:cNvContentPartPr/>
              <p14:nvPr/>
            </p14:nvContentPartPr>
            <p14:xfrm>
              <a:off x="3064987" y="642760"/>
              <a:ext cx="360" cy="5760"/>
            </p14:xfrm>
          </p:contentPart>
        </mc:Choice>
        <mc:Fallback xmlns="">
          <p:pic>
            <p:nvPicPr>
              <p:cNvPr id="5" name="Käsinkirjoitus 4">
                <a:extLst>
                  <a:ext uri="{FF2B5EF4-FFF2-40B4-BE49-F238E27FC236}">
                    <a16:creationId xmlns:a16="http://schemas.microsoft.com/office/drawing/2014/main" id="{2CF3A236-17B4-4DCC-9BFC-6967E8AFDA03}"/>
                  </a:ext>
                </a:extLst>
              </p:cNvPr>
              <p:cNvPicPr/>
              <p:nvPr/>
            </p:nvPicPr>
            <p:blipFill>
              <a:blip r:embed="rId4"/>
              <a:stretch>
                <a:fillRect/>
              </a:stretch>
            </p:blipFill>
            <p:spPr>
              <a:xfrm>
                <a:off x="3056347" y="634120"/>
                <a:ext cx="18000" cy="23400"/>
              </a:xfrm>
              <a:prstGeom prst="rect">
                <a:avLst/>
              </a:prstGeom>
            </p:spPr>
          </p:pic>
        </mc:Fallback>
      </mc:AlternateContent>
    </p:spTree>
    <p:extLst>
      <p:ext uri="{BB962C8B-B14F-4D97-AF65-F5344CB8AC3E}">
        <p14:creationId xmlns:p14="http://schemas.microsoft.com/office/powerpoint/2010/main" val="3425186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7AF31A-9534-4049-AC37-6CE672BAEF1F}"/>
              </a:ext>
            </a:extLst>
          </p:cNvPr>
          <p:cNvSpPr>
            <a:spLocks noGrp="1"/>
          </p:cNvSpPr>
          <p:nvPr>
            <p:ph type="title"/>
          </p:nvPr>
        </p:nvSpPr>
        <p:spPr>
          <a:xfrm>
            <a:off x="1339685" y="374650"/>
            <a:ext cx="10369103" cy="1080542"/>
          </a:xfrm>
        </p:spPr>
        <p:txBody>
          <a:bodyPr/>
          <a:lstStyle/>
          <a:p>
            <a:r>
              <a:rPr lang="fi-FI" dirty="0"/>
              <a:t>Psyykkisen ja sosiaalisen toimintakyvyn tukeminen</a:t>
            </a:r>
          </a:p>
        </p:txBody>
      </p:sp>
      <p:pic>
        <p:nvPicPr>
          <p:cNvPr id="5" name="Sisällön paikkamerkki 4">
            <a:extLst>
              <a:ext uri="{FF2B5EF4-FFF2-40B4-BE49-F238E27FC236}">
                <a16:creationId xmlns:a16="http://schemas.microsoft.com/office/drawing/2014/main" id="{4D871AC7-3F7E-4368-9469-A683A0F1F8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0" y="1196195"/>
            <a:ext cx="9725631" cy="5475538"/>
          </a:xfrm>
        </p:spPr>
      </p:pic>
    </p:spTree>
    <p:extLst>
      <p:ext uri="{BB962C8B-B14F-4D97-AF65-F5344CB8AC3E}">
        <p14:creationId xmlns:p14="http://schemas.microsoft.com/office/powerpoint/2010/main" val="3019896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DB413B4-9150-4E65-AE20-53B186F2112D}"/>
              </a:ext>
            </a:extLst>
          </p:cNvPr>
          <p:cNvSpPr>
            <a:spLocks noGrp="1"/>
          </p:cNvSpPr>
          <p:nvPr>
            <p:ph type="body" idx="1"/>
          </p:nvPr>
        </p:nvSpPr>
        <p:spPr/>
        <p:txBody>
          <a:bodyPr/>
          <a:lstStyle/>
          <a:p>
            <a:r>
              <a:rPr lang="fi-FI" dirty="0"/>
              <a:t>Nuorten mielenterveyden haasteita, esim.</a:t>
            </a:r>
          </a:p>
        </p:txBody>
      </p:sp>
      <p:sp>
        <p:nvSpPr>
          <p:cNvPr id="3" name="Sisällön paikkamerkki 2">
            <a:extLst>
              <a:ext uri="{FF2B5EF4-FFF2-40B4-BE49-F238E27FC236}">
                <a16:creationId xmlns:a16="http://schemas.microsoft.com/office/drawing/2014/main" id="{A04548AC-6441-4478-BB8C-6389DA4B470F}"/>
              </a:ext>
            </a:extLst>
          </p:cNvPr>
          <p:cNvSpPr>
            <a:spLocks noGrp="1"/>
          </p:cNvSpPr>
          <p:nvPr>
            <p:ph sz="half" idx="2"/>
          </p:nvPr>
        </p:nvSpPr>
        <p:spPr/>
        <p:txBody>
          <a:bodyPr/>
          <a:lstStyle/>
          <a:p>
            <a:r>
              <a:rPr lang="fi-FI" sz="2000" dirty="0"/>
              <a:t>Masennus ja mielialahäiriöt </a:t>
            </a:r>
          </a:p>
          <a:p>
            <a:r>
              <a:rPr lang="fi-FI" sz="2000" dirty="0"/>
              <a:t>Ahdistuneisuus, pelkotilat (esim. sosiaalisten tilanteiden pelko, paniikkihäiriö, pakko-oireet</a:t>
            </a:r>
          </a:p>
          <a:p>
            <a:r>
              <a:rPr lang="fi-FI" sz="2000" dirty="0"/>
              <a:t> Itsetuhoisuus </a:t>
            </a:r>
          </a:p>
          <a:p>
            <a:r>
              <a:rPr lang="fi-FI" sz="2000" dirty="0"/>
              <a:t>Päihdeongelmat </a:t>
            </a:r>
          </a:p>
          <a:p>
            <a:r>
              <a:rPr lang="fi-FI" sz="2000" dirty="0"/>
              <a:t>Peli- ja nettiriippuvuus </a:t>
            </a:r>
          </a:p>
          <a:p>
            <a:r>
              <a:rPr lang="fi-FI" sz="2000" dirty="0"/>
              <a:t>Käytöshäiriöt </a:t>
            </a:r>
          </a:p>
          <a:p>
            <a:r>
              <a:rPr lang="fi-FI" sz="2000" dirty="0"/>
              <a:t>Syömishäiriöt</a:t>
            </a:r>
          </a:p>
        </p:txBody>
      </p:sp>
      <p:sp>
        <p:nvSpPr>
          <p:cNvPr id="4" name="Tekstin paikkamerkki 3">
            <a:extLst>
              <a:ext uri="{FF2B5EF4-FFF2-40B4-BE49-F238E27FC236}">
                <a16:creationId xmlns:a16="http://schemas.microsoft.com/office/drawing/2014/main" id="{C423AFD5-65ED-4667-B6EE-3B41C760412F}"/>
              </a:ext>
            </a:extLst>
          </p:cNvPr>
          <p:cNvSpPr>
            <a:spLocks noGrp="1"/>
          </p:cNvSpPr>
          <p:nvPr>
            <p:ph type="body" sz="quarter" idx="3"/>
          </p:nvPr>
        </p:nvSpPr>
        <p:spPr/>
        <p:txBody>
          <a:bodyPr/>
          <a:lstStyle/>
          <a:p>
            <a:r>
              <a:rPr lang="fi-FI" dirty="0"/>
              <a:t>Muita sosioemotionaalisia vaikeuksia, esim.</a:t>
            </a:r>
          </a:p>
        </p:txBody>
      </p:sp>
      <p:sp>
        <p:nvSpPr>
          <p:cNvPr id="5" name="Sisällön paikkamerkki 4">
            <a:extLst>
              <a:ext uri="{FF2B5EF4-FFF2-40B4-BE49-F238E27FC236}">
                <a16:creationId xmlns:a16="http://schemas.microsoft.com/office/drawing/2014/main" id="{20DF10CF-DF35-45FC-BD1A-C5D816E8CE4B}"/>
              </a:ext>
            </a:extLst>
          </p:cNvPr>
          <p:cNvSpPr>
            <a:spLocks noGrp="1"/>
          </p:cNvSpPr>
          <p:nvPr>
            <p:ph sz="quarter" idx="4"/>
          </p:nvPr>
        </p:nvSpPr>
        <p:spPr/>
        <p:txBody>
          <a:bodyPr/>
          <a:lstStyle/>
          <a:p>
            <a:r>
              <a:rPr lang="fi-FI" sz="2000" dirty="0"/>
              <a:t>Tunteiden ilmaisemisen vaikeus </a:t>
            </a:r>
          </a:p>
          <a:p>
            <a:r>
              <a:rPr lang="fi-FI" sz="2000" dirty="0"/>
              <a:t>Toisiin ja/tai itseensä luottamisen vaikeus </a:t>
            </a:r>
          </a:p>
          <a:p>
            <a:r>
              <a:rPr lang="fi-FI" sz="2000" dirty="0"/>
              <a:t>Osallistumattomuus, vetäytyminen </a:t>
            </a:r>
          </a:p>
          <a:p>
            <a:r>
              <a:rPr lang="fi-FI" sz="2000" dirty="0"/>
              <a:t>Oman vuoron odottamisen vaikeus </a:t>
            </a:r>
          </a:p>
          <a:p>
            <a:r>
              <a:rPr lang="fi-FI" sz="2000" dirty="0"/>
              <a:t>Pettymysten sietämisen vaikeus </a:t>
            </a:r>
          </a:p>
          <a:p>
            <a:r>
              <a:rPr lang="fi-FI" sz="2000" dirty="0"/>
              <a:t>Aggressiivisuus  </a:t>
            </a:r>
          </a:p>
          <a:p>
            <a:pPr marL="0" indent="0">
              <a:buNone/>
            </a:pPr>
            <a:endParaRPr lang="fi-FI" sz="2000" dirty="0"/>
          </a:p>
          <a:p>
            <a:r>
              <a:rPr lang="fi-FI" sz="2000" dirty="0"/>
              <a:t>Kiusaaminen</a:t>
            </a:r>
          </a:p>
        </p:txBody>
      </p:sp>
      <p:sp>
        <p:nvSpPr>
          <p:cNvPr id="6" name="Otsikko 5">
            <a:extLst>
              <a:ext uri="{FF2B5EF4-FFF2-40B4-BE49-F238E27FC236}">
                <a16:creationId xmlns:a16="http://schemas.microsoft.com/office/drawing/2014/main" id="{7DD48C66-5267-4AEC-8F8D-132E3C0FD419}"/>
              </a:ext>
            </a:extLst>
          </p:cNvPr>
          <p:cNvSpPr>
            <a:spLocks noGrp="1"/>
          </p:cNvSpPr>
          <p:nvPr>
            <p:ph type="title"/>
          </p:nvPr>
        </p:nvSpPr>
        <p:spPr/>
        <p:txBody>
          <a:bodyPr/>
          <a:lstStyle/>
          <a:p>
            <a:r>
              <a:rPr lang="fi-FI" dirty="0"/>
              <a:t>Psyykkisen ja sosiaalisen toimintakyvyn haasteita voivat olla esim.</a:t>
            </a:r>
          </a:p>
        </p:txBody>
      </p:sp>
    </p:spTree>
    <p:extLst>
      <p:ext uri="{BB962C8B-B14F-4D97-AF65-F5344CB8AC3E}">
        <p14:creationId xmlns:p14="http://schemas.microsoft.com/office/powerpoint/2010/main" val="1242220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001F14-FC6F-464B-9A21-01FA99C73DE0}"/>
              </a:ext>
            </a:extLst>
          </p:cNvPr>
          <p:cNvSpPr>
            <a:spLocks noGrp="1"/>
          </p:cNvSpPr>
          <p:nvPr>
            <p:ph type="title"/>
          </p:nvPr>
        </p:nvSpPr>
        <p:spPr>
          <a:xfrm>
            <a:off x="1198481" y="340784"/>
            <a:ext cx="10510307" cy="1080542"/>
          </a:xfrm>
        </p:spPr>
        <p:txBody>
          <a:bodyPr/>
          <a:lstStyle/>
          <a:p>
            <a:r>
              <a:rPr lang="fi-FI" dirty="0" err="1"/>
              <a:t>POPS:n</a:t>
            </a:r>
            <a:r>
              <a:rPr lang="fi-FI" dirty="0"/>
              <a:t> mukaan liikunnan avulla kasvaminen tarkoittaa</a:t>
            </a:r>
          </a:p>
        </p:txBody>
      </p:sp>
      <p:sp>
        <p:nvSpPr>
          <p:cNvPr id="3" name="Sisällön paikkamerkki 2">
            <a:extLst>
              <a:ext uri="{FF2B5EF4-FFF2-40B4-BE49-F238E27FC236}">
                <a16:creationId xmlns:a16="http://schemas.microsoft.com/office/drawing/2014/main" id="{9F34F6CC-58F7-4A24-A0ED-A2BD9FAC1E4E}"/>
              </a:ext>
            </a:extLst>
          </p:cNvPr>
          <p:cNvSpPr>
            <a:spLocks noGrp="1"/>
          </p:cNvSpPr>
          <p:nvPr>
            <p:ph idx="1"/>
          </p:nvPr>
        </p:nvSpPr>
        <p:spPr/>
        <p:txBody>
          <a:bodyPr/>
          <a:lstStyle/>
          <a:p>
            <a:r>
              <a:rPr lang="fi-FI" sz="2400" dirty="0"/>
              <a:t>toisia kunnioittavaa vuorovaikutusta, </a:t>
            </a:r>
          </a:p>
          <a:p>
            <a:r>
              <a:rPr lang="fi-FI" sz="2400" dirty="0"/>
              <a:t>vastuullisuutta, </a:t>
            </a:r>
          </a:p>
          <a:p>
            <a:r>
              <a:rPr lang="fi-FI" sz="2400" dirty="0"/>
              <a:t>pitkäjänteistä itsensä kehittämistä, </a:t>
            </a:r>
          </a:p>
          <a:p>
            <a:r>
              <a:rPr lang="fi-FI" sz="2400" dirty="0"/>
              <a:t>tunteiden tunnistamista ja säätelyä sekä </a:t>
            </a:r>
          </a:p>
          <a:p>
            <a:r>
              <a:rPr lang="fi-FI" sz="2400" dirty="0"/>
              <a:t>myönteisen minäkäsityksen kehittymistä. </a:t>
            </a:r>
          </a:p>
          <a:p>
            <a:pPr marL="0" indent="0">
              <a:buNone/>
            </a:pPr>
            <a:endParaRPr lang="fi-FI" sz="2400" dirty="0"/>
          </a:p>
          <a:p>
            <a:pPr marL="0" indent="0">
              <a:buNone/>
            </a:pPr>
            <a:r>
              <a:rPr lang="fi-FI" sz="2400" dirty="0"/>
              <a:t>Liikunta tarjoaa mahdollisuuksia iloon, keholliseen ilmaisuun, osallisuuteen, sosiaalisuuteen, rentoutumiseen, leikinomaiseen kisailuun ja ponnisteluun sekä toisten auttamiseen. Liikunnassa oppilas saa valmiuksia terveytensä edistämiseen. (Perusopetuksen opetussuunnitelman perusteet 2014)</a:t>
            </a:r>
          </a:p>
        </p:txBody>
      </p:sp>
    </p:spTree>
    <p:extLst>
      <p:ext uri="{BB962C8B-B14F-4D97-AF65-F5344CB8AC3E}">
        <p14:creationId xmlns:p14="http://schemas.microsoft.com/office/powerpoint/2010/main" val="2510793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4185D1-9863-4AB3-B0F2-7CAA0A46796C}"/>
              </a:ext>
            </a:extLst>
          </p:cNvPr>
          <p:cNvSpPr>
            <a:spLocks noGrp="1"/>
          </p:cNvSpPr>
          <p:nvPr>
            <p:ph type="title"/>
          </p:nvPr>
        </p:nvSpPr>
        <p:spPr/>
        <p:txBody>
          <a:bodyPr/>
          <a:lstStyle/>
          <a:p>
            <a:r>
              <a:rPr lang="fi-FI" dirty="0"/>
              <a:t>Ilmapiirin merkitys</a:t>
            </a:r>
          </a:p>
        </p:txBody>
      </p:sp>
      <p:sp>
        <p:nvSpPr>
          <p:cNvPr id="3" name="Sisällön paikkamerkki 2">
            <a:extLst>
              <a:ext uri="{FF2B5EF4-FFF2-40B4-BE49-F238E27FC236}">
                <a16:creationId xmlns:a16="http://schemas.microsoft.com/office/drawing/2014/main" id="{F6734B09-9423-46EB-B4BC-1B2B04D7D063}"/>
              </a:ext>
            </a:extLst>
          </p:cNvPr>
          <p:cNvSpPr>
            <a:spLocks noGrp="1"/>
          </p:cNvSpPr>
          <p:nvPr>
            <p:ph idx="1"/>
          </p:nvPr>
        </p:nvSpPr>
        <p:spPr>
          <a:xfrm>
            <a:off x="321733" y="1405468"/>
            <a:ext cx="11582400" cy="4976282"/>
          </a:xfrm>
        </p:spPr>
        <p:txBody>
          <a:bodyPr/>
          <a:lstStyle/>
          <a:p>
            <a:r>
              <a:rPr lang="fi-FI" sz="2400" dirty="0"/>
              <a:t>Sosiaalinen yhteenkuuluvuus lisää oppilaan sitoutumista liikunnanopetukseen (</a:t>
            </a:r>
            <a:r>
              <a:rPr lang="fi-FI" sz="2400" dirty="0" err="1"/>
              <a:t>Shen</a:t>
            </a:r>
            <a:r>
              <a:rPr lang="fi-FI" sz="2400" dirty="0"/>
              <a:t> ym. 2012). Sitoutuminen = oppilaan aktiivista, tavoitteellista, pitkäjänteistä ja määrätietoista toimintaa liikunnan oppimistilanteessa </a:t>
            </a:r>
          </a:p>
          <a:p>
            <a:pPr marL="0" indent="0">
              <a:buNone/>
            </a:pPr>
            <a:endParaRPr lang="fi-FI" sz="2400" dirty="0"/>
          </a:p>
          <a:p>
            <a:r>
              <a:rPr lang="fi-FI" sz="2400" dirty="0"/>
              <a:t>Suhde opettajaan voimakkaampi sitoutumisen ennustaja kuin suhde oppilastovereihin: pedagogisen välittämisen käsite (</a:t>
            </a:r>
            <a:r>
              <a:rPr lang="fi-FI" sz="2400" dirty="0" err="1"/>
              <a:t>Shen</a:t>
            </a:r>
            <a:r>
              <a:rPr lang="fi-FI" sz="2400" dirty="0"/>
              <a:t> ym. 2012). </a:t>
            </a:r>
          </a:p>
          <a:p>
            <a:endParaRPr lang="fi-FI" sz="2400" dirty="0"/>
          </a:p>
          <a:p>
            <a:r>
              <a:rPr lang="fi-FI" sz="2400" dirty="0"/>
              <a:t>Opettajat voivat vaikuttaa asenteisiin, joita oppilaat osoittavat toisiaan kohtaan (</a:t>
            </a:r>
            <a:r>
              <a:rPr lang="fi-FI" sz="2400" dirty="0" err="1"/>
              <a:t>O’Brien</a:t>
            </a:r>
            <a:r>
              <a:rPr lang="fi-FI" sz="2400" dirty="0"/>
              <a:t> ym. 2009). Heikko koettu fyysinen pätevyys sekä sosiaalisen tuen puute (koulussa kiusaaminen ja syrjintä) nousevat tärkeiksi liikuntaan osallistumisen esteiksi (</a:t>
            </a:r>
            <a:r>
              <a:rPr lang="fi-FI" sz="2400" dirty="0" err="1"/>
              <a:t>Law</a:t>
            </a:r>
            <a:r>
              <a:rPr lang="fi-FI" sz="2400" dirty="0"/>
              <a:t> ym. 2007; </a:t>
            </a:r>
            <a:r>
              <a:rPr lang="fi-FI" sz="2400" dirty="0" err="1"/>
              <a:t>Mulligan</a:t>
            </a:r>
            <a:r>
              <a:rPr lang="fi-FI" sz="2400" dirty="0"/>
              <a:t> ym. 2012).</a:t>
            </a:r>
          </a:p>
        </p:txBody>
      </p:sp>
    </p:spTree>
    <p:extLst>
      <p:ext uri="{BB962C8B-B14F-4D97-AF65-F5344CB8AC3E}">
        <p14:creationId xmlns:p14="http://schemas.microsoft.com/office/powerpoint/2010/main" val="2311823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EE38E5-D786-43A6-B57C-3EBCB8B32026}"/>
              </a:ext>
            </a:extLst>
          </p:cNvPr>
          <p:cNvSpPr>
            <a:spLocks noGrp="1"/>
          </p:cNvSpPr>
          <p:nvPr>
            <p:ph type="title"/>
          </p:nvPr>
        </p:nvSpPr>
        <p:spPr>
          <a:xfrm>
            <a:off x="1343471" y="476250"/>
            <a:ext cx="4608513" cy="1080542"/>
          </a:xfrm>
        </p:spPr>
        <p:txBody>
          <a:bodyPr anchor="t">
            <a:normAutofit/>
          </a:bodyPr>
          <a:lstStyle/>
          <a:p>
            <a:r>
              <a:rPr lang="fi-FI" sz="2700"/>
              <a:t>Hyväksyvän ja kannustavan ilmapiirin luominen</a:t>
            </a:r>
          </a:p>
        </p:txBody>
      </p:sp>
      <p:sp>
        <p:nvSpPr>
          <p:cNvPr id="3" name="Sisällön paikkamerkki 2">
            <a:extLst>
              <a:ext uri="{FF2B5EF4-FFF2-40B4-BE49-F238E27FC236}">
                <a16:creationId xmlns:a16="http://schemas.microsoft.com/office/drawing/2014/main" id="{7893F193-BD7E-41CE-BDF4-EFAC0D2C76AB}"/>
              </a:ext>
            </a:extLst>
          </p:cNvPr>
          <p:cNvSpPr>
            <a:spLocks noGrp="1"/>
          </p:cNvSpPr>
          <p:nvPr>
            <p:ph idx="1"/>
          </p:nvPr>
        </p:nvSpPr>
        <p:spPr>
          <a:xfrm>
            <a:off x="126124" y="1657624"/>
            <a:ext cx="5969876" cy="4816748"/>
          </a:xfrm>
        </p:spPr>
        <p:txBody>
          <a:bodyPr anchor="t">
            <a:normAutofit/>
          </a:bodyPr>
          <a:lstStyle/>
          <a:p>
            <a:pPr>
              <a:lnSpc>
                <a:spcPct val="110000"/>
              </a:lnSpc>
            </a:pPr>
            <a:r>
              <a:rPr lang="fi-FI" sz="2000" dirty="0"/>
              <a:t>Tunne oppilaasi  </a:t>
            </a:r>
          </a:p>
          <a:p>
            <a:pPr marL="0" indent="0">
              <a:lnSpc>
                <a:spcPct val="110000"/>
              </a:lnSpc>
              <a:buNone/>
            </a:pPr>
            <a:r>
              <a:rPr lang="fi-FI" sz="2000" dirty="0"/>
              <a:t>	- Nimien osaaminen </a:t>
            </a:r>
          </a:p>
          <a:p>
            <a:pPr marL="0" indent="0">
              <a:lnSpc>
                <a:spcPct val="110000"/>
              </a:lnSpc>
              <a:buNone/>
            </a:pPr>
            <a:r>
              <a:rPr lang="fi-FI" sz="2000" dirty="0"/>
              <a:t>	- Jotakin henkilökohtaista (harrastus, 	kiinnostus, taito…) </a:t>
            </a:r>
          </a:p>
          <a:p>
            <a:pPr>
              <a:lnSpc>
                <a:spcPct val="110000"/>
              </a:lnSpc>
            </a:pPr>
            <a:r>
              <a:rPr lang="fi-FI" sz="2000" dirty="0"/>
              <a:t>Auta oppilaita tutustumaan toisiinsa </a:t>
            </a:r>
          </a:p>
          <a:p>
            <a:pPr marL="269875" lvl="1" indent="0">
              <a:lnSpc>
                <a:spcPct val="110000"/>
              </a:lnSpc>
              <a:buNone/>
            </a:pPr>
            <a:r>
              <a:rPr lang="fi-FI" sz="2000" dirty="0"/>
              <a:t>	- Nimet tutuksi </a:t>
            </a:r>
          </a:p>
          <a:p>
            <a:pPr marL="269875" lvl="1" indent="0">
              <a:lnSpc>
                <a:spcPct val="110000"/>
              </a:lnSpc>
              <a:buNone/>
            </a:pPr>
            <a:r>
              <a:rPr lang="fi-FI" sz="2000" dirty="0"/>
              <a:t>	- Vaihtelevat ryhmittelyt – liikkeelle 	turvallisesta pienryhmästä </a:t>
            </a:r>
          </a:p>
          <a:p>
            <a:pPr marL="341312" indent="-342900">
              <a:lnSpc>
                <a:spcPct val="110000"/>
              </a:lnSpc>
            </a:pPr>
            <a:r>
              <a:rPr lang="fi-FI" sz="2000" dirty="0"/>
              <a:t>Ilmaise tunnin sosiaaliset tavoitteet selvästi ja anna palautetta tavoitteen suunnassa  </a:t>
            </a:r>
          </a:p>
          <a:p>
            <a:pPr marL="0" indent="0">
              <a:lnSpc>
                <a:spcPct val="110000"/>
              </a:lnSpc>
              <a:buNone/>
            </a:pPr>
            <a:r>
              <a:rPr lang="fi-FI" sz="2000" dirty="0"/>
              <a:t>	- ”Tällä tunnilla kannustamme kaveria.” </a:t>
            </a:r>
          </a:p>
          <a:p>
            <a:pPr marL="0" indent="0">
              <a:lnSpc>
                <a:spcPct val="110000"/>
              </a:lnSpc>
              <a:buNone/>
            </a:pPr>
            <a:r>
              <a:rPr lang="fi-FI" sz="2000" dirty="0"/>
              <a:t>	- Välitön puuttuminen kiusaamiseen </a:t>
            </a:r>
          </a:p>
          <a:p>
            <a:pPr marL="0" indent="0">
              <a:lnSpc>
                <a:spcPct val="110000"/>
              </a:lnSpc>
              <a:buNone/>
            </a:pPr>
            <a:r>
              <a:rPr lang="fi-FI" sz="2000" dirty="0"/>
              <a:t>	- Kiusaaminen sosiaalisten taitojen puutteena</a:t>
            </a:r>
          </a:p>
        </p:txBody>
      </p:sp>
      <p:pic>
        <p:nvPicPr>
          <p:cNvPr id="8" name="Content Placeholder 7" descr="A group of people exercising&#10;&#10;Description automatically generated with medium confidence">
            <a:extLst>
              <a:ext uri="{FF2B5EF4-FFF2-40B4-BE49-F238E27FC236}">
                <a16:creationId xmlns:a16="http://schemas.microsoft.com/office/drawing/2014/main" id="{60F4788A-75E5-4D6B-8F3B-0DBAB99166E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53" r="18853" b="-1"/>
          <a:stretch/>
        </p:blipFill>
        <p:spPr>
          <a:xfrm>
            <a:off x="6003482" y="10"/>
            <a:ext cx="6188518" cy="6669350"/>
          </a:xfrm>
          <a:noFill/>
        </p:spPr>
      </p:pic>
    </p:spTree>
    <p:extLst>
      <p:ext uri="{BB962C8B-B14F-4D97-AF65-F5344CB8AC3E}">
        <p14:creationId xmlns:p14="http://schemas.microsoft.com/office/powerpoint/2010/main" val="2384366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9DE0B7-EE46-4BF9-B502-2BEDDA356F59}"/>
              </a:ext>
            </a:extLst>
          </p:cNvPr>
          <p:cNvSpPr>
            <a:spLocks noGrp="1"/>
          </p:cNvSpPr>
          <p:nvPr>
            <p:ph type="title"/>
          </p:nvPr>
        </p:nvSpPr>
        <p:spPr/>
        <p:txBody>
          <a:bodyPr/>
          <a:lstStyle/>
          <a:p>
            <a:r>
              <a:rPr lang="fi-FI" dirty="0"/>
              <a:t>Hyväksyvän ja kannustavan ilmapiirin luominen</a:t>
            </a:r>
          </a:p>
        </p:txBody>
      </p:sp>
      <p:sp>
        <p:nvSpPr>
          <p:cNvPr id="3" name="Sisällön paikkamerkki 2">
            <a:extLst>
              <a:ext uri="{FF2B5EF4-FFF2-40B4-BE49-F238E27FC236}">
                <a16:creationId xmlns:a16="http://schemas.microsoft.com/office/drawing/2014/main" id="{D175C0A8-7F2A-4C35-A5EB-AC021A8D751F}"/>
              </a:ext>
            </a:extLst>
          </p:cNvPr>
          <p:cNvSpPr>
            <a:spLocks noGrp="1"/>
          </p:cNvSpPr>
          <p:nvPr>
            <p:ph sz="half" idx="1"/>
          </p:nvPr>
        </p:nvSpPr>
        <p:spPr>
          <a:xfrm>
            <a:off x="129895" y="1773237"/>
            <a:ext cx="5254906" cy="4392613"/>
          </a:xfrm>
        </p:spPr>
        <p:txBody>
          <a:bodyPr/>
          <a:lstStyle/>
          <a:p>
            <a:r>
              <a:rPr lang="fi-FI" sz="2000" dirty="0"/>
              <a:t>Käytä myönteistä kieltä </a:t>
            </a:r>
          </a:p>
          <a:p>
            <a:pPr marL="0" indent="0">
              <a:buNone/>
            </a:pPr>
            <a:r>
              <a:rPr lang="fi-FI" sz="2000" dirty="0"/>
              <a:t>	- Kiitä ja kehu </a:t>
            </a:r>
          </a:p>
          <a:p>
            <a:pPr marL="0" indent="0">
              <a:buNone/>
            </a:pPr>
            <a:r>
              <a:rPr lang="fi-FI" sz="2000" dirty="0"/>
              <a:t>	- Ohjaa oppilasta </a:t>
            </a:r>
          </a:p>
          <a:p>
            <a:pPr marL="0" indent="0">
              <a:buNone/>
            </a:pPr>
            <a:r>
              <a:rPr lang="fi-FI" sz="2000" dirty="0"/>
              <a:t>	myönteisin toimintaohjein </a:t>
            </a:r>
          </a:p>
          <a:p>
            <a:r>
              <a:rPr lang="fi-FI" sz="2000" dirty="0"/>
              <a:t>Kuuntele ja arvosta oppilasta </a:t>
            </a:r>
          </a:p>
          <a:p>
            <a:endParaRPr lang="fi-FI" sz="2000" dirty="0"/>
          </a:p>
          <a:p>
            <a:r>
              <a:rPr lang="fi-FI" sz="2000" dirty="0"/>
              <a:t>Tutkimustulos: </a:t>
            </a:r>
          </a:p>
          <a:p>
            <a:pPr marL="0" indent="0">
              <a:buNone/>
            </a:pPr>
            <a:r>
              <a:rPr lang="fi-FI" sz="2000" dirty="0"/>
              <a:t>Opettajan kielteinen ja komentava viestintä lisäsi häiriökäyttäytymistä. Oppilaat huomioiva viestintä lisäsi kaikkien oppilaiden osallistumista. (</a:t>
            </a:r>
            <a:r>
              <a:rPr lang="fi-FI" sz="2000" dirty="0" err="1"/>
              <a:t>Siutla</a:t>
            </a:r>
            <a:r>
              <a:rPr lang="fi-FI" sz="2000" dirty="0"/>
              <a:t> ym. 2012.)</a:t>
            </a:r>
          </a:p>
        </p:txBody>
      </p:sp>
      <p:pic>
        <p:nvPicPr>
          <p:cNvPr id="6" name="Sisällön paikkamerkki 5">
            <a:extLst>
              <a:ext uri="{FF2B5EF4-FFF2-40B4-BE49-F238E27FC236}">
                <a16:creationId xmlns:a16="http://schemas.microsoft.com/office/drawing/2014/main" id="{62C9A9CC-CE1D-4622-882F-23AA3F5553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1068" y="1819459"/>
            <a:ext cx="6512820" cy="3683874"/>
          </a:xfrm>
        </p:spPr>
      </p:pic>
      <p:sp>
        <p:nvSpPr>
          <p:cNvPr id="7" name="Tekstiruutu 6">
            <a:extLst>
              <a:ext uri="{FF2B5EF4-FFF2-40B4-BE49-F238E27FC236}">
                <a16:creationId xmlns:a16="http://schemas.microsoft.com/office/drawing/2014/main" id="{FEEB942C-3540-47BE-9E31-0945788024A7}"/>
              </a:ext>
            </a:extLst>
          </p:cNvPr>
          <p:cNvSpPr txBox="1"/>
          <p:nvPr/>
        </p:nvSpPr>
        <p:spPr>
          <a:xfrm flipH="1">
            <a:off x="6383869" y="5732097"/>
            <a:ext cx="5428826" cy="646331"/>
          </a:xfrm>
          <a:prstGeom prst="rect">
            <a:avLst/>
          </a:prstGeom>
          <a:noFill/>
        </p:spPr>
        <p:txBody>
          <a:bodyPr wrap="square" rtlCol="0">
            <a:spAutoFit/>
          </a:bodyPr>
          <a:lstStyle/>
          <a:p>
            <a:r>
              <a:rPr lang="fi-FI" dirty="0"/>
              <a:t>Miten muuttaisit myönteisemmäksi? </a:t>
            </a:r>
          </a:p>
          <a:p>
            <a:r>
              <a:rPr lang="fi-FI" dirty="0"/>
              <a:t>Muista ”hampurilaistekniikka”.</a:t>
            </a:r>
          </a:p>
        </p:txBody>
      </p:sp>
    </p:spTree>
    <p:extLst>
      <p:ext uri="{BB962C8B-B14F-4D97-AF65-F5344CB8AC3E}">
        <p14:creationId xmlns:p14="http://schemas.microsoft.com/office/powerpoint/2010/main" val="2196006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kartta&#10;&#10;Kuvaus luotu automaattisesti">
            <a:extLst>
              <a:ext uri="{FF2B5EF4-FFF2-40B4-BE49-F238E27FC236}">
                <a16:creationId xmlns:a16="http://schemas.microsoft.com/office/drawing/2014/main" id="{F3F7E94A-1131-4E78-AEA9-E81CEF30E4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44"/>
          <a:stretch/>
        </p:blipFill>
        <p:spPr>
          <a:xfrm>
            <a:off x="20" y="10"/>
            <a:ext cx="12191980" cy="6857990"/>
          </a:xfrm>
          <a:noFill/>
        </p:spPr>
      </p:pic>
    </p:spTree>
    <p:extLst>
      <p:ext uri="{BB962C8B-B14F-4D97-AF65-F5344CB8AC3E}">
        <p14:creationId xmlns:p14="http://schemas.microsoft.com/office/powerpoint/2010/main" val="80615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0C87-816B-46E3-824E-1DB94CB6B7E8}"/>
              </a:ext>
            </a:extLst>
          </p:cNvPr>
          <p:cNvSpPr>
            <a:spLocks noGrp="1"/>
          </p:cNvSpPr>
          <p:nvPr>
            <p:ph type="title"/>
          </p:nvPr>
        </p:nvSpPr>
        <p:spPr>
          <a:xfrm>
            <a:off x="1326538" y="391583"/>
            <a:ext cx="10369103" cy="861483"/>
          </a:xfrm>
        </p:spPr>
        <p:txBody>
          <a:bodyPr/>
          <a:lstStyle/>
          <a:p>
            <a:r>
              <a:rPr lang="fi-FI" dirty="0"/>
              <a:t>Osallisuuden edistäminen</a:t>
            </a:r>
          </a:p>
        </p:txBody>
      </p:sp>
      <p:sp>
        <p:nvSpPr>
          <p:cNvPr id="3" name="Sisällön paikkamerkki 2">
            <a:extLst>
              <a:ext uri="{FF2B5EF4-FFF2-40B4-BE49-F238E27FC236}">
                <a16:creationId xmlns:a16="http://schemas.microsoft.com/office/drawing/2014/main" id="{06CA9AA0-683B-4277-A33D-67FA66C01056}"/>
              </a:ext>
            </a:extLst>
          </p:cNvPr>
          <p:cNvSpPr>
            <a:spLocks noGrp="1"/>
          </p:cNvSpPr>
          <p:nvPr>
            <p:ph sz="half" idx="1"/>
          </p:nvPr>
        </p:nvSpPr>
        <p:spPr>
          <a:xfrm>
            <a:off x="254000" y="1608667"/>
            <a:ext cx="6118225" cy="5103029"/>
          </a:xfrm>
        </p:spPr>
        <p:txBody>
          <a:bodyPr/>
          <a:lstStyle/>
          <a:p>
            <a:r>
              <a:rPr lang="fi-FI" sz="2000" b="1" dirty="0"/>
              <a:t>Osallisuus</a:t>
            </a:r>
            <a:r>
              <a:rPr lang="fi-FI" sz="2000" dirty="0"/>
              <a:t> = oppilas pystyy konkreettisesti osallistumaan liikuntaan omista lähtökohdistaan ja pystyy vaikuttamaan itseään koskeviin asioihin. </a:t>
            </a:r>
          </a:p>
          <a:p>
            <a:r>
              <a:rPr lang="fi-FI" sz="2000" dirty="0"/>
              <a:t>Oppilaslähtöiset opetusmenetelmät </a:t>
            </a:r>
            <a:r>
              <a:rPr lang="fi-FI" sz="2000" dirty="0">
                <a:sym typeface="Wingdings" panose="05000000000000000000" pitchFamily="2" charset="2"/>
              </a:rPr>
              <a:t> </a:t>
            </a:r>
          </a:p>
          <a:p>
            <a:pPr marL="0" indent="0">
              <a:buNone/>
            </a:pPr>
            <a:r>
              <a:rPr lang="fi-FI" sz="2000" dirty="0">
                <a:sym typeface="Wingdings" panose="05000000000000000000" pitchFamily="2" charset="2"/>
              </a:rPr>
              <a:t>	</a:t>
            </a:r>
            <a:r>
              <a:rPr lang="fi-FI" sz="2000" dirty="0" err="1">
                <a:sym typeface="Wingdings" panose="05000000000000000000" pitchFamily="2" charset="2"/>
              </a:rPr>
              <a:t>Huom</a:t>
            </a:r>
            <a:r>
              <a:rPr lang="fi-FI" sz="2000" dirty="0">
                <a:sym typeface="Wingdings" panose="05000000000000000000" pitchFamily="2" charset="2"/>
              </a:rPr>
              <a:t>! </a:t>
            </a:r>
            <a:r>
              <a:rPr lang="fi-FI" sz="2000" dirty="0"/>
              <a:t>Opettajajohtoisuuskin voi edistää 	osallisuutta (turvalliset rajat).</a:t>
            </a:r>
          </a:p>
          <a:p>
            <a:r>
              <a:rPr lang="fi-FI" sz="2000" dirty="0"/>
              <a:t>Oppilaan toimintakykyä vastaavat tehtävät 	 	- riittävän haasteellisia ja mahdollistavat 	onnistumisen  </a:t>
            </a:r>
          </a:p>
          <a:p>
            <a:r>
              <a:rPr lang="fi-FI" sz="2000" dirty="0"/>
              <a:t>Tehtävät, joissa jokaisella osallistujalla merkittävä rooli , esim. yhteistoiminnalliset tehtävät, pelipaikat.</a:t>
            </a:r>
          </a:p>
        </p:txBody>
      </p:sp>
      <p:pic>
        <p:nvPicPr>
          <p:cNvPr id="6" name="Sisällön paikkamerkki 5">
            <a:extLst>
              <a:ext uri="{FF2B5EF4-FFF2-40B4-BE49-F238E27FC236}">
                <a16:creationId xmlns:a16="http://schemas.microsoft.com/office/drawing/2014/main" id="{5B3C551F-65A6-4199-AED5-E985005692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1086" y="1738076"/>
            <a:ext cx="5276913" cy="3957684"/>
          </a:xfrm>
        </p:spPr>
      </p:pic>
    </p:spTree>
    <p:extLst>
      <p:ext uri="{BB962C8B-B14F-4D97-AF65-F5344CB8AC3E}">
        <p14:creationId xmlns:p14="http://schemas.microsoft.com/office/powerpoint/2010/main" val="3692377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D25878-730F-4D40-94E2-D3571509A128}"/>
              </a:ext>
            </a:extLst>
          </p:cNvPr>
          <p:cNvSpPr>
            <a:spLocks noGrp="1"/>
          </p:cNvSpPr>
          <p:nvPr>
            <p:ph type="title"/>
          </p:nvPr>
        </p:nvSpPr>
        <p:spPr>
          <a:xfrm>
            <a:off x="1343471" y="476250"/>
            <a:ext cx="10369103" cy="1080542"/>
          </a:xfrm>
        </p:spPr>
        <p:txBody>
          <a:bodyPr anchor="t">
            <a:normAutofit/>
          </a:bodyPr>
          <a:lstStyle/>
          <a:p>
            <a:r>
              <a:rPr lang="fi-FI" dirty="0"/>
              <a:t>Opettajan ammattietiikka:</a:t>
            </a:r>
          </a:p>
        </p:txBody>
      </p:sp>
      <p:pic>
        <p:nvPicPr>
          <p:cNvPr id="4" name="Content Placeholder 4">
            <a:extLst>
              <a:ext uri="{FF2B5EF4-FFF2-40B4-BE49-F238E27FC236}">
                <a16:creationId xmlns:a16="http://schemas.microsoft.com/office/drawing/2014/main" id="{6CF0EB4D-02A7-49C9-A02A-EDFE893925B0}"/>
              </a:ext>
            </a:extLst>
          </p:cNvPr>
          <p:cNvPicPr>
            <a:picLocks noGrp="1" noChangeAspect="1"/>
          </p:cNvPicPr>
          <p:nvPr>
            <p:ph idx="1"/>
          </p:nvPr>
        </p:nvPicPr>
        <p:blipFill>
          <a:blip r:embed="rId2"/>
          <a:stretch>
            <a:fillRect/>
          </a:stretch>
        </p:blipFill>
        <p:spPr>
          <a:xfrm>
            <a:off x="561975" y="1556792"/>
            <a:ext cx="10748892" cy="4971365"/>
          </a:xfrm>
          <a:prstGeom prst="rect">
            <a:avLst/>
          </a:prstGeom>
          <a:noFill/>
        </p:spPr>
      </p:pic>
    </p:spTree>
    <p:extLst>
      <p:ext uri="{BB962C8B-B14F-4D97-AF65-F5344CB8AC3E}">
        <p14:creationId xmlns:p14="http://schemas.microsoft.com/office/powerpoint/2010/main" val="4242554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a:xfrm>
            <a:off x="1343471" y="476250"/>
            <a:ext cx="10369103" cy="1080542"/>
          </a:xfrm>
        </p:spPr>
        <p:txBody>
          <a:bodyPr anchor="t">
            <a:normAutofit/>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idx="1"/>
          </p:nvPr>
        </p:nvSpPr>
        <p:spPr>
          <a:xfrm>
            <a:off x="1055440" y="1773238"/>
            <a:ext cx="6892058" cy="4851297"/>
          </a:xfrm>
        </p:spPr>
        <p:txBody>
          <a:bodyPr anchor="t">
            <a:normAutofit/>
          </a:bodyPr>
          <a:lstStyle/>
          <a:p>
            <a:pPr marL="0" indent="0">
              <a:lnSpc>
                <a:spcPct val="110000"/>
              </a:lnSpc>
              <a:buNone/>
            </a:pPr>
            <a:r>
              <a:rPr lang="fi-FI" sz="1700" b="1" dirty="0"/>
              <a:t>KULTUURIEN MONINAISUUS</a:t>
            </a:r>
          </a:p>
          <a:p>
            <a:pPr marL="0" indent="0">
              <a:lnSpc>
                <a:spcPct val="110000"/>
              </a:lnSpc>
              <a:buNone/>
            </a:pPr>
            <a:r>
              <a:rPr lang="fi-FI" sz="1700" dirty="0"/>
              <a:t>	- kieli, uskonto, kansallisuus</a:t>
            </a:r>
          </a:p>
          <a:p>
            <a:pPr marL="0" indent="0">
              <a:lnSpc>
                <a:spcPct val="110000"/>
              </a:lnSpc>
              <a:buNone/>
            </a:pPr>
            <a:endParaRPr lang="fi-FI" sz="1700" dirty="0"/>
          </a:p>
          <a:p>
            <a:pPr marL="0" indent="0">
              <a:lnSpc>
                <a:spcPct val="110000"/>
              </a:lnSpc>
              <a:buNone/>
            </a:pPr>
            <a:r>
              <a:rPr lang="fi-FI" sz="1700" b="1" dirty="0"/>
              <a:t>SUKUPUOLET, SEKSUAALISUUS/SEKSUAALI-IDENTITEETTI YM.</a:t>
            </a:r>
          </a:p>
          <a:p>
            <a:pPr marL="0" indent="0">
              <a:lnSpc>
                <a:spcPct val="110000"/>
              </a:lnSpc>
              <a:buNone/>
            </a:pPr>
            <a:r>
              <a:rPr lang="fi-FI" sz="1700" dirty="0"/>
              <a:t>	- kaikki eri sukupuolet, sateenkaariperheet</a:t>
            </a:r>
          </a:p>
          <a:p>
            <a:pPr marL="0" indent="0">
              <a:lnSpc>
                <a:spcPct val="110000"/>
              </a:lnSpc>
              <a:buNone/>
            </a:pPr>
            <a:endParaRPr lang="fi-FI" sz="1700" dirty="0"/>
          </a:p>
          <a:p>
            <a:pPr marL="0" indent="0">
              <a:lnSpc>
                <a:spcPct val="110000"/>
              </a:lnSpc>
              <a:buNone/>
            </a:pPr>
            <a:r>
              <a:rPr lang="fi-FI" sz="1700" b="1" dirty="0"/>
              <a:t>TASA-ARVO, YHDENVERTAISUUTTA KAIKILLE</a:t>
            </a:r>
          </a:p>
          <a:p>
            <a:pPr marL="0" indent="0">
              <a:lnSpc>
                <a:spcPct val="110000"/>
              </a:lnSpc>
              <a:buNone/>
            </a:pPr>
            <a:r>
              <a:rPr lang="fi-FI" sz="1700" dirty="0"/>
              <a:t>	- koulutus, asenteet perheessä ja yhteiskunnassa, ympärileikkaus (Plan)</a:t>
            </a:r>
          </a:p>
          <a:p>
            <a:pPr marL="0" indent="0">
              <a:lnSpc>
                <a:spcPct val="110000"/>
              </a:lnSpc>
              <a:buNone/>
            </a:pPr>
            <a:endParaRPr lang="fi-FI" sz="1700" dirty="0"/>
          </a:p>
          <a:p>
            <a:pPr marL="0" indent="0">
              <a:lnSpc>
                <a:spcPct val="110000"/>
              </a:lnSpc>
              <a:buNone/>
            </a:pPr>
            <a:r>
              <a:rPr lang="fi-FI" sz="1700" b="1" dirty="0"/>
              <a:t>MIELENTERVEYS</a:t>
            </a:r>
          </a:p>
          <a:p>
            <a:pPr marL="0" indent="0">
              <a:lnSpc>
                <a:spcPct val="110000"/>
              </a:lnSpc>
              <a:buNone/>
            </a:pPr>
            <a:r>
              <a:rPr lang="fi-FI" sz="1700" dirty="0"/>
              <a:t>	- paniikkihäiriöt, ryhmätilanteiden pelko, oman 	kehon hyväksymien ongelmat stigma, kiusaaminen, syrjintä</a:t>
            </a:r>
          </a:p>
          <a:p>
            <a:pPr marL="0" indent="0">
              <a:lnSpc>
                <a:spcPct val="110000"/>
              </a:lnSpc>
              <a:buNone/>
            </a:pPr>
            <a:endParaRPr lang="fi-FI" sz="1700" dirty="0"/>
          </a:p>
          <a:p>
            <a:pPr marL="0" indent="0">
              <a:lnSpc>
                <a:spcPct val="110000"/>
              </a:lnSpc>
              <a:buNone/>
            </a:pPr>
            <a:endParaRPr lang="fi-FI" sz="1700" dirty="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type="body" sz="quarter" idx="13"/>
          </p:nvPr>
        </p:nvSpPr>
        <p:spPr>
          <a:xfrm>
            <a:off x="8688288" y="1773238"/>
            <a:ext cx="3024287" cy="4392612"/>
          </a:xfrm>
        </p:spPr>
        <p:txBody>
          <a:bodyPr anchor="t">
            <a:normAutofit/>
          </a:bodyPr>
          <a:lstStyle/>
          <a:p>
            <a:pPr marL="0" indent="0">
              <a:lnSpc>
                <a:spcPct val="90000"/>
              </a:lnSpc>
              <a:buNone/>
            </a:pPr>
            <a:r>
              <a:rPr lang="fi-FI" sz="1500" b="1" dirty="0"/>
              <a:t>Tutustukaa omaan aiheeseenne</a:t>
            </a:r>
            <a:r>
              <a:rPr lang="fi-FI" sz="1500" dirty="0"/>
              <a:t>:</a:t>
            </a:r>
          </a:p>
          <a:p>
            <a:pPr lvl="1">
              <a:lnSpc>
                <a:spcPct val="90000"/>
              </a:lnSpc>
            </a:pPr>
            <a:r>
              <a:rPr lang="fi-FI" sz="1500" dirty="0">
                <a:solidFill>
                  <a:schemeClr val="accent1"/>
                </a:solidFill>
              </a:rPr>
              <a:t>hankkikaa tietoa ja</a:t>
            </a:r>
          </a:p>
          <a:p>
            <a:pPr lvl="1">
              <a:lnSpc>
                <a:spcPct val="90000"/>
              </a:lnSpc>
            </a:pPr>
            <a:r>
              <a:rPr lang="fi-FI" sz="1500" dirty="0">
                <a:solidFill>
                  <a:schemeClr val="accent1"/>
                </a:solidFill>
              </a:rPr>
              <a:t>valmistelkaa lyhyt</a:t>
            </a:r>
            <a:r>
              <a:rPr lang="fi-FI" sz="1500" b="1" dirty="0">
                <a:solidFill>
                  <a:schemeClr val="accent1"/>
                </a:solidFill>
              </a:rPr>
              <a:t> infoisku </a:t>
            </a:r>
            <a:r>
              <a:rPr lang="fi-FI" sz="1500" dirty="0">
                <a:solidFill>
                  <a:schemeClr val="accent1"/>
                </a:solidFill>
              </a:rPr>
              <a:t>aiheesta keskustelun pohjaksi.</a:t>
            </a:r>
          </a:p>
          <a:p>
            <a:pPr marL="269875" lvl="1" indent="0">
              <a:lnSpc>
                <a:spcPct val="90000"/>
              </a:lnSpc>
              <a:buNone/>
            </a:pPr>
            <a:endParaRPr lang="fi-FI" sz="1500" dirty="0">
              <a:solidFill>
                <a:schemeClr val="accent1"/>
              </a:solidFill>
            </a:endParaRPr>
          </a:p>
          <a:p>
            <a:pPr marL="269875" lvl="1" indent="0">
              <a:lnSpc>
                <a:spcPct val="90000"/>
              </a:lnSpc>
              <a:buNone/>
            </a:pPr>
            <a:r>
              <a:rPr lang="fi-FI" sz="1500" b="1" dirty="0">
                <a:solidFill>
                  <a:schemeClr val="accent1"/>
                </a:solidFill>
              </a:rPr>
              <a:t>Miten huomioitava liikunnassa? (tanssi, uinti)</a:t>
            </a:r>
          </a:p>
          <a:p>
            <a:pPr marL="269875" lvl="1" indent="0">
              <a:lnSpc>
                <a:spcPct val="90000"/>
              </a:lnSpc>
              <a:buNone/>
            </a:pPr>
            <a:r>
              <a:rPr lang="fi-FI" sz="1500" b="1" dirty="0">
                <a:solidFill>
                  <a:schemeClr val="accent1"/>
                </a:solidFill>
              </a:rPr>
              <a:t>Miten eri liikuntaympäristöissä? (talviliikunta, suunnistus, uinti)</a:t>
            </a:r>
          </a:p>
          <a:p>
            <a:pPr marL="269875" lvl="1" indent="0">
              <a:lnSpc>
                <a:spcPct val="90000"/>
              </a:lnSpc>
              <a:buNone/>
            </a:pPr>
            <a:r>
              <a:rPr lang="fi-FI" sz="1500" b="1" dirty="0">
                <a:solidFill>
                  <a:schemeClr val="accent1"/>
                </a:solidFill>
              </a:rPr>
              <a:t>Arviointi?</a:t>
            </a:r>
          </a:p>
          <a:p>
            <a:pPr marL="269875" lvl="1" indent="0">
              <a:lnSpc>
                <a:spcPct val="90000"/>
              </a:lnSpc>
              <a:buNone/>
            </a:pPr>
            <a:r>
              <a:rPr lang="fi-FI" sz="1500" b="1" dirty="0">
                <a:solidFill>
                  <a:schemeClr val="accent1"/>
                </a:solidFill>
              </a:rPr>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B32E513-B544-4FAE-92CE-ECAE89E59F40}"/>
              </a:ext>
            </a:extLst>
          </p:cNvPr>
          <p:cNvSpPr>
            <a:spLocks noGrp="1"/>
          </p:cNvSpPr>
          <p:nvPr>
            <p:ph sz="half" idx="1"/>
          </p:nvPr>
        </p:nvSpPr>
        <p:spPr>
          <a:xfrm>
            <a:off x="1198178" y="84083"/>
            <a:ext cx="10927147" cy="6450067"/>
          </a:xfrm>
        </p:spPr>
        <p:txBody>
          <a:bodyPr/>
          <a:lstStyle/>
          <a:p>
            <a:pPr marL="0" indent="0">
              <a:buNone/>
            </a:pPr>
            <a:r>
              <a:rPr lang="fi-FI" sz="1500" dirty="0"/>
              <a:t>Lähteet:</a:t>
            </a:r>
          </a:p>
          <a:p>
            <a:pPr marL="0" indent="0">
              <a:buNone/>
            </a:pPr>
            <a:r>
              <a:rPr lang="fi-FI" sz="1500" b="1" dirty="0" err="1"/>
              <a:t>Aarskog</a:t>
            </a:r>
            <a:r>
              <a:rPr lang="fi-FI" sz="1500" dirty="0"/>
              <a:t>, E. 2021. ’No </a:t>
            </a:r>
            <a:r>
              <a:rPr lang="fi-FI" sz="1500" dirty="0" err="1"/>
              <a:t>assessmetn</a:t>
            </a:r>
            <a:r>
              <a:rPr lang="fi-FI" sz="1500" dirty="0"/>
              <a:t>, no </a:t>
            </a:r>
            <a:r>
              <a:rPr lang="fi-FI" sz="1500" dirty="0" err="1"/>
              <a:t>learning</a:t>
            </a:r>
            <a:r>
              <a:rPr lang="fi-FI" sz="1500" dirty="0"/>
              <a:t>’: </a:t>
            </a:r>
            <a:r>
              <a:rPr lang="fi-FI" sz="1500" dirty="0" err="1"/>
              <a:t>exploring</a:t>
            </a:r>
            <a:r>
              <a:rPr lang="fi-FI" sz="1500" dirty="0"/>
              <a:t> </a:t>
            </a:r>
            <a:r>
              <a:rPr lang="fi-FI" sz="1500" dirty="0" err="1"/>
              <a:t>student</a:t>
            </a:r>
            <a:r>
              <a:rPr lang="fi-FI" sz="1500" dirty="0"/>
              <a:t> </a:t>
            </a:r>
            <a:r>
              <a:rPr lang="fi-FI" sz="1500" dirty="0" err="1"/>
              <a:t>participation</a:t>
            </a:r>
            <a:r>
              <a:rPr lang="fi-FI" sz="1500" dirty="0"/>
              <a:t> in </a:t>
            </a:r>
            <a:r>
              <a:rPr lang="fi-FI" sz="1500" dirty="0" err="1"/>
              <a:t>assessment</a:t>
            </a:r>
            <a:r>
              <a:rPr lang="fi-FI" sz="1500" dirty="0"/>
              <a:t> in </a:t>
            </a:r>
            <a:r>
              <a:rPr lang="fi-FI" sz="1500" dirty="0" err="1"/>
              <a:t>Norwegian</a:t>
            </a:r>
            <a:r>
              <a:rPr lang="fi-FI" sz="1500" dirty="0"/>
              <a:t> </a:t>
            </a:r>
            <a:r>
              <a:rPr lang="fi-FI" sz="1500" dirty="0" err="1"/>
              <a:t>physical</a:t>
            </a:r>
            <a:r>
              <a:rPr lang="fi-FI" sz="1500" dirty="0"/>
              <a:t> </a:t>
            </a:r>
            <a:r>
              <a:rPr lang="fi-FI" sz="1500" dirty="0" err="1"/>
              <a:t>education</a:t>
            </a:r>
            <a:r>
              <a:rPr lang="fi-FI" sz="1500" dirty="0"/>
              <a:t> (PE). Sport, </a:t>
            </a:r>
            <a:r>
              <a:rPr lang="fi-FI" sz="1500" dirty="0" err="1"/>
              <a:t>education</a:t>
            </a:r>
            <a:r>
              <a:rPr lang="fi-FI" sz="1500" dirty="0"/>
              <a:t> and </a:t>
            </a:r>
            <a:r>
              <a:rPr lang="fi-FI" sz="1500" dirty="0" err="1"/>
              <a:t>society</a:t>
            </a:r>
            <a:r>
              <a:rPr lang="fi-FI" sz="1500" dirty="0"/>
              <a:t> 26(8), 875-888.</a:t>
            </a:r>
          </a:p>
          <a:p>
            <a:pPr marL="0" indent="0">
              <a:buNone/>
            </a:pPr>
            <a:r>
              <a:rPr lang="fi-FI" sz="1500" b="1" dirty="0"/>
              <a:t>Chen</a:t>
            </a:r>
            <a:r>
              <a:rPr lang="fi-FI" sz="1500" dirty="0"/>
              <a:t>, S., Chen, A. &amp; Zhu, X. 2012. </a:t>
            </a:r>
            <a:r>
              <a:rPr lang="fi-FI" sz="1500" dirty="0" err="1"/>
              <a:t>Are</a:t>
            </a:r>
            <a:r>
              <a:rPr lang="fi-FI" sz="1500" dirty="0"/>
              <a:t> K-12 </a:t>
            </a:r>
            <a:r>
              <a:rPr lang="fi-FI" sz="1500" dirty="0" err="1"/>
              <a:t>learners</a:t>
            </a:r>
            <a:r>
              <a:rPr lang="fi-FI" sz="1500" dirty="0"/>
              <a:t> </a:t>
            </a:r>
            <a:r>
              <a:rPr lang="fi-FI" sz="1500" dirty="0" err="1"/>
              <a:t>motivated</a:t>
            </a:r>
            <a:r>
              <a:rPr lang="fi-FI" sz="1500" dirty="0"/>
              <a:t> in </a:t>
            </a:r>
            <a:r>
              <a:rPr lang="fi-FI" sz="1500" dirty="0" err="1"/>
              <a:t>physical</a:t>
            </a:r>
            <a:r>
              <a:rPr lang="fi-FI" sz="1500" dirty="0"/>
              <a:t> </a:t>
            </a:r>
            <a:r>
              <a:rPr lang="fi-FI" sz="1500" dirty="0" err="1"/>
              <a:t>education</a:t>
            </a:r>
            <a:r>
              <a:rPr lang="fi-FI" sz="1500" dirty="0"/>
              <a:t>: A meta-</a:t>
            </a:r>
            <a:r>
              <a:rPr lang="fi-FI" sz="1500" dirty="0" err="1"/>
              <a:t>analysis</a:t>
            </a:r>
            <a:r>
              <a:rPr lang="fi-FI" sz="1500" dirty="0"/>
              <a:t>. </a:t>
            </a:r>
            <a:r>
              <a:rPr lang="fi-FI" sz="1500" dirty="0" err="1"/>
              <a:t>Research</a:t>
            </a:r>
            <a:r>
              <a:rPr lang="fi-FI" sz="1500" dirty="0"/>
              <a:t> </a:t>
            </a:r>
            <a:r>
              <a:rPr lang="fi-FI" sz="1500" dirty="0" err="1"/>
              <a:t>quarterly</a:t>
            </a:r>
            <a:r>
              <a:rPr lang="fi-FI" sz="1500" dirty="0"/>
              <a:t> for </a:t>
            </a:r>
            <a:r>
              <a:rPr lang="fi-FI" sz="1500" dirty="0" err="1"/>
              <a:t>exercise</a:t>
            </a:r>
            <a:r>
              <a:rPr lang="fi-FI" sz="1500" dirty="0"/>
              <a:t> and sport 83(1), 36-48.</a:t>
            </a:r>
          </a:p>
          <a:p>
            <a:pPr marL="0" indent="0">
              <a:buNone/>
            </a:pPr>
            <a:r>
              <a:rPr lang="fi-FI" sz="1500" b="1" dirty="0"/>
              <a:t>Huovinen</a:t>
            </a:r>
            <a:r>
              <a:rPr lang="fi-FI" sz="1500" dirty="0"/>
              <a:t>, T. 2020. Tuki aloitteellisuudelle lisää osallistumista ja liikettä. Liikunta ja tiede, 57, 43-45.</a:t>
            </a:r>
          </a:p>
          <a:p>
            <a:pPr marL="0" indent="0">
              <a:buNone/>
            </a:pPr>
            <a:r>
              <a:rPr lang="fi-FI" sz="1500" b="1" dirty="0"/>
              <a:t>Jaakkola, </a:t>
            </a:r>
            <a:r>
              <a:rPr lang="fi-FI" sz="1500" dirty="0"/>
              <a:t>T., Liukkonen, J. &amp; Sääkslahti, A. (toim.) 2017. Liikuntapedagogiikka. PS-Kustannus.</a:t>
            </a:r>
          </a:p>
          <a:p>
            <a:pPr marL="0" indent="0">
              <a:buNone/>
            </a:pPr>
            <a:r>
              <a:rPr lang="fi-FI" sz="1500" b="1" dirty="0" err="1"/>
              <a:t>Jyrhämä</a:t>
            </a:r>
            <a:r>
              <a:rPr lang="fi-FI" sz="1500" dirty="0"/>
              <a:t>, R., Hellström, M., Uusikylä, K. &amp; Kansanen, P. 2016. Opettajan didaktiikka. PS-Kustannus.</a:t>
            </a:r>
          </a:p>
          <a:p>
            <a:pPr marL="0" indent="0">
              <a:buNone/>
            </a:pPr>
            <a:r>
              <a:rPr lang="fi-FI" sz="1500" b="1" dirty="0"/>
              <a:t>Kokkonen</a:t>
            </a:r>
            <a:r>
              <a:rPr lang="fi-FI" sz="1500" dirty="0"/>
              <a:t>, M. 2015. Sukupuoli ja seksuaalinen suuntautuneisuus koululiikunnan kompastuskivinä: kuvaileva kirjallisuuskatsaus. Kasvatus 5, 460-472.</a:t>
            </a:r>
          </a:p>
          <a:p>
            <a:pPr marL="0" indent="0">
              <a:buNone/>
            </a:pPr>
            <a:r>
              <a:rPr lang="fi-FI" sz="1500" b="1" dirty="0"/>
              <a:t>Kujala</a:t>
            </a:r>
            <a:r>
              <a:rPr lang="fi-FI" sz="1500" dirty="0"/>
              <a:t>, T. 2013. Kertomuksia koululiikunnasta – suorittamisesta yhdenvertaisuuteen. Liikunta &amp; Tiede 50 (1), 45–51. </a:t>
            </a:r>
            <a:br>
              <a:rPr lang="fi-FI" sz="1500" dirty="0"/>
            </a:br>
            <a:r>
              <a:rPr lang="fi-FI" sz="1500" b="1" dirty="0"/>
              <a:t>Kari</a:t>
            </a:r>
            <a:r>
              <a:rPr lang="fi-FI" sz="1500" dirty="0"/>
              <a:t>, J. 2016. Liikunnallinen elämäntapa syntyy kokemuksellisesti oppien. </a:t>
            </a:r>
            <a:r>
              <a:rPr lang="fi-FI" sz="1500" i="1" dirty="0"/>
              <a:t>Liikunta ja tiede, 53</a:t>
            </a:r>
            <a:r>
              <a:rPr lang="fi-FI" sz="1500" dirty="0"/>
              <a:t>(5), 22-26.</a:t>
            </a:r>
          </a:p>
          <a:p>
            <a:pPr marL="0" indent="0">
              <a:buNone/>
            </a:pPr>
            <a:r>
              <a:rPr lang="fi-FI" sz="1500" b="1" dirty="0"/>
              <a:t>Mitchell</a:t>
            </a:r>
            <a:r>
              <a:rPr lang="fi-FI" sz="1500" dirty="0"/>
              <a:t>, D. &amp; Korhonen, J. 2018. 27 tutkitusti toimivaa tapaa opettaa. PS-Kustannus.</a:t>
            </a:r>
            <a:br>
              <a:rPr lang="fi-FI" sz="1500" dirty="0"/>
            </a:br>
            <a:r>
              <a:rPr lang="fi-FI" sz="1500" b="1" dirty="0" err="1"/>
              <a:t>Mosston</a:t>
            </a:r>
            <a:r>
              <a:rPr lang="fi-FI" sz="1500" dirty="0"/>
              <a:t>, M. &amp; </a:t>
            </a:r>
            <a:r>
              <a:rPr lang="fi-FI" sz="1500" dirty="0" err="1"/>
              <a:t>Ashworth</a:t>
            </a:r>
            <a:r>
              <a:rPr lang="fi-FI" sz="1500" dirty="0"/>
              <a:t>, S. 2008 (</a:t>
            </a:r>
            <a:r>
              <a:rPr lang="fi-FI" sz="1500" dirty="0" err="1"/>
              <a:t>first</a:t>
            </a:r>
            <a:r>
              <a:rPr lang="fi-FI" sz="1500" dirty="0"/>
              <a:t> </a:t>
            </a:r>
            <a:r>
              <a:rPr lang="fi-FI" sz="1500" dirty="0" err="1"/>
              <a:t>online</a:t>
            </a:r>
            <a:r>
              <a:rPr lang="fi-FI" sz="1500" dirty="0"/>
              <a:t> edition). </a:t>
            </a:r>
            <a:r>
              <a:rPr lang="fi-FI" sz="1500" dirty="0" err="1"/>
              <a:t>Teaching</a:t>
            </a:r>
            <a:r>
              <a:rPr lang="fi-FI" sz="1500" dirty="0"/>
              <a:t> </a:t>
            </a:r>
            <a:r>
              <a:rPr lang="fi-FI" sz="1500" dirty="0" err="1"/>
              <a:t>Physical</a:t>
            </a:r>
            <a:r>
              <a:rPr lang="fi-FI" sz="1500" dirty="0"/>
              <a:t> </a:t>
            </a:r>
            <a:r>
              <a:rPr lang="fi-FI" sz="1500" dirty="0" err="1"/>
              <a:t>Education</a:t>
            </a:r>
            <a:r>
              <a:rPr lang="fi-FI" sz="1500" dirty="0"/>
              <a:t>.</a:t>
            </a:r>
          </a:p>
          <a:p>
            <a:pPr marL="0" indent="0">
              <a:buNone/>
            </a:pPr>
            <a:r>
              <a:rPr lang="fi-FI" sz="1500" b="1" dirty="0"/>
              <a:t>Perusopetuksen opetussuunnitelman perusteet 2014.</a:t>
            </a:r>
          </a:p>
          <a:p>
            <a:pPr marL="0" indent="0">
              <a:buNone/>
            </a:pPr>
            <a:r>
              <a:rPr lang="en-US" sz="1500" b="1" dirty="0"/>
              <a:t>Shen, </a:t>
            </a:r>
            <a:r>
              <a:rPr lang="en-US" sz="1500" dirty="0"/>
              <a:t>B., </a:t>
            </a:r>
            <a:r>
              <a:rPr lang="en-US" sz="1500" dirty="0" err="1"/>
              <a:t>McCaughtry</a:t>
            </a:r>
            <a:r>
              <a:rPr lang="en-US" sz="1500" dirty="0"/>
              <a:t>, N., Martin, J., Fahlman, M., </a:t>
            </a:r>
            <a:r>
              <a:rPr lang="en-US" sz="1500" dirty="0" err="1"/>
              <a:t>Garn</a:t>
            </a:r>
            <a:r>
              <a:rPr lang="en-US" sz="1500" dirty="0"/>
              <a:t>, A. 2012. Urban High-School Girls’ Sense of Relatedness and Engagement in Physical Education. Journal of teaching in physical education 31(3), 231-245.</a:t>
            </a:r>
          </a:p>
          <a:p>
            <a:pPr marL="0" indent="0">
              <a:buNone/>
            </a:pPr>
            <a:r>
              <a:rPr lang="en-US" sz="1500" b="1" dirty="0"/>
              <a:t>Siljamäki</a:t>
            </a:r>
            <a:r>
              <a:rPr lang="en-US" sz="1500" dirty="0"/>
              <a:t>, M. &amp; Anttila, E. 2021. Developing Future Physical Education Teachers’ Intercultural Competence: The Potential of Intertwinement of Transformative, Embodied, and Critical Approaches. Front. Sports Act. Living 3:765513. </a:t>
            </a:r>
            <a:r>
              <a:rPr lang="en-US" sz="1500" dirty="0" err="1"/>
              <a:t>doi</a:t>
            </a:r>
            <a:r>
              <a:rPr lang="en-US" sz="1500" dirty="0"/>
              <a:t>: 10.3389/fspor.2021.765513</a:t>
            </a:r>
            <a:endParaRPr lang="fi-FI" sz="1500" dirty="0"/>
          </a:p>
          <a:p>
            <a:pPr marL="0" indent="0">
              <a:buNone/>
            </a:pPr>
            <a:r>
              <a:rPr lang="fi-FI" sz="1500" b="1" dirty="0"/>
              <a:t>Sääkslahti</a:t>
            </a:r>
            <a:r>
              <a:rPr lang="fi-FI" sz="1500" dirty="0"/>
              <a:t>, A., Koponen, J. &amp; Pietilä, M. 2021. Liikunnan päättöarvioinnin kriteerit. LIITO 4/21, 6-7.</a:t>
            </a:r>
          </a:p>
          <a:p>
            <a:endParaRPr lang="fi-FI" sz="1500" dirty="0"/>
          </a:p>
        </p:txBody>
      </p:sp>
    </p:spTree>
    <p:extLst>
      <p:ext uri="{BB962C8B-B14F-4D97-AF65-F5344CB8AC3E}">
        <p14:creationId xmlns:p14="http://schemas.microsoft.com/office/powerpoint/2010/main" val="1740185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A9A1FF-9388-4F74-9F51-EA2EC4106A09}"/>
              </a:ext>
            </a:extLst>
          </p:cNvPr>
          <p:cNvSpPr>
            <a:spLocks noGrp="1"/>
          </p:cNvSpPr>
          <p:nvPr>
            <p:ph type="title"/>
          </p:nvPr>
        </p:nvSpPr>
        <p:spPr/>
        <p:txBody>
          <a:bodyPr/>
          <a:lstStyle/>
          <a:p>
            <a:r>
              <a:rPr lang="fi-FI" dirty="0"/>
              <a:t>Toiminnanohjaus</a:t>
            </a:r>
          </a:p>
        </p:txBody>
      </p:sp>
      <p:sp>
        <p:nvSpPr>
          <p:cNvPr id="3" name="Sisällön paikkamerkki 2">
            <a:extLst>
              <a:ext uri="{FF2B5EF4-FFF2-40B4-BE49-F238E27FC236}">
                <a16:creationId xmlns:a16="http://schemas.microsoft.com/office/drawing/2014/main" id="{7DA62B28-505B-4382-80EC-794E719996E1}"/>
              </a:ext>
            </a:extLst>
          </p:cNvPr>
          <p:cNvSpPr>
            <a:spLocks noGrp="1"/>
          </p:cNvSpPr>
          <p:nvPr>
            <p:ph idx="1"/>
          </p:nvPr>
        </p:nvSpPr>
        <p:spPr/>
        <p:txBody>
          <a:bodyPr/>
          <a:lstStyle/>
          <a:p>
            <a:r>
              <a:rPr lang="fi-FI" sz="2400" dirty="0"/>
              <a:t>Havainto-, muisti- ja liiketoimintojen yhdistäminen tavoitteelliseksi toiminnaksi</a:t>
            </a:r>
          </a:p>
          <a:p>
            <a:pPr marL="0" indent="0">
              <a:buNone/>
            </a:pPr>
            <a:r>
              <a:rPr lang="fi-FI" sz="2400" dirty="0"/>
              <a:t>	- mahdollistaa henkilön tarkoituksenmukaisen, itsenäisen ja sosiaalisesti 	hyväksytyn käyttäytymisen</a:t>
            </a:r>
          </a:p>
          <a:p>
            <a:r>
              <a:rPr lang="fi-FI" sz="2400" dirty="0"/>
              <a:t>Toiminnanohjaukseen kuuluvat taidot </a:t>
            </a:r>
          </a:p>
          <a:p>
            <a:pPr marL="0" indent="0">
              <a:buNone/>
            </a:pPr>
            <a:r>
              <a:rPr lang="fi-FI" sz="2400" dirty="0"/>
              <a:t>	- Arjen tilanteiden jäsentäminen </a:t>
            </a:r>
          </a:p>
          <a:p>
            <a:pPr marL="0" indent="0">
              <a:buNone/>
            </a:pPr>
            <a:r>
              <a:rPr lang="fi-FI" sz="2400" dirty="0"/>
              <a:t>	- Toiminnan suunnittelu </a:t>
            </a:r>
          </a:p>
          <a:p>
            <a:pPr marL="0" indent="0">
              <a:buNone/>
            </a:pPr>
            <a:r>
              <a:rPr lang="fi-FI" sz="2400" dirty="0"/>
              <a:t>	- Suunnitelman mukaisesti toimiminen </a:t>
            </a:r>
          </a:p>
          <a:p>
            <a:pPr marL="0" indent="0">
              <a:buNone/>
            </a:pPr>
            <a:r>
              <a:rPr lang="fi-FI" sz="2400" dirty="0"/>
              <a:t>	- Suunnitelman joustava muuttaminen tarvittaessa </a:t>
            </a:r>
          </a:p>
          <a:p>
            <a:pPr marL="0" indent="0">
              <a:buNone/>
            </a:pPr>
            <a:r>
              <a:rPr lang="fi-FI" sz="2400" dirty="0"/>
              <a:t>	- Tehtävän suorittamista häiritseviä impulssien kontrollointi</a:t>
            </a:r>
          </a:p>
        </p:txBody>
      </p:sp>
    </p:spTree>
    <p:extLst>
      <p:ext uri="{BB962C8B-B14F-4D97-AF65-F5344CB8AC3E}">
        <p14:creationId xmlns:p14="http://schemas.microsoft.com/office/powerpoint/2010/main" val="1599446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7CD5C7-FD89-478C-BFF1-4017A46BA85F}"/>
              </a:ext>
            </a:extLst>
          </p:cNvPr>
          <p:cNvSpPr>
            <a:spLocks noGrp="1"/>
          </p:cNvSpPr>
          <p:nvPr>
            <p:ph type="title"/>
          </p:nvPr>
        </p:nvSpPr>
        <p:spPr>
          <a:xfrm>
            <a:off x="1197167" y="292609"/>
            <a:ext cx="10848529" cy="1080542"/>
          </a:xfrm>
        </p:spPr>
        <p:txBody>
          <a:bodyPr anchor="t">
            <a:normAutofit/>
          </a:bodyPr>
          <a:lstStyle/>
          <a:p>
            <a:r>
              <a:rPr lang="fi-FI" dirty="0"/>
              <a:t>Kolmiportainen tuki perusopetuksessa </a:t>
            </a:r>
            <a:r>
              <a:rPr lang="fi-FI" sz="2000" b="0" dirty="0"/>
              <a:t>(Huhtanen 2011, 105)</a:t>
            </a:r>
          </a:p>
        </p:txBody>
      </p:sp>
      <p:pic>
        <p:nvPicPr>
          <p:cNvPr id="7" name="Kuva 6">
            <a:extLst>
              <a:ext uri="{FF2B5EF4-FFF2-40B4-BE49-F238E27FC236}">
                <a16:creationId xmlns:a16="http://schemas.microsoft.com/office/drawing/2014/main" id="{07D290B9-3B2B-4771-912D-D2696216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384" y="1373152"/>
            <a:ext cx="9440438" cy="5192240"/>
          </a:xfrm>
          <a:prstGeom prst="rect">
            <a:avLst/>
          </a:prstGeom>
          <a:noFill/>
        </p:spPr>
      </p:pic>
    </p:spTree>
    <p:extLst>
      <p:ext uri="{BB962C8B-B14F-4D97-AF65-F5344CB8AC3E}">
        <p14:creationId xmlns:p14="http://schemas.microsoft.com/office/powerpoint/2010/main" val="1856718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FC5C26-EC2E-4730-8D00-94E70B688F06}"/>
              </a:ext>
            </a:extLst>
          </p:cNvPr>
          <p:cNvSpPr>
            <a:spLocks noGrp="1"/>
          </p:cNvSpPr>
          <p:nvPr>
            <p:ph type="title"/>
          </p:nvPr>
        </p:nvSpPr>
        <p:spPr/>
        <p:txBody>
          <a:bodyPr/>
          <a:lstStyle/>
          <a:p>
            <a:r>
              <a:rPr lang="fi-FI" dirty="0"/>
              <a:t>Tuki aloitettava välittömästi tuen tarpeen ilmetessä</a:t>
            </a:r>
          </a:p>
        </p:txBody>
      </p:sp>
      <p:sp>
        <p:nvSpPr>
          <p:cNvPr id="3" name="Sisällön paikkamerkki 2">
            <a:extLst>
              <a:ext uri="{FF2B5EF4-FFF2-40B4-BE49-F238E27FC236}">
                <a16:creationId xmlns:a16="http://schemas.microsoft.com/office/drawing/2014/main" id="{31D8439B-B689-4FD4-8487-CEEC50B14E38}"/>
              </a:ext>
            </a:extLst>
          </p:cNvPr>
          <p:cNvSpPr>
            <a:spLocks noGrp="1"/>
          </p:cNvSpPr>
          <p:nvPr>
            <p:ph sz="half" idx="1"/>
          </p:nvPr>
        </p:nvSpPr>
        <p:spPr>
          <a:xfrm>
            <a:off x="474133" y="1773239"/>
            <a:ext cx="5477851" cy="4796894"/>
          </a:xfrm>
        </p:spPr>
        <p:txBody>
          <a:bodyPr/>
          <a:lstStyle/>
          <a:p>
            <a:pPr marL="0" indent="0">
              <a:buNone/>
            </a:pPr>
            <a:r>
              <a:rPr lang="fi-FI" sz="2000" b="1" dirty="0"/>
              <a:t>Yleinen tuki (PL 16§) </a:t>
            </a:r>
          </a:p>
          <a:p>
            <a:pPr marL="0" indent="0">
              <a:buNone/>
            </a:pPr>
            <a:r>
              <a:rPr lang="fi-FI" sz="2000" dirty="0"/>
              <a:t>– Opettaja tekee pedagogisia muutoksia opetukseen, tarjoaa tukiopetusta ja tekee yhteistyötä huoltajien, erityisopettajan sekä luokanohjaajan kanssa</a:t>
            </a:r>
          </a:p>
          <a:p>
            <a:pPr marL="0" indent="0">
              <a:buNone/>
            </a:pPr>
            <a:endParaRPr lang="fi-FI" sz="2000" dirty="0"/>
          </a:p>
          <a:p>
            <a:pPr marL="0" indent="0">
              <a:buNone/>
            </a:pPr>
            <a:r>
              <a:rPr lang="fi-FI" sz="2000" b="1" dirty="0"/>
              <a:t>Tehostettu tuki (PL 16a§) </a:t>
            </a:r>
          </a:p>
          <a:p>
            <a:pPr marL="0" indent="0">
              <a:buNone/>
            </a:pPr>
            <a:r>
              <a:rPr lang="fi-FI" sz="2000" dirty="0"/>
              <a:t>– Luokanohjaaja/erityisopettaja kutsuu tarvittavat henkilöt tekemään pedagogista arviota, liikunnanopettajan tuotava huoli ajoissa tiedoksi </a:t>
            </a:r>
          </a:p>
        </p:txBody>
      </p:sp>
      <p:sp>
        <p:nvSpPr>
          <p:cNvPr id="4" name="Sisällön paikkamerkki 3">
            <a:extLst>
              <a:ext uri="{FF2B5EF4-FFF2-40B4-BE49-F238E27FC236}">
                <a16:creationId xmlns:a16="http://schemas.microsoft.com/office/drawing/2014/main" id="{9631B5DF-E5C2-409F-83C3-A6D1D46E05DE}"/>
              </a:ext>
            </a:extLst>
          </p:cNvPr>
          <p:cNvSpPr>
            <a:spLocks noGrp="1"/>
          </p:cNvSpPr>
          <p:nvPr>
            <p:ph sz="half" idx="2"/>
          </p:nvPr>
        </p:nvSpPr>
        <p:spPr>
          <a:xfrm>
            <a:off x="6528022" y="1773239"/>
            <a:ext cx="5342383" cy="4392612"/>
          </a:xfrm>
        </p:spPr>
        <p:txBody>
          <a:bodyPr/>
          <a:lstStyle/>
          <a:p>
            <a:pPr marL="0" indent="0">
              <a:buNone/>
            </a:pPr>
            <a:r>
              <a:rPr lang="fi-FI" sz="2000" b="1" dirty="0"/>
              <a:t>Erityinen tuki (PL 17§) </a:t>
            </a:r>
          </a:p>
          <a:p>
            <a:pPr marL="0" indent="0">
              <a:buNone/>
            </a:pPr>
            <a:r>
              <a:rPr lang="fi-FI" sz="2000" dirty="0"/>
              <a:t>– Liikunnanopettajan tehtävänä tuoda huoli riittävän ajoissa tietoon </a:t>
            </a:r>
          </a:p>
          <a:p>
            <a:pPr marL="0" indent="0">
              <a:buNone/>
            </a:pPr>
            <a:r>
              <a:rPr lang="fi-FI" sz="2000" dirty="0"/>
              <a:t>– </a:t>
            </a:r>
            <a:r>
              <a:rPr lang="fi-FI" sz="2000" dirty="0" err="1"/>
              <a:t>Huom</a:t>
            </a:r>
            <a:r>
              <a:rPr lang="fi-FI" sz="2000" dirty="0"/>
              <a:t>! Tehostetun tuen toimet oltava kirjattuina! </a:t>
            </a:r>
          </a:p>
          <a:p>
            <a:pPr marL="0" indent="0">
              <a:buNone/>
            </a:pPr>
            <a:r>
              <a:rPr lang="fi-FI" sz="2000" dirty="0"/>
              <a:t>– Erityisen tuen päätös tärkeä asiakirja </a:t>
            </a:r>
          </a:p>
          <a:p>
            <a:pPr marL="0" indent="0">
              <a:buNone/>
            </a:pPr>
            <a:r>
              <a:rPr lang="fi-FI" sz="2000" dirty="0"/>
              <a:t>	• Päätös oppimäärästä </a:t>
            </a:r>
          </a:p>
          <a:p>
            <a:pPr marL="0" indent="0">
              <a:buNone/>
            </a:pPr>
            <a:r>
              <a:rPr lang="fi-FI" sz="2000" dirty="0"/>
              <a:t>	• Päätös opetusryhmästä </a:t>
            </a:r>
          </a:p>
          <a:p>
            <a:pPr marL="0" indent="0">
              <a:buNone/>
            </a:pPr>
            <a:r>
              <a:rPr lang="fi-FI" sz="2000" dirty="0"/>
              <a:t>	• Päätös tarvittavasta tuesta </a:t>
            </a:r>
          </a:p>
          <a:p>
            <a:pPr marL="0" indent="0">
              <a:buNone/>
            </a:pPr>
            <a:endParaRPr lang="fi-FI" sz="2000" dirty="0"/>
          </a:p>
          <a:p>
            <a:pPr marL="0" indent="0">
              <a:buNone/>
            </a:pPr>
            <a:r>
              <a:rPr lang="fi-FI" sz="2000" dirty="0"/>
              <a:t>– Ilman erityisen tuen päätöstä liikunnan oppimäärää ei voi yksilöllistää! </a:t>
            </a:r>
          </a:p>
        </p:txBody>
      </p:sp>
    </p:spTree>
    <p:extLst>
      <p:ext uri="{BB962C8B-B14F-4D97-AF65-F5344CB8AC3E}">
        <p14:creationId xmlns:p14="http://schemas.microsoft.com/office/powerpoint/2010/main" val="1798128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docProps/app.xml><?xml version="1.0" encoding="utf-8"?>
<Properties xmlns="http://schemas.openxmlformats.org/officeDocument/2006/extended-properties" xmlns:vt="http://schemas.openxmlformats.org/officeDocument/2006/docPropsVTypes">
  <Template/>
  <TotalTime>29803</TotalTime>
  <Words>3465</Words>
  <Application>Microsoft Office PowerPoint</Application>
  <PresentationFormat>Widescreen</PresentationFormat>
  <Paragraphs>414</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Aleo</vt:lpstr>
      <vt:lpstr>Arial</vt:lpstr>
      <vt:lpstr>calibri</vt:lpstr>
      <vt:lpstr>Lato</vt:lpstr>
      <vt:lpstr>Lato Black</vt:lpstr>
      <vt:lpstr>Wingdings</vt:lpstr>
      <vt:lpstr>jyo</vt:lpstr>
      <vt:lpstr> Oppimisen tuki liikunnassa Terhi Huovinen ym. POMMLI</vt:lpstr>
      <vt:lpstr>Perusopetuksen opetussuunnitelma</vt:lpstr>
      <vt:lpstr>Liikunnanopetuksen tavoite ja oppimisen tuen lähtökohdat</vt:lpstr>
      <vt:lpstr>Säädösperusta perusopetuksessa: miksi tukea tarjottava?</vt:lpstr>
      <vt:lpstr>Milloin oppilas tarvitsee tukea liikunnassa?</vt:lpstr>
      <vt:lpstr>PowerPoint Presentation</vt:lpstr>
      <vt:lpstr>Toiminnanohjaus</vt:lpstr>
      <vt:lpstr>Kolmiportainen tuki perusopetuksessa (Huhtanen 2011, 105)</vt:lpstr>
      <vt:lpstr>Tuki aloitettava välittömästi tuen tarpeen ilmetessä</vt:lpstr>
      <vt:lpstr>Erityiset opetusjärjestelyt</vt:lpstr>
      <vt:lpstr>PowerPoint Presentation</vt:lpstr>
      <vt:lpstr>PowerPoint Presentation</vt:lpstr>
      <vt:lpstr>PowerPoint Presentation</vt:lpstr>
      <vt:lpstr>Tuen tavoitteena OSALLISUUDEN vahvistaminen</vt:lpstr>
      <vt:lpstr>Miten saadaan parasta mahdollista osaamista esille?  Arviointi opetusryhmään, oppimisympäristöön sekä pedagogisiin ratkaisuihin liittyvien tuen tarpeiden tunnistamisessa</vt:lpstr>
      <vt:lpstr>Oppimisen esteiden tunnistaminen ja tukitoimet liikunnassa, esim.</vt:lpstr>
      <vt:lpstr>PowerPoint Presentation</vt:lpstr>
      <vt:lpstr>Oppimisvalmiudet</vt:lpstr>
      <vt:lpstr>Tuki osana liikunnan oppiaineen opsia</vt:lpstr>
      <vt:lpstr>Ryhmän hyväksyvä ja kannustava ilmapiiri keskeisin tuen muoto</vt:lpstr>
      <vt:lpstr>Arvioinnin lähtökohdat </vt:lpstr>
      <vt:lpstr>Opettajan antama palaute oppilaalle  </vt:lpstr>
      <vt:lpstr>Tukea tarvitsevan oppilaan arviointi perusopetuksessa</vt:lpstr>
      <vt:lpstr>Arvioinnissa huomioitavaa… (PO)</vt:lpstr>
      <vt:lpstr>PowerPoint Presentation</vt:lpstr>
      <vt:lpstr>PowerPoint Presentation</vt:lpstr>
      <vt:lpstr>PowerPoint Presentation</vt:lpstr>
      <vt:lpstr>Poissaoleva peruskoululainen</vt:lpstr>
      <vt:lpstr>Miten oppilaan kulttuuri, uskonto yms. Henkilökohtaiset asiat huomioidaan arvioinnissa?</vt:lpstr>
      <vt:lpstr>Kuka päättää liikunnan arvioinnista?</vt:lpstr>
      <vt:lpstr>Tuen järjestäminen käytännössä</vt:lpstr>
      <vt:lpstr>Fyysisen toimintakyvyn tukeminen</vt:lpstr>
      <vt:lpstr>Tuen tarpeen tunnistaminen</vt:lpstr>
      <vt:lpstr>Fyysisen toimintakyvyn tukeminen perusopetuksen liikunnan opetuksessa</vt:lpstr>
      <vt:lpstr>Fyysisen toimintakyvyn tukemisen periaate</vt:lpstr>
      <vt:lpstr>Fyysisen toimintakyvyn tukeminen</vt:lpstr>
      <vt:lpstr>Inaktiivisuuden vähentäminen</vt:lpstr>
      <vt:lpstr>Fyysisen toimintakyvyn tukeminen</vt:lpstr>
      <vt:lpstr>Fyysisen toimintakyvyn tukeminen </vt:lpstr>
      <vt:lpstr>Fyysisen toimintakyvyn tukeminen</vt:lpstr>
      <vt:lpstr>Fyysisen toimintakyvyn tukeminen --&gt; Anna aikaa</vt:lpstr>
      <vt:lpstr>Eriyttäminen</vt:lpstr>
      <vt:lpstr>Kognitiivisen toimintakyvyn tukeminen</vt:lpstr>
      <vt:lpstr>Tuen tarpeen tunnistaminen</vt:lpstr>
      <vt:lpstr>Vaikeuksien kasaantuminen</vt:lpstr>
      <vt:lpstr>Hahmottamisen pulmien osa-alueet</vt:lpstr>
      <vt:lpstr>Kognitiivisen toimintakyvyn tukeminen 1. Opetusviestintä</vt:lpstr>
      <vt:lpstr>PowerPoint Presentation</vt:lpstr>
      <vt:lpstr>Kognitiivisen toimintakyvyn tukeminen: Monikanavaisuus ja visuaalisuus, esim.:</vt:lpstr>
      <vt:lpstr>Miten sanoisit selkokielellä?</vt:lpstr>
      <vt:lpstr>Kognitiivisen toimintakyvyn tukeminen: 2. Oppimisympäristön muokkaus</vt:lpstr>
      <vt:lpstr>Kognitiivisen toimintakyvyn tukeminen: 2. Oppimisympäristön muokkaus  Ajallinen oppimisympäristö</vt:lpstr>
      <vt:lpstr>Kognitiivisen toimintakyvyn tukeminen 3. Suorituksen ohjaus</vt:lpstr>
      <vt:lpstr>Psyykkisen ja sosiaalisen toimintakyvyn tukeminen</vt:lpstr>
      <vt:lpstr>Psyykkisen ja sosiaalisen toimintakyvyn haasteita voivat olla esim.</vt:lpstr>
      <vt:lpstr>POPS:n mukaan liikunnan avulla kasvaminen tarkoittaa</vt:lpstr>
      <vt:lpstr>Ilmapiirin merkitys</vt:lpstr>
      <vt:lpstr>Hyväksyvän ja kannustavan ilmapiirin luominen</vt:lpstr>
      <vt:lpstr>Hyväksyvän ja kannustavan ilmapiirin luominen</vt:lpstr>
      <vt:lpstr>Osallisuuden edistäminen</vt:lpstr>
      <vt:lpstr>Opettajan ammattietiikka:</vt:lpstr>
      <vt:lpstr>Yhdenvertaisuus</vt:lpstr>
      <vt:lpstr>Yhdenvertaisuus ja liikunta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tuki liikunnassa Terhi Huovista mukaellen POMM</dc:title>
  <dc:creator>Kääpä, Mari</dc:creator>
  <cp:lastModifiedBy>Kääpä, Mari</cp:lastModifiedBy>
  <cp:revision>51</cp:revision>
  <dcterms:created xsi:type="dcterms:W3CDTF">2021-11-15T06:53:25Z</dcterms:created>
  <dcterms:modified xsi:type="dcterms:W3CDTF">2023-12-07T18:31:12Z</dcterms:modified>
</cp:coreProperties>
</file>