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</p:sldMasterIdLst>
  <p:notesMasterIdLst>
    <p:notesMasterId r:id="rId16"/>
  </p:notesMasterIdLst>
  <p:handoutMasterIdLst>
    <p:handoutMasterId r:id="rId17"/>
  </p:handoutMasterIdLst>
  <p:sldIdLst>
    <p:sldId id="256" r:id="rId4"/>
    <p:sldId id="261" r:id="rId5"/>
    <p:sldId id="371" r:id="rId6"/>
    <p:sldId id="343" r:id="rId7"/>
    <p:sldId id="367" r:id="rId8"/>
    <p:sldId id="369" r:id="rId9"/>
    <p:sldId id="314" r:id="rId10"/>
    <p:sldId id="332" r:id="rId11"/>
    <p:sldId id="265" r:id="rId12"/>
    <p:sldId id="370" r:id="rId13"/>
    <p:sldId id="377" r:id="rId14"/>
    <p:sldId id="376" r:id="rId15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E25"/>
    <a:srgbClr val="B2BE3E"/>
    <a:srgbClr val="08306D"/>
    <a:srgbClr val="2A4F6E"/>
    <a:srgbClr val="4C39A0"/>
    <a:srgbClr val="3A9B54"/>
    <a:srgbClr val="DC2352"/>
    <a:srgbClr val="F176FE"/>
    <a:srgbClr val="19816F"/>
    <a:srgbClr val="9DB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80" autoAdjust="0"/>
    <p:restoredTop sz="94789"/>
  </p:normalViewPr>
  <p:slideViewPr>
    <p:cSldViewPr snapToGrid="0" snapToObjects="1">
      <p:cViewPr varScale="1">
        <p:scale>
          <a:sx n="113" d="100"/>
          <a:sy n="113" d="100"/>
        </p:scale>
        <p:origin x="208" y="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18.1.2021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18.1.2021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CED60C11-3885-7349-A55A-8B85DBD0D9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E17398-C52E-6C45-8530-DAE4EF0A3F5B}" type="slidenum">
              <a:rPr lang="fi-FI" altLang="fi-FI" sz="1200"/>
              <a:pPr/>
              <a:t>3</a:t>
            </a:fld>
            <a:endParaRPr lang="fi-FI" altLang="fi-FI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33058ACC-FAA5-E94B-A132-7FD76C5242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0C27DF3-D9E0-7F4E-AE27-4B926C4AA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942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C74A2658-CF3E-7643-9291-0625C5D7EE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B6C7E69-22EC-1C4C-8A76-F21D9FC36678}" type="slidenum">
              <a:rPr lang="fi-FI" altLang="fi-FI" sz="1200"/>
              <a:pPr algn="r"/>
              <a:t>4</a:t>
            </a:fld>
            <a:endParaRPr lang="fi-FI" altLang="fi-FI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D208E84-6793-5E4F-83BA-94E3646B61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E5D7417-672C-AD48-9FB8-CF7D637FE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156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D12C14CE-9A99-8849-BCF3-49D41F577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5884C7-596D-FB4C-829B-39BA59DC2CBF}" type="slidenum">
              <a:rPr lang="fi-FI" altLang="fi-FI" sz="1200">
                <a:ea typeface="ヒラギノ角ゴ Pro W3" panose="020B0300000000000000" pitchFamily="34" charset="-128"/>
              </a:rPr>
              <a:pPr/>
              <a:t>5</a:t>
            </a:fld>
            <a:endParaRPr lang="fi-FI" altLang="fi-FI" sz="1200">
              <a:ea typeface="ヒラギノ角ゴ Pro W3" panose="020B0300000000000000" pitchFamily="34" charset="-128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A0E70F7-99A1-9544-A420-82E4ED3DF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489BF4F-E3D6-C64C-A3C9-C6E5E2567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032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BBA59118-605A-D94D-89E0-E3CC7AE8B7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ADB286A-F586-E14B-B3F0-5FC917622557}" type="slidenum">
              <a:rPr lang="fi-FI" altLang="fi-FI" sz="1200"/>
              <a:pPr/>
              <a:t>6</a:t>
            </a:fld>
            <a:endParaRPr lang="fi-FI" altLang="fi-FI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D6DAC12-A0B2-A64E-BD50-E51B2B978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4431DEA-F74B-3E40-91E8-4D1267267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94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C17F927-DC1D-074A-90E8-DD773CDEFB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BD164EF3-6BEE-1949-BF5B-4BA37369B0A3}" type="slidenum">
              <a:rPr lang="fi-FI" altLang="fi-FI" sz="1200"/>
              <a:pPr/>
              <a:t>7</a:t>
            </a:fld>
            <a:endParaRPr lang="fi-FI" altLang="fi-FI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69A35B57-8957-8E44-8DA9-2B516B43BE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4685D9-0746-CA49-B043-433C973F9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8899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63B94DB4-6860-CD4B-B56C-45F41409E8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107C7F4A-78DB-3541-A3F9-4EDB454D8EE9}" type="slidenum">
              <a:rPr lang="fi-FI" altLang="fi-FI" sz="1200"/>
              <a:pPr/>
              <a:t>8</a:t>
            </a:fld>
            <a:endParaRPr lang="fi-FI" altLang="fi-FI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A7ABB6F5-84BA-C14E-985A-A780E95314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73B437A-05E0-E544-BE85-47E21B15B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04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9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3"/>
            <a:ext cx="7636336" cy="875931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17" y="1045886"/>
            <a:ext cx="203149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9"/>
            <a:ext cx="12192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3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3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18.1.2021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18.1.2021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1341344"/>
            <a:ext cx="4011084" cy="1162051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1341346"/>
            <a:ext cx="6815667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2503396"/>
            <a:ext cx="4011084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18.1.2021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18.1.2021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18.1.2021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93B96-58CA-2F49-AE74-929E8E474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979C5-8ACA-2E40-84BF-6C7E262D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1FE9A-1F20-204E-A9D7-54390F81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A157-24F2-5B44-85E2-35FC1696050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89520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97407-5B90-C44C-A15E-FD8C8FC1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F053E-B1D2-5345-BF99-47D42525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A074E-091B-9E40-AD57-2F037B6D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6EA57-B921-E844-B42D-BDCD901D344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041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7670800" y="274640"/>
            <a:ext cx="27432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68580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18.1.2021</a:t>
            </a:fld>
            <a:endParaRPr lang="fi-FI" dirty="0"/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07BCE2DF-9817-2E48-BD3A-C6C55D1D9D6D}"/>
              </a:ext>
            </a:extLst>
          </p:cNvPr>
          <p:cNvGrpSpPr/>
          <p:nvPr userDrawn="1"/>
        </p:nvGrpSpPr>
        <p:grpSpPr>
          <a:xfrm rot="5400000">
            <a:off x="11296258" y="142284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513F1F-7187-C441-B04D-BF11CC149C8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DC5829CD-CD4F-5C42-9A61-EED063633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5260665" y="1"/>
            <a:ext cx="6931336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516845"/>
            <a:ext cx="632168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8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18.1.2021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23">
            <a:extLst>
              <a:ext uri="{FF2B5EF4-FFF2-40B4-BE49-F238E27FC236}">
                <a16:creationId xmlns:a16="http://schemas.microsoft.com/office/drawing/2014/main" id="{F3551C5D-0057-DC41-9E7C-A1A8AA2FDA90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7" name="Suorakulmio 15">
              <a:extLst>
                <a:ext uri="{FF2B5EF4-FFF2-40B4-BE49-F238E27FC236}">
                  <a16:creationId xmlns:a16="http://schemas.microsoft.com/office/drawing/2014/main" id="{0F6FD1BE-0957-9041-8E36-238EE014996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34F69E3A-6EC7-0A49-BD32-1DCD45F1C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3473451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567765" y="2719296"/>
            <a:ext cx="5797176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5689" y="3227297"/>
            <a:ext cx="4721412" cy="1763059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5689" y="5162834"/>
            <a:ext cx="4721412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6544235" y="3937000"/>
            <a:ext cx="5205507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18.1.2021</a:t>
            </a:fld>
            <a:endParaRPr lang="fi-FI" dirty="0"/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7CC12014-B2EC-EA41-96E7-19C3BE2863A6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8B4D5D-EBC4-324A-8AD8-11CAE1F82D75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0E6BDD09-8E91-5442-BC1F-19805D9B4A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18.1.2021</a:t>
            </a:fld>
            <a:endParaRPr lang="fi-FI" dirty="0"/>
          </a:p>
        </p:txBody>
      </p:sp>
      <p:sp>
        <p:nvSpPr>
          <p:cNvPr id="19" name="Suorakulmio 18"/>
          <p:cNvSpPr/>
          <p:nvPr userDrawn="1"/>
        </p:nvSpPr>
        <p:spPr>
          <a:xfrm>
            <a:off x="609601" y="0"/>
            <a:ext cx="763387" cy="10280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Helvetica" pitchFamily="34" charset="0"/>
            </a:endParaRPr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4" name="Kuva 21">
            <a:extLst>
              <a:ext uri="{FF2B5EF4-FFF2-40B4-BE49-F238E27FC236}">
                <a16:creationId xmlns:a16="http://schemas.microsoft.com/office/drawing/2014/main" id="{0C0380FA-38CB-A64D-99C6-C526E1173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7" y="165903"/>
            <a:ext cx="323551" cy="736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18.1.2021</a:t>
            </a:fld>
            <a:endParaRPr lang="fi-FI" dirty="0"/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49713AF5-3137-1E45-8102-47FB99AD88FA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43240E60-0C26-104E-9872-98AFA209BB3C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CE874B42-071B-7847-817D-6FC9A83E2A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609603" y="637579"/>
            <a:ext cx="982455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18.1.2021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18.1.2021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700"/>
            <a:ext cx="5386917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697091"/>
            <a:ext cx="5386917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0" y="1844700"/>
            <a:ext cx="5389033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0" y="2697091"/>
            <a:ext cx="5389033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18.1.2021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18.1.2021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18.1.2021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637579"/>
            <a:ext cx="9808432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18.1.2021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23">
            <a:extLst>
              <a:ext uri="{FF2B5EF4-FFF2-40B4-BE49-F238E27FC236}">
                <a16:creationId xmlns:a16="http://schemas.microsoft.com/office/drawing/2014/main" id="{9668B4A1-5747-0849-B106-BCB2258133EF}"/>
              </a:ext>
            </a:extLst>
          </p:cNvPr>
          <p:cNvGrpSpPr/>
          <p:nvPr userDrawn="1"/>
        </p:nvGrpSpPr>
        <p:grpSpPr>
          <a:xfrm>
            <a:off x="10819012" y="0"/>
            <a:ext cx="763388" cy="1028096"/>
            <a:chOff x="457200" y="0"/>
            <a:chExt cx="763388" cy="1028096"/>
          </a:xfrm>
        </p:grpSpPr>
        <p:sp>
          <p:nvSpPr>
            <p:cNvPr id="14" name="Suorakulmio 15">
              <a:extLst>
                <a:ext uri="{FF2B5EF4-FFF2-40B4-BE49-F238E27FC236}">
                  <a16:creationId xmlns:a16="http://schemas.microsoft.com/office/drawing/2014/main" id="{AAF44C79-4E15-F048-972A-8B0496C88F1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5" name="Kuva 21">
              <a:extLst>
                <a:ext uri="{FF2B5EF4-FFF2-40B4-BE49-F238E27FC236}">
                  <a16:creationId xmlns:a16="http://schemas.microsoft.com/office/drawing/2014/main" id="{DBECB2EE-27CD-6B4F-921F-41A1F05FB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17" r:id="rId2"/>
    <p:sldLayoutId id="2147483751" r:id="rId3"/>
    <p:sldLayoutId id="2147483752" r:id="rId4"/>
    <p:sldLayoutId id="214748371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753" r:id="rId13"/>
    <p:sldLayoutId id="2147483754" r:id="rId14"/>
  </p:sldLayoutIdLst>
  <p:hf hdr="0"/>
  <p:txStyles>
    <p:titleStyle>
      <a:lvl1pPr algn="l" defTabSz="457189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7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771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8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/>
              <a:t>25.4.2017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akasvatus.fi/" TargetMode="External"/><Relationship Id="rId3" Type="http://schemas.openxmlformats.org/officeDocument/2006/relationships/hyperlink" Target="https://www.opettajantietopalvelu.fi/tekij%C3%A4t/Mirva-Kuusela.html" TargetMode="External"/><Relationship Id="rId7" Type="http://schemas.openxmlformats.org/officeDocument/2006/relationships/hyperlink" Target="http://www.koulukino.net/etusivu" TargetMode="External"/><Relationship Id="rId2" Type="http://schemas.openxmlformats.org/officeDocument/2006/relationships/hyperlink" Target="https://www.opettajantietopalvelu.fi/tekij%C3%A4t/Sinikka-Rusanen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oph.fi/en/node/1677" TargetMode="External"/><Relationship Id="rId5" Type="http://schemas.openxmlformats.org/officeDocument/2006/relationships/hyperlink" Target="https://www.opettajantietopalvelu.fi/tekij%C3%A4t/Kaisa-Torkki.html" TargetMode="External"/><Relationship Id="rId4" Type="http://schemas.openxmlformats.org/officeDocument/2006/relationships/hyperlink" Target="https://www.opettajantietopalvelu.fi/tekij%C3%A4t/Kati-Rintakorpi.html" TargetMode="External"/><Relationship Id="rId9" Type="http://schemas.openxmlformats.org/officeDocument/2006/relationships/hyperlink" Target="https://www.kansallisgalleria.f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636336" cy="2386361"/>
          </a:xfrm>
        </p:spPr>
        <p:txBody>
          <a:bodyPr/>
          <a:lstStyle/>
          <a:p>
            <a:r>
              <a:rPr lang="en-US" dirty="0" err="1">
                <a:latin typeface="Gill Sans MT" panose="020B0502020104020203" pitchFamily="34" charset="77"/>
              </a:rPr>
              <a:t>Kuvataide</a:t>
            </a:r>
            <a:r>
              <a:rPr lang="en-US" dirty="0">
                <a:latin typeface="Gill Sans MT" panose="020B0502020104020203" pitchFamily="34" charset="77"/>
              </a:rPr>
              <a:t> POMM1032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LOKKA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18.1.2021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686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1">
            <a:extLst>
              <a:ext uri="{FF2B5EF4-FFF2-40B4-BE49-F238E27FC236}">
                <a16:creationId xmlns:a16="http://schemas.microsoft.com/office/drawing/2014/main" id="{D51BE91F-B3AB-6F46-9E61-58629FC860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900">
                <a:solidFill>
                  <a:srgbClr val="FF0000"/>
                </a:solidFill>
                <a:latin typeface="Helvetica" pitchFamily="2" charset="0"/>
              </a:rPr>
              <a:t>JYU. </a:t>
            </a:r>
            <a:r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t>Since 1863.</a:t>
            </a:r>
          </a:p>
        </p:txBody>
      </p:sp>
      <p:sp>
        <p:nvSpPr>
          <p:cNvPr id="35842" name="Slide Number Placeholder 2">
            <a:extLst>
              <a:ext uri="{FF2B5EF4-FFF2-40B4-BE49-F238E27FC236}">
                <a16:creationId xmlns:a16="http://schemas.microsoft.com/office/drawing/2014/main" id="{76F6B8CA-5EB0-BD4F-80E7-A759D581DB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F865A8-2234-9844-AB3F-41DED7A60A53}" type="slidenum"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i-FI" altLang="fi-FI" sz="9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5843" name="Title 3">
            <a:extLst>
              <a:ext uri="{FF2B5EF4-FFF2-40B4-BE49-F238E27FC236}">
                <a16:creationId xmlns:a16="http://schemas.microsoft.com/office/drawing/2014/main" id="{4A12DB17-AC74-6B4F-A95C-9D4454E8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806" y="653675"/>
            <a:ext cx="8033686" cy="1019175"/>
          </a:xfrm>
        </p:spPr>
        <p:txBody>
          <a:bodyPr/>
          <a:lstStyle/>
          <a:p>
            <a:r>
              <a:rPr lang="en-US" altLang="fi-FI" dirty="0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VASTAMAINOS-MEDIATULKINTA  </a:t>
            </a:r>
            <a:r>
              <a:rPr lang="mr-IN" altLang="fi-FI" sz="1800" dirty="0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–</a:t>
            </a:r>
            <a:r>
              <a:rPr lang="en-US" altLang="fi-FI" sz="1800" dirty="0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fi-FI" sz="1800" dirty="0" err="1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tehdään</a:t>
            </a:r>
            <a:r>
              <a:rPr lang="en-US" altLang="fi-FI" sz="1800" dirty="0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  </a:t>
            </a:r>
            <a:r>
              <a:rPr lang="en-US" altLang="fi-FI" sz="1800" dirty="0" err="1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demolla</a:t>
            </a:r>
            <a:endParaRPr lang="en-US" altLang="fi-FI" sz="1800" dirty="0">
              <a:solidFill>
                <a:srgbClr val="9BBB59"/>
              </a:solidFill>
              <a:latin typeface="Impact" panose="020B080603090205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Content Placeholder 4">
            <a:extLst>
              <a:ext uri="{FF2B5EF4-FFF2-40B4-BE49-F238E27FC236}">
                <a16:creationId xmlns:a16="http://schemas.microsoft.com/office/drawing/2014/main" id="{9E185473-A24A-8147-AF11-666576C15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89" y="1536700"/>
            <a:ext cx="9903417" cy="486568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fi-FI" sz="2800" dirty="0">
              <a:latin typeface="Helvetica" pitchFamily="2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Suunnittele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tehtävä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jossa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voit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harjoitella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vastalukemista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oppilaiden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kanssa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ts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.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stereotypiat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käännetään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nurin</a:t>
            </a:r>
            <a:r>
              <a:rPr lang="en-US" altLang="fi-FI" sz="2800">
                <a:latin typeface="Helvetica" pitchFamily="2" charset="0"/>
                <a:ea typeface="ＭＳ Ｐゴシック" panose="020B0600070205080204" pitchFamily="34" charset="-128"/>
              </a:rPr>
              <a:t> =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negatiivisina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esitettyjä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piirteitä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käsitellään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positiivisina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fi-FI" sz="3000" dirty="0">
              <a:latin typeface="Helvetica" pitchFamily="2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Merkitysten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monitulkintaisuus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korostuu</a:t>
            </a:r>
            <a:endParaRPr lang="en-US" altLang="fi-FI" sz="3000" dirty="0">
              <a:latin typeface="Helvetica" pitchFamily="2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fi-FI" sz="3000" dirty="0">
              <a:latin typeface="Helvetica" pitchFamily="2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Mahdollisia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työtapoja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: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sarjakuva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,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kollaasi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,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iPadin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piirto-ohjelma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,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iMotion+iMovie+garageband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 …</a:t>
            </a:r>
          </a:p>
        </p:txBody>
      </p:sp>
      <p:sp>
        <p:nvSpPr>
          <p:cNvPr id="35845" name="Date Placeholder 5">
            <a:extLst>
              <a:ext uri="{FF2B5EF4-FFF2-40B4-BE49-F238E27FC236}">
                <a16:creationId xmlns:a16="http://schemas.microsoft.com/office/drawing/2014/main" id="{21EDD8C7-60AD-864B-9BC5-4180F06EF2C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F2CC4C-50BF-0549-8139-123DFC24631B}" type="datetime1"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18.1.2021</a:t>
            </a:fld>
            <a:endParaRPr lang="fi-FI" altLang="fi-FI" sz="90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86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86BF0CD-0FA4-9740-BA6E-BEC69045D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EB67217-B226-2B45-864E-023C4F9A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37F4A76-8B4B-BF48-9A00-6CD7C9B01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7689"/>
            <a:ext cx="10972800" cy="59266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676E25"/>
                </a:solidFill>
                <a:latin typeface="Impact" panose="020B0806030902050204" pitchFamily="34" charset="0"/>
              </a:rPr>
              <a:t>	TEHTÄVÄ 1:</a:t>
            </a:r>
            <a:endParaRPr lang="fi-FI" dirty="0">
              <a:solidFill>
                <a:srgbClr val="676E25"/>
              </a:solidFill>
              <a:latin typeface="Impact" panose="020B0806030902050204" pitchFamily="34" charset="0"/>
            </a:endParaRP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pPr marL="0" indent="0">
              <a:buNone/>
            </a:pPr>
            <a:r>
              <a:rPr lang="fi-FI" b="1" dirty="0"/>
              <a:t>	” Minä ja minun toimintani ”</a:t>
            </a:r>
            <a:r>
              <a:rPr lang="fi-FI" dirty="0"/>
              <a:t> - millainen olen tai haluaisin olla. Piirros / väritetty piirros A3 väripaperi. 	Lyijykynä ja akvarelli puuvärit /kuivapastelli. Mittasuhteet, rajaus, eleet - ilmeet. </a:t>
            </a:r>
            <a:r>
              <a:rPr lang="fi-FI" dirty="0" err="1"/>
              <a:t>Voimauttava</a:t>
            </a:r>
            <a:r>
              <a:rPr lang="fi-FI" dirty="0"/>
              <a:t> 	näkökulma. Vaihtoinen työväline: </a:t>
            </a: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pPr marL="0" indent="0">
              <a:buNone/>
            </a:pPr>
            <a:r>
              <a:rPr lang="fi-FI" dirty="0"/>
              <a:t>       tehtävän tavoitteet:			                           OKL-versio:</a:t>
            </a:r>
          </a:p>
          <a:p>
            <a:pPr marL="0" indent="0">
              <a:buNone/>
            </a:pPr>
            <a:r>
              <a:rPr lang="fi-FI" dirty="0"/>
              <a:t>      - valitun toiminnan esittely                                     Pohditaan yhteisesti miten arvioisit</a:t>
            </a:r>
          </a:p>
          <a:p>
            <a:pPr marL="0" indent="0">
              <a:buNone/>
            </a:pPr>
            <a:r>
              <a:rPr lang="fi-FI" dirty="0"/>
              <a:t>      - välineiden käyttö 			                           tämän tehtävän -&gt; </a:t>
            </a:r>
            <a:r>
              <a:rPr lang="fi-FI"/>
              <a:t>esitellään pääpointit.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      - värien käyttö</a:t>
            </a:r>
          </a:p>
          <a:p>
            <a:pPr marL="0" indent="0">
              <a:buNone/>
            </a:pPr>
            <a:r>
              <a:rPr lang="fi-FI" dirty="0"/>
              <a:t>      - mittakaava toiminnan mukaan</a:t>
            </a: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pPr marL="0" indent="0">
              <a:buNone/>
            </a:pPr>
            <a:r>
              <a:rPr lang="fi-FI" b="1" dirty="0">
                <a:solidFill>
                  <a:srgbClr val="676E25"/>
                </a:solidFill>
                <a:latin typeface="Impact" panose="020B0806030902050204" pitchFamily="34" charset="0"/>
              </a:rPr>
              <a:t>         TEHTÄVÄ 2:</a:t>
            </a:r>
            <a:endParaRPr lang="fi-FI" dirty="0">
              <a:solidFill>
                <a:srgbClr val="676E25"/>
              </a:solidFill>
              <a:latin typeface="Impact" panose="020B0806030902050204" pitchFamily="34" charset="0"/>
            </a:endParaRP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pPr marL="0" indent="0">
              <a:buNone/>
            </a:pPr>
            <a:r>
              <a:rPr lang="fi-FI" b="1" dirty="0"/>
              <a:t>       ” Tarina kuvan taustalla ”</a:t>
            </a:r>
            <a:r>
              <a:rPr lang="fi-FI" dirty="0"/>
              <a:t> - omakuva jonka kaveri ottaa tabletilla, </a:t>
            </a:r>
            <a:r>
              <a:rPr lang="fi-FI" dirty="0" err="1"/>
              <a:t>green</a:t>
            </a:r>
            <a:r>
              <a:rPr lang="fi-FI" dirty="0"/>
              <a:t> </a:t>
            </a:r>
            <a:r>
              <a:rPr lang="fi-FI" dirty="0" err="1"/>
              <a:t>screeniä</a:t>
            </a:r>
            <a:r>
              <a:rPr lang="fi-FI" dirty="0"/>
              <a:t> vasten. Voi liittyä</a:t>
            </a:r>
          </a:p>
          <a:p>
            <a:pPr marL="0" indent="0">
              <a:buNone/>
            </a:pPr>
            <a:r>
              <a:rPr lang="fi-FI" dirty="0"/>
              <a:t>       harrastukseen tms. Rekvisiittaa kuten hattuja, huiveja, naamioita, takkeja ym. paikalle. (kouluversio) </a:t>
            </a:r>
          </a:p>
          <a:p>
            <a:pPr marL="0" indent="0">
              <a:buNone/>
            </a:pPr>
            <a:r>
              <a:rPr lang="fi-FI" dirty="0"/>
              <a:t>       Tässäkin rajaus, kuvakulma ja mittakaava esille, samoin </a:t>
            </a:r>
            <a:r>
              <a:rPr lang="fi-FI" dirty="0" err="1"/>
              <a:t>voimauttava</a:t>
            </a:r>
            <a:r>
              <a:rPr lang="fi-FI" dirty="0"/>
              <a:t> näkökulma.</a:t>
            </a:r>
          </a:p>
          <a:p>
            <a:pPr marL="0" indent="0">
              <a:buNone/>
            </a:pPr>
            <a:r>
              <a:rPr lang="fi-FI" dirty="0"/>
              <a:t>       </a:t>
            </a:r>
            <a:r>
              <a:rPr lang="fi-FI" dirty="0" err="1"/>
              <a:t>Huom</a:t>
            </a:r>
            <a:r>
              <a:rPr lang="fi-FI" dirty="0"/>
              <a:t>! ei </a:t>
            </a:r>
            <a:r>
              <a:rPr lang="fi-FI" dirty="0" err="1"/>
              <a:t>photoshoppausta</a:t>
            </a:r>
            <a:r>
              <a:rPr lang="fi-FI" dirty="0"/>
              <a:t>, vain valotusta / kirkkautta / rajausta tai muuta perustoimintoa voi säätää</a:t>
            </a:r>
          </a:p>
          <a:p>
            <a:pPr marL="0" indent="0">
              <a:buNone/>
            </a:pPr>
            <a:r>
              <a:rPr lang="fi-FI" dirty="0"/>
              <a:t>       jälkikäteen. Taustakuva joko omasta kuvapankista tai kuvakaappauksena. Lähetys … e-mailitse.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F4C8C525-53D8-4B45-A207-74694D95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18.1.2021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220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636336" cy="2386361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KIITOS OSALLISTUJILLE!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LOKKA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18.1.2021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605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3" y="84384"/>
            <a:ext cx="9824559" cy="1573107"/>
          </a:xfrm>
        </p:spPr>
        <p:txBody>
          <a:bodyPr/>
          <a:lstStyle/>
          <a:p>
            <a:r>
              <a:rPr lang="fi-FI" dirty="0">
                <a:solidFill>
                  <a:srgbClr val="4C39A0"/>
                </a:solidFill>
                <a:latin typeface="Impact" panose="020B0806030902050204" pitchFamily="34" charset="0"/>
              </a:rPr>
              <a:t>KUVATAITEEN TEHTÄVÄ                                              </a:t>
            </a:r>
            <a:r>
              <a:rPr lang="fi-FI" dirty="0" err="1">
                <a:solidFill>
                  <a:srgbClr val="4C39A0"/>
                </a:solidFill>
                <a:latin typeface="Impact" panose="020B0806030902050204" pitchFamily="34" charset="0"/>
              </a:rPr>
              <a:t>pops</a:t>
            </a:r>
            <a:r>
              <a:rPr lang="fi-FI" dirty="0">
                <a:solidFill>
                  <a:srgbClr val="4C39A0"/>
                </a:solidFill>
                <a:latin typeface="Impact" panose="020B0806030902050204" pitchFamily="34" charset="0"/>
              </a:rPr>
              <a:t> 2016</a:t>
            </a:r>
            <a:endParaRPr lang="en-US" dirty="0">
              <a:solidFill>
                <a:srgbClr val="4C39A0"/>
              </a:solidFill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31376"/>
            <a:ext cx="10972800" cy="5270479"/>
          </a:xfrm>
        </p:spPr>
        <p:txBody>
          <a:bodyPr>
            <a:normAutofit fontScale="92500" lnSpcReduction="20000"/>
          </a:bodyPr>
          <a:lstStyle/>
          <a:p>
            <a:pPr lvl="0"/>
            <a:endParaRPr lang="fi-FI" dirty="0">
              <a:latin typeface="Gill Sans MT" panose="020B0502020104020203" pitchFamily="34" charset="77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Kulttuurisesti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moninaisen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todellisuuden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tutkiminen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taiteen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keinoin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Kuvataiteen</a:t>
            </a:r>
            <a:r>
              <a:rPr lang="en-US" dirty="0">
                <a:latin typeface="Century Gothic" panose="020B0502020202020204" pitchFamily="34" charset="0"/>
              </a:rPr>
              <a:t> + </a:t>
            </a:r>
            <a:r>
              <a:rPr lang="en-US" dirty="0" err="1">
                <a:latin typeface="Century Gothic" panose="020B0502020202020204" pitchFamily="34" charset="0"/>
              </a:rPr>
              <a:t>visuaalisen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kulttuurin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ilmiöiden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ymmärtäminen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Kokemuksellinen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</a:rPr>
              <a:t>moniaistinen</a:t>
            </a:r>
            <a:r>
              <a:rPr lang="en-US" dirty="0">
                <a:latin typeface="Century Gothic" panose="020B0502020202020204" pitchFamily="34" charset="0"/>
              </a:rPr>
              <a:t> ja </a:t>
            </a:r>
            <a:r>
              <a:rPr lang="en-US" dirty="0" err="1">
                <a:latin typeface="Century Gothic" panose="020B0502020202020204" pitchFamily="34" charset="0"/>
              </a:rPr>
              <a:t>toiminnaliinen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oppiminen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Historiallinen</a:t>
            </a:r>
            <a:r>
              <a:rPr lang="en-US" dirty="0">
                <a:latin typeface="Century Gothic" panose="020B0502020202020204" pitchFamily="34" charset="0"/>
              </a:rPr>
              <a:t> ja </a:t>
            </a:r>
            <a:r>
              <a:rPr lang="en-US" dirty="0" err="1">
                <a:latin typeface="Century Gothic" panose="020B0502020202020204" pitchFamily="34" charset="0"/>
              </a:rPr>
              <a:t>kulttuurinen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näkökulma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Ohjaa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käyttämään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erilaisia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kuvailmaisun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keinoja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err="1">
                <a:latin typeface="Century Gothic" panose="020B0502020202020204" pitchFamily="34" charset="0"/>
              </a:rPr>
              <a:t>Opetuksen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eheyttäminen</a:t>
            </a:r>
            <a:r>
              <a:rPr lang="en-US" dirty="0">
                <a:latin typeface="Century Gothic" panose="020B0502020202020204" pitchFamily="34" charset="0"/>
              </a:rPr>
              <a:t> ( </a:t>
            </a:r>
            <a:r>
              <a:rPr lang="en-US" dirty="0" err="1">
                <a:latin typeface="Century Gothic" panose="020B0502020202020204" pitchFamily="34" charset="0"/>
              </a:rPr>
              <a:t>monilukutaito</a:t>
            </a:r>
            <a:r>
              <a:rPr lang="en-US" dirty="0">
                <a:latin typeface="Century Gothic" panose="020B0502020202020204" pitchFamily="34" charset="0"/>
              </a:rPr>
              <a:t>, MOK )</a:t>
            </a:r>
          </a:p>
          <a:p>
            <a:r>
              <a:rPr lang="en-US" dirty="0" err="1">
                <a:latin typeface="Century Gothic" panose="020B0502020202020204" pitchFamily="34" charset="0"/>
              </a:rPr>
              <a:t>Yhteistyö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ulkopuoliset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toimijat</a:t>
            </a:r>
            <a:r>
              <a:rPr lang="en-US" dirty="0">
                <a:latin typeface="Century Gothic" panose="020B0502020202020204" pitchFamily="34" charset="0"/>
              </a:rPr>
              <a:t>: </a:t>
            </a:r>
            <a:r>
              <a:rPr lang="en-US" dirty="0" err="1">
                <a:latin typeface="Century Gothic" panose="020B0502020202020204" pitchFamily="34" charset="0"/>
              </a:rPr>
              <a:t>museot</a:t>
            </a:r>
            <a:r>
              <a:rPr lang="en-US" dirty="0">
                <a:latin typeface="Century Gothic" panose="020B0502020202020204" pitchFamily="34" charset="0"/>
              </a:rPr>
              <a:t>, </a:t>
            </a:r>
            <a:r>
              <a:rPr lang="en-US" dirty="0" err="1">
                <a:latin typeface="Century Gothic" panose="020B0502020202020204" pitchFamily="34" charset="0"/>
              </a:rPr>
              <a:t>kulttuurikohteet</a:t>
            </a:r>
            <a:r>
              <a:rPr lang="en-US" dirty="0">
                <a:latin typeface="Century Gothic" panose="020B0502020202020204" pitchFamily="34" charset="0"/>
              </a:rPr>
              <a:t> …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18.1.2021</a:t>
            </a:fld>
            <a:endParaRPr lang="fi-FI" dirty="0"/>
          </a:p>
        </p:txBody>
      </p:sp>
      <p:pic>
        <p:nvPicPr>
          <p:cNvPr id="8" name="Kuva 7" descr="Kuva, joka sisältää kohteen henkilö, sisä, mies, pöytä&#10;&#10;Kuvaus luotu automaattisesti">
            <a:extLst>
              <a:ext uri="{FF2B5EF4-FFF2-40B4-BE49-F238E27FC236}">
                <a16:creationId xmlns:a16="http://schemas.microsoft.com/office/drawing/2014/main" id="{F952BAAA-278D-7B41-8D1C-E7EDF51B8D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4248" y="0"/>
            <a:ext cx="12187752" cy="683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6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865E110A-0815-F141-A62C-17E4CD6B8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83" y="404814"/>
            <a:ext cx="9585867" cy="936625"/>
          </a:xfrm>
        </p:spPr>
        <p:txBody>
          <a:bodyPr/>
          <a:lstStyle/>
          <a:p>
            <a:pPr algn="l" eaLnBrk="1" hangingPunct="1"/>
            <a:r>
              <a:rPr lang="fi-FI" altLang="fi-FI" dirty="0">
                <a:solidFill>
                  <a:srgbClr val="77933C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KÄSITYS OPPIMISESTA </a:t>
            </a:r>
            <a:br>
              <a:rPr lang="fi-FI" altLang="fi-FI" sz="1400" dirty="0">
                <a:solidFill>
                  <a:srgbClr val="77933C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</a:br>
            <a:r>
              <a:rPr lang="fi-FI" altLang="fi-FI" sz="1400" dirty="0">
                <a:solidFill>
                  <a:srgbClr val="00206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																		 Antti Lokka</a:t>
            </a:r>
            <a:endParaRPr lang="fi-FI" altLang="fi-FI" sz="14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E2F7698D-7C9B-C14C-8AA5-738516750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83" y="697424"/>
            <a:ext cx="10927439" cy="58557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i-FI" altLang="fi-FI" dirty="0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  <a:p>
            <a:pPr marL="0" indent="0"/>
            <a:r>
              <a:rPr lang="fi-FI" altLang="fi-FI" sz="20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 viisi periaatetta</a:t>
            </a:r>
          </a:p>
          <a:p>
            <a:pPr marL="0" indent="0"/>
            <a:r>
              <a:rPr lang="fi-FI" altLang="fi-FI" sz="3800" dirty="0">
                <a:solidFill>
                  <a:srgbClr val="604A7B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 </a:t>
            </a:r>
            <a:r>
              <a:rPr lang="fi-FI" altLang="fi-FI" sz="3800" dirty="0">
                <a:solidFill>
                  <a:srgbClr val="604A7B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oppilas aktiivinen toimija, myönteiset kokemukset</a:t>
            </a:r>
          </a:p>
          <a:p>
            <a:pPr marL="0" indent="0"/>
            <a:r>
              <a:rPr lang="fi-FI" altLang="fi-FI" sz="3800" dirty="0">
                <a:solidFill>
                  <a:srgbClr val="604A7B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yhdessä tekeminen ja uutta luova toiminta</a:t>
            </a:r>
          </a:p>
          <a:p>
            <a:pPr marL="0" indent="0"/>
            <a:r>
              <a:rPr lang="fi-FI" altLang="fi-FI" sz="3800" dirty="0">
                <a:solidFill>
                  <a:srgbClr val="604A7B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oppiminen vuorovaikutuksessa toisten kanssa</a:t>
            </a:r>
          </a:p>
          <a:p>
            <a:pPr marL="0" indent="0"/>
            <a:r>
              <a:rPr lang="fi-FI" altLang="fi-FI" sz="3800" dirty="0">
                <a:solidFill>
                  <a:srgbClr val="604A7B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taitojen merkitys</a:t>
            </a:r>
          </a:p>
          <a:p>
            <a:pPr marL="0" indent="0"/>
            <a:r>
              <a:rPr lang="fi-FI" altLang="fi-FI" sz="3800" dirty="0">
                <a:solidFill>
                  <a:srgbClr val="604A7B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vastuu omasta opiskelusta</a:t>
            </a:r>
          </a:p>
          <a:p>
            <a:pPr>
              <a:buFontTx/>
              <a:buChar char="-"/>
            </a:pPr>
            <a:r>
              <a:rPr lang="fi-FI" altLang="fi-FI" sz="2300" dirty="0">
                <a:solidFill>
                  <a:srgbClr val="604A7B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oman oppimisprosessin hahmottaminen</a:t>
            </a:r>
          </a:p>
          <a:p>
            <a:pPr>
              <a:buFontTx/>
              <a:buChar char="-"/>
            </a:pPr>
            <a:r>
              <a:rPr lang="fi-FI" altLang="fi-FI" sz="2300" dirty="0">
                <a:solidFill>
                  <a:srgbClr val="604A7B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tavoitteiden asettaminen ja oman työn arviointi</a:t>
            </a:r>
          </a:p>
          <a:p>
            <a:pPr>
              <a:buFontTx/>
              <a:buChar char="-"/>
            </a:pPr>
            <a:r>
              <a:rPr lang="fi-FI" altLang="fi-FI" sz="2300" dirty="0">
                <a:solidFill>
                  <a:srgbClr val="604A7B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rPr>
              <a:t>kannustavan ja ohjaavan palautteen merkitys</a:t>
            </a:r>
          </a:p>
          <a:p>
            <a:pPr marL="0" indent="0"/>
            <a:endParaRPr lang="fi-FI" altLang="fi-FI" sz="3600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fi-FI" altLang="fi-FI" sz="1600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Lähde: POPS2016</a:t>
            </a: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80795B26-E9DB-F04D-9FCF-11E03ECC4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447800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endParaRPr lang="en-US" altLang="fi-FI">
              <a:latin typeface="Arial" panose="020B0604020202020204" pitchFamily="34" charset="0"/>
            </a:endParaRPr>
          </a:p>
        </p:txBody>
      </p:sp>
      <p:pic>
        <p:nvPicPr>
          <p:cNvPr id="5" name="Kuva 4" descr="Kuva, joka sisältää kohteen henkilö, sisä, nainen, seisominen&#10;&#10;Kuvaus luotu automaattisesti">
            <a:extLst>
              <a:ext uri="{FF2B5EF4-FFF2-40B4-BE49-F238E27FC236}">
                <a16:creationId xmlns:a16="http://schemas.microsoft.com/office/drawing/2014/main" id="{63AE3611-C84A-5F46-BF64-7D4ACBC063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7191215" y="3607481"/>
            <a:ext cx="5000786" cy="284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6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0F2112F-8671-0C45-BFB1-B0D24811D6B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25464" y="333375"/>
            <a:ext cx="10023450" cy="762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i-FI" sz="5300" dirty="0">
                <a:latin typeface="Trebuchet MS" charset="0"/>
              </a:rPr>
              <a:t>				</a:t>
            </a:r>
            <a:r>
              <a:rPr lang="fi-FI" sz="4900" dirty="0">
                <a:latin typeface="Trebuchet MS" charset="0"/>
              </a:rPr>
              <a:t>                     </a:t>
            </a:r>
            <a:br>
              <a:rPr lang="fi-FI" sz="4900" dirty="0">
                <a:latin typeface="Trebuchet MS" charset="0"/>
              </a:rPr>
            </a:br>
            <a:r>
              <a:rPr lang="fi-FI" sz="4900" baseline="30000" noProof="1">
                <a:solidFill>
                  <a:srgbClr val="660066"/>
                </a:solidFill>
                <a:latin typeface="Impact" charset="0"/>
                <a:cs typeface="Century Gothic" charset="0"/>
              </a:rPr>
              <a:t>OPETUSSUUNNITELMA	ja MONILUKUTAITO	LK 3-6                               </a:t>
            </a:r>
            <a:r>
              <a:rPr lang="fi-FI" sz="1300" dirty="0">
                <a:solidFill>
                  <a:srgbClr val="08306D"/>
                </a:solidFill>
                <a:latin typeface="Gill Sans MT" panose="020B0502020104020203" pitchFamily="34" charset="77"/>
                <a:cs typeface="Century Gothic" charset="0"/>
              </a:rPr>
              <a:t>Antti Lokka</a:t>
            </a:r>
            <a:br>
              <a:rPr lang="fi-FI" sz="1300" dirty="0">
                <a:latin typeface="Trebuchet MS" charset="0"/>
              </a:rPr>
            </a:br>
            <a:r>
              <a:rPr lang="fi-FI" sz="2400" dirty="0">
                <a:latin typeface="Trebuchet MS" charset="0"/>
              </a:rPr>
              <a:t>			</a:t>
            </a:r>
            <a:endParaRPr lang="fi-FI" dirty="0">
              <a:latin typeface="Trebuchet MS" charset="0"/>
            </a:endParaRP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41180333-94E5-9847-9363-A6F1CDFC880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5463" y="1389172"/>
            <a:ext cx="11592733" cy="5011628"/>
          </a:xfrm>
        </p:spPr>
        <p:txBody>
          <a:bodyPr/>
          <a:lstStyle/>
          <a:p>
            <a:pPr marL="0" indent="0">
              <a:buNone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- T3 innostaa oppilasta ilmaisemaan havaintojaan ja ajatuksiaan kuvallisesti ja muita tiedon tuottaminen tapoja käyttäen </a:t>
            </a:r>
          </a:p>
          <a:p>
            <a:pPr marL="0" indent="0">
              <a:buFontTx/>
              <a:buChar char="-"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T5 ohjata oppilasta tavoitteellisen kuvallisten taitojen kehittämiseen yksin ja yhteistyössä muiden kanssa</a:t>
            </a:r>
          </a:p>
          <a:p>
            <a:pPr marL="0" indent="0">
              <a:buFontTx/>
              <a:buChar char="-"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T7 ohjata oppilasta tarkastelemaan kuvia eri lähtökohdista ja eri yhteyksissä sekä pohtimaan todellisuuden ja fiktion suhdetta.</a:t>
            </a:r>
          </a:p>
          <a:p>
            <a:pPr marL="0" indent="0">
              <a:buFontTx/>
              <a:buChar char="-"/>
            </a:pPr>
            <a:r>
              <a:rPr lang="fi-FI" altLang="fi-FI" sz="2400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  <a:endParaRPr lang="fi-FI" altLang="fi-FI" sz="2400" noProof="1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3" name="Picture 1" descr="Näyttökuva 2017-09-19 kello 16.00.49.png">
            <a:extLst>
              <a:ext uri="{FF2B5EF4-FFF2-40B4-BE49-F238E27FC236}">
                <a16:creationId xmlns:a16="http://schemas.microsoft.com/office/drawing/2014/main" id="{CD764080-F3F1-704A-B3BA-2C86E33A1651}"/>
              </a:ext>
            </a:extLst>
          </p:cNvPr>
          <p:cNvSpPr>
            <a:spLocks noChangeAspect="1"/>
          </p:cNvSpPr>
          <p:nvPr/>
        </p:nvSpPr>
        <p:spPr bwMode="auto">
          <a:xfrm>
            <a:off x="2495550" y="4545014"/>
            <a:ext cx="38163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i-FI" sz="2400">
              <a:latin typeface="Arial" panose="020B0604020202020204" pitchFamily="34" charset="0"/>
            </a:endParaRPr>
          </a:p>
        </p:txBody>
      </p:sp>
      <p:sp>
        <p:nvSpPr>
          <p:cNvPr id="20484" name="Picture 2" descr="P1080018.JPG">
            <a:extLst>
              <a:ext uri="{FF2B5EF4-FFF2-40B4-BE49-F238E27FC236}">
                <a16:creationId xmlns:a16="http://schemas.microsoft.com/office/drawing/2014/main" id="{DBE97AE2-901E-224C-9CBF-4856223EF2DE}"/>
              </a:ext>
            </a:extLst>
          </p:cNvPr>
          <p:cNvSpPr>
            <a:spLocks noChangeAspect="1"/>
          </p:cNvSpPr>
          <p:nvPr/>
        </p:nvSpPr>
        <p:spPr bwMode="auto">
          <a:xfrm>
            <a:off x="6383338" y="4557714"/>
            <a:ext cx="40687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i-FI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4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A2365D29-711E-DD46-8D1E-339654FF09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325" y="278969"/>
            <a:ext cx="12119675" cy="1394847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MULTIMODAALISUUS </a:t>
            </a:r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KUVATAITEESSA </a:t>
            </a: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– laajasta  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tekstikäsityksestä 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kulttuuriseen  </a:t>
            </a:r>
            <a:r>
              <a:rPr lang="fi-FI" altLang="fi-FI" dirty="0" err="1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moninaisuuten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					</a:t>
            </a:r>
            <a:endParaRPr lang="fi-FI" altLang="fi-FI" sz="1600" dirty="0">
              <a:solidFill>
                <a:srgbClr val="3366FF"/>
              </a:solidFill>
              <a:latin typeface="Impact" panose="020B0806030902050204" pitchFamily="34" charset="0"/>
              <a:ea typeface="Osaka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DAB5898-1231-164E-A5DA-169001C0825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2325" y="1341439"/>
            <a:ext cx="11535905" cy="551656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endParaRPr lang="fi-FI" altLang="fi-FI" sz="65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9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Visuaalisiin ja auditiivisiin viesteihin perustuva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”digilukutaito” on osa monilukutaitoa.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Laaja taidekäsitys, multimodaalisuus ja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Kulttuurinen moninaisuus tulisi huomioida myös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Digitaalisen materiaalin tuottamisessa ja analysoinnissa</a:t>
            </a: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5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2500" dirty="0">
                <a:latin typeface="Gill Sans MT" panose="020B0502020104020203" pitchFamily="34" charset="77"/>
                <a:ea typeface="Osaka" charset="-128"/>
              </a:rPr>
              <a:t>Lähde; Marjo Räsänen - Median taideperustainen lukutaito 2017 </a:t>
            </a: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FA33F22-9A7A-F746-9370-A92FA9D4F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71" t="5616" r="8356" b="14225"/>
          <a:stretch/>
        </p:blipFill>
        <p:spPr>
          <a:xfrm>
            <a:off x="5530517" y="-101600"/>
            <a:ext cx="6661483" cy="657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0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C605DEEF-F9C1-6348-A2A0-69607B0E03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4983" y="0"/>
            <a:ext cx="10132017" cy="1182029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</a:br>
            <a: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  <a:t>TULKINTA JA TUOTTAMINEN </a:t>
            </a:r>
            <a:b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</a:br>
            <a: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  <a:t>MEDIALUENNASSA</a:t>
            </a:r>
            <a:r>
              <a:rPr lang="fi-FI" sz="2400" dirty="0">
                <a:latin typeface="Impact" charset="0"/>
              </a:rPr>
              <a:t>	</a:t>
            </a:r>
            <a:r>
              <a:rPr lang="fi-FI" sz="2400" dirty="0">
                <a:latin typeface="Trebuchet MS" charset="0"/>
              </a:rPr>
              <a:t>                            </a:t>
            </a:r>
            <a:r>
              <a:rPr lang="fi-FI" sz="1200" dirty="0">
                <a:latin typeface="Century Gothic" charset="0"/>
              </a:rPr>
              <a:t>       2020</a:t>
            </a:r>
            <a:r>
              <a:rPr lang="fi-FI" sz="1200" dirty="0">
                <a:latin typeface="Century Gothic" charset="0"/>
                <a:cs typeface="Century Gothic" charset="0"/>
              </a:rPr>
              <a:t> Antti Lokka</a:t>
            </a:r>
            <a:r>
              <a:rPr lang="fi-FI" sz="1200" dirty="0">
                <a:latin typeface="Trebuchet MS" charset="0"/>
              </a:rPr>
              <a:t>	</a:t>
            </a:r>
            <a:r>
              <a:rPr lang="fi-FI" sz="2400" dirty="0">
                <a:latin typeface="Trebuchet MS" charset="0"/>
              </a:rPr>
              <a:t>	</a:t>
            </a:r>
            <a:endParaRPr lang="fi-FI" dirty="0">
              <a:latin typeface="Trebuchet MS" charset="0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E21788C5-7DB6-3C43-A559-9D0F9AA6A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983" y="1182029"/>
            <a:ext cx="11444118" cy="5823205"/>
          </a:xfrm>
        </p:spPr>
        <p:txBody>
          <a:bodyPr>
            <a:normAutofit fontScale="47500" lnSpcReduction="20000"/>
          </a:bodyPr>
          <a:lstStyle/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36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Todellisuuden ilmiöiden käsittäminen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Vaatii molempia käsiä: abstrakti ja 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Toiminnallinen tieto lomittuvat toisiinsa.</a:t>
            </a:r>
          </a:p>
          <a:p>
            <a:pPr marL="514350" indent="-514350" algn="l"/>
            <a:endParaRPr lang="fi-FI" altLang="fi-FI" sz="3600" dirty="0">
              <a:solidFill>
                <a:schemeClr val="tx1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Medialuennassa eri tieteenalojen 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Tulkintamallit yhdistyvät taiteisiin perustuviin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Menetelmiin. Ilmaisukeinojen hallintaa ja genrejen=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Lajityyppien tuntemusta on hyvä opiskella.</a:t>
            </a: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29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Lähde: Antero Salminen, Pääjalkainen 2005, Helena </a:t>
            </a: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Sederholm,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Conversations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on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Finnish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Art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Education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20017, </a:t>
            </a: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Marjo Räsänen, Median taideperustainen lukutaito 2017 </a:t>
            </a:r>
          </a:p>
          <a:p>
            <a:pPr marL="514350" indent="-514350" algn="l"/>
            <a:endParaRPr lang="fi-FI" altLang="fi-FI" dirty="0">
              <a:solidFill>
                <a:srgbClr val="898989"/>
              </a:solidFill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Kuva 2" descr="Kuva, joka sisältää kohteen nuoli&#10;&#10;Kuvaus luotu automaattisesti">
            <a:extLst>
              <a:ext uri="{FF2B5EF4-FFF2-40B4-BE49-F238E27FC236}">
                <a16:creationId xmlns:a16="http://schemas.microsoft.com/office/drawing/2014/main" id="{C4D02843-07B2-F746-A8CF-243C5DD3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885" y="0"/>
            <a:ext cx="7356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5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B242D4A1-74E7-1E42-B309-84ABE2A2BC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0481" y="609600"/>
            <a:ext cx="9811719" cy="1143000"/>
          </a:xfrm>
        </p:spPr>
        <p:txBody>
          <a:bodyPr>
            <a:normAutofit/>
          </a:bodyPr>
          <a:lstStyle/>
          <a:p>
            <a:r>
              <a:rPr lang="fi-FI" altLang="fi-FI" sz="3200" dirty="0">
                <a:solidFill>
                  <a:srgbClr val="2A4F6E"/>
                </a:solidFill>
                <a:latin typeface="Impact" panose="020B0806030902050204" pitchFamily="34" charset="0"/>
              </a:rPr>
              <a:t>REPRESENTAATIO= esittämisen tapa</a:t>
            </a:r>
            <a:br>
              <a:rPr lang="fi-FI" altLang="fi-FI" sz="3200" dirty="0">
                <a:solidFill>
                  <a:srgbClr val="2A4F6E"/>
                </a:solidFill>
                <a:latin typeface="Impact" panose="020B0806030902050204" pitchFamily="34" charset="0"/>
              </a:rPr>
            </a:br>
            <a:r>
              <a:rPr lang="fi-FI" altLang="fi-FI" sz="3200" dirty="0">
                <a:solidFill>
                  <a:srgbClr val="2A4F6E"/>
                </a:solidFill>
                <a:latin typeface="Impact" panose="020B0806030902050204" pitchFamily="34" charset="0"/>
              </a:rPr>
              <a:t>STEREOTYPIOIDEN PURKAMINEN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B5C368C4-5663-644A-A430-BFE3E341DC7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4469" y="1981200"/>
            <a:ext cx="10122708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miten mediat tuottavat todellisuutta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millaisin välinein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kenen näkökulmasta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todellisuuden peili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jatkuva toimitus</a:t>
            </a:r>
          </a:p>
          <a:p>
            <a:pPr eaLnBrk="1" hangingPunct="1">
              <a:buFontTx/>
              <a:buNone/>
            </a:pPr>
            <a:endParaRPr lang="fi-FI" altLang="fi-FI" sz="24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kuva ja sana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multimodaalisuus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					    </a:t>
            </a:r>
          </a:p>
          <a:p>
            <a:pPr eaLnBrk="1" hangingPunct="1">
              <a:buFontTx/>
              <a:buNone/>
            </a:pPr>
            <a:endParaRPr lang="fi-FI" altLang="fi-FI" sz="12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fi-FI" altLang="fi-FI" sz="1200" dirty="0">
                <a:latin typeface="Gill Sans MT" panose="020B0502020104020203" pitchFamily="34" charset="77"/>
              </a:rPr>
              <a:t>Lähde: Sintonen; SUSITUNTI-kohti digitaalisia lukutaitoja 2012</a:t>
            </a:r>
          </a:p>
          <a:p>
            <a:pPr eaLnBrk="1" hangingPunct="1">
              <a:buFontTx/>
              <a:buNone/>
            </a:pPr>
            <a:r>
              <a:rPr lang="fi-FI" altLang="fi-FI" sz="1200" dirty="0">
                <a:latin typeface="Gill Sans MT" panose="020B0502020104020203" pitchFamily="34" charset="77"/>
              </a:rPr>
              <a:t>Janne Seppänen; Visuaalinen kulttuuri 2005</a:t>
            </a:r>
          </a:p>
        </p:txBody>
      </p:sp>
      <p:pic>
        <p:nvPicPr>
          <p:cNvPr id="17411" name="Kuva 2">
            <a:extLst>
              <a:ext uri="{FF2B5EF4-FFF2-40B4-BE49-F238E27FC236}">
                <a16:creationId xmlns:a16="http://schemas.microsoft.com/office/drawing/2014/main" id="{071391BF-623A-EB44-94E3-C43162FDE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7" y="1097733"/>
            <a:ext cx="3400425" cy="507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3" descr="Kuva, joka sisältää kohteen lelu, nukke, sisä, pöytä&#10;&#10;Kuvaus luotu automaattisesti">
            <a:extLst>
              <a:ext uri="{FF2B5EF4-FFF2-40B4-BE49-F238E27FC236}">
                <a16:creationId xmlns:a16="http://schemas.microsoft.com/office/drawing/2014/main" id="{96E4E5D9-C713-AE4C-8249-BE1869938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424" y="4038600"/>
            <a:ext cx="3355831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4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2D8E477-AA19-0E4F-9E8C-B6C259F25D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5889"/>
            <a:ext cx="8077200" cy="936625"/>
          </a:xfrm>
        </p:spPr>
        <p:txBody>
          <a:bodyPr/>
          <a:lstStyle/>
          <a:p>
            <a:pPr eaLnBrk="1" hangingPunct="1"/>
            <a:r>
              <a:rPr lang="fi-FI" altLang="fi-FI" sz="2800" dirty="0"/>
              <a:t>       </a:t>
            </a:r>
            <a:r>
              <a:rPr lang="fi-FI" altLang="fi-FI" dirty="0">
                <a:solidFill>
                  <a:srgbClr val="08306D"/>
                </a:solidFill>
                <a:latin typeface="Impact" panose="020B0806030902050204" pitchFamily="34" charset="0"/>
              </a:rPr>
              <a:t>MEDIAESITYSTEN VASTALUENTA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41717638-8340-C44F-A31A-714DC0A188F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2407" y="981076"/>
            <a:ext cx="9815593" cy="58769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000" dirty="0">
                <a:latin typeface="Century Gothic" panose="020B0502020202020204" pitchFamily="34" charset="0"/>
              </a:rPr>
              <a:t>Huomio kuvan vastaanottajassa katsoja luo sisällön  </a:t>
            </a:r>
            <a:r>
              <a:rPr lang="ja-JP" altLang="fi-FI" sz="2000">
                <a:latin typeface="Century Gothic" panose="020B0502020202020204" pitchFamily="34" charset="0"/>
              </a:rPr>
              <a:t>”</a:t>
            </a:r>
            <a:r>
              <a:rPr lang="fi-FI" altLang="ja-JP" sz="2000" dirty="0">
                <a:latin typeface="Century Gothic" panose="020B0502020202020204" pitchFamily="34" charset="0"/>
              </a:rPr>
              <a:t>oma </a:t>
            </a:r>
            <a:r>
              <a:rPr lang="fi-FI" altLang="fi-FI" sz="2000" dirty="0">
                <a:latin typeface="Century Gothic" panose="020B0502020202020204" pitchFamily="34" charset="0"/>
              </a:rPr>
              <a:t>kiinnostus</a:t>
            </a:r>
            <a:r>
              <a:rPr lang="ja-JP" altLang="fi-FI" sz="2000">
                <a:latin typeface="Century Gothic" panose="020B0502020202020204" pitchFamily="34" charset="0"/>
              </a:rPr>
              <a:t>”</a:t>
            </a:r>
            <a:r>
              <a:rPr lang="fi-FI" altLang="ja-JP" sz="2000" dirty="0">
                <a:latin typeface="Century Gothic" panose="020B0502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ja-JP" sz="2000" dirty="0">
                <a:latin typeface="Century Gothic" panose="020B0502020202020204" pitchFamily="34" charset="0"/>
              </a:rPr>
              <a:t>Yleisö, mediakäytöt, katsojatutkimukset. </a:t>
            </a:r>
            <a:r>
              <a:rPr lang="fi-FI" altLang="fi-FI" sz="2000" dirty="0">
                <a:latin typeface="Century Gothic" panose="020B0502020202020204" pitchFamily="34" charset="0"/>
              </a:rPr>
              <a:t>Kuvan rakenteet ja merkitykset kuten ikä, sukupuoli, etnisyys.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0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0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000" dirty="0">
                <a:latin typeface="Century Gothic" panose="020B0502020202020204" pitchFamily="34" charset="0"/>
              </a:rPr>
              <a:t>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0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0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000" dirty="0">
                <a:latin typeface="Century Gothic" panose="020B0502020202020204" pitchFamily="34" charset="0"/>
              </a:rPr>
              <a:t>				     </a:t>
            </a:r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200" dirty="0">
                <a:latin typeface="Gill Sans MT" panose="020B0502020104020203" pitchFamily="34" charset="77"/>
              </a:rPr>
              <a:t>Terhi Sammalmaa; Kandityö 2008 </a:t>
            </a:r>
            <a:r>
              <a:rPr lang="fi-FI" altLang="fi-FI" sz="1200" dirty="0" err="1">
                <a:latin typeface="Gill Sans MT" panose="020B0502020104020203" pitchFamily="34" charset="77"/>
              </a:rPr>
              <a:t>Virt</a:t>
            </a:r>
            <a:r>
              <a:rPr lang="fi-FI" altLang="fi-FI" sz="1200" dirty="0">
                <a:latin typeface="Gill Sans MT" panose="020B0502020104020203" pitchFamily="34" charset="77"/>
              </a:rPr>
              <a:t>@ / Aalto -yliopisto</a:t>
            </a:r>
          </a:p>
        </p:txBody>
      </p:sp>
      <p:pic>
        <p:nvPicPr>
          <p:cNvPr id="21507" name="Content Placeholder 3">
            <a:extLst>
              <a:ext uri="{FF2B5EF4-FFF2-40B4-BE49-F238E27FC236}">
                <a16:creationId xmlns:a16="http://schemas.microsoft.com/office/drawing/2014/main" id="{AC9C4DBB-8F16-C546-8A90-68011237C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26" r="-86526"/>
          <a:stretch>
            <a:fillRect/>
          </a:stretch>
        </p:blipFill>
        <p:spPr bwMode="auto">
          <a:xfrm>
            <a:off x="-1702225" y="1917701"/>
            <a:ext cx="8194675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">
            <a:extLst>
              <a:ext uri="{FF2B5EF4-FFF2-40B4-BE49-F238E27FC236}">
                <a16:creationId xmlns:a16="http://schemas.microsoft.com/office/drawing/2014/main" id="{903C0CE5-5DB4-AB48-8CBF-9A88A63878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2" t="22587" r="19501" b="19724"/>
          <a:stretch/>
        </p:blipFill>
        <p:spPr bwMode="auto">
          <a:xfrm>
            <a:off x="4439961" y="4328482"/>
            <a:ext cx="3547863" cy="197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174BC02-0A84-4C42-A779-C3134317E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9922" y="1908647"/>
            <a:ext cx="3537267" cy="197818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CBCF746-38E9-2F44-AE18-8BFD76B3E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5847" y="1917701"/>
            <a:ext cx="2980596" cy="44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84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Impact" panose="020B0806030902050204" pitchFamily="34" charset="0"/>
              </a:rPr>
              <a:t>Lähteet, lisätietoa ja linkkejä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Sinikka Rusanen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</a:rPr>
              <a:t> – 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Mirva Kuusela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</a:rPr>
              <a:t> – 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Kati Rintakorpi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</a:rPr>
              <a:t> – 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Kaisa Torkki</a:t>
            </a:r>
            <a:r>
              <a:rPr lang="fi-FI" sz="1600" dirty="0">
                <a:solidFill>
                  <a:schemeClr val="tx1"/>
                </a:solidFill>
                <a:latin typeface="Gill Sans MT" panose="020B0502020104020203" pitchFamily="34" charset="77"/>
              </a:rPr>
              <a:t> </a:t>
            </a:r>
            <a:r>
              <a:rPr lang="fi-FI" sz="1600" b="1" dirty="0" err="1">
                <a:latin typeface="Gill Sans MT" panose="020B0502020104020203" pitchFamily="34" charset="77"/>
              </a:rPr>
              <a:t>Mun</a:t>
            </a:r>
            <a:r>
              <a:rPr lang="fi-FI" sz="1600" b="1" dirty="0">
                <a:latin typeface="Gill Sans MT" panose="020B0502020104020203" pitchFamily="34" charset="77"/>
              </a:rPr>
              <a:t> kuvista kulttuuriin - Kuvataidetta </a:t>
            </a:r>
            <a:r>
              <a:rPr lang="fi-FI" sz="1600" b="1" dirty="0" err="1">
                <a:latin typeface="Gill Sans MT" panose="020B0502020104020203" pitchFamily="34" charset="77"/>
              </a:rPr>
              <a:t>esi</a:t>
            </a:r>
            <a:r>
              <a:rPr lang="fi-FI" sz="1600" b="1" dirty="0">
                <a:latin typeface="Gill Sans MT" panose="020B0502020104020203" pitchFamily="34" charset="77"/>
              </a:rPr>
              <a:t>- ja alkuopetukseen, Lasten keskus 2018</a:t>
            </a:r>
          </a:p>
          <a:p>
            <a:r>
              <a:rPr lang="fi-FI" sz="1600" b="1" dirty="0">
                <a:latin typeface="Gill Sans MT" panose="020B0502020104020203" pitchFamily="34" charset="77"/>
              </a:rPr>
              <a:t>Kuvataiteen opetuksen tueksi artikkeleita:  </a:t>
            </a:r>
            <a:r>
              <a:rPr lang="fi-FI" sz="1600" b="1" dirty="0">
                <a:latin typeface="Gill Sans MT" panose="020B0502020104020203" pitchFamily="34" charset="77"/>
                <a:hlinkClick r:id="rId6"/>
              </a:rPr>
              <a:t>https://www.oph.fi/en/node/1677</a:t>
            </a:r>
            <a:endParaRPr lang="fi-FI" sz="1600" b="1" dirty="0">
              <a:latin typeface="Gill Sans MT" panose="020B0502020104020203" pitchFamily="34" charset="77"/>
            </a:endParaRPr>
          </a:p>
          <a:p>
            <a:r>
              <a:rPr lang="fi-FI" sz="1600" b="1" dirty="0">
                <a:latin typeface="Gill Sans MT" panose="020B0502020104020203" pitchFamily="34" charset="77"/>
              </a:rPr>
              <a:t>Elokuvaan, animaatioon ja televisioon liittyvää:  </a:t>
            </a:r>
            <a:r>
              <a:rPr lang="fi-FI" sz="1600" b="1" dirty="0">
                <a:latin typeface="Gill Sans MT" panose="020B0502020104020203" pitchFamily="34" charset="77"/>
                <a:hlinkClick r:id="rId7"/>
              </a:rPr>
              <a:t>http://www.koulukino.net/etusivu</a:t>
            </a:r>
            <a:endParaRPr lang="fi-FI" sz="1600" b="1" dirty="0">
              <a:latin typeface="Gill Sans MT" panose="020B0502020104020203" pitchFamily="34" charset="77"/>
            </a:endParaRPr>
          </a:p>
          <a:p>
            <a:r>
              <a:rPr lang="fi-FI" sz="1600" b="1" dirty="0">
                <a:latin typeface="Gill Sans MT" panose="020B0502020104020203" pitchFamily="34" charset="77"/>
              </a:rPr>
              <a:t>Mediakasvatusseura: </a:t>
            </a:r>
            <a:r>
              <a:rPr lang="fi-FI" sz="1600" b="1" dirty="0">
                <a:latin typeface="Gill Sans MT" panose="020B0502020104020203" pitchFamily="34" charset="77"/>
                <a:hlinkClick r:id="rId8"/>
              </a:rPr>
              <a:t>https://mediakasvatus.fi</a:t>
            </a:r>
            <a:endParaRPr lang="fi-FI" sz="1600" b="1" dirty="0">
              <a:latin typeface="Gill Sans MT" panose="020B0502020104020203" pitchFamily="34" charset="77"/>
            </a:endParaRPr>
          </a:p>
          <a:p>
            <a:r>
              <a:rPr lang="fi-FI" sz="1600" b="1" dirty="0">
                <a:latin typeface="Gill Sans MT" panose="020B0502020104020203" pitchFamily="34" charset="77"/>
              </a:rPr>
              <a:t>Kotimainen taidehistoria: </a:t>
            </a:r>
            <a:r>
              <a:rPr lang="fi-FI" sz="1600" b="1" dirty="0">
                <a:latin typeface="Gill Sans MT" panose="020B0502020104020203" pitchFamily="34" charset="77"/>
                <a:hlinkClick r:id="rId9"/>
              </a:rPr>
              <a:t>https://www.kansallisgalleria.fi</a:t>
            </a:r>
            <a:endParaRPr lang="fi-FI" sz="1600" b="1" dirty="0">
              <a:latin typeface="Gill Sans MT" panose="020B0502020104020203" pitchFamily="34" charset="77"/>
            </a:endParaRPr>
          </a:p>
          <a:p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Elliot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W. </a:t>
            </a:r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Eisner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; </a:t>
            </a:r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The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</a:t>
            </a:r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Arts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and </a:t>
            </a:r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the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</a:t>
            </a:r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Creation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of </a:t>
            </a:r>
            <a:r>
              <a:rPr lang="fi-FI" altLang="fi-FI" sz="1600" dirty="0" err="1">
                <a:latin typeface="Gill Sans MT" panose="020B0502020104020203" pitchFamily="34" charset="77"/>
                <a:ea typeface="ＭＳ Ｐゴシック" panose="020B0600070205080204" pitchFamily="34" charset="-128"/>
              </a:rPr>
              <a:t>Mind</a:t>
            </a:r>
            <a:r>
              <a:rPr lang="fi-FI" altLang="fi-FI" sz="1600" dirty="0">
                <a:latin typeface="Gill Sans MT" panose="020B0502020104020203" pitchFamily="34" charset="77"/>
                <a:ea typeface="ＭＳ Ｐゴシック" panose="020B0600070205080204" pitchFamily="34" charset="-128"/>
              </a:rPr>
              <a:t> 2004</a:t>
            </a:r>
          </a:p>
          <a:p>
            <a:r>
              <a:rPr lang="fi-FI" sz="1600" b="1" dirty="0">
                <a:latin typeface="Gill Sans MT" panose="020B0502020104020203" pitchFamily="34" charset="77"/>
              </a:rPr>
              <a:t>Martikainen</a:t>
            </a:r>
            <a:r>
              <a:rPr lang="fi-FI" sz="1600" dirty="0">
                <a:latin typeface="Gill Sans MT" panose="020B0502020104020203" pitchFamily="34" charset="77"/>
              </a:rPr>
              <a:t>, Annukka ; </a:t>
            </a:r>
            <a:r>
              <a:rPr lang="fi-FI" sz="1600" b="1" dirty="0">
                <a:latin typeface="Gill Sans MT" panose="020B0502020104020203" pitchFamily="34" charset="77"/>
              </a:rPr>
              <a:t>Nikkola</a:t>
            </a:r>
            <a:r>
              <a:rPr lang="fi-FI" sz="1600" dirty="0">
                <a:latin typeface="Gill Sans MT" panose="020B0502020104020203" pitchFamily="34" charset="77"/>
              </a:rPr>
              <a:t>, Tiina, 1970- ; </a:t>
            </a:r>
            <a:r>
              <a:rPr lang="fi-FI" sz="1600" b="1" dirty="0">
                <a:latin typeface="Gill Sans MT" panose="020B0502020104020203" pitchFamily="34" charset="77"/>
              </a:rPr>
              <a:t>Lokka</a:t>
            </a:r>
            <a:r>
              <a:rPr lang="fi-FI" sz="1600" dirty="0">
                <a:latin typeface="Gill Sans MT" panose="020B0502020104020203" pitchFamily="34" charset="77"/>
              </a:rPr>
              <a:t>, Antti. Julkaisussa: Toinen tapa käydä koulua : kokemuksen, kielen ja tiedon suhde oppimisessa, Vastapaino 2013</a:t>
            </a:r>
          </a:p>
          <a:p>
            <a:r>
              <a:rPr lang="fi-FI" sz="1600" dirty="0" err="1">
                <a:latin typeface="Gill Sans MT" panose="020B0502020104020203" pitchFamily="34" charset="77"/>
              </a:rPr>
              <a:t>Conversations</a:t>
            </a:r>
            <a:r>
              <a:rPr lang="fi-FI" sz="1600" dirty="0">
                <a:latin typeface="Gill Sans MT" panose="020B0502020104020203" pitchFamily="34" charset="77"/>
              </a:rPr>
              <a:t> on </a:t>
            </a:r>
            <a:r>
              <a:rPr lang="fi-FI" sz="1600" dirty="0" err="1">
                <a:latin typeface="Gill Sans MT" panose="020B0502020104020203" pitchFamily="34" charset="77"/>
              </a:rPr>
              <a:t>Finnish</a:t>
            </a:r>
            <a:r>
              <a:rPr lang="fi-FI" sz="1600" dirty="0">
                <a:latin typeface="Gill Sans MT" panose="020B0502020104020203" pitchFamily="34" charset="77"/>
              </a:rPr>
              <a:t> </a:t>
            </a:r>
            <a:r>
              <a:rPr lang="fi-FI" sz="1600" dirty="0" err="1">
                <a:latin typeface="Gill Sans MT" panose="020B0502020104020203" pitchFamily="34" charset="77"/>
              </a:rPr>
              <a:t>art</a:t>
            </a:r>
            <a:r>
              <a:rPr lang="fi-FI" sz="1600" dirty="0">
                <a:latin typeface="Gill Sans MT" panose="020B0502020104020203" pitchFamily="34" charset="77"/>
              </a:rPr>
              <a:t> </a:t>
            </a:r>
            <a:r>
              <a:rPr lang="fi-FI" sz="1600" dirty="0" err="1">
                <a:latin typeface="Gill Sans MT" panose="020B0502020104020203" pitchFamily="34" charset="77"/>
              </a:rPr>
              <a:t>education</a:t>
            </a:r>
            <a:r>
              <a:rPr lang="fi-FI" sz="1600" dirty="0">
                <a:latin typeface="Gill Sans MT" panose="020B0502020104020203" pitchFamily="34" charset="77"/>
              </a:rPr>
              <a:t>, Mira </a:t>
            </a:r>
            <a:r>
              <a:rPr lang="fi-FI" sz="1600" b="1" dirty="0">
                <a:latin typeface="Gill Sans MT" panose="020B0502020104020203" pitchFamily="34" charset="77"/>
              </a:rPr>
              <a:t>Kallio</a:t>
            </a:r>
            <a:r>
              <a:rPr lang="fi-FI" sz="1600" dirty="0">
                <a:latin typeface="Gill Sans MT" panose="020B0502020104020203" pitchFamily="34" charset="77"/>
              </a:rPr>
              <a:t>-</a:t>
            </a:r>
            <a:r>
              <a:rPr lang="fi-FI" sz="1600" b="1" dirty="0">
                <a:latin typeface="Gill Sans MT" panose="020B0502020104020203" pitchFamily="34" charset="77"/>
              </a:rPr>
              <a:t>Tavin</a:t>
            </a:r>
            <a:r>
              <a:rPr lang="fi-FI" sz="1600" dirty="0">
                <a:latin typeface="Gill Sans MT" panose="020B0502020104020203" pitchFamily="34" charset="77"/>
              </a:rPr>
              <a:t> ; Jouko </a:t>
            </a:r>
            <a:r>
              <a:rPr lang="fi-FI" sz="1600" b="1" dirty="0">
                <a:latin typeface="Gill Sans MT" panose="020B0502020104020203" pitchFamily="34" charset="77"/>
              </a:rPr>
              <a:t>Pullinen</a:t>
            </a:r>
            <a:r>
              <a:rPr lang="fi-FI" sz="1600" dirty="0">
                <a:latin typeface="Gill Sans MT" panose="020B0502020104020203" pitchFamily="34" charset="77"/>
              </a:rPr>
              <a:t> (toim.) , Aalto-yliopiston taiteiden ja suunnittelun korkeakoulu, Aalto </a:t>
            </a:r>
            <a:r>
              <a:rPr lang="fi-FI" sz="1600" dirty="0" err="1">
                <a:latin typeface="Gill Sans MT" panose="020B0502020104020203" pitchFamily="34" charset="77"/>
              </a:rPr>
              <a:t>Arts</a:t>
            </a:r>
            <a:r>
              <a:rPr lang="fi-FI" sz="1600" dirty="0">
                <a:latin typeface="Gill Sans MT" panose="020B0502020104020203" pitchFamily="34" charset="77"/>
              </a:rPr>
              <a:t> </a:t>
            </a:r>
            <a:r>
              <a:rPr lang="fi-FI" sz="1600" dirty="0" err="1">
                <a:latin typeface="Gill Sans MT" panose="020B0502020104020203" pitchFamily="34" charset="77"/>
              </a:rPr>
              <a:t>Books</a:t>
            </a:r>
            <a:endParaRPr lang="fi-FI" sz="1600" b="1" dirty="0">
              <a:latin typeface="Gill Sans MT" panose="020B0502020104020203" pitchFamily="34" charset="77"/>
            </a:endParaRPr>
          </a:p>
          <a:p>
            <a:r>
              <a:rPr lang="fi-FI" sz="1700" dirty="0">
                <a:latin typeface="Gill Sans MT" panose="020B0502020104020203" pitchFamily="34" charset="77"/>
              </a:rPr>
              <a:t>Visuaalisen kulttuurin monilukukirja, </a:t>
            </a:r>
            <a:r>
              <a:rPr lang="fi-FI" sz="1700" b="1" dirty="0">
                <a:latin typeface="Gill Sans MT" panose="020B0502020104020203" pitchFamily="34" charset="77"/>
              </a:rPr>
              <a:t>Marjo Räsänen</a:t>
            </a:r>
            <a:r>
              <a:rPr lang="fi-FI" sz="1700" dirty="0">
                <a:latin typeface="Gill Sans MT" panose="020B0502020104020203" pitchFamily="34" charset="77"/>
              </a:rPr>
              <a:t>, Aalto-yliopiston taiteiden ja suunnittelun korkeakoulu, Aalto </a:t>
            </a:r>
            <a:r>
              <a:rPr lang="fi-FI" sz="1700" dirty="0" err="1">
                <a:latin typeface="Gill Sans MT" panose="020B0502020104020203" pitchFamily="34" charset="77"/>
              </a:rPr>
              <a:t>Arts</a:t>
            </a:r>
            <a:r>
              <a:rPr lang="fi-FI" sz="1700" dirty="0">
                <a:latin typeface="Gill Sans MT" panose="020B0502020104020203" pitchFamily="34" charset="77"/>
              </a:rPr>
              <a:t> </a:t>
            </a:r>
            <a:r>
              <a:rPr lang="fi-FI" sz="1700" dirty="0" err="1">
                <a:latin typeface="Gill Sans MT" panose="020B0502020104020203" pitchFamily="34" charset="77"/>
              </a:rPr>
              <a:t>Books</a:t>
            </a:r>
            <a:r>
              <a:rPr lang="fi-FI" sz="1700" dirty="0">
                <a:latin typeface="Gill Sans MT" panose="020B0502020104020203" pitchFamily="34" charset="77"/>
              </a:rPr>
              <a:t> | </a:t>
            </a:r>
            <a:r>
              <a:rPr lang="fi-FI" sz="1700" dirty="0" err="1">
                <a:latin typeface="Gill Sans MT" panose="020B0502020104020203" pitchFamily="34" charset="77"/>
              </a:rPr>
              <a:t>Booky.fi</a:t>
            </a:r>
            <a:endParaRPr lang="fi-FI" sz="1700" b="1" dirty="0">
              <a:latin typeface="Gill Sans MT" panose="020B0502020104020203" pitchFamily="34" charset="77"/>
            </a:endParaRPr>
          </a:p>
          <a:p>
            <a:pPr marL="0" indent="0">
              <a:buNone/>
            </a:pPr>
            <a:endParaRPr lang="fi-FI" sz="1600" b="1" dirty="0">
              <a:latin typeface="Gill Sans MT" panose="020B0502020104020203" pitchFamily="34" charset="77"/>
            </a:endParaRP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18.1.2021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9980342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8C6851FC-BDE7-5C45-B9BF-4E59D057EB54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F4751D54-1BD4-5441-B78A-358C5DC524DF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CCF3B531-D1DE-B645-80E2-FA0A582605CD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848</Words>
  <Application>Microsoft Macintosh PowerPoint</Application>
  <PresentationFormat>Laajakuva</PresentationFormat>
  <Paragraphs>163</Paragraphs>
  <Slides>12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12</vt:i4>
      </vt:variant>
    </vt:vector>
  </HeadingPairs>
  <TitlesOfParts>
    <vt:vector size="22" baseType="lpstr">
      <vt:lpstr>Arial</vt:lpstr>
      <vt:lpstr>Calibri</vt:lpstr>
      <vt:lpstr>Century Gothic</vt:lpstr>
      <vt:lpstr>Gill Sans MT</vt:lpstr>
      <vt:lpstr>Helvetica</vt:lpstr>
      <vt:lpstr>Impact</vt:lpstr>
      <vt:lpstr>Trebuchet MS</vt:lpstr>
      <vt:lpstr>JYU Otsikkodiat</vt:lpstr>
      <vt:lpstr>JYU sisältö pohjat</vt:lpstr>
      <vt:lpstr>2_Mukautettu suunnittelumalli</vt:lpstr>
      <vt:lpstr>Kuvataide POMM1032  </vt:lpstr>
      <vt:lpstr>KUVATAITEEN TEHTÄVÄ                                              pops 2016</vt:lpstr>
      <vt:lpstr>KÄSITYS OPPIMISESTA                     Antti Lokka</vt:lpstr>
      <vt:lpstr>                          OPETUSSUUNNITELMA ja MONILUKUTAITO LK 3-6                               Antti Lokka    </vt:lpstr>
      <vt:lpstr>  MULTIMODAALISUUS  KUVATAITEESSA – laajasta   tekstikäsityksestä  kulttuuriseen  moninaisuuten      </vt:lpstr>
      <vt:lpstr> TULKINTA JA TUOTTAMINEN  MEDIALUENNASSA                                    2020 Antti Lokka  </vt:lpstr>
      <vt:lpstr>REPRESENTAATIO= esittämisen tapa STEREOTYPIOIDEN PURKAMINEN</vt:lpstr>
      <vt:lpstr>       MEDIAESITYSTEN VASTALUENTA</vt:lpstr>
      <vt:lpstr>Lähteet, lisätietoa ja linkkejä</vt:lpstr>
      <vt:lpstr>VASTAMAINOS-MEDIATULKINTA  – tehdään  demolla</vt:lpstr>
      <vt:lpstr>PowerPoint-esitys</vt:lpstr>
      <vt:lpstr>KIITOS OSALLISTUJILLE!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KUVATAIDE CAMM5090 KOKKOLA </dc:title>
  <dc:subject/>
  <dc:creator>Lokka, Antti</dc:creator>
  <cp:keywords/>
  <dc:description/>
  <cp:lastModifiedBy>Lokka, Antti</cp:lastModifiedBy>
  <cp:revision>62</cp:revision>
  <dcterms:created xsi:type="dcterms:W3CDTF">2020-04-15T06:25:21Z</dcterms:created>
  <dcterms:modified xsi:type="dcterms:W3CDTF">2021-01-18T17:08:31Z</dcterms:modified>
  <cp:category/>
</cp:coreProperties>
</file>