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22"/>
  </p:notesMasterIdLst>
  <p:handoutMasterIdLst>
    <p:handoutMasterId r:id="rId23"/>
  </p:handoutMasterIdLst>
  <p:sldIdLst>
    <p:sldId id="256" r:id="rId4"/>
    <p:sldId id="261" r:id="rId5"/>
    <p:sldId id="371" r:id="rId6"/>
    <p:sldId id="343" r:id="rId7"/>
    <p:sldId id="367" r:id="rId8"/>
    <p:sldId id="369" r:id="rId9"/>
    <p:sldId id="314" r:id="rId10"/>
    <p:sldId id="332" r:id="rId11"/>
    <p:sldId id="370" r:id="rId12"/>
    <p:sldId id="377" r:id="rId13"/>
    <p:sldId id="273" r:id="rId14"/>
    <p:sldId id="257" r:id="rId15"/>
    <p:sldId id="263" r:id="rId16"/>
    <p:sldId id="327" r:id="rId17"/>
    <p:sldId id="260" r:id="rId18"/>
    <p:sldId id="269" r:id="rId19"/>
    <p:sldId id="265" r:id="rId20"/>
    <p:sldId id="376" r:id="rId21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E25"/>
    <a:srgbClr val="B2BE3E"/>
    <a:srgbClr val="08306D"/>
    <a:srgbClr val="2A4F6E"/>
    <a:srgbClr val="4C39A0"/>
    <a:srgbClr val="3A9B54"/>
    <a:srgbClr val="DC2352"/>
    <a:srgbClr val="F176FE"/>
    <a:srgbClr val="19816F"/>
    <a:srgbClr val="9D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90" autoAdjust="0"/>
    <p:restoredTop sz="94789"/>
  </p:normalViewPr>
  <p:slideViewPr>
    <p:cSldViewPr snapToGrid="0" snapToObjects="1">
      <p:cViewPr varScale="1">
        <p:scale>
          <a:sx n="108" d="100"/>
          <a:sy n="108" d="100"/>
        </p:scale>
        <p:origin x="232" y="3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20.1.2021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20.1.2021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3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011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388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01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4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5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C17F927-DC1D-074A-90E8-DD773CDEF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D164EF3-6BEE-1949-BF5B-4BA37369B0A3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9A35B57-8957-8E44-8DA9-2B516B43B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A4685D9-0746-CA49-B043-433C973F9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889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63B94DB4-6860-CD4B-B56C-45F41409E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07C7F4A-78DB-3541-A3F9-4EDB454D8EE9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7ABB6F5-84BA-C14E-985A-A780E9531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873B437A-05E0-E544-BE85-47E21B15B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04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4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77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93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20.1.2021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 err="1">
                <a:latin typeface="Gill Sans MT" panose="020B0502020104020203" pitchFamily="34" charset="77"/>
              </a:rPr>
              <a:t>Kuvataide</a:t>
            </a:r>
            <a:r>
              <a:rPr lang="en-US" dirty="0">
                <a:latin typeface="Gill Sans MT" panose="020B0502020104020203" pitchFamily="34" charset="77"/>
              </a:rPr>
              <a:t> POMM1032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86BF0CD-0FA4-9740-BA6E-BEC69045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EB67217-B226-2B45-864E-023C4F9A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7F4A76-8B4B-BF48-9A00-6CD7C9B0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7689"/>
            <a:ext cx="10972800" cy="5926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Jako ryhmiin + ohjelma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F4C8C525-53D8-4B45-A207-74694D95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22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728822" y="408876"/>
            <a:ext cx="105156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TEHTÄVÄNANTO MEDIA…..</a:t>
            </a:r>
            <a:endParaRPr dirty="0"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728822" y="1510145"/>
            <a:ext cx="10515600" cy="519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r>
              <a:rPr lang="fi-FI" sz="2400" dirty="0"/>
              <a:t>Suunnitelkaa projektioppimisen työtapaa käyttäen monialainen oppimiskokonaisuus (MOK) joka voidaan ohjata </a:t>
            </a:r>
            <a:r>
              <a:rPr lang="fi-FI" sz="2400" dirty="0" err="1"/>
              <a:t>ZOOMissa</a:t>
            </a:r>
            <a:r>
              <a:rPr lang="fi-FI" sz="2400" dirty="0"/>
              <a:t>:</a:t>
            </a: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on kohderyhmälle 9 </a:t>
            </a:r>
            <a:r>
              <a:rPr lang="fi-FI" sz="2400" dirty="0" err="1"/>
              <a:t>lk</a:t>
            </a:r>
            <a:endParaRPr lang="fi-FI"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laajuudeltaan 3 x 45 min, toteutus 18.2.  ja 25.2.</a:t>
            </a:r>
            <a:endParaRPr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fi-FI"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Integroi ainakin </a:t>
            </a:r>
            <a:r>
              <a:rPr lang="fi-FI" sz="2400" dirty="0">
                <a:solidFill>
                  <a:schemeClr val="accent2">
                    <a:lumMod val="50000"/>
                  </a:schemeClr>
                </a:solidFill>
              </a:rPr>
              <a:t>………………………..</a:t>
            </a:r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fi-FI" sz="2400" dirty="0"/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Huomioi erilaiset oppijat</a:t>
            </a:r>
          </a:p>
          <a:p>
            <a:pPr marL="457200" lvl="0" indent="-34290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sz="2400" dirty="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Tehdään joko ryhmässä tai parityönä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sz="2400" dirty="0"/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On perusasteen opetussuunnitelmien perusteiden 2014 mukainen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Yhteydenpito oppilaisiin ja opettajaan sekä tiedottaminen -&gt; sovitaan myöhemmin.</a:t>
            </a:r>
            <a:endParaRPr sz="2400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4263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Sisältö / POM-soveltava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838200" y="1925975"/>
            <a:ext cx="10515600" cy="42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fi-FI" sz="259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OKL OPS: </a:t>
            </a:r>
            <a:r>
              <a:rPr lang="fi-FI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Pedagogiseen tutkimukseen perustuvien oppimateriaalien (joissa </a:t>
            </a:r>
            <a:r>
              <a:rPr lang="fi-FI" sz="2590" b="0" i="0" u="none" strike="noStrike" cap="none">
                <a:solidFill>
                  <a:srgbClr val="85200C"/>
                </a:solidFill>
                <a:latin typeface="Calibri"/>
                <a:ea typeface="Calibri"/>
                <a:cs typeface="Calibri"/>
                <a:sym typeface="Calibri"/>
              </a:rPr>
              <a:t>monilukutaito</a:t>
            </a:r>
            <a:r>
              <a:rPr lang="fi-FI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sekä </a:t>
            </a:r>
            <a:r>
              <a:rPr lang="fi-FI" sz="2590" b="0" i="0" u="none" strike="noStrike" cap="non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tutkiva oppiminen</a:t>
            </a:r>
            <a:r>
              <a:rPr lang="fi-FI" sz="25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tuottaminen ja arviointi. Integroivat kokonaisuudet rakennetaan tai toteutetaan yhteistyössä eri alojen edustajien kanssa.</a:t>
            </a:r>
            <a:endParaRPr sz="2590"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962975" y="3877950"/>
            <a:ext cx="2394600" cy="25152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/>
              <a:t>Oppimisen tutkimus</a:t>
            </a:r>
            <a:endParaRPr sz="2400"/>
          </a:p>
        </p:txBody>
      </p:sp>
      <p:sp>
        <p:nvSpPr>
          <p:cNvPr id="94" name="Shape 94"/>
          <p:cNvSpPr/>
          <p:nvPr/>
        </p:nvSpPr>
        <p:spPr>
          <a:xfrm>
            <a:off x="3357576" y="5396875"/>
            <a:ext cx="3251100" cy="708000"/>
          </a:xfrm>
          <a:prstGeom prst="rightArrow">
            <a:avLst>
              <a:gd name="adj1" fmla="val 60095"/>
              <a:gd name="adj2" fmla="val 58171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Shape 95"/>
          <p:cNvSpPr/>
          <p:nvPr/>
        </p:nvSpPr>
        <p:spPr>
          <a:xfrm>
            <a:off x="6656922" y="3980841"/>
            <a:ext cx="1455900" cy="2309400"/>
          </a:xfrm>
          <a:prstGeom prst="foldedCorner">
            <a:avLst>
              <a:gd name="adj" fmla="val 16667"/>
            </a:avLst>
          </a:prstGeom>
          <a:solidFill>
            <a:srgbClr val="D772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/>
              <a:t>Tuotos</a:t>
            </a:r>
            <a:endParaRPr sz="2400"/>
          </a:p>
        </p:txBody>
      </p:sp>
      <p:sp>
        <p:nvSpPr>
          <p:cNvPr id="96" name="Shape 96"/>
          <p:cNvSpPr/>
          <p:nvPr/>
        </p:nvSpPr>
        <p:spPr>
          <a:xfrm>
            <a:off x="8086625" y="4083750"/>
            <a:ext cx="3026700" cy="2309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/>
              <a:t>Arviointi-</a:t>
            </a:r>
            <a:br>
              <a:rPr lang="fi-FI" sz="2400"/>
            </a:br>
            <a:r>
              <a:rPr lang="fi-FI" sz="2400"/>
              <a:t>näkökulma</a:t>
            </a:r>
            <a:endParaRPr sz="2400"/>
          </a:p>
        </p:txBody>
      </p:sp>
      <p:sp>
        <p:nvSpPr>
          <p:cNvPr id="97" name="Shape 97"/>
          <p:cNvSpPr/>
          <p:nvPr/>
        </p:nvSpPr>
        <p:spPr>
          <a:xfrm>
            <a:off x="4047305" y="3877950"/>
            <a:ext cx="2102100" cy="9267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/>
              <a:t>Eri alojen edustajat</a:t>
            </a:r>
            <a:endParaRPr sz="2400"/>
          </a:p>
        </p:txBody>
      </p:sp>
      <p:sp>
        <p:nvSpPr>
          <p:cNvPr id="98" name="Shape 98"/>
          <p:cNvSpPr/>
          <p:nvPr/>
        </p:nvSpPr>
        <p:spPr>
          <a:xfrm rot="10800000" flipH="1">
            <a:off x="4933847" y="4804654"/>
            <a:ext cx="1576500" cy="1197300"/>
          </a:xfrm>
          <a:prstGeom prst="bentArrow">
            <a:avLst>
              <a:gd name="adj1" fmla="val 20009"/>
              <a:gd name="adj2" fmla="val 20995"/>
              <a:gd name="adj3" fmla="val 18999"/>
              <a:gd name="adj4" fmla="val 50002"/>
            </a:avLst>
          </a:prstGeom>
          <a:solidFill>
            <a:srgbClr val="D9EAD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0911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Projektioppiminen työtapana</a:t>
            </a:r>
            <a:endParaRPr/>
          </a:p>
        </p:txBody>
      </p:sp>
      <p:pic>
        <p:nvPicPr>
          <p:cNvPr id="142" name="Shape 142" descr="Kopio tiedostosta CPLN kulkumall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950" y="1164775"/>
            <a:ext cx="9577901" cy="538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20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KYC2020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F58CE61-4CBE-044F-BD67-492EB2E94B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799089"/>
            <a:ext cx="12192000" cy="86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865505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rgbClr val="E46C0A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OKL Antti Lokka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  <a:endParaRPr lang="fi-FI" altLang="fi-FI" baseline="30000" noProof="1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8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RYHMÄÄN</a:t>
            </a:r>
          </a:p>
          <a:p>
            <a:pPr algn="l" eaLnBrk="1" hangingPunct="1"/>
            <a:endParaRPr lang="fi-FI" altLang="fi-FI" sz="2400" dirty="0">
              <a:solidFill>
                <a:srgbClr val="7F7F7F"/>
              </a:solidFill>
              <a:latin typeface="Gill Sans MT" panose="020B0502020104020203" pitchFamily="34" charset="77"/>
              <a:ea typeface="ＭＳ 明朝" panose="02020609040205080304" pitchFamily="49" charset="-128"/>
            </a:endParaRPr>
          </a:p>
          <a:p>
            <a:pPr algn="l" eaLnBrk="1" hangingPunct="1"/>
            <a:r>
              <a:rPr lang="mr-IN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…</a:t>
            </a:r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vai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406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r>
              <a:rPr lang="fi-FI" sz="1200" dirty="0">
                <a:latin typeface="Century Gothic" charset="0"/>
              </a:rPr>
              <a:t>KYC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597912"/>
          </a:xfrm>
        </p:spPr>
        <p:txBody>
          <a:bodyPr>
            <a:normAutofit lnSpcReduction="1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8" y="778390"/>
            <a:ext cx="6928340" cy="205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8302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KUVATAITEEN TEHTÄVÄ                                              </a:t>
            </a:r>
            <a:r>
              <a:rPr lang="fi-FI" dirty="0" err="1">
                <a:solidFill>
                  <a:srgbClr val="4C39A0"/>
                </a:solidFill>
                <a:latin typeface="Impact" panose="020B0806030902050204" pitchFamily="34" charset="0"/>
              </a:rPr>
              <a:t>pops</a:t>
            </a:r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 2016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31376"/>
            <a:ext cx="10972800" cy="5270479"/>
          </a:xfrm>
        </p:spPr>
        <p:txBody>
          <a:bodyPr>
            <a:normAutofit fontScale="92500" lnSpcReduction="20000"/>
          </a:bodyPr>
          <a:lstStyle/>
          <a:p>
            <a:pPr lvl="0"/>
            <a:endParaRPr lang="fi-FI" dirty="0">
              <a:latin typeface="Gill Sans MT" panose="020B0502020104020203" pitchFamily="34" charset="77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Kulttuurisesti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moninaisen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todellisuuden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tutkiminen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taiteen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keinoin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Kuvataiteen</a:t>
            </a:r>
            <a:r>
              <a:rPr lang="en-US" dirty="0">
                <a:latin typeface="Century Gothic" panose="020B0502020202020204" pitchFamily="34" charset="0"/>
              </a:rPr>
              <a:t> + </a:t>
            </a:r>
            <a:r>
              <a:rPr lang="en-US" dirty="0" err="1">
                <a:latin typeface="Century Gothic" panose="020B0502020202020204" pitchFamily="34" charset="0"/>
              </a:rPr>
              <a:t>visuaalisen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kulttuurin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ilmiöiden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ymmärtäminen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Kokemuksellinen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moniaistinen</a:t>
            </a:r>
            <a:r>
              <a:rPr lang="en-US" dirty="0">
                <a:latin typeface="Century Gothic" panose="020B0502020202020204" pitchFamily="34" charset="0"/>
              </a:rPr>
              <a:t> ja </a:t>
            </a:r>
            <a:r>
              <a:rPr lang="en-US" dirty="0" err="1">
                <a:latin typeface="Century Gothic" panose="020B0502020202020204" pitchFamily="34" charset="0"/>
              </a:rPr>
              <a:t>toiminnaliinen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oppiminen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Historiallinen</a:t>
            </a:r>
            <a:r>
              <a:rPr lang="en-US" dirty="0">
                <a:latin typeface="Century Gothic" panose="020B0502020202020204" pitchFamily="34" charset="0"/>
              </a:rPr>
              <a:t> ja </a:t>
            </a:r>
            <a:r>
              <a:rPr lang="en-US" dirty="0" err="1">
                <a:latin typeface="Century Gothic" panose="020B0502020202020204" pitchFamily="34" charset="0"/>
              </a:rPr>
              <a:t>kulttuurinen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näkökulma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Ohjaa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käyttämään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erilaisia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kuvailmaisun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keinoja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err="1">
                <a:latin typeface="Century Gothic" panose="020B0502020202020204" pitchFamily="34" charset="0"/>
              </a:rPr>
              <a:t>Opetuksen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eheyttäminen</a:t>
            </a:r>
            <a:r>
              <a:rPr lang="en-US" dirty="0">
                <a:latin typeface="Century Gothic" panose="020B0502020202020204" pitchFamily="34" charset="0"/>
              </a:rPr>
              <a:t> ( </a:t>
            </a:r>
            <a:r>
              <a:rPr lang="en-US" dirty="0" err="1">
                <a:latin typeface="Century Gothic" panose="020B0502020202020204" pitchFamily="34" charset="0"/>
              </a:rPr>
              <a:t>monilukutaito</a:t>
            </a:r>
            <a:r>
              <a:rPr lang="en-US" dirty="0">
                <a:latin typeface="Century Gothic" panose="020B0502020202020204" pitchFamily="34" charset="0"/>
              </a:rPr>
              <a:t>, MOK )</a:t>
            </a:r>
          </a:p>
          <a:p>
            <a:r>
              <a:rPr lang="en-US" dirty="0" err="1">
                <a:latin typeface="Century Gothic" panose="020B0502020202020204" pitchFamily="34" charset="0"/>
              </a:rPr>
              <a:t>Yhteistyö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ulkopuoliset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toimijat</a:t>
            </a:r>
            <a:r>
              <a:rPr lang="en-US" dirty="0">
                <a:latin typeface="Century Gothic" panose="020B0502020202020204" pitchFamily="34" charset="0"/>
              </a:rPr>
              <a:t>: </a:t>
            </a:r>
            <a:r>
              <a:rPr lang="en-US" dirty="0" err="1">
                <a:latin typeface="Century Gothic" panose="020B0502020202020204" pitchFamily="34" charset="0"/>
              </a:rPr>
              <a:t>museot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kulttuurikohteet</a:t>
            </a:r>
            <a:r>
              <a:rPr lang="en-US" dirty="0">
                <a:latin typeface="Century Gothic" panose="020B0502020202020204" pitchFamily="34" charset="0"/>
              </a:rPr>
              <a:t> …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20.1.2021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248" y="0"/>
            <a:ext cx="12187752" cy="68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404814"/>
            <a:ext cx="9585867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KÄSITYS OPPIMISESTA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83" y="697424"/>
            <a:ext cx="10927439" cy="58557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viisi periaatetta</a:t>
            </a:r>
          </a:p>
          <a:p>
            <a:pPr marL="0" indent="0"/>
            <a:r>
              <a:rPr lang="fi-FI" altLang="fi-FI" sz="38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3800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oppilas aktiivinen toimija, myönteiset kokemukset</a:t>
            </a:r>
          </a:p>
          <a:p>
            <a:pPr marL="0" indent="0"/>
            <a:r>
              <a:rPr lang="fi-FI" altLang="fi-FI" sz="3800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yhdessä tekeminen ja uutta luova toiminta</a:t>
            </a:r>
          </a:p>
          <a:p>
            <a:pPr marL="0" indent="0"/>
            <a:r>
              <a:rPr lang="fi-FI" altLang="fi-FI" sz="3800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oppiminen vuorovaikutuksessa toisten kanssa</a:t>
            </a:r>
          </a:p>
          <a:p>
            <a:pPr marL="0" indent="0"/>
            <a:r>
              <a:rPr lang="fi-FI" altLang="fi-FI" sz="3800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taitojen merkitys</a:t>
            </a:r>
          </a:p>
          <a:p>
            <a:pPr marL="0" indent="0"/>
            <a:r>
              <a:rPr lang="fi-FI" altLang="fi-FI" sz="3800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vastuu omasta opiskelusta</a:t>
            </a:r>
          </a:p>
          <a:p>
            <a:pPr>
              <a:buFontTx/>
              <a:buChar char="-"/>
            </a:pPr>
            <a:r>
              <a:rPr lang="fi-FI" altLang="fi-FI" sz="23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oman oppimisprosessin hahmottaminen</a:t>
            </a:r>
          </a:p>
          <a:p>
            <a:pPr>
              <a:buFontTx/>
              <a:buChar char="-"/>
            </a:pPr>
            <a:r>
              <a:rPr lang="fi-FI" altLang="fi-FI" sz="23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tavoitteiden asettaminen ja oman työn arviointi</a:t>
            </a:r>
          </a:p>
          <a:p>
            <a:pPr>
              <a:buFontTx/>
              <a:buChar char="-"/>
            </a:pPr>
            <a:r>
              <a:rPr lang="fi-FI" altLang="fi-FI" sz="23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kannustavan ja ohjaavan palautteen merkitys</a:t>
            </a: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POPS2016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5" name="Kuva 4" descr="Kuva, joka sisältää kohteen henkilö, sisä, nainen, seisominen&#10;&#10;Kuvaus luotu automaattisesti">
            <a:extLst>
              <a:ext uri="{FF2B5EF4-FFF2-40B4-BE49-F238E27FC236}">
                <a16:creationId xmlns:a16="http://schemas.microsoft.com/office/drawing/2014/main" id="{63AE3611-C84A-5F46-BF64-7D4ACBC0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7191215" y="3607481"/>
            <a:ext cx="5000786" cy="28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25464" y="333375"/>
            <a:ext cx="1002345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</a:t>
            </a:r>
            <a:r>
              <a:rPr lang="fi-FI" sz="4900" dirty="0">
                <a:latin typeface="Trebuchet MS" charset="0"/>
              </a:rPr>
              <a:t>                     </a:t>
            </a:r>
            <a:br>
              <a:rPr lang="fi-FI" sz="4900" dirty="0">
                <a:latin typeface="Trebuchet MS" charset="0"/>
              </a:rPr>
            </a:b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ja MONILUKUTAITO	LK 3-6               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5463" y="1389172"/>
            <a:ext cx="11592733" cy="5011628"/>
          </a:xfrm>
        </p:spPr>
        <p:txBody>
          <a:bodyPr/>
          <a:lstStyle/>
          <a:p>
            <a:pPr marL="0" indent="0">
              <a:buNone/>
            </a:pPr>
            <a:r>
              <a:rPr lang="fi-FI" altLang="fi-FI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T3 innostaa oppilasta ilmaisemaan havaintojaan ja ajatuksiaan kuvallisesti ja muita tiedon tuottaminen tapoja käyttäen </a:t>
            </a:r>
          </a:p>
          <a:p>
            <a:pPr marL="0" indent="0">
              <a:buFontTx/>
              <a:buChar char="-"/>
            </a:pPr>
            <a:r>
              <a:rPr lang="fi-FI" altLang="fi-FI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T5 ohjata oppilasta tavoitteellisen kuvallisten taitojen kehittämiseen yksin ja yhteistyössä muiden kanssa</a:t>
            </a:r>
          </a:p>
          <a:p>
            <a:pPr marL="0" indent="0">
              <a:buFontTx/>
              <a:buChar char="-"/>
            </a:pPr>
            <a:r>
              <a:rPr lang="fi-FI" altLang="fi-FI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T7 ohjata oppilasta tarkastelemaan kuvia eri lähtökohdista ja eri yhteyksissä sekä pohtimaan todellisuuden ja fiktion suhdetta.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25" y="278969"/>
            <a:ext cx="12119675" cy="1394847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fi-FI" altLang="fi-FI" sz="40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br>
              <a:rPr lang="fi-FI" altLang="fi-FI" sz="40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sz="40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MULTIMODAALISUUS </a:t>
            </a:r>
            <a:br>
              <a:rPr lang="fi-FI" altLang="fi-FI" sz="40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sz="40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KUVATAITEESSA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– laajasta  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tekstikäsityksestä 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kulttuuriseen  </a:t>
            </a:r>
            <a:r>
              <a:rPr lang="fi-FI" altLang="fi-FI" dirty="0" err="1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moninaisuuten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endParaRPr lang="fi-FI" altLang="fi-FI" sz="1600" dirty="0">
              <a:solidFill>
                <a:srgbClr val="3366FF"/>
              </a:solidFill>
              <a:latin typeface="Impact" panose="020B0806030902050204" pitchFamily="34" charset="0"/>
              <a:ea typeface="Osaka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2325" y="1341439"/>
            <a:ext cx="11535905" cy="5516562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9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1900" dirty="0">
                <a:latin typeface="Century Gothic" panose="020B0502020202020204" pitchFamily="34" charset="0"/>
                <a:ea typeface="Osaka" charset="-128"/>
              </a:rPr>
              <a:t>Visuaalisiin ja auditiivisiin viesteihin perustuva</a:t>
            </a:r>
          </a:p>
          <a:p>
            <a:pPr eaLnBrk="1" hangingPunct="1">
              <a:buFontTx/>
              <a:buNone/>
            </a:pPr>
            <a:r>
              <a:rPr lang="fi-FI" altLang="fi-FI" sz="1900" dirty="0">
                <a:latin typeface="Century Gothic" panose="020B0502020202020204" pitchFamily="34" charset="0"/>
                <a:ea typeface="Osaka" charset="-128"/>
              </a:rPr>
              <a:t>”digilukutaito” on osa monilukutaitoa.</a:t>
            </a:r>
          </a:p>
          <a:p>
            <a:pPr eaLnBrk="1" hangingPunct="1">
              <a:buFontTx/>
              <a:buNone/>
            </a:pPr>
            <a:r>
              <a:rPr lang="fi-FI" altLang="fi-FI" sz="1900" dirty="0">
                <a:latin typeface="Century Gothic" panose="020B0502020202020204" pitchFamily="34" charset="0"/>
                <a:ea typeface="Osaka" charset="-128"/>
              </a:rPr>
              <a:t>Laaja taidekäsitys, multimodaalisuus ja</a:t>
            </a:r>
          </a:p>
          <a:p>
            <a:pPr eaLnBrk="1" hangingPunct="1">
              <a:buFontTx/>
              <a:buNone/>
            </a:pPr>
            <a:r>
              <a:rPr lang="fi-FI" altLang="fi-FI" sz="1900" dirty="0">
                <a:latin typeface="Century Gothic" panose="020B0502020202020204" pitchFamily="34" charset="0"/>
                <a:ea typeface="Osaka" charset="-128"/>
              </a:rPr>
              <a:t>Kulttuurinen moninaisuus tulisi huomioida myös</a:t>
            </a:r>
          </a:p>
          <a:p>
            <a:pPr eaLnBrk="1" hangingPunct="1">
              <a:buFontTx/>
              <a:buNone/>
            </a:pPr>
            <a:r>
              <a:rPr lang="fi-FI" altLang="fi-FI" sz="1900" dirty="0">
                <a:latin typeface="Century Gothic" panose="020B0502020202020204" pitchFamily="34" charset="0"/>
                <a:ea typeface="Osaka" charset="-128"/>
              </a:rPr>
              <a:t>Digitaalisen materiaalin tuottamisessa ja analysoinnissa</a:t>
            </a:r>
          </a:p>
          <a:p>
            <a:pPr eaLnBrk="1" hangingPunct="1">
              <a:buFontTx/>
              <a:buNone/>
            </a:pPr>
            <a:r>
              <a:rPr lang="fi-FI" altLang="fi-FI" sz="1800">
                <a:latin typeface="Gill Sans MT" panose="020B0502020104020203" pitchFamily="34" charset="77"/>
                <a:ea typeface="Osaka" charset="-128"/>
              </a:rPr>
              <a:t>KESKUSTELU KYSYMYS:</a:t>
            </a: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18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Marjo Räsänen - Median taideperustainen lukutaito 2017 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FA33F22-9A7A-F746-9370-A92FA9D4F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1" t="5616" r="8356" b="14225"/>
          <a:stretch/>
        </p:blipFill>
        <p:spPr>
          <a:xfrm>
            <a:off x="5530517" y="-101600"/>
            <a:ext cx="6661483" cy="65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4983" y="0"/>
            <a:ext cx="10132017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TULKINTA JA TUOTTAMINEN </a:t>
            </a: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MEDIALUENNASSA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2020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83" y="1182029"/>
            <a:ext cx="11444118" cy="5823205"/>
          </a:xfrm>
        </p:spPr>
        <p:txBody>
          <a:bodyPr>
            <a:normAutofit fontScale="47500" lnSpcReduction="20000"/>
          </a:bodyPr>
          <a:lstStyle/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36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Todellisuuden ilmiöiden käsittäminen</a:t>
            </a: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Vaatii molempia käsiä: abstrakti ja </a:t>
            </a: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Toiminnallinen tieto lomittuvat toisiinsa.</a:t>
            </a:r>
          </a:p>
          <a:p>
            <a:pPr marL="514350" indent="-514350" algn="l"/>
            <a:endParaRPr lang="fi-FI" altLang="fi-FI" sz="3600" dirty="0">
              <a:solidFill>
                <a:schemeClr val="tx1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Medialuennassa eri tieteenalojen </a:t>
            </a: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Tulkintamallit yhdistyvät taiteisiin perustuviin</a:t>
            </a: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Menetelmiin. Ilmaisukeinojen hallintaa ja genrejen=</a:t>
            </a:r>
          </a:p>
          <a:p>
            <a:pPr marL="514350" indent="-514350" algn="l"/>
            <a:r>
              <a:rPr lang="fi-FI" altLang="fi-FI" sz="36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Lajityyppien tuntemusta on hyvä opiskella.</a:t>
            </a: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12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sz="2900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Lähde: Antero Salminen, Pääjalkainen 2005, Helena </a:t>
            </a:r>
          </a:p>
          <a:p>
            <a:pPr marL="514350" indent="-514350" algn="l"/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Sederholm, </a:t>
            </a:r>
            <a:r>
              <a:rPr lang="fi-FI" altLang="fi-FI" sz="2900" dirty="0" err="1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Conversations</a:t>
            </a:r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on </a:t>
            </a:r>
            <a:r>
              <a:rPr lang="fi-FI" altLang="fi-FI" sz="2900" dirty="0" err="1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Finnish</a:t>
            </a:r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</a:t>
            </a:r>
            <a:r>
              <a:rPr lang="fi-FI" altLang="fi-FI" sz="2900" dirty="0" err="1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Art</a:t>
            </a:r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</a:t>
            </a:r>
            <a:r>
              <a:rPr lang="fi-FI" altLang="fi-FI" sz="2900" dirty="0" err="1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Education</a:t>
            </a:r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 20017, </a:t>
            </a:r>
          </a:p>
          <a:p>
            <a:pPr marL="514350" indent="-514350" algn="l"/>
            <a:r>
              <a:rPr lang="fi-FI" altLang="fi-FI" sz="2900" dirty="0">
                <a:solidFill>
                  <a:srgbClr val="00B73C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Marjo Räsänen, Median taideperustainen lukutaito 2017 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 descr="Kuva, joka sisältää kohteen nuoli&#10;&#10;Kuvaus luotu automaattisesti">
            <a:extLst>
              <a:ext uri="{FF2B5EF4-FFF2-40B4-BE49-F238E27FC236}">
                <a16:creationId xmlns:a16="http://schemas.microsoft.com/office/drawing/2014/main" id="{C4D02843-07B2-F746-A8CF-243C5DD3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885" y="0"/>
            <a:ext cx="7356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242D4A1-74E7-1E42-B309-84ABE2A2BC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0481" y="609600"/>
            <a:ext cx="9811719" cy="1143000"/>
          </a:xfrm>
        </p:spPr>
        <p:txBody>
          <a:bodyPr>
            <a:normAutofit/>
          </a:bodyPr>
          <a:lstStyle/>
          <a:p>
            <a:r>
              <a:rPr lang="fi-FI" altLang="fi-FI" sz="3200" dirty="0">
                <a:solidFill>
                  <a:srgbClr val="2A4F6E"/>
                </a:solidFill>
                <a:latin typeface="Impact" panose="020B0806030902050204" pitchFamily="34" charset="0"/>
              </a:rPr>
              <a:t>REPRESENTAATIO= esittämisen tapa</a:t>
            </a:r>
            <a:br>
              <a:rPr lang="fi-FI" altLang="fi-FI" sz="3200" dirty="0">
                <a:solidFill>
                  <a:srgbClr val="2A4F6E"/>
                </a:solidFill>
                <a:latin typeface="Impact" panose="020B0806030902050204" pitchFamily="34" charset="0"/>
              </a:rPr>
            </a:br>
            <a:r>
              <a:rPr lang="fi-FI" altLang="fi-FI" sz="3200" dirty="0">
                <a:solidFill>
                  <a:srgbClr val="2A4F6E"/>
                </a:solidFill>
                <a:latin typeface="Impact" panose="020B0806030902050204" pitchFamily="34" charset="0"/>
              </a:rPr>
              <a:t>STEREOTYPIOIDEN PURKAMINEN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B5C368C4-5663-644A-A430-BFE3E341DC7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94469" y="1981200"/>
            <a:ext cx="10122708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miten mediat tuottavat todellisuutta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millaisin välinein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kenen näkökulmasta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todellisuuden peili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jatkuva toimitus</a:t>
            </a:r>
          </a:p>
          <a:p>
            <a:pPr eaLnBrk="1" hangingPunct="1">
              <a:buFontTx/>
              <a:buNone/>
            </a:pPr>
            <a:endParaRPr lang="fi-FI" altLang="fi-FI" sz="24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kuva ja sana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multimodaalisuus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					    </a:t>
            </a:r>
          </a:p>
          <a:p>
            <a:pPr eaLnBrk="1" hangingPunct="1">
              <a:buFontTx/>
              <a:buNone/>
            </a:pPr>
            <a:endParaRPr lang="fi-FI" altLang="fi-FI" sz="12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1200" dirty="0">
                <a:latin typeface="Gill Sans MT" panose="020B0502020104020203" pitchFamily="34" charset="77"/>
              </a:rPr>
              <a:t>Lähde: Sintonen; SUSITUNTI-kohti digitaalisia lukutaitoja 2012</a:t>
            </a:r>
          </a:p>
          <a:p>
            <a:pPr eaLnBrk="1" hangingPunct="1">
              <a:buFontTx/>
              <a:buNone/>
            </a:pPr>
            <a:r>
              <a:rPr lang="fi-FI" altLang="fi-FI" sz="1200" dirty="0">
                <a:latin typeface="Gill Sans MT" panose="020B0502020104020203" pitchFamily="34" charset="77"/>
              </a:rPr>
              <a:t>Janne Seppänen; Visuaalinen kulttuuri 2005</a:t>
            </a:r>
          </a:p>
        </p:txBody>
      </p:sp>
      <p:pic>
        <p:nvPicPr>
          <p:cNvPr id="17411" name="Kuva 2">
            <a:extLst>
              <a:ext uri="{FF2B5EF4-FFF2-40B4-BE49-F238E27FC236}">
                <a16:creationId xmlns:a16="http://schemas.microsoft.com/office/drawing/2014/main" id="{071391BF-623A-EB44-94E3-C43162FD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7" y="1097733"/>
            <a:ext cx="3400425" cy="507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 descr="Kuva, joka sisältää kohteen lelu, nukke, sisä, pöytä&#10;&#10;Kuvaus luotu automaattisesti">
            <a:extLst>
              <a:ext uri="{FF2B5EF4-FFF2-40B4-BE49-F238E27FC236}">
                <a16:creationId xmlns:a16="http://schemas.microsoft.com/office/drawing/2014/main" id="{96E4E5D9-C713-AE4C-8249-BE186993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424" y="4038600"/>
            <a:ext cx="3355831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2D8E477-AA19-0E4F-9E8C-B6C259F25D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5889"/>
            <a:ext cx="8077200" cy="936625"/>
          </a:xfrm>
        </p:spPr>
        <p:txBody>
          <a:bodyPr/>
          <a:lstStyle/>
          <a:p>
            <a:pPr eaLnBrk="1" hangingPunct="1"/>
            <a:r>
              <a:rPr lang="fi-FI" altLang="fi-FI" sz="2800" dirty="0"/>
              <a:t>       </a:t>
            </a:r>
            <a:r>
              <a:rPr lang="fi-FI" altLang="fi-FI" dirty="0">
                <a:solidFill>
                  <a:srgbClr val="08306D"/>
                </a:solidFill>
                <a:latin typeface="Impact" panose="020B0806030902050204" pitchFamily="34" charset="0"/>
              </a:rPr>
              <a:t>MEDIAESITYSTEN VASTALUENTA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1717638-8340-C44F-A31A-714DC0A188F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52407" y="981076"/>
            <a:ext cx="9815593" cy="58769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000" dirty="0">
                <a:latin typeface="Century Gothic" panose="020B0502020202020204" pitchFamily="34" charset="0"/>
              </a:rPr>
              <a:t>Huomio kuvan vastaanottajassa katsoja luo sisällön  </a:t>
            </a:r>
            <a:r>
              <a:rPr lang="ja-JP" altLang="fi-FI" sz="2000">
                <a:latin typeface="Century Gothic" panose="020B0502020202020204" pitchFamily="34" charset="0"/>
              </a:rPr>
              <a:t>”</a:t>
            </a:r>
            <a:r>
              <a:rPr lang="fi-FI" altLang="ja-JP" sz="2000" dirty="0">
                <a:latin typeface="Century Gothic" panose="020B0502020202020204" pitchFamily="34" charset="0"/>
              </a:rPr>
              <a:t>oma </a:t>
            </a:r>
            <a:r>
              <a:rPr lang="fi-FI" altLang="fi-FI" sz="2000" dirty="0">
                <a:latin typeface="Century Gothic" panose="020B0502020202020204" pitchFamily="34" charset="0"/>
              </a:rPr>
              <a:t>kiinnostus</a:t>
            </a:r>
            <a:r>
              <a:rPr lang="ja-JP" altLang="fi-FI" sz="2000">
                <a:latin typeface="Century Gothic" panose="020B0502020202020204" pitchFamily="34" charset="0"/>
              </a:rPr>
              <a:t>”</a:t>
            </a:r>
            <a:r>
              <a:rPr lang="fi-FI" altLang="ja-JP" sz="2000" dirty="0">
                <a:latin typeface="Century Gothic" panose="020B0502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ja-JP" sz="2000" dirty="0">
                <a:latin typeface="Century Gothic" panose="020B0502020202020204" pitchFamily="34" charset="0"/>
              </a:rPr>
              <a:t>Yleisö, mediakäytöt, katsojatutkimukset. </a:t>
            </a:r>
            <a:r>
              <a:rPr lang="fi-FI" altLang="fi-FI" sz="2000" dirty="0">
                <a:latin typeface="Century Gothic" panose="020B0502020202020204" pitchFamily="34" charset="0"/>
              </a:rPr>
              <a:t>Kuvan rakenteet ja merkitykset kuten ikä, sukupuoli, etnisyys.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000" dirty="0">
                <a:latin typeface="Century Gothic" panose="020B0502020202020204" pitchFamily="34" charset="0"/>
              </a:rPr>
              <a:t>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000" dirty="0">
                <a:latin typeface="Century Gothic" panose="020B0502020202020204" pitchFamily="34" charset="0"/>
              </a:rPr>
              <a:t>				     </a:t>
            </a:r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</a:pPr>
            <a:endParaRPr lang="fi-FI" altLang="fi-FI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200" dirty="0">
                <a:latin typeface="Gill Sans MT" panose="020B0502020104020203" pitchFamily="34" charset="77"/>
              </a:rPr>
              <a:t>Terhi Sammalmaa; Kandityö 2008 </a:t>
            </a:r>
            <a:r>
              <a:rPr lang="fi-FI" altLang="fi-FI" sz="1200" dirty="0" err="1">
                <a:latin typeface="Gill Sans MT" panose="020B0502020104020203" pitchFamily="34" charset="77"/>
              </a:rPr>
              <a:t>Virt</a:t>
            </a:r>
            <a:r>
              <a:rPr lang="fi-FI" altLang="fi-FI" sz="1200" dirty="0">
                <a:latin typeface="Gill Sans MT" panose="020B0502020104020203" pitchFamily="34" charset="77"/>
              </a:rPr>
              <a:t>@ / Aalto -yliopisto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AC9C4DBB-8F16-C546-8A90-68011237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26" r="-86526"/>
          <a:stretch>
            <a:fillRect/>
          </a:stretch>
        </p:blipFill>
        <p:spPr bwMode="auto">
          <a:xfrm>
            <a:off x="-1702225" y="1917701"/>
            <a:ext cx="819467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>
            <a:extLst>
              <a:ext uri="{FF2B5EF4-FFF2-40B4-BE49-F238E27FC236}">
                <a16:creationId xmlns:a16="http://schemas.microsoft.com/office/drawing/2014/main" id="{903C0CE5-5DB4-AB48-8CBF-9A88A6387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t="22587" r="19501" b="19724"/>
          <a:stretch/>
        </p:blipFill>
        <p:spPr bwMode="auto">
          <a:xfrm>
            <a:off x="4439961" y="4328482"/>
            <a:ext cx="3547863" cy="197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174BC02-0A84-4C42-A779-C3134317E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922" y="1908647"/>
            <a:ext cx="3537267" cy="1978187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CBCF746-38E9-2F44-AE18-8BFD76B3E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847" y="1917701"/>
            <a:ext cx="2980596" cy="44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05" y="653675"/>
            <a:ext cx="8800947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VASTAMAINOS-MEDIATULKINTA 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 28.1.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pienryhmissä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89" y="1536700"/>
            <a:ext cx="9903417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Suunnittele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jossa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harjoitella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vastalukemista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oppilaiden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kanssa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ts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.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stereotypiat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käännetään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nurin</a:t>
            </a:r>
            <a:r>
              <a:rPr lang="en-US" altLang="fi-FI" sz="2800">
                <a:latin typeface="Helvetica" pitchFamily="2" charset="0"/>
                <a:ea typeface="ＭＳ Ｐゴシック" panose="020B0600070205080204" pitchFamily="34" charset="-128"/>
              </a:rPr>
              <a:t> =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negatiivisina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esitettyjä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piirteitä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käsitellään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positiivisina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Merkitysten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monitulkintaisuus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korostuu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Mahdollisia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työtapoja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: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sarjakuva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kollaasi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iPadin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piirto-ohjelma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,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iMotion+iMovie+garageband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…</a:t>
            </a: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20.1.2021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914</Words>
  <Application>Microsoft Macintosh PowerPoint</Application>
  <PresentationFormat>Laajakuva</PresentationFormat>
  <Paragraphs>208</Paragraphs>
  <Slides>18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18</vt:i4>
      </vt:variant>
    </vt:vector>
  </HeadingPairs>
  <TitlesOfParts>
    <vt:vector size="29" baseType="lpstr">
      <vt:lpstr>Arial</vt:lpstr>
      <vt:lpstr>Calibri</vt:lpstr>
      <vt:lpstr>Century Gothic</vt:lpstr>
      <vt:lpstr>Gill Sans MT</vt:lpstr>
      <vt:lpstr>Helvetica</vt:lpstr>
      <vt:lpstr>Impact</vt:lpstr>
      <vt:lpstr>Palatino Linotype</vt:lpstr>
      <vt:lpstr>Trebuchet MS</vt:lpstr>
      <vt:lpstr>JYU Otsikkodiat</vt:lpstr>
      <vt:lpstr>JYU sisältö pohjat</vt:lpstr>
      <vt:lpstr>2_Mukautettu suunnittelumalli</vt:lpstr>
      <vt:lpstr>Kuvataide POMM1032  </vt:lpstr>
      <vt:lpstr>KUVATAITEEN TEHTÄVÄ                                              pops 2016</vt:lpstr>
      <vt:lpstr>KÄSITYS OPPIMISESTA                     Antti Lokka</vt:lpstr>
      <vt:lpstr>                          OPETUSSUUNNITELMA ja MONILUKUTAITO LK 3-6                               Antti Lokka    </vt:lpstr>
      <vt:lpstr>  MULTIMODAALISUUS  KUVATAITEESSA – laajasta   tekstikäsityksestä  kulttuuriseen  moninaisuuten      </vt:lpstr>
      <vt:lpstr> TULKINTA JA TUOTTAMINEN  MEDIALUENNASSA                                    2020 Antti Lokka  </vt:lpstr>
      <vt:lpstr>REPRESENTAATIO= esittämisen tapa STEREOTYPIOIDEN PURKAMINEN</vt:lpstr>
      <vt:lpstr>       MEDIAESITYSTEN VASTALUENTA</vt:lpstr>
      <vt:lpstr>VASTAMAINOS-MEDIATULKINTA  – tehdään  28.1. pienryhmissä</vt:lpstr>
      <vt:lpstr>PowerPoint-esitys</vt:lpstr>
      <vt:lpstr>TEHTÄVÄNANTO MEDIA…..</vt:lpstr>
      <vt:lpstr>Sisältö / POM-soveltava</vt:lpstr>
      <vt:lpstr>Projektioppiminen työtapana</vt:lpstr>
      <vt:lpstr>       KÄYTÄNNÖN TOIMINTA                                          KYC2020 Antti Lokka </vt:lpstr>
      <vt:lpstr>MITÄ ARVIOIDAAN KUVATAITEESSA          OKL Antti Lokka    </vt:lpstr>
      <vt:lpstr> KUVATAITEEN OPPITUNNIN RAKENNE                                                                         KYC Antti Lokka    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66</cp:revision>
  <dcterms:created xsi:type="dcterms:W3CDTF">2020-04-15T06:25:21Z</dcterms:created>
  <dcterms:modified xsi:type="dcterms:W3CDTF">2021-01-20T18:36:36Z</dcterms:modified>
  <cp:category/>
</cp:coreProperties>
</file>