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2" r:id="rId2"/>
    <p:sldId id="256" r:id="rId3"/>
    <p:sldId id="257" r:id="rId4"/>
    <p:sldId id="258" r:id="rId5"/>
    <p:sldId id="259" r:id="rId6"/>
    <p:sldId id="260" r:id="rId7"/>
    <p:sldId id="261" r:id="rId8"/>
    <p:sldId id="263" r:id="rId9"/>
    <p:sldId id="266" r:id="rId10"/>
  </p:sldIdLst>
  <p:sldSz cx="9144000" cy="6858000" type="screen4x3"/>
  <p:notesSz cx="6858000" cy="9144000"/>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snapToGrid="0" snapToObjects="1">
      <p:cViewPr varScale="1">
        <p:scale>
          <a:sx n="108" d="100"/>
          <a:sy n="108"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ykse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8625E-635A-6D44-B2D1-56BFCD6BD278}" type="datetimeFigureOut">
              <a:rPr lang="fi-FI" smtClean="0"/>
              <a:pPr/>
              <a:t>4.12.2019</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1643F-C573-C641-88D1-0B62D93EEEEE}" type="slidenum">
              <a:rPr lang="fi-FI" smtClean="0"/>
              <a:pPr/>
              <a:t>‹#›</a:t>
            </a:fld>
            <a:endParaRPr lang="fi-FI"/>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Esimerkkinä ammattitaiteen ilmiöstä</a:t>
            </a:r>
            <a:r>
              <a:rPr lang="fi-FI" baseline="0" dirty="0"/>
              <a:t> lumihotellin rakentaminen, jossa mukana taiteilijoita, suunnittelijoita, tuotekehittelijöitä, kirvesmiehiä, </a:t>
            </a:r>
            <a:r>
              <a:rPr lang="fi-FI" baseline="0" dirty="0" err="1"/>
              <a:t>itetaiteilijoita</a:t>
            </a:r>
            <a:r>
              <a:rPr lang="fi-FI" baseline="0" dirty="0"/>
              <a:t>, hotellin yrittäjä jne. Kaikki yhteistyötahot</a:t>
            </a:r>
          </a:p>
        </p:txBody>
      </p:sp>
      <p:sp>
        <p:nvSpPr>
          <p:cNvPr id="4" name="Dian numeron paikkamerkki 3"/>
          <p:cNvSpPr>
            <a:spLocks noGrp="1"/>
          </p:cNvSpPr>
          <p:nvPr>
            <p:ph type="sldNum" sz="quarter" idx="10"/>
          </p:nvPr>
        </p:nvSpPr>
        <p:spPr/>
        <p:txBody>
          <a:bodyPr/>
          <a:lstStyle/>
          <a:p>
            <a:fld id="{D271643F-C573-C641-88D1-0B62D93EEEEE}" type="slidenum">
              <a:rPr lang="fi-FI" smtClean="0"/>
              <a:pPr/>
              <a:t>3</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https://www.prostt.fi/2016/06/06/maria-huhmarniemi-soveltavan-taiteen-laaja-maaritelma/</a:t>
            </a:r>
          </a:p>
        </p:txBody>
      </p:sp>
      <p:sp>
        <p:nvSpPr>
          <p:cNvPr id="4" name="Dian numeron paikkamerkki 3"/>
          <p:cNvSpPr>
            <a:spLocks noGrp="1"/>
          </p:cNvSpPr>
          <p:nvPr>
            <p:ph type="sldNum" sz="quarter" idx="10"/>
          </p:nvPr>
        </p:nvSpPr>
        <p:spPr/>
        <p:txBody>
          <a:bodyPr/>
          <a:lstStyle/>
          <a:p>
            <a:fld id="{D271643F-C573-C641-88D1-0B62D93EEEEE}" type="slidenum">
              <a:rPr lang="fi-FI" smtClean="0"/>
              <a:pPr/>
              <a:t>4</a:t>
            </a:fld>
            <a:endParaRPr lang="fi-F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Kerro</a:t>
            </a:r>
            <a:r>
              <a:rPr lang="fi-FI" baseline="0" dirty="0"/>
              <a:t> lyhyesti esim. </a:t>
            </a:r>
            <a:r>
              <a:rPr lang="fi-FI" baseline="0" dirty="0" err="1"/>
              <a:t>snow</a:t>
            </a:r>
            <a:r>
              <a:rPr lang="fi-FI" baseline="0" dirty="0"/>
              <a:t> and ice, jossa sain olla mukana</a:t>
            </a:r>
            <a:endParaRPr lang="fi-FI" dirty="0"/>
          </a:p>
        </p:txBody>
      </p:sp>
      <p:sp>
        <p:nvSpPr>
          <p:cNvPr id="4" name="Dian numeron paikkamerkki 3"/>
          <p:cNvSpPr>
            <a:spLocks noGrp="1"/>
          </p:cNvSpPr>
          <p:nvPr>
            <p:ph type="sldNum" sz="quarter" idx="10"/>
          </p:nvPr>
        </p:nvSpPr>
        <p:spPr/>
        <p:txBody>
          <a:bodyPr/>
          <a:lstStyle/>
          <a:p>
            <a:fld id="{D271643F-C573-C641-88D1-0B62D93EEEEE}" type="slidenum">
              <a:rPr lang="fi-FI" smtClean="0"/>
              <a:pPr/>
              <a:t>6</a:t>
            </a:fld>
            <a:endParaRPr 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Mene </a:t>
            </a:r>
            <a:r>
              <a:rPr lang="fi-FI" dirty="0" err="1"/>
              <a:t>voimauttavan</a:t>
            </a:r>
            <a:r>
              <a:rPr lang="fi-FI" dirty="0"/>
              <a:t> valokuvan etusivulle</a:t>
            </a:r>
            <a:r>
              <a:rPr lang="fi-FI" baseline="0" dirty="0"/>
              <a:t> ja näytä </a:t>
            </a:r>
            <a:r>
              <a:rPr lang="fi-FI" baseline="0" dirty="0" err="1"/>
              <a:t>vas</a:t>
            </a:r>
            <a:r>
              <a:rPr lang="fi-FI" baseline="0" dirty="0"/>
              <a:t> yläkulma maailman ihanin tyttö-projekti</a:t>
            </a:r>
            <a:endParaRPr lang="fi-FI" dirty="0"/>
          </a:p>
        </p:txBody>
      </p:sp>
      <p:sp>
        <p:nvSpPr>
          <p:cNvPr id="4" name="Dian numeron paikkamerkki 3"/>
          <p:cNvSpPr>
            <a:spLocks noGrp="1"/>
          </p:cNvSpPr>
          <p:nvPr>
            <p:ph type="sldNum" sz="quarter" idx="10"/>
          </p:nvPr>
        </p:nvSpPr>
        <p:spPr/>
        <p:txBody>
          <a:bodyPr/>
          <a:lstStyle/>
          <a:p>
            <a:fld id="{D271643F-C573-C641-88D1-0B62D93EEEEE}" type="slidenum">
              <a:rPr lang="fi-FI" smtClean="0"/>
              <a:pPr/>
              <a:t>8</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Jos aikaa jää, käydään </a:t>
            </a:r>
            <a:r>
              <a:rPr lang="fi-FI"/>
              <a:t>tätä läpi</a:t>
            </a:r>
          </a:p>
        </p:txBody>
      </p:sp>
      <p:sp>
        <p:nvSpPr>
          <p:cNvPr id="4" name="Dian numeron paikkamerkki 3"/>
          <p:cNvSpPr>
            <a:spLocks noGrp="1"/>
          </p:cNvSpPr>
          <p:nvPr>
            <p:ph type="sldNum" sz="quarter" idx="10"/>
          </p:nvPr>
        </p:nvSpPr>
        <p:spPr/>
        <p:txBody>
          <a:bodyPr/>
          <a:lstStyle/>
          <a:p>
            <a:fld id="{D271643F-C573-C641-88D1-0B62D93EEEEE}" type="slidenum">
              <a:rPr lang="fi-FI" smtClean="0"/>
              <a:pPr/>
              <a:t>9</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perustyylejä osoitt.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osoitt.</a:t>
            </a:r>
          </a:p>
        </p:txBody>
      </p:sp>
      <p:sp>
        <p:nvSpPr>
          <p:cNvPr id="4" name="Päiväyksen paikkamerkki 3"/>
          <p:cNvSpPr>
            <a:spLocks noGrp="1"/>
          </p:cNvSpPr>
          <p:nvPr>
            <p:ph type="dt" sz="half" idx="10"/>
          </p:nvPr>
        </p:nvSpPr>
        <p:spPr/>
        <p:txBody>
          <a:body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Pystysuoran tekstin paikkamerkki 2"/>
          <p:cNvSpPr>
            <a:spLocks noGrp="1"/>
          </p:cNvSpPr>
          <p:nvPr>
            <p:ph type="body" orient="vert" idx="1"/>
          </p:nvPr>
        </p:nvSpPr>
        <p:spPr/>
        <p:txBody>
          <a:bodyPr vert="eaVert"/>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629400" y="274638"/>
            <a:ext cx="2057400" cy="5851525"/>
          </a:xfrm>
        </p:spPr>
        <p:txBody>
          <a:bodyPr vert="eaVert"/>
          <a:lstStyle/>
          <a:p>
            <a:r>
              <a:rPr lang="fi-FI"/>
              <a:t>Muokkaa perustyylejä osoitt.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Sisällön paikkamerkki 2"/>
          <p:cNvSpPr>
            <a:spLocks noGrp="1"/>
          </p:cNvSpPr>
          <p:nvPr>
            <p:ph idx="1"/>
          </p:nvPr>
        </p:nvSpPr>
        <p:spPr/>
        <p:txBody>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perustyylejä osoitt.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osoittamalla</a:t>
            </a:r>
          </a:p>
        </p:txBody>
      </p:sp>
      <p:sp>
        <p:nvSpPr>
          <p:cNvPr id="4" name="Päiväyksen paikkamerkki 3"/>
          <p:cNvSpPr>
            <a:spLocks noGrp="1"/>
          </p:cNvSpPr>
          <p:nvPr>
            <p:ph type="dt" sz="half" idx="10"/>
          </p:nvPr>
        </p:nvSpPr>
        <p:spPr/>
        <p:txBody>
          <a:body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5" name="Päiväyksen paikkamerkki 4"/>
          <p:cNvSpPr>
            <a:spLocks noGrp="1"/>
          </p:cNvSpPr>
          <p:nvPr>
            <p:ph type="dt" sz="half" idx="10"/>
          </p:nvPr>
        </p:nvSpPr>
        <p:spPr/>
        <p:txBody>
          <a:bodyPr/>
          <a:lstStyle/>
          <a:p>
            <a:fld id="{D891FF47-45D3-D84D-8DF5-B09A5D075388}" type="datetimeFigureOut">
              <a:rPr lang="fi-FI" smtClean="0"/>
              <a:pPr/>
              <a:t>4.12.2019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perustyylejä osoitt.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osoittamalla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osoittamalla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7" name="Päiväyksen paikkamerkki 6"/>
          <p:cNvSpPr>
            <a:spLocks noGrp="1"/>
          </p:cNvSpPr>
          <p:nvPr>
            <p:ph type="dt" sz="half" idx="10"/>
          </p:nvPr>
        </p:nvSpPr>
        <p:spPr/>
        <p:txBody>
          <a:bodyPr/>
          <a:lstStyle/>
          <a:p>
            <a:fld id="{D891FF47-45D3-D84D-8DF5-B09A5D075388}" type="datetimeFigureOut">
              <a:rPr lang="fi-FI" smtClean="0"/>
              <a:pPr/>
              <a:t>4.12.2019</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Päiväyksen paikkamerkki 2"/>
          <p:cNvSpPr>
            <a:spLocks noGrp="1"/>
          </p:cNvSpPr>
          <p:nvPr>
            <p:ph type="dt" sz="half" idx="10"/>
          </p:nvPr>
        </p:nvSpPr>
        <p:spPr/>
        <p:txBody>
          <a:bodyPr/>
          <a:lstStyle/>
          <a:p>
            <a:fld id="{D891FF47-45D3-D84D-8DF5-B09A5D075388}" type="datetimeFigureOut">
              <a:rPr lang="fi-FI" smtClean="0"/>
              <a:pPr/>
              <a:t>4.12.2019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yksen paikkamerkki 1"/>
          <p:cNvSpPr>
            <a:spLocks noGrp="1"/>
          </p:cNvSpPr>
          <p:nvPr>
            <p:ph type="dt" sz="half" idx="10"/>
          </p:nvPr>
        </p:nvSpPr>
        <p:spPr/>
        <p:txBody>
          <a:bodyPr/>
          <a:lstStyle/>
          <a:p>
            <a:fld id="{D891FF47-45D3-D84D-8DF5-B09A5D075388}" type="datetimeFigureOut">
              <a:rPr lang="fi-FI" smtClean="0"/>
              <a:pPr/>
              <a:t>4.12.2019</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perustyylejä osoitt.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osoittamalla</a:t>
            </a:r>
          </a:p>
        </p:txBody>
      </p:sp>
      <p:sp>
        <p:nvSpPr>
          <p:cNvPr id="5" name="Päiväyksen paikkamerkki 4"/>
          <p:cNvSpPr>
            <a:spLocks noGrp="1"/>
          </p:cNvSpPr>
          <p:nvPr>
            <p:ph type="dt" sz="half" idx="10"/>
          </p:nvPr>
        </p:nvSpPr>
        <p:spPr/>
        <p:txBody>
          <a:bodyPr/>
          <a:lstStyle/>
          <a:p>
            <a:fld id="{D891FF47-45D3-D84D-8DF5-B09A5D075388}" type="datetimeFigureOut">
              <a:rPr lang="fi-FI" smtClean="0"/>
              <a:pPr/>
              <a:t>4.12.2019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perustyylejä osoitt.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osoittamalla</a:t>
            </a:r>
          </a:p>
        </p:txBody>
      </p:sp>
      <p:sp>
        <p:nvSpPr>
          <p:cNvPr id="5" name="Päiväyksen paikkamerkki 4"/>
          <p:cNvSpPr>
            <a:spLocks noGrp="1"/>
          </p:cNvSpPr>
          <p:nvPr>
            <p:ph type="dt" sz="half" idx="10"/>
          </p:nvPr>
        </p:nvSpPr>
        <p:spPr/>
        <p:txBody>
          <a:bodyPr/>
          <a:lstStyle/>
          <a:p>
            <a:fld id="{D891FF47-45D3-D84D-8DF5-B09A5D075388}" type="datetimeFigureOut">
              <a:rPr lang="fi-FI" smtClean="0"/>
              <a:pPr/>
              <a:t>4.12.2019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EC0E230-2E92-0343-BADB-94C9F41E3376}"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a:t>Muokkaa perustyylejä osoitt.</a:t>
            </a:r>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1FF47-45D3-D84D-8DF5-B09A5D075388}" type="datetimeFigureOut">
              <a:rPr lang="fi-FI" smtClean="0"/>
              <a:pPr/>
              <a:t>4.12.2019</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0E230-2E92-0343-BADB-94C9F41E3376}"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oph.fi/ops2016/perusteet" TargetMode="External"/><Relationship Id="rId2" Type="http://schemas.openxmlformats.org/officeDocument/2006/relationships/hyperlink" Target="https://wiki.aalto.fi/display/Synnyt/3-2010?preview=/70792358/71010502/rasanen.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sovellataidetta.f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prostt.fi" TargetMode="External"/><Relationship Id="rId4" Type="http://schemas.openxmlformats.org/officeDocument/2006/relationships/hyperlink" Target="http://www.luovasuomi.fi"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auda.ulapland.fi/handle/10024/6211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voimauttavavalokuva.net/menetelma.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voimauttavavalokuva.net/etusivu.ht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d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776835"/>
          </a:xfrm>
        </p:spPr>
        <p:txBody>
          <a:bodyPr>
            <a:normAutofit/>
          </a:bodyPr>
          <a:lstStyle/>
          <a:p>
            <a:r>
              <a:rPr lang="fi-FI" dirty="0"/>
              <a:t>Kuvataide POMM1032 </a:t>
            </a:r>
          </a:p>
        </p:txBody>
      </p:sp>
      <p:sp>
        <p:nvSpPr>
          <p:cNvPr id="4" name="Sisällön paikkamerkki 3"/>
          <p:cNvSpPr>
            <a:spLocks noGrp="1"/>
          </p:cNvSpPr>
          <p:nvPr>
            <p:ph idx="1"/>
          </p:nvPr>
        </p:nvSpPr>
        <p:spPr>
          <a:xfrm>
            <a:off x="457200" y="1600200"/>
            <a:ext cx="8229600" cy="5051089"/>
          </a:xfrm>
        </p:spPr>
        <p:txBody>
          <a:bodyPr/>
          <a:lstStyle/>
          <a:p>
            <a:endParaRPr lang="fi-FI" dirty="0"/>
          </a:p>
          <a:p>
            <a:endParaRPr lang="fi-FI" dirty="0"/>
          </a:p>
        </p:txBody>
      </p:sp>
      <p:sp>
        <p:nvSpPr>
          <p:cNvPr id="7" name="Tekstiruutu 6"/>
          <p:cNvSpPr txBox="1"/>
          <p:nvPr/>
        </p:nvSpPr>
        <p:spPr>
          <a:xfrm>
            <a:off x="187383" y="1051473"/>
            <a:ext cx="8806972" cy="3416320"/>
          </a:xfrm>
          <a:prstGeom prst="rect">
            <a:avLst/>
          </a:prstGeom>
          <a:noFill/>
        </p:spPr>
        <p:txBody>
          <a:bodyPr wrap="square" rtlCol="0">
            <a:spAutoFit/>
          </a:bodyPr>
          <a:lstStyle/>
          <a:p>
            <a:r>
              <a:rPr lang="fi-FI" dirty="0"/>
              <a:t>Laajuus 2 op = 54h  24h kontaktiopetusta ja 30h itsenäistä työtä</a:t>
            </a:r>
          </a:p>
          <a:p>
            <a:endParaRPr lang="fi-FI" dirty="0"/>
          </a:p>
          <a:p>
            <a:r>
              <a:rPr lang="fi-FI" dirty="0"/>
              <a:t>Osaamistavoitteet:</a:t>
            </a:r>
          </a:p>
          <a:p>
            <a:r>
              <a:rPr lang="fi-FI" dirty="0"/>
              <a:t>Opintojakson suoritettuaan opiskelija:</a:t>
            </a:r>
          </a:p>
          <a:p>
            <a:r>
              <a:rPr lang="fi-FI" dirty="0"/>
              <a:t>-     - Ymmärtää visuaalisen kulttuurin merkityksen osana monilukutaitoa.</a:t>
            </a:r>
          </a:p>
          <a:p>
            <a:r>
              <a:rPr lang="fi-FI" dirty="0"/>
              <a:t>-     - Hahmottaa kuvataiteen mahdollisuudet eri oppisisältöjen integroinnissa.</a:t>
            </a:r>
          </a:p>
          <a:p>
            <a:r>
              <a:rPr lang="fi-FI" dirty="0"/>
              <a:t>-     - Tuntee kuvataiteen oppiaineen sisällöt ja tavoitteet ja kykenee suunnittelemaan opetusta eri ikäisille  oppilaille.</a:t>
            </a:r>
          </a:p>
          <a:p>
            <a:r>
              <a:rPr lang="fi-FI" dirty="0"/>
              <a:t>-     - On vahvistanut kuvataiteen pedagogista osaamistaan.</a:t>
            </a:r>
          </a:p>
          <a:p>
            <a:endParaRPr lang="fi-FI" dirty="0"/>
          </a:p>
          <a:p>
            <a:r>
              <a:rPr lang="fi-FI" dirty="0"/>
              <a:t>Sisältö: Kuvataiteen pedagogiikka, integrointi, monilukutaito ja OPS2016.</a:t>
            </a:r>
          </a:p>
          <a:p>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a:extLst>
              <a:ext uri="{FF2B5EF4-FFF2-40B4-BE49-F238E27FC236}">
                <a16:creationId xmlns:a16="http://schemas.microsoft.com/office/drawing/2014/main" id="{B90F092A-CDE4-EE49-8C40-A2FA0C940AC9}"/>
              </a:ext>
            </a:extLst>
          </p:cNvPr>
          <p:cNvSpPr/>
          <p:nvPr/>
        </p:nvSpPr>
        <p:spPr>
          <a:xfrm>
            <a:off x="528452" y="474345"/>
            <a:ext cx="8087096" cy="5909310"/>
          </a:xfrm>
          <a:prstGeom prst="rect">
            <a:avLst/>
          </a:prstGeom>
        </p:spPr>
        <p:txBody>
          <a:bodyPr wrap="square">
            <a:spAutoFit/>
          </a:bodyPr>
          <a:lstStyle/>
          <a:p>
            <a:r>
              <a:rPr lang="fi-FI" dirty="0">
                <a:solidFill>
                  <a:srgbClr val="000000"/>
                </a:solidFill>
                <a:latin typeface="Open Sans"/>
              </a:rPr>
              <a:t>OHJE ESSEEN KIRJOITTAMISEEN:</a:t>
            </a:r>
          </a:p>
          <a:p>
            <a:r>
              <a:rPr lang="fi-FI" dirty="0">
                <a:solidFill>
                  <a:srgbClr val="000000"/>
                </a:solidFill>
                <a:latin typeface="Open Sans"/>
              </a:rPr>
              <a:t>Periaatteena on täydentää POMM1031 –kurssilla tekemääsi portfoliota pedagogisella pohdinnalla. Millaisia soveltavan taiteen keinoja voisit käyttää opetuksessa? Mitä tarjottavaa yhteiskunnan eri toimijoilla ja yhteistyötahoilla on opetukselle? Mikä on kuvataiteen opetuksen rooli tulevassa työssäsi? Mitkä ovat vahvuutesi ja missä haluaisit kehittyä lisää? </a:t>
            </a:r>
            <a:br>
              <a:rPr lang="fi-FI" dirty="0">
                <a:solidFill>
                  <a:srgbClr val="000000"/>
                </a:solidFill>
                <a:latin typeface="Open Sans"/>
              </a:rPr>
            </a:br>
            <a:br>
              <a:rPr lang="fi-FI" dirty="0">
                <a:solidFill>
                  <a:srgbClr val="000000"/>
                </a:solidFill>
                <a:latin typeface="Open Sans"/>
              </a:rPr>
            </a:br>
            <a:r>
              <a:rPr lang="fi-FI" dirty="0">
                <a:solidFill>
                  <a:srgbClr val="000000"/>
                </a:solidFill>
                <a:latin typeface="Open Sans"/>
              </a:rPr>
              <a:t>Käytä pohdinnassasi lähteenä Marjo Räsäsen (2010) artikkelia </a:t>
            </a:r>
            <a:br>
              <a:rPr lang="fi-FI" dirty="0">
                <a:solidFill>
                  <a:srgbClr val="000000"/>
                </a:solidFill>
                <a:latin typeface="Open Sans"/>
              </a:rPr>
            </a:br>
            <a:r>
              <a:rPr lang="fi-FI" i="1" dirty="0">
                <a:solidFill>
                  <a:srgbClr val="000000"/>
                </a:solidFill>
                <a:latin typeface="Open Sans"/>
              </a:rPr>
              <a:t>Taide, taitaminen ja tietäminen -kokonaisvaltaisen opetuksen lähtökohtia:</a:t>
            </a:r>
            <a:r>
              <a:rPr lang="fi-FI" dirty="0">
                <a:solidFill>
                  <a:srgbClr val="000000"/>
                </a:solidFill>
                <a:latin typeface="Open Sans"/>
              </a:rPr>
              <a:t> </a:t>
            </a:r>
            <a:br>
              <a:rPr lang="fi-FI" dirty="0">
                <a:solidFill>
                  <a:srgbClr val="000000"/>
                </a:solidFill>
                <a:latin typeface="Open Sans"/>
              </a:rPr>
            </a:br>
            <a:r>
              <a:rPr lang="fi-FI" dirty="0">
                <a:solidFill>
                  <a:srgbClr val="787F5C"/>
                </a:solidFill>
                <a:latin typeface="Open Sans"/>
                <a:hlinkClick r:id="rId2"/>
              </a:rPr>
              <a:t>https://wiki.aalto.fi/display/Synnyt/3-2010?preview=/70792358/71010502/rasanen.pdf</a:t>
            </a:r>
            <a:br>
              <a:rPr lang="fi-FI" dirty="0">
                <a:solidFill>
                  <a:srgbClr val="000000"/>
                </a:solidFill>
                <a:latin typeface="Open Sans"/>
              </a:rPr>
            </a:br>
            <a:r>
              <a:rPr lang="fi-FI" dirty="0">
                <a:solidFill>
                  <a:srgbClr val="000000"/>
                </a:solidFill>
                <a:latin typeface="Open Sans"/>
              </a:rPr>
              <a:t>ja opetussuunnitelman perusteita 2016 </a:t>
            </a:r>
            <a:r>
              <a:rPr lang="fi-FI" dirty="0">
                <a:solidFill>
                  <a:srgbClr val="787F5C"/>
                </a:solidFill>
                <a:latin typeface="Open Sans"/>
                <a:hlinkClick r:id="rId3"/>
              </a:rPr>
              <a:t>http://www.oph.fi/ops2016/perusteet</a:t>
            </a:r>
            <a:r>
              <a:rPr lang="fi-FI" dirty="0">
                <a:solidFill>
                  <a:srgbClr val="000000"/>
                </a:solidFill>
                <a:latin typeface="Open Sans"/>
              </a:rPr>
              <a:t> sekä tarvittaessa muita kurssin oppimateriaaleja (luennot, </a:t>
            </a:r>
            <a:r>
              <a:rPr lang="fi-FI" dirty="0" err="1">
                <a:solidFill>
                  <a:srgbClr val="000000"/>
                </a:solidFill>
                <a:latin typeface="Open Sans"/>
              </a:rPr>
              <a:t>voimauttava</a:t>
            </a:r>
            <a:r>
              <a:rPr lang="fi-FI" dirty="0">
                <a:solidFill>
                  <a:srgbClr val="000000"/>
                </a:solidFill>
                <a:latin typeface="Open Sans"/>
              </a:rPr>
              <a:t> valokuva, ympäristö-ja yhteisötaide, museovierailu, kuvataiteen </a:t>
            </a:r>
            <a:r>
              <a:rPr lang="fi-FI" dirty="0" err="1">
                <a:solidFill>
                  <a:srgbClr val="000000"/>
                </a:solidFill>
                <a:latin typeface="Open Sans"/>
              </a:rPr>
              <a:t>ops</a:t>
            </a:r>
            <a:r>
              <a:rPr lang="fi-FI" dirty="0">
                <a:solidFill>
                  <a:srgbClr val="000000"/>
                </a:solidFill>
                <a:latin typeface="Open Sans"/>
              </a:rPr>
              <a:t>, demot).</a:t>
            </a:r>
            <a:br>
              <a:rPr lang="fi-FI" dirty="0">
                <a:solidFill>
                  <a:srgbClr val="000000"/>
                </a:solidFill>
                <a:latin typeface="Open Sans"/>
              </a:rPr>
            </a:br>
            <a:br>
              <a:rPr lang="fi-FI" dirty="0">
                <a:solidFill>
                  <a:srgbClr val="000000"/>
                </a:solidFill>
                <a:latin typeface="Open Sans"/>
              </a:rPr>
            </a:br>
            <a:r>
              <a:rPr lang="fi-FI" dirty="0">
                <a:solidFill>
                  <a:srgbClr val="000000"/>
                </a:solidFill>
                <a:latin typeface="Open Sans"/>
              </a:rPr>
              <a:t>Esseen pituus n. 6 sivua, palautus </a:t>
            </a:r>
            <a:r>
              <a:rPr lang="fi-FI" dirty="0" err="1">
                <a:solidFill>
                  <a:srgbClr val="000000"/>
                </a:solidFill>
                <a:latin typeface="Open Sans"/>
              </a:rPr>
              <a:t>peda.netiin</a:t>
            </a:r>
            <a:r>
              <a:rPr lang="fi-FI" dirty="0">
                <a:solidFill>
                  <a:srgbClr val="000000"/>
                </a:solidFill>
                <a:latin typeface="Open Sans"/>
              </a:rPr>
              <a:t> palautuskansioon. </a:t>
            </a:r>
            <a:br>
              <a:rPr lang="fi-FI" dirty="0">
                <a:solidFill>
                  <a:srgbClr val="000000"/>
                </a:solidFill>
                <a:latin typeface="Open Sans"/>
              </a:rPr>
            </a:br>
            <a:br>
              <a:rPr lang="fi-FI" dirty="0">
                <a:solidFill>
                  <a:srgbClr val="000000"/>
                </a:solidFill>
                <a:latin typeface="Open Sans"/>
              </a:rPr>
            </a:br>
            <a:r>
              <a:rPr lang="fi-FI" b="1" dirty="0" err="1">
                <a:solidFill>
                  <a:srgbClr val="000000"/>
                </a:solidFill>
                <a:latin typeface="Open Sans"/>
              </a:rPr>
              <a:t>Arvionti</a:t>
            </a:r>
            <a:r>
              <a:rPr lang="fi-FI" b="1" dirty="0">
                <a:solidFill>
                  <a:srgbClr val="000000"/>
                </a:solidFill>
                <a:latin typeface="Open Sans"/>
              </a:rPr>
              <a:t>:</a:t>
            </a:r>
            <a:r>
              <a:rPr lang="fi-FI" dirty="0">
                <a:solidFill>
                  <a:srgbClr val="000000"/>
                </a:solidFill>
                <a:latin typeface="Open Sans"/>
              </a:rPr>
              <a:t> Kurssi arvioidaan aktiivisen läsnäolon, demojen ja harjoitusten, museovierailuraportin (taidemuseo tai luontomuseo) sekä esseen (50%) perusteella arvosanalla 1-5. </a:t>
            </a:r>
            <a:endParaRPr lang="fi-FI" b="0" i="0" u="none" strike="noStrike" dirty="0">
              <a:solidFill>
                <a:srgbClr val="000000"/>
              </a:solidFill>
              <a:effectLst/>
              <a:latin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43221" y="274638"/>
            <a:ext cx="7843579" cy="766425"/>
          </a:xfrm>
        </p:spPr>
        <p:txBody>
          <a:bodyPr>
            <a:noAutofit/>
          </a:bodyPr>
          <a:lstStyle/>
          <a:p>
            <a:r>
              <a:rPr lang="fi-FI" sz="2800" dirty="0"/>
              <a:t>Soveltava kuvataide             </a:t>
            </a:r>
            <a:r>
              <a:rPr lang="fi-FI" sz="2800" dirty="0" err="1"/>
              <a:t>Applied</a:t>
            </a:r>
            <a:r>
              <a:rPr lang="fi-FI" sz="2800" dirty="0"/>
              <a:t> </a:t>
            </a:r>
            <a:r>
              <a:rPr lang="fi-FI" sz="2800" dirty="0" err="1"/>
              <a:t>visual</a:t>
            </a:r>
            <a:r>
              <a:rPr lang="fi-FI" sz="2800" dirty="0"/>
              <a:t> </a:t>
            </a:r>
            <a:r>
              <a:rPr lang="fi-FI" sz="2800" dirty="0" err="1"/>
              <a:t>arts</a:t>
            </a:r>
            <a:endParaRPr lang="fi-FI" sz="2800" dirty="0"/>
          </a:p>
        </p:txBody>
      </p:sp>
      <p:sp>
        <p:nvSpPr>
          <p:cNvPr id="3" name="Sisällön paikkamerkki 2"/>
          <p:cNvSpPr>
            <a:spLocks noGrp="1"/>
          </p:cNvSpPr>
          <p:nvPr>
            <p:ph idx="1"/>
          </p:nvPr>
        </p:nvSpPr>
        <p:spPr>
          <a:xfrm>
            <a:off x="291484" y="1238866"/>
            <a:ext cx="8395316" cy="5444756"/>
          </a:xfrm>
        </p:spPr>
        <p:txBody>
          <a:bodyPr/>
          <a:lstStyle/>
          <a:p>
            <a:pPr>
              <a:buNone/>
            </a:pPr>
            <a:r>
              <a:rPr lang="fi-FI" sz="2000" dirty="0"/>
              <a:t>Mitä on soveltava kuvataide?</a:t>
            </a:r>
          </a:p>
          <a:p>
            <a:pPr>
              <a:buNone/>
            </a:pPr>
            <a:r>
              <a:rPr lang="fi-FI" sz="2000" dirty="0"/>
              <a:t>Soveltava taide on ammattitaiteen kentän ilmiö, ei harrastamista.</a:t>
            </a:r>
          </a:p>
          <a:p>
            <a:pPr>
              <a:buNone/>
            </a:pPr>
            <a:r>
              <a:rPr lang="fi-FI" sz="1100" dirty="0"/>
              <a:t>M. Huhmarniemi </a:t>
            </a:r>
          </a:p>
          <a:p>
            <a:pPr>
              <a:buNone/>
            </a:pPr>
            <a:endParaRPr lang="fi-FI" sz="1100" dirty="0"/>
          </a:p>
          <a:p>
            <a:pPr>
              <a:buNone/>
            </a:pPr>
            <a:r>
              <a:rPr lang="fi-FI" sz="2000" dirty="0">
                <a:hlinkClick r:id="rId3"/>
              </a:rPr>
              <a:t>www.sovellataidetta.fi</a:t>
            </a:r>
            <a:r>
              <a:rPr lang="fi-FI" sz="2000" dirty="0"/>
              <a:t>   Erilaisia soveltavan taiteen muotoja mm. taideterapia</a:t>
            </a:r>
          </a:p>
          <a:p>
            <a:pPr>
              <a:buNone/>
            </a:pPr>
            <a:r>
              <a:rPr lang="fi-FI" sz="2000" dirty="0">
                <a:hlinkClick r:id="rId4"/>
              </a:rPr>
              <a:t>www.luovasuomi.fi</a:t>
            </a:r>
            <a:r>
              <a:rPr lang="fi-FI" sz="2000" dirty="0"/>
              <a:t>  Soveltavaa kuvataidetta määritellään luovan talouden näkökulmasta korostaen taideprojektien tuloksia: soveltavalla taiteella voi kehittää työelämää, edistää hyvinvointia ja terveyttä jne.</a:t>
            </a:r>
          </a:p>
          <a:p>
            <a:pPr>
              <a:buNone/>
            </a:pPr>
            <a:endParaRPr lang="fi-FI" sz="2000" dirty="0"/>
          </a:p>
          <a:p>
            <a:pPr>
              <a:buNone/>
            </a:pPr>
            <a:r>
              <a:rPr lang="fi-FI" sz="2000" dirty="0"/>
              <a:t>Ongelmana näissä määritelmissä on, että niiden suhde taiteeseen ja taidemaailmaan jää ohueksi.</a:t>
            </a:r>
          </a:p>
          <a:p>
            <a:pPr>
              <a:buNone/>
            </a:pPr>
            <a:r>
              <a:rPr lang="fi-FI" sz="2000" dirty="0">
                <a:hlinkClick r:id="rId5"/>
              </a:rPr>
              <a:t>www.prostt.fi</a:t>
            </a:r>
            <a:endParaRPr lang="fi-FI" sz="2000" dirty="0"/>
          </a:p>
          <a:p>
            <a:pPr>
              <a:buNone/>
            </a:pPr>
            <a:r>
              <a:rPr lang="fi-FI" sz="2000" dirty="0"/>
              <a:t> Pro soveltavan taiteen tila ry:n hallituksen jäsenet ovat tehneet hyviä määritelmiä yhdistyksen verkkosivuille. Määritelmissä korostetaan soveltavan taiteen dialogisuutta ja yhteisöllisyyttä.</a:t>
            </a:r>
          </a:p>
          <a:p>
            <a:pPr>
              <a:buNone/>
            </a:pPr>
            <a:endParaRPr lang="fi-FI" sz="2000" dirty="0"/>
          </a:p>
          <a:p>
            <a:pPr>
              <a:buNone/>
            </a:pPr>
            <a:endParaRPr lang="fi-FI" sz="2000" dirty="0"/>
          </a:p>
          <a:p>
            <a:pPr>
              <a:buNone/>
            </a:pPr>
            <a:endParaRPr lang="fi-FI" sz="2000" dirty="0"/>
          </a:p>
          <a:p>
            <a:endParaRPr lang="fi-F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281087"/>
            <a:ext cx="8229600" cy="5845076"/>
          </a:xfrm>
        </p:spPr>
        <p:txBody>
          <a:bodyPr/>
          <a:lstStyle/>
          <a:p>
            <a:r>
              <a:rPr lang="fi-FI" dirty="0"/>
              <a:t>Huhmarniemen mukaan soveltava kuvataide sijoittuu kuvataiteen, muotoilun, visuaalisen kulttuurin ja yhteiskunnan rajapinnoille. </a:t>
            </a:r>
          </a:p>
          <a:p>
            <a:r>
              <a:rPr lang="fi-FI" dirty="0"/>
              <a:t>Kun perinteisessä kuvataiteessa taiteilija keskittyy henkilökohtaiseen ilmaisuun ja välineiden ja materiaalien hallintaan, soveltavassa kuvataiteessa lähtökohtana ovat yhteisöt, sosiokulttuuriset ympäristöt ja paikat, jotka määrittävät taiteilijan toiminta- ja ilmaisukeinoja.</a:t>
            </a:r>
          </a:p>
          <a:p>
            <a:r>
              <a:rPr lang="fi-FI" sz="1100" dirty="0"/>
              <a:t>Maria Huhmarniemi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176982"/>
            <a:ext cx="8229600" cy="6371302"/>
          </a:xfrm>
        </p:spPr>
        <p:txBody>
          <a:bodyPr/>
          <a:lstStyle/>
          <a:p>
            <a:pPr>
              <a:buNone/>
            </a:pPr>
            <a:r>
              <a:rPr lang="fi-FI" dirty="0"/>
              <a:t>    Voidaan ajatella, että soveltavan taiteen pyrkimyksenä on maksimoida taiteellisten prosessien hyödyt muulle yhteiskunnalle ja häivyttää kuilua taiteen ja yhteiskunnan välillä. </a:t>
            </a:r>
            <a:r>
              <a:rPr lang="fi-FI" sz="2000" dirty="0"/>
              <a:t>Jussi Nikkilä, </a:t>
            </a:r>
            <a:r>
              <a:rPr lang="fi-FI" sz="2000" dirty="0" err="1"/>
              <a:t>prostt</a:t>
            </a:r>
            <a:r>
              <a:rPr lang="fi-FI" sz="2000" dirty="0"/>
              <a:t> hallitus</a:t>
            </a:r>
          </a:p>
          <a:p>
            <a:pPr>
              <a:buNone/>
            </a:pPr>
            <a:endParaRPr lang="fi-FI" sz="2000" dirty="0"/>
          </a:p>
          <a:p>
            <a:pPr>
              <a:buNone/>
            </a:pPr>
            <a:r>
              <a:rPr lang="fi-FI" sz="2000" dirty="0"/>
              <a:t>      </a:t>
            </a:r>
            <a:r>
              <a:rPr lang="fi-FI" dirty="0"/>
              <a:t>Soveltavaa taidetta on haastavaa määritellä, koska aihepiiri on hyvin laaja. </a:t>
            </a:r>
            <a:endParaRPr lang="fi-FI" sz="1600" dirty="0"/>
          </a:p>
        </p:txBody>
      </p:sp>
      <p:sp>
        <p:nvSpPr>
          <p:cNvPr id="4" name="Ellipsi 3"/>
          <p:cNvSpPr/>
          <p:nvPr/>
        </p:nvSpPr>
        <p:spPr>
          <a:xfrm>
            <a:off x="1509470" y="4289177"/>
            <a:ext cx="3560264" cy="2436087"/>
          </a:xfrm>
          <a:prstGeom prst="ellipse">
            <a:avLst/>
          </a:prstGeom>
          <a:solidFill>
            <a:schemeClr val="accent3">
              <a:lumMod val="60000"/>
              <a:lumOff val="40000"/>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3200" dirty="0">
                <a:solidFill>
                  <a:schemeClr val="tx1"/>
                </a:solidFill>
              </a:rPr>
              <a:t>taide</a:t>
            </a:r>
          </a:p>
        </p:txBody>
      </p:sp>
      <p:sp>
        <p:nvSpPr>
          <p:cNvPr id="5" name="Suorakulmio 4"/>
          <p:cNvSpPr/>
          <p:nvPr/>
        </p:nvSpPr>
        <p:spPr>
          <a:xfrm>
            <a:off x="3893390" y="4955458"/>
            <a:ext cx="3300011" cy="1311740"/>
          </a:xfrm>
          <a:prstGeom prst="rect">
            <a:avLst/>
          </a:prstGeom>
          <a:solidFill>
            <a:schemeClr val="accent6">
              <a:lumMod val="60000"/>
              <a:lumOff val="40000"/>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100" dirty="0">
                <a:solidFill>
                  <a:schemeClr val="tx1"/>
                </a:solidFill>
              </a:rPr>
              <a:t>soveltava taide</a:t>
            </a:r>
            <a:r>
              <a:rPr lang="fi-FI" sz="3200" dirty="0">
                <a:solidFill>
                  <a:schemeClr val="tx1"/>
                </a:solidFill>
              </a:rPr>
              <a:t>   yhteiskunta</a:t>
            </a:r>
          </a:p>
          <a:p>
            <a:pPr algn="ctr"/>
            <a:endParaRPr lang="fi-F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p:cNvSpPr/>
          <p:nvPr/>
        </p:nvSpPr>
        <p:spPr>
          <a:xfrm>
            <a:off x="801580" y="541353"/>
            <a:ext cx="7110121" cy="369332"/>
          </a:xfrm>
          <a:prstGeom prst="rect">
            <a:avLst/>
          </a:prstGeom>
        </p:spPr>
        <p:txBody>
          <a:bodyPr wrap="square">
            <a:spAutoFit/>
          </a:bodyPr>
          <a:lstStyle/>
          <a:p>
            <a:r>
              <a:rPr lang="fi-FI" dirty="0" err="1"/>
              <a:t>Cool</a:t>
            </a:r>
            <a:r>
              <a:rPr lang="fi-FI" dirty="0"/>
              <a:t> : </a:t>
            </a:r>
            <a:r>
              <a:rPr lang="fi-FI" dirty="0" err="1"/>
              <a:t>applied</a:t>
            </a:r>
            <a:r>
              <a:rPr lang="fi-FI" dirty="0"/>
              <a:t> </a:t>
            </a:r>
            <a:r>
              <a:rPr lang="fi-FI" dirty="0" err="1"/>
              <a:t>visual</a:t>
            </a:r>
            <a:r>
              <a:rPr lang="fi-FI" dirty="0"/>
              <a:t> </a:t>
            </a:r>
            <a:r>
              <a:rPr lang="fi-FI" dirty="0" err="1"/>
              <a:t>arts</a:t>
            </a:r>
            <a:r>
              <a:rPr lang="fi-FI" dirty="0"/>
              <a:t> in the North</a:t>
            </a:r>
          </a:p>
        </p:txBody>
      </p:sp>
      <p:sp>
        <p:nvSpPr>
          <p:cNvPr id="5" name="Suorakulmio 4"/>
          <p:cNvSpPr/>
          <p:nvPr/>
        </p:nvSpPr>
        <p:spPr>
          <a:xfrm>
            <a:off x="801580" y="910686"/>
            <a:ext cx="6056420" cy="2308324"/>
          </a:xfrm>
          <a:prstGeom prst="rect">
            <a:avLst/>
          </a:prstGeom>
        </p:spPr>
        <p:txBody>
          <a:bodyPr wrap="square">
            <a:spAutoFit/>
          </a:bodyPr>
          <a:lstStyle/>
          <a:p>
            <a:r>
              <a:rPr lang="fi-FI" dirty="0"/>
              <a:t>Toimittaja</a:t>
            </a:r>
          </a:p>
          <a:p>
            <a:r>
              <a:rPr lang="fi-FI" dirty="0"/>
              <a:t>Jokela, Timo</a:t>
            </a:r>
          </a:p>
          <a:p>
            <a:r>
              <a:rPr lang="fi-FI" dirty="0" err="1"/>
              <a:t>Coutts</a:t>
            </a:r>
            <a:r>
              <a:rPr lang="fi-FI" dirty="0"/>
              <a:t>, </a:t>
            </a:r>
            <a:r>
              <a:rPr lang="fi-FI" dirty="0" err="1"/>
              <a:t>Glen</a:t>
            </a:r>
            <a:endParaRPr lang="fi-FI" dirty="0"/>
          </a:p>
          <a:p>
            <a:r>
              <a:rPr lang="fi-FI" dirty="0"/>
              <a:t>Huhmarniemi, Maria</a:t>
            </a:r>
          </a:p>
          <a:p>
            <a:r>
              <a:rPr lang="fi-FI" dirty="0"/>
              <a:t>Härkönen, Elina</a:t>
            </a:r>
          </a:p>
          <a:p>
            <a:r>
              <a:rPr lang="fi-FI" dirty="0"/>
              <a:t>Lapin yliopisto</a:t>
            </a:r>
          </a:p>
          <a:p>
            <a:r>
              <a:rPr lang="fi-FI" dirty="0"/>
              <a:t>2013</a:t>
            </a:r>
          </a:p>
          <a:p>
            <a:endParaRPr lang="fi-FI" dirty="0"/>
          </a:p>
        </p:txBody>
      </p:sp>
      <p:sp>
        <p:nvSpPr>
          <p:cNvPr id="6" name="Suorakulmio 5"/>
          <p:cNvSpPr/>
          <p:nvPr/>
        </p:nvSpPr>
        <p:spPr>
          <a:xfrm>
            <a:off x="801581" y="3039904"/>
            <a:ext cx="4799070" cy="646331"/>
          </a:xfrm>
          <a:prstGeom prst="rect">
            <a:avLst/>
          </a:prstGeom>
        </p:spPr>
        <p:txBody>
          <a:bodyPr wrap="square">
            <a:spAutoFit/>
          </a:bodyPr>
          <a:lstStyle/>
          <a:p>
            <a:r>
              <a:rPr lang="fi-FI" dirty="0">
                <a:hlinkClick r:id="rId3"/>
              </a:rPr>
              <a:t>https://lauda.ulapland.fi/handle/10024/62112</a:t>
            </a:r>
            <a:endParaRPr lang="fi-FI" dirty="0"/>
          </a:p>
          <a:p>
            <a:endParaRPr lang="fi-FI" dirty="0"/>
          </a:p>
        </p:txBody>
      </p:sp>
      <p:sp>
        <p:nvSpPr>
          <p:cNvPr id="7" name="Tekstiruutu 6"/>
          <p:cNvSpPr txBox="1"/>
          <p:nvPr/>
        </p:nvSpPr>
        <p:spPr>
          <a:xfrm>
            <a:off x="801579" y="3581254"/>
            <a:ext cx="7755549" cy="1477328"/>
          </a:xfrm>
          <a:prstGeom prst="rect">
            <a:avLst/>
          </a:prstGeom>
          <a:noFill/>
        </p:spPr>
        <p:txBody>
          <a:bodyPr wrap="square" rtlCol="0">
            <a:spAutoFit/>
          </a:bodyPr>
          <a:lstStyle/>
          <a:p>
            <a:r>
              <a:rPr lang="fi-FI" dirty="0"/>
              <a:t>Sivustolla ladattavissa (ilmaiseksi) kirja </a:t>
            </a:r>
            <a:r>
              <a:rPr lang="fi-FI" dirty="0" err="1"/>
              <a:t>Cool</a:t>
            </a:r>
            <a:r>
              <a:rPr lang="fi-FI" dirty="0"/>
              <a:t>: </a:t>
            </a:r>
            <a:r>
              <a:rPr lang="fi-FI" dirty="0" err="1"/>
              <a:t>applied</a:t>
            </a:r>
            <a:r>
              <a:rPr lang="fi-FI" dirty="0"/>
              <a:t> </a:t>
            </a:r>
            <a:r>
              <a:rPr lang="fi-FI" dirty="0" err="1"/>
              <a:t>visual</a:t>
            </a:r>
            <a:r>
              <a:rPr lang="fi-FI" dirty="0"/>
              <a:t> </a:t>
            </a:r>
            <a:r>
              <a:rPr lang="fi-FI" dirty="0" err="1"/>
              <a:t>arts</a:t>
            </a:r>
            <a:r>
              <a:rPr lang="fi-FI" dirty="0"/>
              <a:t> in the North, jossa erittäin hyviä artikkeleita soveltavan kuvataiteen projekteista pohjoisessa.</a:t>
            </a:r>
          </a:p>
          <a:p>
            <a:r>
              <a:rPr lang="fi-FI" dirty="0"/>
              <a:t> </a:t>
            </a:r>
          </a:p>
          <a:p>
            <a:r>
              <a:rPr lang="fi-FI" dirty="0"/>
              <a:t>Ota osoite ylös. Lataa opus tietokoneelle. Valitse sieltä yksi artikkeli, perehdy siihen seuraavaan kokoontumiseemme mennessä.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343552"/>
            <a:ext cx="8229600" cy="5782612"/>
          </a:xfrm>
        </p:spPr>
        <p:txBody>
          <a:bodyPr/>
          <a:lstStyle/>
          <a:p>
            <a:r>
              <a:rPr lang="fi-FI" dirty="0"/>
              <a:t>Millaisiin soveltavan taiteen menetelmiin olet törmännyt?</a:t>
            </a:r>
          </a:p>
          <a:p>
            <a:r>
              <a:rPr lang="fi-FI" dirty="0"/>
              <a:t>Onko sinulla kokemusta soveltavasta taiteesta?</a:t>
            </a:r>
          </a:p>
          <a:p>
            <a:r>
              <a:rPr lang="fi-FI" dirty="0"/>
              <a:t>Mitä asioita sinulle tulee mieleen puhuttaessa soveltavasta kuvataiteesta?</a:t>
            </a:r>
          </a:p>
          <a:p>
            <a:endParaRPr lang="fi-FI" dirty="0"/>
          </a:p>
          <a:p>
            <a:pPr>
              <a:buNone/>
            </a:pPr>
            <a:r>
              <a:rPr lang="fi-FI" dirty="0"/>
              <a:t>    POHDI HETKI RYHMÄSSÄ</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Voimauttava</a:t>
            </a:r>
            <a:r>
              <a:rPr lang="fi-FI" dirty="0"/>
              <a:t> valokuva esimerkkinä soveltavasta taiteesta </a:t>
            </a:r>
          </a:p>
        </p:txBody>
      </p:sp>
      <p:sp>
        <p:nvSpPr>
          <p:cNvPr id="5" name="Suorakulmio 4"/>
          <p:cNvSpPr/>
          <p:nvPr/>
        </p:nvSpPr>
        <p:spPr>
          <a:xfrm>
            <a:off x="749530" y="1417638"/>
            <a:ext cx="7937269" cy="5470728"/>
          </a:xfrm>
          <a:prstGeom prst="rect">
            <a:avLst/>
          </a:prstGeom>
        </p:spPr>
        <p:txBody>
          <a:bodyPr wrap="square">
            <a:spAutoFit/>
          </a:bodyPr>
          <a:lstStyle/>
          <a:p>
            <a:pPr>
              <a:lnSpc>
                <a:spcPct val="150000"/>
              </a:lnSpc>
            </a:pPr>
            <a:r>
              <a:rPr lang="fi-FI" dirty="0" err="1"/>
              <a:t>Voimauttava</a:t>
            </a:r>
            <a:r>
              <a:rPr lang="fi-FI" dirty="0"/>
              <a:t> valokuva on taide- ja sosiaalikasvattaja Miina Savolaisen kehittämä palkittu sosiaalipedagoginen menetelmä, jossa </a:t>
            </a:r>
            <a:r>
              <a:rPr lang="fi-FI" dirty="0" err="1"/>
              <a:t>voimautumisen</a:t>
            </a:r>
            <a:r>
              <a:rPr lang="fi-FI" dirty="0"/>
              <a:t> käsitteen sisältämät ehdot: </a:t>
            </a:r>
            <a:r>
              <a:rPr lang="fi-FI" dirty="0" err="1"/>
              <a:t>itsemäärittelyn</a:t>
            </a:r>
            <a:r>
              <a:rPr lang="fi-FI" dirty="0"/>
              <a:t> oikeus, valta-asetelmien purkaminen ja vastavuoroisuus, määrittelevät ne eettiset raamit, joiden sisällä valokuvaa voidaan käyttää turvallisesti terapeuttiseen identiteettityöhön ja vuorovaikutustaitojen parantamiseen perheessä, vertaisryhmässä, työyhteisössä tai ammattilaisen ja asiakkaan välillä. </a:t>
            </a:r>
            <a:r>
              <a:rPr lang="fi-FI" sz="1100" dirty="0">
                <a:hlinkClick r:id="rId3"/>
              </a:rPr>
              <a:t>http://www.voimauttavavalokuva.net/menetelma.htm</a:t>
            </a:r>
            <a:endParaRPr lang="fi-FI" sz="1100" dirty="0"/>
          </a:p>
          <a:p>
            <a:pPr>
              <a:lnSpc>
                <a:spcPct val="150000"/>
              </a:lnSpc>
            </a:pPr>
            <a:r>
              <a:rPr lang="fi-FI" dirty="0"/>
              <a:t>”Ihmisen on oltava ensin jonkun silmissä arvokas, ennen kuin hän voi olla sitä itselleen.” Savolainen</a:t>
            </a:r>
          </a:p>
          <a:p>
            <a:pPr>
              <a:lnSpc>
                <a:spcPct val="150000"/>
              </a:lnSpc>
            </a:pPr>
            <a:r>
              <a:rPr lang="fi-FI" dirty="0">
                <a:hlinkClick r:id="rId4"/>
              </a:rPr>
              <a:t>http://www.voimauttavavalokuva.net/etusivu.htm</a:t>
            </a:r>
            <a:endParaRPr lang="fi-FI" dirty="0"/>
          </a:p>
          <a:p>
            <a:pPr>
              <a:lnSpc>
                <a:spcPct val="150000"/>
              </a:lnSpc>
            </a:pPr>
            <a:r>
              <a:rPr lang="fi-FI" dirty="0"/>
              <a:t>Kurssi on Suomessa hyvin </a:t>
            </a:r>
            <a:r>
              <a:rPr lang="fi-FI" dirty="0" err="1"/>
              <a:t>brändätty</a:t>
            </a:r>
            <a:r>
              <a:rPr lang="fi-FI" dirty="0"/>
              <a:t>. </a:t>
            </a:r>
          </a:p>
          <a:p>
            <a:pPr>
              <a:lnSpc>
                <a:spcPct val="150000"/>
              </a:lnSpc>
            </a:pPr>
            <a:r>
              <a:rPr lang="fi-FI" dirty="0"/>
              <a:t>Vrt. </a:t>
            </a:r>
            <a:r>
              <a:rPr lang="fi-FI" dirty="0" err="1"/>
              <a:t>Photovoice</a:t>
            </a:r>
            <a:r>
              <a:rPr lang="fi-FI" dirty="0"/>
              <a:t> </a:t>
            </a:r>
            <a:r>
              <a:rPr lang="fi-FI" dirty="0" err="1"/>
              <a:t>method</a:t>
            </a:r>
            <a:r>
              <a:rPr lang="fi-FI" dirty="0"/>
              <a:t> (yhteisöllisyys ja poliittisuus korostuu)</a:t>
            </a:r>
          </a:p>
          <a:p>
            <a:pPr>
              <a:lnSpc>
                <a:spcPct val="150000"/>
              </a:lnSpc>
            </a:pPr>
            <a:endParaRPr lang="fi-F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ällön paikkamerkki 3" descr="Kuvapelko  (1).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20836" r="-20836"/>
              <a:stretch>
                <a:fillRect/>
              </a:stretch>
            </p:blipFill>
          </mc:Choice>
          <mc:Fallback>
            <p:blipFill>
              <a:blip r:embed="rId4"/>
              <a:srcRect l="-20836" r="-20836"/>
              <a:stretch>
                <a:fillRect/>
              </a:stretch>
            </p:blipFill>
          </mc:Fallback>
        </mc:AlternateContent>
        <p:spPr>
          <a:xfrm>
            <a:off x="156152" y="353961"/>
            <a:ext cx="8744511" cy="5986111"/>
          </a:xfrm>
        </p:spPr>
      </p:pic>
    </p:spTree>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TotalTime>
  <Words>737</Words>
  <Application>Microsoft Macintosh PowerPoint</Application>
  <PresentationFormat>Näytössä katseltava diaesitys (4:3)</PresentationFormat>
  <Paragraphs>67</Paragraphs>
  <Slides>9</Slides>
  <Notes>5</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Open Sans</vt:lpstr>
      <vt:lpstr>Office-teema</vt:lpstr>
      <vt:lpstr>Kuvataide POMM1032 </vt:lpstr>
      <vt:lpstr>PowerPoint-esitys</vt:lpstr>
      <vt:lpstr>Soveltava kuvataide             Applied visual arts</vt:lpstr>
      <vt:lpstr>PowerPoint-esitys</vt:lpstr>
      <vt:lpstr>PowerPoint-esitys</vt:lpstr>
      <vt:lpstr>PowerPoint-esitys</vt:lpstr>
      <vt:lpstr>PowerPoint-esitys</vt:lpstr>
      <vt:lpstr>Voimauttava valokuva esimerkkinä soveltavasta taiteesta </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Kuvataide POMM1032 </dc:title>
  <dc:creator>Suvituuli Tölli</dc:creator>
  <cp:lastModifiedBy>suvituulille@gmail.com</cp:lastModifiedBy>
  <cp:revision>6</cp:revision>
  <dcterms:created xsi:type="dcterms:W3CDTF">2019-11-13T20:37:35Z</dcterms:created>
  <dcterms:modified xsi:type="dcterms:W3CDTF">2019-12-04T17:11:06Z</dcterms:modified>
</cp:coreProperties>
</file>