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</p:sldMasterIdLst>
  <p:notesMasterIdLst>
    <p:notesMasterId r:id="rId13"/>
  </p:notesMasterIdLst>
  <p:handoutMasterIdLst>
    <p:handoutMasterId r:id="rId14"/>
  </p:handoutMasterIdLst>
  <p:sldIdLst>
    <p:sldId id="256" r:id="rId4"/>
    <p:sldId id="343" r:id="rId5"/>
    <p:sldId id="264" r:id="rId6"/>
    <p:sldId id="367" r:id="rId7"/>
    <p:sldId id="369" r:id="rId8"/>
    <p:sldId id="314" r:id="rId9"/>
    <p:sldId id="377" r:id="rId10"/>
    <p:sldId id="378" r:id="rId11"/>
    <p:sldId id="376" r:id="rId12"/>
  </p:sldIdLst>
  <p:sldSz cx="12192000" cy="685800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9A0"/>
    <a:srgbClr val="676E25"/>
    <a:srgbClr val="B2BE3E"/>
    <a:srgbClr val="08306D"/>
    <a:srgbClr val="2A4F6E"/>
    <a:srgbClr val="3A9B54"/>
    <a:srgbClr val="DC2352"/>
    <a:srgbClr val="F176FE"/>
    <a:srgbClr val="19816F"/>
    <a:srgbClr val="9DB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89" autoAdjust="0"/>
    <p:restoredTop sz="94789"/>
  </p:normalViewPr>
  <p:slideViewPr>
    <p:cSldViewPr snapToGrid="0" snapToObjects="1">
      <p:cViewPr varScale="1">
        <p:scale>
          <a:sx n="115" d="100"/>
          <a:sy n="115" d="100"/>
        </p:scale>
        <p:origin x="232" y="4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9.2.2024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9.2.2024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C74A2658-CF3E-7643-9291-0625C5D7EE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B6C7E69-22EC-1C4C-8A76-F21D9FC36678}" type="slidenum">
              <a:rPr lang="fi-FI" altLang="fi-FI" sz="1200"/>
              <a:pPr algn="r"/>
              <a:t>2</a:t>
            </a:fld>
            <a:endParaRPr lang="fi-FI" altLang="fi-FI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D208E84-6793-5E4F-83BA-94E3646B61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E5D7417-672C-AD48-9FB8-CF7D637FE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156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D12C14CE-9A99-8849-BCF3-49D41F5773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5884C7-596D-FB4C-829B-39BA59DC2CBF}" type="slidenum">
              <a:rPr lang="fi-FI" altLang="fi-FI" sz="1200">
                <a:ea typeface="ヒラギノ角ゴ Pro W3" panose="020B0300000000000000" pitchFamily="34" charset="-128"/>
              </a:rPr>
              <a:pPr/>
              <a:t>4</a:t>
            </a:fld>
            <a:endParaRPr lang="fi-FI" altLang="fi-FI" sz="1200">
              <a:ea typeface="ヒラギノ角ゴ Pro W3" panose="020B0300000000000000" pitchFamily="34" charset="-128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A0E70F7-99A1-9544-A420-82E4ED3DF1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489BF4F-E3D6-C64C-A3C9-C6E5E2567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032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BBA59118-605A-D94D-89E0-E3CC7AE8B7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ADB286A-F586-E14B-B3F0-5FC917622557}" type="slidenum">
              <a:rPr lang="fi-FI" altLang="fi-FI" sz="1200"/>
              <a:pPr/>
              <a:t>5</a:t>
            </a:fld>
            <a:endParaRPr lang="fi-FI" altLang="fi-FI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D6DAC12-A0B2-A64E-BD50-E51B2B978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4431DEA-F74B-3E40-91E8-4D1267267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94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C17F927-DC1D-074A-90E8-DD773CDEFB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BD164EF3-6BEE-1949-BF5B-4BA37369B0A3}" type="slidenum">
              <a:rPr lang="fi-FI" altLang="fi-FI" sz="1200"/>
              <a:pPr/>
              <a:t>6</a:t>
            </a:fld>
            <a:endParaRPr lang="fi-FI" altLang="fi-FI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69A35B57-8957-8E44-8DA9-2B516B43BE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4685D9-0746-CA49-B043-433C973F9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889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9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3"/>
            <a:ext cx="7636336" cy="875931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17" y="1045886"/>
            <a:ext cx="203149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9"/>
            <a:ext cx="12192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3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3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9.2.2024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9.2.2024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1341344"/>
            <a:ext cx="4011084" cy="1162051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1341346"/>
            <a:ext cx="6815667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2503396"/>
            <a:ext cx="4011084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9.2.2024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9.2.2024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9.2.2024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97407-5B90-C44C-A15E-FD8C8FC1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F053E-B1D2-5345-BF99-47D42525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A074E-091B-9E40-AD57-2F037B6D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6EA57-B921-E844-B42D-BDCD901D344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041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7670800" y="274640"/>
            <a:ext cx="27432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68580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9.2.2024</a:t>
            </a:fld>
            <a:endParaRPr lang="fi-FI" dirty="0"/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07BCE2DF-9817-2E48-BD3A-C6C55D1D9D6D}"/>
              </a:ext>
            </a:extLst>
          </p:cNvPr>
          <p:cNvGrpSpPr/>
          <p:nvPr userDrawn="1"/>
        </p:nvGrpSpPr>
        <p:grpSpPr>
          <a:xfrm rot="5400000">
            <a:off x="11296258" y="142284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513F1F-7187-C441-B04D-BF11CC149C8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DC5829CD-CD4F-5C42-9A61-EED063633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5260665" y="1"/>
            <a:ext cx="6931336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1516845"/>
            <a:ext cx="632168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8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9.2.2024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23">
            <a:extLst>
              <a:ext uri="{FF2B5EF4-FFF2-40B4-BE49-F238E27FC236}">
                <a16:creationId xmlns:a16="http://schemas.microsoft.com/office/drawing/2014/main" id="{F3551C5D-0057-DC41-9E7C-A1A8AA2FDA90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7" name="Suorakulmio 15">
              <a:extLst>
                <a:ext uri="{FF2B5EF4-FFF2-40B4-BE49-F238E27FC236}">
                  <a16:creationId xmlns:a16="http://schemas.microsoft.com/office/drawing/2014/main" id="{0F6FD1BE-0957-9041-8E36-238EE014996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34F69E3A-6EC7-0A49-BD32-1DCD45F1C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3473451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567765" y="2719296"/>
            <a:ext cx="5797176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5689" y="3227297"/>
            <a:ext cx="4721412" cy="1763059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5689" y="5162834"/>
            <a:ext cx="4721412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6544235" y="3937000"/>
            <a:ext cx="5205507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9.2.2024</a:t>
            </a:fld>
            <a:endParaRPr lang="fi-FI" dirty="0"/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7CC12014-B2EC-EA41-96E7-19C3BE2863A6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8B4D5D-EBC4-324A-8AD8-11CAE1F82D75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0E6BDD09-8E91-5442-BC1F-19805D9B4A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9.2.2024</a:t>
            </a:fld>
            <a:endParaRPr lang="fi-FI" dirty="0"/>
          </a:p>
        </p:txBody>
      </p:sp>
      <p:sp>
        <p:nvSpPr>
          <p:cNvPr id="19" name="Suorakulmio 18"/>
          <p:cNvSpPr/>
          <p:nvPr userDrawn="1"/>
        </p:nvSpPr>
        <p:spPr>
          <a:xfrm>
            <a:off x="609601" y="0"/>
            <a:ext cx="763387" cy="10280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Helvetica" pitchFamily="34" charset="0"/>
            </a:endParaRPr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4" name="Kuva 21">
            <a:extLst>
              <a:ext uri="{FF2B5EF4-FFF2-40B4-BE49-F238E27FC236}">
                <a16:creationId xmlns:a16="http://schemas.microsoft.com/office/drawing/2014/main" id="{0C0380FA-38CB-A64D-99C6-C526E1173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7" y="165903"/>
            <a:ext cx="323551" cy="736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9.2.2024</a:t>
            </a:fld>
            <a:endParaRPr lang="fi-FI" dirty="0"/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49713AF5-3137-1E45-8102-47FB99AD88FA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43240E60-0C26-104E-9872-98AFA209BB3C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CE874B42-071B-7847-817D-6FC9A83E2A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609603" y="637579"/>
            <a:ext cx="982455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9.2.2024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9.2.2024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700"/>
            <a:ext cx="5386917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697091"/>
            <a:ext cx="5386917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0" y="1844700"/>
            <a:ext cx="5389033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0" y="2697091"/>
            <a:ext cx="5389033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9.2.2024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9.2.2024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9.2.2024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637579"/>
            <a:ext cx="9808432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9.2.2024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</a:t>
            </a:r>
            <a:r>
              <a:rPr lang="fi-FI" dirty="0"/>
              <a:t>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23">
            <a:extLst>
              <a:ext uri="{FF2B5EF4-FFF2-40B4-BE49-F238E27FC236}">
                <a16:creationId xmlns:a16="http://schemas.microsoft.com/office/drawing/2014/main" id="{9668B4A1-5747-0849-B106-BCB2258133EF}"/>
              </a:ext>
            </a:extLst>
          </p:cNvPr>
          <p:cNvGrpSpPr/>
          <p:nvPr userDrawn="1"/>
        </p:nvGrpSpPr>
        <p:grpSpPr>
          <a:xfrm>
            <a:off x="10819012" y="0"/>
            <a:ext cx="763388" cy="1028096"/>
            <a:chOff x="457200" y="0"/>
            <a:chExt cx="763388" cy="1028096"/>
          </a:xfrm>
        </p:grpSpPr>
        <p:sp>
          <p:nvSpPr>
            <p:cNvPr id="14" name="Suorakulmio 15">
              <a:extLst>
                <a:ext uri="{FF2B5EF4-FFF2-40B4-BE49-F238E27FC236}">
                  <a16:creationId xmlns:a16="http://schemas.microsoft.com/office/drawing/2014/main" id="{AAF44C79-4E15-F048-972A-8B0496C88F1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5" name="Kuva 21">
              <a:extLst>
                <a:ext uri="{FF2B5EF4-FFF2-40B4-BE49-F238E27FC236}">
                  <a16:creationId xmlns:a16="http://schemas.microsoft.com/office/drawing/2014/main" id="{DBECB2EE-27CD-6B4F-921F-41A1F05FB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17" r:id="rId2"/>
    <p:sldLayoutId id="2147483751" r:id="rId3"/>
    <p:sldLayoutId id="2147483752" r:id="rId4"/>
    <p:sldLayoutId id="2147483718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754" r:id="rId13"/>
  </p:sldLayoutIdLst>
  <p:hf hdr="0"/>
  <p:txStyles>
    <p:titleStyle>
      <a:lvl1pPr algn="l" defTabSz="457189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6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771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17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dirty="0"/>
              <a:t>25.4.2017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openai.com/auth/login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ixlr.com/fi/image-generator/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3044" y="1449659"/>
            <a:ext cx="8764857" cy="2430965"/>
          </a:xfrm>
        </p:spPr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</a:rPr>
              <a:t>Kuvataide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monilukutaito</a:t>
            </a:r>
            <a:r>
              <a:rPr lang="en-US" dirty="0">
                <a:latin typeface="Century Gothic" panose="020B0502020202020204" pitchFamily="34" charset="0"/>
              </a:rPr>
              <a:t> &amp; </a:t>
            </a:r>
            <a:r>
              <a:rPr lang="en-US" dirty="0" err="1">
                <a:latin typeface="Century Gothic" panose="020B0502020202020204" pitchFamily="34" charset="0"/>
              </a:rPr>
              <a:t>tekoäly</a:t>
            </a:r>
            <a:r>
              <a:rPr lang="en-US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ANTTI LOKKA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9.2.2024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68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0F2112F-8671-0C45-BFB1-B0D24811D6B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25464" y="333375"/>
            <a:ext cx="10023450" cy="762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i-FI" sz="5300" dirty="0">
                <a:latin typeface="Trebuchet MS" charset="0"/>
              </a:rPr>
              <a:t>				</a:t>
            </a:r>
            <a:r>
              <a:rPr lang="fi-FI" sz="4900" dirty="0">
                <a:latin typeface="Trebuchet MS" charset="0"/>
              </a:rPr>
              <a:t>                     </a:t>
            </a:r>
            <a:br>
              <a:rPr lang="fi-FI" sz="4900" dirty="0">
                <a:latin typeface="Trebuchet MS" charset="0"/>
              </a:rPr>
            </a:br>
            <a:r>
              <a:rPr lang="fi-FI" sz="4900" baseline="30000" noProof="1">
                <a:solidFill>
                  <a:srgbClr val="660066"/>
                </a:solidFill>
                <a:latin typeface="Century Gothic" panose="020B0502020202020204" pitchFamily="34" charset="0"/>
                <a:cs typeface="Century Gothic" charset="0"/>
              </a:rPr>
              <a:t>OPETUSSUUNNITELMA	ja MONILUKUTAITO	LK 3-6                               </a:t>
            </a:r>
            <a:r>
              <a:rPr lang="fi-FI" sz="1300" dirty="0">
                <a:solidFill>
                  <a:srgbClr val="08306D"/>
                </a:solidFill>
                <a:latin typeface="Gill Sans MT" panose="020B0502020104020203" pitchFamily="34" charset="77"/>
                <a:cs typeface="Century Gothic" charset="0"/>
              </a:rPr>
              <a:t>Antti Lokka</a:t>
            </a:r>
            <a:br>
              <a:rPr lang="fi-FI" sz="1300" dirty="0">
                <a:latin typeface="Trebuchet MS" charset="0"/>
              </a:rPr>
            </a:br>
            <a:r>
              <a:rPr lang="fi-FI" sz="2400" dirty="0">
                <a:latin typeface="Trebuchet MS" charset="0"/>
              </a:rPr>
              <a:t>			</a:t>
            </a:r>
            <a:endParaRPr lang="fi-FI" dirty="0">
              <a:latin typeface="Trebuchet MS" charset="0"/>
            </a:endParaRP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41180333-94E5-9847-9363-A6F1CDFC880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5463" y="1389172"/>
            <a:ext cx="11592733" cy="5011628"/>
          </a:xfrm>
        </p:spPr>
        <p:txBody>
          <a:bodyPr/>
          <a:lstStyle/>
          <a:p>
            <a:pPr marL="0" indent="0">
              <a:buNone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- T3 innostaa oppilasta ilmaisemaan havaintojaan ja ajatuksiaan kuvallisesti ja muita tiedon tuottaminen tapoja käyttäen </a:t>
            </a:r>
          </a:p>
          <a:p>
            <a:pPr marL="0" indent="0">
              <a:buFontTx/>
              <a:buChar char="-"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T5 ohjata oppilasta tavoitteellisen kuvallisten taitojen kehittämiseen yksin ja yhteistyössä muiden kanssa</a:t>
            </a:r>
          </a:p>
          <a:p>
            <a:pPr marL="0" indent="0">
              <a:buFontTx/>
              <a:buChar char="-"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T7 ohjata oppilasta tarkastelemaan kuvia eri lähtökohdista ja eri yhteyksissä sekä pohtimaan todellisuuden ja fiktion suhdetta.</a:t>
            </a:r>
          </a:p>
          <a:p>
            <a:pPr marL="0" indent="0">
              <a:buFontTx/>
              <a:buChar char="-"/>
            </a:pPr>
            <a:r>
              <a:rPr lang="fi-FI" altLang="fi-FI" sz="2400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  <a:endParaRPr lang="fi-FI" altLang="fi-FI" sz="2400" noProof="1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3" name="Picture 1" descr="Näyttökuva 2017-09-19 kello 16.00.49.png">
            <a:extLst>
              <a:ext uri="{FF2B5EF4-FFF2-40B4-BE49-F238E27FC236}">
                <a16:creationId xmlns:a16="http://schemas.microsoft.com/office/drawing/2014/main" id="{CD764080-F3F1-704A-B3BA-2C86E33A1651}"/>
              </a:ext>
            </a:extLst>
          </p:cNvPr>
          <p:cNvSpPr>
            <a:spLocks noChangeAspect="1"/>
          </p:cNvSpPr>
          <p:nvPr/>
        </p:nvSpPr>
        <p:spPr bwMode="auto">
          <a:xfrm>
            <a:off x="2495550" y="4545014"/>
            <a:ext cx="38163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i-FI" sz="2400">
              <a:latin typeface="Arial" panose="020B0604020202020204" pitchFamily="34" charset="0"/>
            </a:endParaRPr>
          </a:p>
        </p:txBody>
      </p:sp>
      <p:sp>
        <p:nvSpPr>
          <p:cNvPr id="20484" name="Picture 2" descr="P1080018.JPG">
            <a:extLst>
              <a:ext uri="{FF2B5EF4-FFF2-40B4-BE49-F238E27FC236}">
                <a16:creationId xmlns:a16="http://schemas.microsoft.com/office/drawing/2014/main" id="{DBE97AE2-901E-224C-9CBF-4856223EF2DE}"/>
              </a:ext>
            </a:extLst>
          </p:cNvPr>
          <p:cNvSpPr>
            <a:spLocks noChangeAspect="1"/>
          </p:cNvSpPr>
          <p:nvPr/>
        </p:nvSpPr>
        <p:spPr bwMode="auto">
          <a:xfrm>
            <a:off x="6383338" y="4557714"/>
            <a:ext cx="40687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i-FI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4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3" y="0"/>
            <a:ext cx="9824559" cy="165749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B2BE3E"/>
                </a:solidFill>
                <a:latin typeface="Century Gothic" panose="020B0502020202020204" pitchFamily="34" charset="0"/>
              </a:rPr>
              <a:t>MEDIAKASVATUS ja VISUAALINEN KULTTUURI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multimodaalisuus</a:t>
            </a:r>
            <a:r>
              <a:rPr lang="en-US" dirty="0"/>
              <a:t> =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ilmaisukanavien</a:t>
            </a:r>
            <a:r>
              <a:rPr lang="en-US" dirty="0"/>
              <a:t> </a:t>
            </a:r>
            <a:r>
              <a:rPr lang="en-US" dirty="0" err="1"/>
              <a:t>samanaikaisuus</a:t>
            </a:r>
            <a:endParaRPr lang="en-US" dirty="0"/>
          </a:p>
          <a:p>
            <a:r>
              <a:rPr lang="en-US" dirty="0" err="1"/>
              <a:t>monilukutaito</a:t>
            </a:r>
            <a:r>
              <a:rPr lang="en-US" dirty="0"/>
              <a:t> </a:t>
            </a:r>
            <a:r>
              <a:rPr lang="en-US" dirty="0" err="1"/>
              <a:t>osana</a:t>
            </a:r>
            <a:r>
              <a:rPr lang="en-US" dirty="0"/>
              <a:t> </a:t>
            </a:r>
            <a:r>
              <a:rPr lang="en-US" dirty="0" err="1"/>
              <a:t>kuvanlukutaitoa</a:t>
            </a:r>
            <a:endParaRPr lang="en-US" dirty="0"/>
          </a:p>
          <a:p>
            <a:r>
              <a:rPr lang="en-US" dirty="0"/>
              <a:t>median </a:t>
            </a:r>
            <a:r>
              <a:rPr lang="en-US" dirty="0" err="1"/>
              <a:t>käyttö</a:t>
            </a:r>
            <a:r>
              <a:rPr lang="en-US" dirty="0"/>
              <a:t> “</a:t>
            </a:r>
            <a:r>
              <a:rPr lang="en-US" dirty="0" err="1"/>
              <a:t>ruutuaika</a:t>
            </a:r>
            <a:r>
              <a:rPr lang="en-US" dirty="0"/>
              <a:t>”</a:t>
            </a:r>
          </a:p>
          <a:p>
            <a:r>
              <a:rPr lang="en-US" dirty="0" err="1">
                <a:highlight>
                  <a:srgbClr val="FFFF00"/>
                </a:highlight>
              </a:rPr>
              <a:t>medialaitteet</a:t>
            </a:r>
            <a:r>
              <a:rPr lang="en-US" dirty="0">
                <a:highlight>
                  <a:srgbClr val="FFFF00"/>
                </a:highlight>
              </a:rPr>
              <a:t> – </a:t>
            </a:r>
            <a:r>
              <a:rPr lang="en-US" dirty="0" err="1">
                <a:highlight>
                  <a:srgbClr val="FFFF00"/>
                </a:highlight>
              </a:rPr>
              <a:t>lastenhuone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 err="1"/>
              <a:t>mediakulttuurit</a:t>
            </a:r>
            <a:r>
              <a:rPr lang="en-US" dirty="0"/>
              <a:t>  </a:t>
            </a:r>
          </a:p>
          <a:p>
            <a:r>
              <a:rPr lang="en-US" dirty="0" err="1"/>
              <a:t>virtuaalimaailmat</a:t>
            </a:r>
            <a:endParaRPr lang="en-US" dirty="0"/>
          </a:p>
          <a:p>
            <a:r>
              <a:rPr lang="en-US" dirty="0" err="1">
                <a:highlight>
                  <a:srgbClr val="FFFF00"/>
                </a:highlight>
              </a:rPr>
              <a:t>identiteetin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rakentuminen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1200" dirty="0"/>
              <a:t>   </a:t>
            </a:r>
            <a:r>
              <a:rPr lang="en-US" sz="1200" dirty="0" err="1"/>
              <a:t>lähde</a:t>
            </a:r>
            <a:r>
              <a:rPr lang="en-US" sz="1200" dirty="0"/>
              <a:t>: </a:t>
            </a:r>
            <a:r>
              <a:rPr lang="en-US" sz="1200" dirty="0" err="1"/>
              <a:t>Janne</a:t>
            </a:r>
            <a:r>
              <a:rPr lang="en-US" sz="1200" dirty="0"/>
              <a:t> </a:t>
            </a:r>
            <a:r>
              <a:rPr lang="en-US" sz="1200" dirty="0" err="1"/>
              <a:t>Seppänen</a:t>
            </a:r>
            <a:r>
              <a:rPr lang="en-US" sz="1200" dirty="0"/>
              <a:t>: </a:t>
            </a:r>
            <a:r>
              <a:rPr lang="en-US" sz="1200" dirty="0" err="1"/>
              <a:t>Visuaalinen</a:t>
            </a:r>
            <a:r>
              <a:rPr lang="en-US" sz="1200" dirty="0"/>
              <a:t> </a:t>
            </a:r>
            <a:r>
              <a:rPr lang="en-US" sz="1200" dirty="0" err="1"/>
              <a:t>Kulttuuri</a:t>
            </a:r>
            <a:r>
              <a:rPr lang="en-US" sz="1200" dirty="0"/>
              <a:t> 2005, </a:t>
            </a:r>
            <a:r>
              <a:rPr lang="en-US" sz="1200" dirty="0" err="1"/>
              <a:t>Juha</a:t>
            </a:r>
            <a:r>
              <a:rPr lang="en-US" sz="1200" dirty="0"/>
              <a:t> </a:t>
            </a:r>
            <a:r>
              <a:rPr lang="en-US" sz="1200" dirty="0" err="1"/>
              <a:t>Herkman</a:t>
            </a:r>
            <a:r>
              <a:rPr lang="en-US" sz="1200" dirty="0"/>
              <a:t> </a:t>
            </a:r>
            <a:r>
              <a:rPr lang="en-US" sz="1200" dirty="0" err="1"/>
              <a:t>Kriittinen</a:t>
            </a:r>
            <a:r>
              <a:rPr lang="en-US" sz="1200" dirty="0"/>
              <a:t> </a:t>
            </a:r>
            <a:r>
              <a:rPr lang="en-US" sz="1200" dirty="0" err="1"/>
              <a:t>mediakasvatus</a:t>
            </a:r>
            <a:r>
              <a:rPr lang="en-US" sz="1200" dirty="0"/>
              <a:t> 2007. </a:t>
            </a:r>
            <a:r>
              <a:rPr lang="en-US" sz="1200" dirty="0" err="1"/>
              <a:t>Päivi</a:t>
            </a:r>
            <a:r>
              <a:rPr lang="en-US" sz="1200" dirty="0"/>
              <a:t> </a:t>
            </a:r>
            <a:r>
              <a:rPr lang="en-US" sz="1200" dirty="0" err="1"/>
              <a:t>Setälä</a:t>
            </a:r>
            <a:r>
              <a:rPr lang="en-US" sz="1200" dirty="0"/>
              <a:t>; </a:t>
            </a:r>
            <a:r>
              <a:rPr lang="en-US" sz="1200" dirty="0" err="1"/>
              <a:t>Lapsi</a:t>
            </a:r>
            <a:r>
              <a:rPr lang="en-US" sz="1200" dirty="0"/>
              <a:t> </a:t>
            </a:r>
            <a:r>
              <a:rPr lang="en-US" sz="1200" dirty="0" err="1"/>
              <a:t>kuvan</a:t>
            </a:r>
            <a:r>
              <a:rPr lang="en-US" sz="1200" dirty="0"/>
              <a:t> </a:t>
            </a:r>
            <a:r>
              <a:rPr lang="en-US" sz="1200" dirty="0" err="1"/>
              <a:t>takana</a:t>
            </a:r>
            <a:r>
              <a:rPr lang="en-US" sz="1200" dirty="0"/>
              <a:t> 2012.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9.2.2024</a:t>
            </a:fld>
            <a:endParaRPr lang="fi-FI" dirty="0"/>
          </a:p>
        </p:txBody>
      </p:sp>
      <p:pic>
        <p:nvPicPr>
          <p:cNvPr id="8" name="Kuva 7" descr="Kuva, joka sisältää kohteen teksti, elektroniikka, näyttökuva&#10;&#10;Kuvaus luotu automaattisesti">
            <a:extLst>
              <a:ext uri="{FF2B5EF4-FFF2-40B4-BE49-F238E27FC236}">
                <a16:creationId xmlns:a16="http://schemas.microsoft.com/office/drawing/2014/main" id="{A15916BC-568D-6449-A742-DD00867604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0982" y="1272753"/>
            <a:ext cx="12192000" cy="570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2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A2365D29-711E-DD46-8D1E-339654FF09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325" y="278969"/>
            <a:ext cx="12119675" cy="1394847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MULTIMODAALISUUS </a:t>
            </a:r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KUVATAITEESSA </a:t>
            </a: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– laajasta  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tekstikäsityksestä 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kulttuuriseen  </a:t>
            </a:r>
            <a:r>
              <a:rPr lang="fi-FI" altLang="fi-FI" dirty="0" err="1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moninaisuuten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					</a:t>
            </a:r>
            <a:endParaRPr lang="fi-FI" altLang="fi-FI" sz="1600" dirty="0">
              <a:solidFill>
                <a:srgbClr val="3366FF"/>
              </a:solidFill>
              <a:latin typeface="Impact" panose="020B0806030902050204" pitchFamily="34" charset="0"/>
              <a:ea typeface="Osaka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DAB5898-1231-164E-A5DA-169001C0825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2325" y="1341439"/>
            <a:ext cx="11535905" cy="551656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endParaRPr lang="fi-FI" altLang="fi-FI" sz="65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9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Visuaalisiin ja auditiivisiin viesteihin perustuva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”digilukutaito” on osa monilukutaitoa.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Laaja taidekäsitys, multimodaalisuus ja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Kulttuurinen moninaisuus tulisi huomioida myös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digitaalisen materiaalin tuottamisessa ja analysoinnissa</a:t>
            </a: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5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2500" dirty="0">
                <a:latin typeface="Gill Sans MT" panose="020B0502020104020203" pitchFamily="34" charset="77"/>
                <a:ea typeface="Osaka" charset="-128"/>
              </a:rPr>
              <a:t>Lähde; Marjo Räsänen - Median taideperustainen lukutaito 2017 </a:t>
            </a: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FA33F22-9A7A-F746-9370-A92FA9D4F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71" t="5616" r="8356" b="14225"/>
          <a:stretch/>
        </p:blipFill>
        <p:spPr>
          <a:xfrm>
            <a:off x="5530517" y="-101600"/>
            <a:ext cx="6661483" cy="657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0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C605DEEF-F9C1-6348-A2A0-69607B0E03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4983" y="0"/>
            <a:ext cx="10132017" cy="1182029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b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</a:br>
            <a:r>
              <a:rPr lang="fi-FI" sz="4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entury Gothic" charset="0"/>
              </a:rPr>
              <a:t>TULKINTA JA TUOTTAMINEN </a:t>
            </a:r>
            <a:br>
              <a:rPr lang="fi-FI" sz="4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entury Gothic" charset="0"/>
              </a:rPr>
            </a:br>
            <a:r>
              <a:rPr lang="fi-FI" sz="4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entury Gothic" charset="0"/>
              </a:rPr>
              <a:t>MEDIALUENNASSA</a:t>
            </a:r>
            <a:r>
              <a:rPr lang="fi-FI" sz="2400" dirty="0">
                <a:latin typeface="Impact" charset="0"/>
              </a:rPr>
              <a:t>	</a:t>
            </a:r>
            <a:r>
              <a:rPr lang="fi-FI" sz="2400" dirty="0">
                <a:latin typeface="Trebuchet MS" charset="0"/>
              </a:rPr>
              <a:t>                            </a:t>
            </a:r>
            <a:r>
              <a:rPr lang="fi-FI" sz="1200" dirty="0">
                <a:latin typeface="Century Gothic" charset="0"/>
              </a:rPr>
              <a:t>       2020</a:t>
            </a:r>
            <a:r>
              <a:rPr lang="fi-FI" sz="1200" dirty="0">
                <a:latin typeface="Century Gothic" charset="0"/>
                <a:cs typeface="Century Gothic" charset="0"/>
              </a:rPr>
              <a:t> Antti Lokka</a:t>
            </a:r>
            <a:r>
              <a:rPr lang="fi-FI" sz="1200" dirty="0">
                <a:latin typeface="Trebuchet MS" charset="0"/>
              </a:rPr>
              <a:t>	</a:t>
            </a:r>
            <a:r>
              <a:rPr lang="fi-FI" sz="2400" dirty="0">
                <a:latin typeface="Trebuchet MS" charset="0"/>
              </a:rPr>
              <a:t>	</a:t>
            </a:r>
            <a:endParaRPr lang="fi-FI" dirty="0">
              <a:latin typeface="Trebuchet MS" charset="0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E21788C5-7DB6-3C43-A559-9D0F9AA6A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983" y="1182029"/>
            <a:ext cx="11444118" cy="5823205"/>
          </a:xfrm>
        </p:spPr>
        <p:txBody>
          <a:bodyPr>
            <a:normAutofit fontScale="47500" lnSpcReduction="20000"/>
          </a:bodyPr>
          <a:lstStyle/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36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Todellisuuden ilmiöiden käsittäminen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Vaatii molempia käsiä: abstrakti ja 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Toiminnallinen tieto lomittuvat toisiinsa.</a:t>
            </a:r>
          </a:p>
          <a:p>
            <a:pPr marL="514350" indent="-514350" algn="l"/>
            <a:endParaRPr lang="fi-FI" altLang="fi-FI" sz="3600" dirty="0">
              <a:solidFill>
                <a:schemeClr val="tx1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Medialuennassa eri tieteenalojen 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Tulkintamallit yhdistyvät taiteisiin perustuviin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Menetelmiin. Ilmaisukeinojen hallintaa ja genrejen=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Lajityyppien tuntemusta on hyvä opiskella.</a:t>
            </a: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29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Lähde: Antero Salminen, Pääjalkainen 2005, Helena </a:t>
            </a: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Sederholm,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Conversations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on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Finnish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Art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Education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2017, </a:t>
            </a: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Marjo Räsänen, Median taideperustainen lukutaito 2017 </a:t>
            </a:r>
          </a:p>
          <a:p>
            <a:pPr marL="514350" indent="-514350" algn="l"/>
            <a:endParaRPr lang="fi-FI" altLang="fi-FI" dirty="0">
              <a:solidFill>
                <a:srgbClr val="898989"/>
              </a:solidFill>
              <a:latin typeface="Trebuchet MS" panose="020B070302020209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Kuva 2" descr="Kuva, joka sisältää kohteen nuoli&#10;&#10;Kuvaus luotu automaattisesti">
            <a:extLst>
              <a:ext uri="{FF2B5EF4-FFF2-40B4-BE49-F238E27FC236}">
                <a16:creationId xmlns:a16="http://schemas.microsoft.com/office/drawing/2014/main" id="{C4D02843-07B2-F746-A8CF-243C5DD32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426" y="0"/>
            <a:ext cx="6638819" cy="61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5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B242D4A1-74E7-1E42-B309-84ABE2A2BC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0481" y="609600"/>
            <a:ext cx="9811719" cy="1143000"/>
          </a:xfrm>
        </p:spPr>
        <p:txBody>
          <a:bodyPr>
            <a:normAutofit/>
          </a:bodyPr>
          <a:lstStyle/>
          <a:p>
            <a:r>
              <a:rPr lang="fi-FI" altLang="fi-FI" sz="3200" dirty="0">
                <a:solidFill>
                  <a:srgbClr val="2A4F6E"/>
                </a:solidFill>
                <a:latin typeface="Century Gothic" panose="020B0502020202020204" pitchFamily="34" charset="0"/>
              </a:rPr>
              <a:t>REPRESENTAATIO= esittämisen tapa</a:t>
            </a:r>
            <a:br>
              <a:rPr lang="fi-FI" altLang="fi-FI" sz="3200" dirty="0">
                <a:solidFill>
                  <a:srgbClr val="2A4F6E"/>
                </a:solidFill>
                <a:latin typeface="Century Gothic" panose="020B0502020202020204" pitchFamily="34" charset="0"/>
              </a:rPr>
            </a:br>
            <a:r>
              <a:rPr lang="fi-FI" altLang="fi-FI" sz="3200" dirty="0">
                <a:solidFill>
                  <a:srgbClr val="2A4F6E"/>
                </a:solidFill>
                <a:latin typeface="Century Gothic" panose="020B0502020202020204" pitchFamily="34" charset="0"/>
              </a:rPr>
              <a:t>STEREOTYPIOIDEN PURKAMINEN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B5C368C4-5663-644A-A430-BFE3E341DC7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4469" y="1981200"/>
            <a:ext cx="10122708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miten mediat tuottavat todellisuutta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millaisin välinein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kenen näkökulmasta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todellisuuden peili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jatkuva toimitus</a:t>
            </a:r>
          </a:p>
          <a:p>
            <a:pPr eaLnBrk="1" hangingPunct="1">
              <a:buFontTx/>
              <a:buNone/>
            </a:pPr>
            <a:endParaRPr lang="fi-FI" altLang="fi-FI" sz="24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kuva ja sana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multimodaalisuus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					    </a:t>
            </a:r>
          </a:p>
          <a:p>
            <a:pPr eaLnBrk="1" hangingPunct="1">
              <a:buFontTx/>
              <a:buNone/>
            </a:pPr>
            <a:endParaRPr lang="fi-FI" altLang="fi-FI" sz="12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fi-FI" altLang="fi-FI" sz="1200" dirty="0">
                <a:latin typeface="Gill Sans MT" panose="020B0502020104020203" pitchFamily="34" charset="77"/>
              </a:rPr>
              <a:t>Lähde: Sintonen; SUSITUNTI-kohti digitaalisia lukutaitoja 2012</a:t>
            </a:r>
          </a:p>
          <a:p>
            <a:pPr eaLnBrk="1" hangingPunct="1">
              <a:buFontTx/>
              <a:buNone/>
            </a:pPr>
            <a:r>
              <a:rPr lang="fi-FI" altLang="fi-FI" sz="1200" dirty="0">
                <a:latin typeface="Gill Sans MT" panose="020B0502020104020203" pitchFamily="34" charset="77"/>
              </a:rPr>
              <a:t>Janne Seppänen; Visuaalinen kulttuuri 2005</a:t>
            </a:r>
          </a:p>
        </p:txBody>
      </p:sp>
      <p:pic>
        <p:nvPicPr>
          <p:cNvPr id="4" name="Kuva 3" descr="Kuva, joka sisältää kohteen lelu, nukke, sisä, pöytä&#10;&#10;Kuvaus luotu automaattisesti">
            <a:extLst>
              <a:ext uri="{FF2B5EF4-FFF2-40B4-BE49-F238E27FC236}">
                <a16:creationId xmlns:a16="http://schemas.microsoft.com/office/drawing/2014/main" id="{96E4E5D9-C713-AE4C-8249-BE1869938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424" y="4038600"/>
            <a:ext cx="3355831" cy="1314450"/>
          </a:xfrm>
          <a:prstGeom prst="rect">
            <a:avLst/>
          </a:prstGeom>
        </p:spPr>
      </p:pic>
      <p:pic>
        <p:nvPicPr>
          <p:cNvPr id="3" name="Kuva 2" descr="Kuva, joka sisältää kohteen Tablettitietokone, henkilö, multimedia, vekotin&#10;&#10;Kuvaus luotu automaattisesti">
            <a:extLst>
              <a:ext uri="{FF2B5EF4-FFF2-40B4-BE49-F238E27FC236}">
                <a16:creationId xmlns:a16="http://schemas.microsoft.com/office/drawing/2014/main" id="{851BA019-C1DE-0F80-2F66-CF951EBAA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362" y="1984488"/>
            <a:ext cx="4617924" cy="33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4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9A6C8CF-2AEC-DCC9-0899-42008A252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683B729-5EEE-054A-4296-B5B291A67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C39376-134C-FD9F-AA9D-BE69F8B25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9.2.2024</a:t>
            </a:fld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0361956-EAAA-31FC-98FC-C5F4DE080397}"/>
              </a:ext>
            </a:extLst>
          </p:cNvPr>
          <p:cNvSpPr txBox="1"/>
          <p:nvPr/>
        </p:nvSpPr>
        <p:spPr>
          <a:xfrm>
            <a:off x="323385" y="1616927"/>
            <a:ext cx="106494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Luokaa tekoälyn (</a:t>
            </a:r>
            <a:r>
              <a:rPr lang="fi-FI" sz="24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chatGPT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) avulla </a:t>
            </a:r>
            <a:r>
              <a:rPr lang="fi-FI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talvinen tarina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Menkää osoitteeseen: </a:t>
            </a:r>
            <a:r>
              <a:rPr lang="fi-FI" sz="24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chat.openai.com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fi-FI" sz="24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auth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fi-FI" sz="24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login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fi-FI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​</a:t>
            </a:r>
            <a:endParaRPr lang="fi-FI" sz="24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Käyttäkää kuvailevia sanoja ohjeiden antamisessa tekoälylle, esim.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         </a:t>
            </a:r>
            <a:r>
              <a:rPr lang="en-US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djektiivi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–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subjekti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–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verbi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  tai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esim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 algn="l" rtl="0" fontAlgn="base"/>
            <a:endParaRPr lang="en-US" sz="2400" b="1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 “Luo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metsän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eläinten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talvinen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tarina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/</a:t>
            </a:r>
            <a:r>
              <a:rPr lang="en-US" sz="2400">
                <a:solidFill>
                  <a:srgbClr val="002060"/>
                </a:solidFill>
                <a:latin typeface="Century Gothic" panose="020B0502020202020204" pitchFamily="34" charset="0"/>
              </a:rPr>
              <a:t>talvisatu</a:t>
            </a:r>
            <a:r>
              <a:rPr lang="en-US" sz="2400" b="0" i="0" u="none" strike="noStrike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  <a:r>
              <a:rPr lang="en-US" sz="2400" b="0" i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”                                                        “Luo </a:t>
            </a:r>
            <a:r>
              <a:rPr lang="en-US" sz="2400" b="0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opiskelijoiden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400" b="0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luminen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400" b="0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pulkkamäki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-</a:t>
            </a:r>
            <a:r>
              <a:rPr lang="en-US" sz="2400" b="0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tapahtuma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 “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Tehkää </a:t>
            </a:r>
            <a:r>
              <a:rPr lang="fi-FI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kertomukselle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puhekuplat pyytämällä tekoälyä esim.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/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 rtl="0" fontAlgn="base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 ”</a:t>
            </a:r>
            <a:r>
              <a:rPr lang="fi-FI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Tee puhekuplat talviseen tarinaan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​”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CCAA5A7-6F05-39B9-9777-F4A987102A5F}"/>
              </a:ext>
            </a:extLst>
          </p:cNvPr>
          <p:cNvSpPr txBox="1"/>
          <p:nvPr/>
        </p:nvSpPr>
        <p:spPr>
          <a:xfrm>
            <a:off x="512957" y="379141"/>
            <a:ext cx="909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rgbClr val="676E25"/>
                </a:solidFill>
                <a:latin typeface="Century Gothic" panose="020B0502020202020204" pitchFamily="34" charset="0"/>
              </a:rPr>
              <a:t>TEHTÄVÄ 9.2. Lumo</a:t>
            </a:r>
          </a:p>
        </p:txBody>
      </p:sp>
    </p:spTree>
    <p:extLst>
      <p:ext uri="{BB962C8B-B14F-4D97-AF65-F5344CB8AC3E}">
        <p14:creationId xmlns:p14="http://schemas.microsoft.com/office/powerpoint/2010/main" val="105131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D15A7C3-D8E0-BAF4-6AE8-036398DC7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6458151-92BE-0834-3223-5707D8688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2397D9-0B94-0B41-560D-D41A7BAB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9.2.2024</a:t>
            </a:fld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C448D90-0A49-56B4-6367-076E1F608C94}"/>
              </a:ext>
            </a:extLst>
          </p:cNvPr>
          <p:cNvSpPr txBox="1"/>
          <p:nvPr/>
        </p:nvSpPr>
        <p:spPr>
          <a:xfrm>
            <a:off x="289933" y="1237785"/>
            <a:ext cx="111300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4C39A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https://pixlr.com/fi/image-generator/</a:t>
            </a:r>
            <a:r>
              <a:rPr lang="fi-FI" sz="2400" b="0" i="0" u="none" strike="noStrike" dirty="0">
                <a:solidFill>
                  <a:srgbClr val="4C39A0"/>
                </a:solidFill>
                <a:effectLst/>
                <a:latin typeface="Century Gothic" panose="020B0502020202020204" pitchFamily="34" charset="0"/>
              </a:rPr>
              <a:t>  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kuvageneraattorilla voitte luoda erilaisia kuvia </a:t>
            </a:r>
            <a:r>
              <a:rPr lang="fi-FI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käyttäen muutamaa tekstinne avainsanaa</a:t>
            </a:r>
          </a:p>
          <a:p>
            <a:pPr algn="l" rtl="0" fontAlgn="base"/>
            <a:endParaRPr lang="fi-FI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 rtl="0" fontAlgn="base"/>
            <a:r>
              <a:rPr lang="fi-FI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 menkää </a:t>
            </a:r>
            <a:r>
              <a:rPr lang="fi-FI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powerpoint:iin</a:t>
            </a:r>
            <a:r>
              <a:rPr lang="fi-FI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 ja luokaa kuvasarja tarinasta</a:t>
            </a:r>
            <a:endParaRPr lang="en-US" sz="24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fi-FI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Lisätkää </a:t>
            </a:r>
            <a:r>
              <a:rPr lang="fi-FI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chatGPT:n</a:t>
            </a:r>
            <a:r>
              <a:rPr lang="fi-FI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tuottama puhekupla</a:t>
            </a:r>
            <a:r>
              <a:rPr lang="fi-FI" sz="24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aina yhdelle </a:t>
            </a:r>
            <a:r>
              <a:rPr lang="fi-FI" sz="24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powerpoint</a:t>
            </a:r>
            <a:r>
              <a:rPr lang="fi-FI" sz="24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– </a:t>
            </a:r>
          </a:p>
          <a:p>
            <a:pPr algn="l" rtl="0" fontAlgn="base"/>
            <a:r>
              <a:rPr lang="fi-FI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  <a:r>
              <a:rPr lang="fi-FI" sz="24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fi-FI" sz="24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slidelle</a:t>
            </a:r>
            <a:endParaRPr lang="fi-FI" sz="2400" b="1" i="0" u="none" strike="noStrike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/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palauttakaa kuvasarjanne </a:t>
            </a:r>
            <a:r>
              <a:rPr lang="fi-FI" sz="24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peda.netin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palautuskansioon.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 -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katsotaan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ja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kommentoidaan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muiden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työt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läpi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algn="l" rtl="0" fontAlgn="base"/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 -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hahmojen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pohjalta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tehdään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StopMotion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–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animaatio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myöhemmin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keväällä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US" sz="24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37A523A-A195-9939-C1AD-CDB3F0BECA7C}"/>
              </a:ext>
            </a:extLst>
          </p:cNvPr>
          <p:cNvSpPr txBox="1"/>
          <p:nvPr/>
        </p:nvSpPr>
        <p:spPr>
          <a:xfrm>
            <a:off x="412597" y="635621"/>
            <a:ext cx="7638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676E25"/>
                </a:solidFill>
                <a:latin typeface="Century Gothic" panose="020B0502020202020204" pitchFamily="34" charset="0"/>
              </a:rPr>
              <a:t>MUUTA HUOMIOITAVAA</a:t>
            </a:r>
          </a:p>
        </p:txBody>
      </p:sp>
    </p:spTree>
    <p:extLst>
      <p:ext uri="{BB962C8B-B14F-4D97-AF65-F5344CB8AC3E}">
        <p14:creationId xmlns:p14="http://schemas.microsoft.com/office/powerpoint/2010/main" val="3198685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33" y="2207941"/>
            <a:ext cx="7636336" cy="2386361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KIITOS OSALLISTUJILLE!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ANTTI LOKKA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9.2.2024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6058838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8C6851FC-BDE7-5C45-B9BF-4E59D057EB54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F4751D54-1BD4-5441-B78A-358C5DC524DF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CCF3B531-D1DE-B645-80E2-FA0A582605CD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486</Words>
  <Application>Microsoft Macintosh PowerPoint</Application>
  <PresentationFormat>Laajakuva</PresentationFormat>
  <Paragraphs>117</Paragraphs>
  <Slides>9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9</vt:i4>
      </vt:variant>
    </vt:vector>
  </HeadingPairs>
  <TitlesOfParts>
    <vt:vector size="20" baseType="lpstr">
      <vt:lpstr>ヒラギノ角ゴ Pro W3</vt:lpstr>
      <vt:lpstr>Arial</vt:lpstr>
      <vt:lpstr>Calibri</vt:lpstr>
      <vt:lpstr>Century Gothic</vt:lpstr>
      <vt:lpstr>Gill Sans MT</vt:lpstr>
      <vt:lpstr>Helvetica</vt:lpstr>
      <vt:lpstr>Impact</vt:lpstr>
      <vt:lpstr>Trebuchet MS</vt:lpstr>
      <vt:lpstr>JYU Otsikkodiat</vt:lpstr>
      <vt:lpstr>JYU sisältö pohjat</vt:lpstr>
      <vt:lpstr>2_Mukautettu suunnittelumalli</vt:lpstr>
      <vt:lpstr>Kuvataide monilukutaito &amp; tekoäly  </vt:lpstr>
      <vt:lpstr>                          OPETUSSUUNNITELMA ja MONILUKUTAITO LK 3-6                               Antti Lokka    </vt:lpstr>
      <vt:lpstr>MEDIAKASVATUS ja VISUAALINEN KULTTUURI</vt:lpstr>
      <vt:lpstr>  MULTIMODAALISUUS  KUVATAITEESSA – laajasta   tekstikäsityksestä  kulttuuriseen  moninaisuuten      </vt:lpstr>
      <vt:lpstr> TULKINTA JA TUOTTAMINEN  MEDIALUENNASSA                                    2020 Antti Lokka  </vt:lpstr>
      <vt:lpstr>REPRESENTAATIO= esittämisen tapa STEREOTYPIOIDEN PURKAMINEN</vt:lpstr>
      <vt:lpstr>PowerPoint-esitys</vt:lpstr>
      <vt:lpstr>PowerPoint-esitys</vt:lpstr>
      <vt:lpstr>KIITOS OSALLISTUJILLE!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KUVATAIDE CAMM5090 KOKKOLA </dc:title>
  <dc:subject/>
  <dc:creator>Lokka, Antti</dc:creator>
  <cp:keywords/>
  <dc:description/>
  <cp:lastModifiedBy>Lokka, Antti</cp:lastModifiedBy>
  <cp:revision>82</cp:revision>
  <dcterms:created xsi:type="dcterms:W3CDTF">2020-04-15T06:25:21Z</dcterms:created>
  <dcterms:modified xsi:type="dcterms:W3CDTF">2024-02-09T10:13:31Z</dcterms:modified>
  <cp:category/>
</cp:coreProperties>
</file>