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18"/>
  </p:notesMasterIdLst>
  <p:handoutMasterIdLst>
    <p:handoutMasterId r:id="rId19"/>
  </p:handoutMasterIdLst>
  <p:sldIdLst>
    <p:sldId id="256" r:id="rId4"/>
    <p:sldId id="386" r:id="rId5"/>
    <p:sldId id="387" r:id="rId6"/>
    <p:sldId id="407" r:id="rId7"/>
    <p:sldId id="402" r:id="rId8"/>
    <p:sldId id="378" r:id="rId9"/>
    <p:sldId id="391" r:id="rId10"/>
    <p:sldId id="404" r:id="rId11"/>
    <p:sldId id="368" r:id="rId12"/>
    <p:sldId id="408" r:id="rId13"/>
    <p:sldId id="381" r:id="rId14"/>
    <p:sldId id="399" r:id="rId15"/>
    <p:sldId id="265" r:id="rId16"/>
    <p:sldId id="376" r:id="rId17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16F"/>
    <a:srgbClr val="570F56"/>
    <a:srgbClr val="3A9B54"/>
    <a:srgbClr val="10417F"/>
    <a:srgbClr val="88DAA7"/>
    <a:srgbClr val="08306D"/>
    <a:srgbClr val="4C39A0"/>
    <a:srgbClr val="B2BE3E"/>
    <a:srgbClr val="DC2352"/>
    <a:srgbClr val="F17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85" autoAdjust="0"/>
    <p:restoredTop sz="94789"/>
  </p:normalViewPr>
  <p:slideViewPr>
    <p:cSldViewPr snapToGrid="0" snapToObjects="1">
      <p:cViewPr varScale="1">
        <p:scale>
          <a:sx n="102" d="100"/>
          <a:sy n="102" d="100"/>
        </p:scale>
        <p:origin x="224" y="6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14.3.2024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14.3.2024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3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7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8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9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10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68018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14.3.2024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14.3.2024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14.3.2024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4" r:id="rId13"/>
    <p:sldLayoutId id="2147483756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teducators.org/" TargetMode="External"/><Relationship Id="rId3" Type="http://schemas.openxmlformats.org/officeDocument/2006/relationships/hyperlink" Target="https://www.academia.edu/44840307/Nykytaiteen_osallistavat_opetukset" TargetMode="External"/><Relationship Id="rId7" Type="http://schemas.openxmlformats.org/officeDocument/2006/relationships/hyperlink" Target="https://sites.google.com/view/koulukuvis/etusivu" TargetMode="External"/><Relationship Id="rId2" Type="http://schemas.openxmlformats.org/officeDocument/2006/relationships/hyperlink" Target="https://disco.teak.fi/anttila/inkeri-savan-ajatuksia-taiteen-oppimisesta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kuvistuubi.fi/" TargetMode="External"/><Relationship Id="rId5" Type="http://schemas.openxmlformats.org/officeDocument/2006/relationships/hyperlink" Target="https://kuvis.fi/" TargetMode="External"/><Relationship Id="rId4" Type="http://schemas.openxmlformats.org/officeDocument/2006/relationships/hyperlink" Target="https://stylus.fi/" TargetMode="External"/><Relationship Id="rId9" Type="http://schemas.openxmlformats.org/officeDocument/2006/relationships/hyperlink" Target="https://www.insea.org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h.fi/fi/opettajat-ja-kasvattajat/materiaaleja-kuvataiteen-opetuksen-tueksi" TargetMode="External"/><Relationship Id="rId2" Type="http://schemas.openxmlformats.org/officeDocument/2006/relationships/hyperlink" Target="https://www.jyvaskyla.fi/taidemuseo/nayttelyt-ja-tapahtumat/verkkonayttely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perusteet.opintopolku.fi/#/fi/perusopetus/419550/vuosiluokkakokonaisuus/428782/oppiaine/46634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3620" y="-81023"/>
            <a:ext cx="10113380" cy="131598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dirty="0">
                <a:solidFill>
                  <a:srgbClr val="4EC87C"/>
                </a:solidFill>
                <a:latin typeface="Century Gothic" panose="020B0502020202020204" pitchFamily="34" charset="0"/>
              </a:rPr>
              <a:t>PALAUTE ja ARVIOINTI</a:t>
            </a:r>
            <a:r>
              <a:rPr lang="fi-FI" sz="1200" dirty="0">
                <a:latin typeface="Trebuchet MS" charset="0"/>
              </a:rPr>
              <a:t>				</a:t>
            </a:r>
            <a:r>
              <a:rPr lang="fi-FI" sz="1300" dirty="0">
                <a:latin typeface="Century Gothic" charset="0"/>
              </a:rPr>
              <a:t>    				                          </a:t>
            </a:r>
            <a:r>
              <a:rPr lang="fi-FI" sz="1300" dirty="0">
                <a:latin typeface="Century Gothic" charset="0"/>
                <a:cs typeface="Century Gothic" charset="0"/>
              </a:rPr>
              <a:t>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620" y="1234966"/>
            <a:ext cx="11245870" cy="5257802"/>
          </a:xfrm>
        </p:spPr>
        <p:txBody>
          <a:bodyPr>
            <a:normAutofit fontScale="92500" lnSpcReduction="10000"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Motivointi ja ohjaaminen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ja tukeminen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-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Tunnetoimijuus ja vuorovaikutusosaaminen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opetusvuorovaikutus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- Jatkokysymykset osana kuvataiteen tunnilla.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 tiedon rakentamisen välineenä vrt. akateemiset aineet.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Kielipedagogisen osaamisen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seuraaminen ja käyttäminen opetuksen osana: sekä oppilaat että oppilaat (esim S2)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ajatusten 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sanallistaminen 			–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Kohdennettu palaute		- laajentaminen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D43AABC-4EEF-DD4D-8199-FC71E3F2F6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075727" y="-462321"/>
            <a:ext cx="11586258" cy="83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53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EDF964-6F80-D542-979D-C43E1A935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FD4146B-A390-4E47-BBE3-EBF4146CDF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FF4FDA-C315-4B4F-BED9-45550E48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F87BA5-925A-FE49-9A50-6EB21993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CE5AF6-D643-C246-A16E-6937C210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6EA57-B921-E844-B42D-BDCD901D344F}" type="slidenum">
              <a:rPr lang="fi-FI" altLang="fi-FI" smtClean="0"/>
              <a:pPr>
                <a:defRPr/>
              </a:pPr>
              <a:t>11</a:t>
            </a:fld>
            <a:endParaRPr lang="fi-FI" altLang="fi-FI"/>
          </a:p>
        </p:txBody>
      </p:sp>
      <p:pic>
        <p:nvPicPr>
          <p:cNvPr id="9" name="Kuva 8" descr="Kuva, joka sisältää kohteen kuvakaappaus, teksti, ohjelmisto, Multimediaohjelmisto&#10;&#10;Kuvaus luotu automaattisesti">
            <a:extLst>
              <a:ext uri="{FF2B5EF4-FFF2-40B4-BE49-F238E27FC236}">
                <a16:creationId xmlns:a16="http://schemas.microsoft.com/office/drawing/2014/main" id="{3FA3A2FC-569C-D384-C5AB-6A2BAF74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40" y="0"/>
            <a:ext cx="12389880" cy="70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5BA8DD-E877-3940-3F6C-A7A4F594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7579"/>
            <a:ext cx="10655310" cy="1019912"/>
          </a:xfrm>
        </p:spPr>
        <p:txBody>
          <a:bodyPr/>
          <a:lstStyle/>
          <a:p>
            <a:r>
              <a:rPr lang="fi-FI" dirty="0"/>
              <a:t>Taiteellinen oppiminen ja tutkimus + käytäntö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DFAE67-A197-BA79-7416-9C7679426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>
                <a:hlinkClick r:id="rId2"/>
              </a:rPr>
              <a:t>https://disco.teak.fi/anttila/inkeri-savan-ajatuksia-taiteen-oppimisesta/</a:t>
            </a:r>
            <a:endParaRPr lang="fi-FI" dirty="0"/>
          </a:p>
          <a:p>
            <a:r>
              <a:rPr lang="fi-FI" dirty="0">
                <a:solidFill>
                  <a:srgbClr val="B2BE3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https://www.academia.edu/44840307/Nykytaiteen_osallistavat_opetukset</a:t>
            </a:r>
            <a:endParaRPr lang="fi-FI" dirty="0">
              <a:solidFill>
                <a:srgbClr val="B2BE3E"/>
              </a:solidFill>
            </a:endParaRPr>
          </a:p>
          <a:p>
            <a:endParaRPr lang="fi-FI" dirty="0"/>
          </a:p>
          <a:p>
            <a:r>
              <a:rPr lang="fi-FI" dirty="0">
                <a:hlinkClick r:id="rId4"/>
              </a:rPr>
              <a:t>https://stylus.fi/</a:t>
            </a:r>
            <a:r>
              <a:rPr lang="fi-FI" dirty="0"/>
              <a:t>   </a:t>
            </a:r>
            <a:r>
              <a:rPr lang="fi-FI" dirty="0">
                <a:solidFill>
                  <a:srgbClr val="4C39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https://kuvis.fi/</a:t>
            </a:r>
            <a:r>
              <a:rPr lang="fi-FI" dirty="0">
                <a:solidFill>
                  <a:srgbClr val="4C39A0"/>
                </a:solidFill>
              </a:rPr>
              <a:t>  </a:t>
            </a:r>
            <a:r>
              <a:rPr lang="fi-FI" dirty="0">
                <a:solidFill>
                  <a:srgbClr val="4C39A0"/>
                </a:solidFill>
                <a:hlinkClick r:id="rId6"/>
              </a:rPr>
              <a:t>https://www.kuvistuubi.fi/</a:t>
            </a:r>
            <a:r>
              <a:rPr lang="fi-FI" dirty="0">
                <a:solidFill>
                  <a:srgbClr val="4C39A0"/>
                </a:solidFill>
              </a:rPr>
              <a:t> </a:t>
            </a:r>
            <a:r>
              <a:rPr lang="fi-FI" dirty="0">
                <a:solidFill>
                  <a:srgbClr val="B2BE3E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https://sites.google.com/view/koulukuvis/etusivu</a:t>
            </a:r>
            <a:endParaRPr lang="fi-FI" dirty="0">
              <a:solidFill>
                <a:srgbClr val="B2BE3E"/>
              </a:solidFill>
            </a:endParaRPr>
          </a:p>
          <a:p>
            <a:r>
              <a:rPr lang="fi-FI" dirty="0">
                <a:solidFill>
                  <a:srgbClr val="4C39A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https://www.arteducators.org/</a:t>
            </a:r>
            <a:r>
              <a:rPr lang="fi-FI" dirty="0">
                <a:solidFill>
                  <a:srgbClr val="4C39A0"/>
                </a:solidFill>
              </a:rPr>
              <a:t>  </a:t>
            </a:r>
            <a:r>
              <a:rPr lang="fi-FI" dirty="0">
                <a:solidFill>
                  <a:srgbClr val="4C39A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https://www.insea.org/</a:t>
            </a:r>
            <a:endParaRPr lang="fi-FI" dirty="0">
              <a:solidFill>
                <a:srgbClr val="4C39A0"/>
              </a:solidFill>
            </a:endParaRP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7D9DC24-5E9E-D4EB-8F6A-44AAC983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40C708-C5B6-892A-3C6E-AA05EB6F8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2A2F6F-3DC9-C5EA-7F19-BEB67D4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FF04B-6C5C-0440-9B8B-5146CEE89436}" type="slidenum">
              <a:rPr lang="en-US" altLang="fi-FI" smtClean="0"/>
              <a:pPr>
                <a:defRPr/>
              </a:pPr>
              <a:t>12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715990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</a:t>
            </a:r>
            <a:r>
              <a:rPr lang="en-US" sz="280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LOKKA 2024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AB12D34-3FFD-1291-F571-DBDAE954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4FA936A-C39E-CDD3-4CCA-81C4C0F65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225BC4-E4E1-17C4-B91D-5F2D5012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0237E50-0987-5350-4457-0FF2C93168A1}"/>
              </a:ext>
            </a:extLst>
          </p:cNvPr>
          <p:cNvSpPr txBox="1"/>
          <p:nvPr/>
        </p:nvSpPr>
        <p:spPr>
          <a:xfrm>
            <a:off x="389744" y="287376"/>
            <a:ext cx="10298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solidFill>
                  <a:schemeClr val="accent1"/>
                </a:solidFill>
                <a:latin typeface="Century Gothic" panose="020B0502020202020204" pitchFamily="34" charset="0"/>
              </a:rPr>
              <a:t>KOULUN KUVATAIDE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AB49547-247E-1805-ACF1-B41C75B07023}"/>
              </a:ext>
            </a:extLst>
          </p:cNvPr>
          <p:cNvSpPr txBox="1"/>
          <p:nvPr/>
        </p:nvSpPr>
        <p:spPr>
          <a:xfrm>
            <a:off x="389744" y="1424065"/>
            <a:ext cx="116355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Oppilaat kaipaavat rutiineja sekä perusturvallisuutta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Perusasioiden opettelua ja oppimista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Tietojen suhde taitoihin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Tuottaminen &lt; --- &gt; soveltaminen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Opetussuunnitelma on väljä: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MITÄ ETUJA, MAHDOLLISUUKSIA TAI HAITTOJA?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Ainekeskeisyys vs. MOK, laaja-alaisuus tai itseohjautuvuus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Erilaiset oppijat</a:t>
            </a:r>
          </a:p>
        </p:txBody>
      </p:sp>
    </p:spTree>
    <p:extLst>
      <p:ext uri="{BB962C8B-B14F-4D97-AF65-F5344CB8AC3E}">
        <p14:creationId xmlns:p14="http://schemas.microsoft.com/office/powerpoint/2010/main" val="154448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77091" y="110836"/>
            <a:ext cx="10071821" cy="98453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4400" dirty="0">
                <a:solidFill>
                  <a:srgbClr val="570F56"/>
                </a:solidFill>
                <a:latin typeface="Century Gothic" panose="020B0502020202020204" pitchFamily="34" charset="0"/>
              </a:rPr>
              <a:t>KUVATAITEEN OPETUSSUUNNITELMA 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</a:t>
            </a:r>
            <a:br>
              <a:rPr lang="fi-FI" sz="2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4949" y="1316287"/>
            <a:ext cx="10720252" cy="5084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altLang="fi-FI" sz="2400" b="1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SISÄLTÖALUEET: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S1 Omat kuvamaailmat	  S2 Taiteen maailmat       S3 Ympäristön kuvat</a:t>
            </a:r>
          </a:p>
          <a:p>
            <a:pPr marL="0" indent="0">
              <a:buNone/>
            </a:pPr>
            <a:endParaRPr lang="fi-FI" altLang="fi-FI" sz="24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="1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TAVOITEALUEET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Visuaalinen havaitseminen ja ajattelu T1-T3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Kuvallinen tuottaminen T4-T6             Visuaalisen kulttuurin tulkinta T7-T9         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Esteettinen, ekologinen ja eettinen arvottaminen T10-T11</a:t>
            </a:r>
            <a:endParaRPr lang="fi-FI" altLang="fi-FI" sz="2400" baseline="300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34" y="4778626"/>
            <a:ext cx="2694937" cy="17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taivas, vesi, ulko, henkilö&#10;&#10;Kuvaus luotu automaattisesti">
            <a:extLst>
              <a:ext uri="{FF2B5EF4-FFF2-40B4-BE49-F238E27FC236}">
                <a16:creationId xmlns:a16="http://schemas.microsoft.com/office/drawing/2014/main" id="{438E6FD0-2FDA-6B43-AFC6-D85E548634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766271" y="4804146"/>
            <a:ext cx="2901712" cy="1763680"/>
          </a:xfrm>
          <a:prstGeom prst="rect">
            <a:avLst/>
          </a:prstGeom>
        </p:spPr>
      </p:pic>
      <p:pic>
        <p:nvPicPr>
          <p:cNvPr id="5" name="Kuva 4" descr="Kuva, joka sisältää kohteen lattia, sisä, sisäkatto&#10;&#10;Kuvaus luotu automaattisesti">
            <a:extLst>
              <a:ext uri="{FF2B5EF4-FFF2-40B4-BE49-F238E27FC236}">
                <a16:creationId xmlns:a16="http://schemas.microsoft.com/office/drawing/2014/main" id="{4A27EE0D-317A-CF42-9D15-9BD8640579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 flipH="1">
            <a:off x="32095" y="4769796"/>
            <a:ext cx="2383587" cy="1787691"/>
          </a:xfrm>
          <a:prstGeom prst="rect">
            <a:avLst/>
          </a:prstGeom>
        </p:spPr>
      </p:pic>
      <p:pic>
        <p:nvPicPr>
          <p:cNvPr id="7" name="Kuva 6" descr="Kuva, joka sisältää kohteen teksti, katettu, joukko, erilainen&#10;&#10;Kuvaus luotu automaattisesti">
            <a:extLst>
              <a:ext uri="{FF2B5EF4-FFF2-40B4-BE49-F238E27FC236}">
                <a16:creationId xmlns:a16="http://schemas.microsoft.com/office/drawing/2014/main" id="{85B998B2-E537-B74D-B0E9-47BE86A0C1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 flipH="1">
            <a:off x="2429833" y="4778626"/>
            <a:ext cx="2612021" cy="1740616"/>
          </a:xfrm>
          <a:prstGeom prst="rect">
            <a:avLst/>
          </a:prstGeom>
        </p:spPr>
      </p:pic>
      <p:pic>
        <p:nvPicPr>
          <p:cNvPr id="4" name="Kuva 3" descr="Kuva, joka sisältää kohteen sisä, värikäs, useat&#10;&#10;Kuvaus luotu automaattisesti">
            <a:extLst>
              <a:ext uri="{FF2B5EF4-FFF2-40B4-BE49-F238E27FC236}">
                <a16:creationId xmlns:a16="http://schemas.microsoft.com/office/drawing/2014/main" id="{E61E7874-E933-F3D6-C6E7-2E581EBD905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10686998" y="4786952"/>
            <a:ext cx="1327901" cy="177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7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3D1562-2576-BB18-E116-39615601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4384"/>
            <a:ext cx="9808432" cy="1573107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rgbClr val="B2BE3E"/>
                </a:solidFill>
                <a:latin typeface="Century Gothic" panose="020B0502020202020204" pitchFamily="34" charset="0"/>
              </a:rPr>
              <a:t>Kuvataiteen tavoitteisiin liittyvät keskeiset opetuksen sisältöalueet vuosiluokilla 3-6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27035B-885E-1EB7-FBA2-1FAF0FF7B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05FB77-5811-3020-C72A-303C055D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D4F929-8447-3108-FEF1-E21DC6CA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BCE14F-72E1-CB06-44E3-A684F6C1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43A157-24F2-5B44-85E2-35FC16960506}" type="slidenum">
              <a:rPr lang="fi-FI" altLang="fi-FI" smtClean="0"/>
              <a:pPr>
                <a:defRPr/>
              </a:pPr>
              <a:t>4</a:t>
            </a:fld>
            <a:endParaRPr lang="fi-FI" altLang="fi-FI"/>
          </a:p>
        </p:txBody>
      </p:sp>
      <p:sp>
        <p:nvSpPr>
          <p:cNvPr id="7" name="Pyöristetty suorakulmio 6">
            <a:extLst>
              <a:ext uri="{FF2B5EF4-FFF2-40B4-BE49-F238E27FC236}">
                <a16:creationId xmlns:a16="http://schemas.microsoft.com/office/drawing/2014/main" id="{2C87B203-E38A-1F69-7112-DEE27264ABEB}"/>
              </a:ext>
            </a:extLst>
          </p:cNvPr>
          <p:cNvSpPr/>
          <p:nvPr/>
        </p:nvSpPr>
        <p:spPr>
          <a:xfrm>
            <a:off x="2523281" y="3032567"/>
            <a:ext cx="914400" cy="91440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yöristetty suorakulmio 7">
            <a:extLst>
              <a:ext uri="{FF2B5EF4-FFF2-40B4-BE49-F238E27FC236}">
                <a16:creationId xmlns:a16="http://schemas.microsoft.com/office/drawing/2014/main" id="{1BE83C95-87CD-DE65-AA40-26CB506D8319}"/>
              </a:ext>
            </a:extLst>
          </p:cNvPr>
          <p:cNvSpPr/>
          <p:nvPr/>
        </p:nvSpPr>
        <p:spPr>
          <a:xfrm>
            <a:off x="5299227" y="1710008"/>
            <a:ext cx="6265565" cy="251271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2400" dirty="0">
                <a:solidFill>
                  <a:schemeClr val="bg1"/>
                </a:solidFill>
                <a:latin typeface="Gill Sans MT" panose="020B0502020104020203" pitchFamily="34" charset="77"/>
              </a:rPr>
              <a:t>Sisältöjen valinnan lähtökohtia ovat oppilaille merkitykselliset taiteen ja muun visuaalisen kulttuurin teokset, tuotteet ja ilmiöt, jotka rakentavat yhteyksiä tuttujen ja uusien kuvakulttuurien välille. </a:t>
            </a:r>
          </a:p>
        </p:txBody>
      </p:sp>
      <p:sp>
        <p:nvSpPr>
          <p:cNvPr id="9" name="Pyöristetty suorakulmio 8">
            <a:extLst>
              <a:ext uri="{FF2B5EF4-FFF2-40B4-BE49-F238E27FC236}">
                <a16:creationId xmlns:a16="http://schemas.microsoft.com/office/drawing/2014/main" id="{A9E3A13F-57BA-F992-A5F0-7D71ABC3492D}"/>
              </a:ext>
            </a:extLst>
          </p:cNvPr>
          <p:cNvSpPr/>
          <p:nvPr/>
        </p:nvSpPr>
        <p:spPr>
          <a:xfrm>
            <a:off x="493143" y="1790929"/>
            <a:ext cx="2736194" cy="2156038"/>
          </a:xfrm>
          <a:prstGeom prst="roundRect">
            <a:avLst/>
          </a:prstGeom>
          <a:solidFill>
            <a:srgbClr val="B2B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Sisältöalueet täydentävät toisiaan. </a:t>
            </a:r>
          </a:p>
        </p:txBody>
      </p:sp>
      <p:sp>
        <p:nvSpPr>
          <p:cNvPr id="11" name="Pyöristetty suorakulmio 10">
            <a:extLst>
              <a:ext uri="{FF2B5EF4-FFF2-40B4-BE49-F238E27FC236}">
                <a16:creationId xmlns:a16="http://schemas.microsoft.com/office/drawing/2014/main" id="{A12E1F0E-F832-BB14-3597-D20B20A24C98}"/>
              </a:ext>
            </a:extLst>
          </p:cNvPr>
          <p:cNvSpPr/>
          <p:nvPr/>
        </p:nvSpPr>
        <p:spPr>
          <a:xfrm>
            <a:off x="827590" y="4203623"/>
            <a:ext cx="4305782" cy="2245489"/>
          </a:xfrm>
          <a:prstGeom prst="roundRect">
            <a:avLst/>
          </a:prstGeom>
          <a:solidFill>
            <a:srgbClr val="E99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180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Oppilaita kannustetaan ottamaan osaa opetuksen sisältöjen, tarkasteltavien kuvastojen, työskentelymenetelmien ja välineiden valintaan.  </a:t>
            </a:r>
          </a:p>
        </p:txBody>
      </p:sp>
      <p:sp>
        <p:nvSpPr>
          <p:cNvPr id="12" name="Pyöristetty suorakulmio 11">
            <a:extLst>
              <a:ext uri="{FF2B5EF4-FFF2-40B4-BE49-F238E27FC236}">
                <a16:creationId xmlns:a16="http://schemas.microsoft.com/office/drawing/2014/main" id="{10D42C59-3858-15A8-9078-91B3F7184D1A}"/>
              </a:ext>
            </a:extLst>
          </p:cNvPr>
          <p:cNvSpPr/>
          <p:nvPr/>
        </p:nvSpPr>
        <p:spPr>
          <a:xfrm>
            <a:off x="6445989" y="4569164"/>
            <a:ext cx="3972043" cy="1455344"/>
          </a:xfrm>
          <a:prstGeom prst="roundRect">
            <a:avLst/>
          </a:prstGeom>
          <a:solidFill>
            <a:srgbClr val="083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</a:t>
            </a:r>
            <a:r>
              <a:rPr lang="fi-FI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Hyödynnetään paikallisia </a:t>
            </a:r>
          </a:p>
          <a:p>
            <a:pPr algn="l"/>
            <a:r>
              <a:rPr lang="fi-FI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mahdollisuuksia.</a:t>
            </a:r>
          </a:p>
        </p:txBody>
      </p:sp>
    </p:spTree>
    <p:extLst>
      <p:ext uri="{BB962C8B-B14F-4D97-AF65-F5344CB8AC3E}">
        <p14:creationId xmlns:p14="http://schemas.microsoft.com/office/powerpoint/2010/main" val="4078247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8642"/>
            <a:ext cx="7772400" cy="93610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B2BE3E"/>
                </a:solidFill>
                <a:latin typeface="Impact" panose="020B0806030902050204" pitchFamily="34" charset="0"/>
              </a:rPr>
              <a:t>OPPIMINEN KUVATAITEESSA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073" y="1014761"/>
            <a:ext cx="9243351" cy="5366567"/>
          </a:xfrm>
        </p:spPr>
        <p:txBody>
          <a:bodyPr>
            <a:normAutofit fontScale="92500" lnSpcReduction="10000"/>
          </a:bodyPr>
          <a:lstStyle/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r>
              <a:rPr lang="fi-FI" dirty="0"/>
              <a:t>Kuvataiteen </a:t>
            </a:r>
          </a:p>
          <a:p>
            <a:pPr algn="l"/>
            <a:r>
              <a:rPr lang="fi-FI" dirty="0"/>
              <a:t>opetuksen tavoitteet:</a:t>
            </a:r>
          </a:p>
          <a:p>
            <a:pPr algn="l"/>
            <a:endParaRPr lang="fi-FI" sz="2000" dirty="0"/>
          </a:p>
          <a:p>
            <a:pPr algn="l"/>
            <a:r>
              <a:rPr lang="fi-FI" sz="2000" dirty="0">
                <a:solidFill>
                  <a:srgbClr val="002060"/>
                </a:solidFill>
              </a:rPr>
              <a:t>1.Visuaalinen havaitseminen ja ajattelu…</a:t>
            </a:r>
          </a:p>
          <a:p>
            <a:pPr algn="l"/>
            <a:r>
              <a:rPr lang="fi-FI" sz="2000" dirty="0">
                <a:solidFill>
                  <a:srgbClr val="002060"/>
                </a:solidFill>
              </a:rPr>
              <a:t>2. Kuvallinen tuottaminen…</a:t>
            </a:r>
          </a:p>
          <a:p>
            <a:pPr algn="l"/>
            <a:r>
              <a:rPr lang="fi-FI" sz="2000" dirty="0">
                <a:solidFill>
                  <a:srgbClr val="002060"/>
                </a:solidFill>
              </a:rPr>
              <a:t>3. Visuaalisen kulttuurin tulkinta…</a:t>
            </a:r>
          </a:p>
          <a:p>
            <a:pPr algn="l"/>
            <a:r>
              <a:rPr lang="fi-FI" sz="2000" dirty="0">
                <a:solidFill>
                  <a:srgbClr val="002060"/>
                </a:solidFill>
              </a:rPr>
              <a:t>4. Esteettinen, ekologinen ja eettinen arvottaminen… </a:t>
            </a:r>
          </a:p>
          <a:p>
            <a:pPr algn="l"/>
            <a:endParaRPr lang="fi-FI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fi-FI" sz="4000" dirty="0">
                <a:solidFill>
                  <a:srgbClr val="002060"/>
                </a:solidFill>
              </a:rPr>
              <a:t>Laaja-alaisen osaamisen perusta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06177" y="755533"/>
            <a:ext cx="6434253" cy="4328360"/>
            <a:chOff x="3433286" y="1192945"/>
            <a:chExt cx="5336594" cy="3599159"/>
          </a:xfrm>
        </p:grpSpPr>
        <p:sp>
          <p:nvSpPr>
            <p:cNvPr id="6" name="Down Arrow 5"/>
            <p:cNvSpPr/>
            <p:nvPr/>
          </p:nvSpPr>
          <p:spPr>
            <a:xfrm>
              <a:off x="5653962" y="3844943"/>
              <a:ext cx="551311" cy="352839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7" name="Freeform 6"/>
            <p:cNvSpPr/>
            <p:nvPr/>
          </p:nvSpPr>
          <p:spPr>
            <a:xfrm>
              <a:off x="4644021" y="4067378"/>
              <a:ext cx="3413695" cy="724726"/>
            </a:xfrm>
            <a:custGeom>
              <a:avLst/>
              <a:gdLst>
                <a:gd name="connsiteX0" fmla="*/ 0 w 2646294"/>
                <a:gd name="connsiteY0" fmla="*/ 0 h 781245"/>
                <a:gd name="connsiteX1" fmla="*/ 2646294 w 2646294"/>
                <a:gd name="connsiteY1" fmla="*/ 0 h 781245"/>
                <a:gd name="connsiteX2" fmla="*/ 2646294 w 2646294"/>
                <a:gd name="connsiteY2" fmla="*/ 781245 h 781245"/>
                <a:gd name="connsiteX3" fmla="*/ 0 w 2646294"/>
                <a:gd name="connsiteY3" fmla="*/ 781245 h 781245"/>
                <a:gd name="connsiteX4" fmla="*/ 0 w 2646294"/>
                <a:gd name="connsiteY4" fmla="*/ 0 h 78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294" h="781245">
                  <a:moveTo>
                    <a:pt x="0" y="0"/>
                  </a:moveTo>
                  <a:lnTo>
                    <a:pt x="2646294" y="0"/>
                  </a:lnTo>
                  <a:lnTo>
                    <a:pt x="2646294" y="781245"/>
                  </a:lnTo>
                  <a:lnTo>
                    <a:pt x="0" y="78124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800" dirty="0">
                  <a:solidFill>
                    <a:srgbClr val="08306D"/>
                  </a:solidFill>
                  <a:latin typeface="Goudy Stout" panose="0202090407030B020401" pitchFamily="18" charset="0"/>
                </a:rPr>
                <a:t>Ilmaisu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5007461" y="2698580"/>
              <a:ext cx="2161043" cy="1406581"/>
            </a:xfrm>
            <a:custGeom>
              <a:avLst/>
              <a:gdLst>
                <a:gd name="connsiteX0" fmla="*/ 0 w 2161043"/>
                <a:gd name="connsiteY0" fmla="*/ 703291 h 1406581"/>
                <a:gd name="connsiteX1" fmla="*/ 1080522 w 2161043"/>
                <a:gd name="connsiteY1" fmla="*/ 0 h 1406581"/>
                <a:gd name="connsiteX2" fmla="*/ 2161044 w 2161043"/>
                <a:gd name="connsiteY2" fmla="*/ 703291 h 1406581"/>
                <a:gd name="connsiteX3" fmla="*/ 1080522 w 2161043"/>
                <a:gd name="connsiteY3" fmla="*/ 1406582 h 1406581"/>
                <a:gd name="connsiteX4" fmla="*/ 0 w 2161043"/>
                <a:gd name="connsiteY4" fmla="*/ 703291 h 14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043" h="1406581">
                  <a:moveTo>
                    <a:pt x="0" y="703291"/>
                  </a:moveTo>
                  <a:cubicBezTo>
                    <a:pt x="0" y="314874"/>
                    <a:pt x="483766" y="0"/>
                    <a:pt x="1080522" y="0"/>
                  </a:cubicBezTo>
                  <a:cubicBezTo>
                    <a:pt x="1677278" y="0"/>
                    <a:pt x="2161044" y="314874"/>
                    <a:pt x="2161044" y="703291"/>
                  </a:cubicBezTo>
                  <a:cubicBezTo>
                    <a:pt x="2161044" y="1091708"/>
                    <a:pt x="1677278" y="1406582"/>
                    <a:pt x="1080522" y="1406582"/>
                  </a:cubicBezTo>
                  <a:cubicBezTo>
                    <a:pt x="483766" y="1406582"/>
                    <a:pt x="0" y="1091708"/>
                    <a:pt x="0" y="70329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0767" tIns="240279" rIns="350767" bIns="240279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700" dirty="0">
                  <a:solidFill>
                    <a:srgbClr val="247432"/>
                  </a:solidFill>
                </a:rPr>
                <a:t>Taiteen maailmat 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21548" y="1424903"/>
              <a:ext cx="3023259" cy="1489701"/>
            </a:xfrm>
            <a:custGeom>
              <a:avLst/>
              <a:gdLst>
                <a:gd name="connsiteX0" fmla="*/ 0 w 2663217"/>
                <a:gd name="connsiteY0" fmla="*/ 834317 h 1668633"/>
                <a:gd name="connsiteX1" fmla="*/ 1331609 w 2663217"/>
                <a:gd name="connsiteY1" fmla="*/ 0 h 1668633"/>
                <a:gd name="connsiteX2" fmla="*/ 2663218 w 2663217"/>
                <a:gd name="connsiteY2" fmla="*/ 834317 h 1668633"/>
                <a:gd name="connsiteX3" fmla="*/ 1331609 w 2663217"/>
                <a:gd name="connsiteY3" fmla="*/ 1668634 h 1668633"/>
                <a:gd name="connsiteX4" fmla="*/ 0 w 2663217"/>
                <a:gd name="connsiteY4" fmla="*/ 834317 h 166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3217" h="1668633">
                  <a:moveTo>
                    <a:pt x="0" y="834317"/>
                  </a:moveTo>
                  <a:cubicBezTo>
                    <a:pt x="0" y="373536"/>
                    <a:pt x="596182" y="0"/>
                    <a:pt x="1331609" y="0"/>
                  </a:cubicBezTo>
                  <a:cubicBezTo>
                    <a:pt x="2067036" y="0"/>
                    <a:pt x="2663218" y="373536"/>
                    <a:pt x="2663218" y="834317"/>
                  </a:cubicBezTo>
                  <a:cubicBezTo>
                    <a:pt x="2663218" y="1295098"/>
                    <a:pt x="2067036" y="1668634"/>
                    <a:pt x="1331609" y="1668634"/>
                  </a:cubicBezTo>
                  <a:cubicBezTo>
                    <a:pt x="596182" y="1668634"/>
                    <a:pt x="0" y="1295098"/>
                    <a:pt x="0" y="83431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3039" tIns="277386" rIns="423039" bIns="277386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800" dirty="0">
                  <a:solidFill>
                    <a:srgbClr val="08306D"/>
                  </a:solidFill>
                </a:rPr>
                <a:t>Ympäristön kuvat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967168" y="1424903"/>
              <a:ext cx="2406908" cy="1631035"/>
            </a:xfrm>
            <a:custGeom>
              <a:avLst/>
              <a:gdLst>
                <a:gd name="connsiteX0" fmla="*/ 0 w 2109311"/>
                <a:gd name="connsiteY0" fmla="*/ 750750 h 1501500"/>
                <a:gd name="connsiteX1" fmla="*/ 1054656 w 2109311"/>
                <a:gd name="connsiteY1" fmla="*/ 0 h 1501500"/>
                <a:gd name="connsiteX2" fmla="*/ 2109312 w 2109311"/>
                <a:gd name="connsiteY2" fmla="*/ 750750 h 1501500"/>
                <a:gd name="connsiteX3" fmla="*/ 1054656 w 2109311"/>
                <a:gd name="connsiteY3" fmla="*/ 1501500 h 1501500"/>
                <a:gd name="connsiteX4" fmla="*/ 0 w 2109311"/>
                <a:gd name="connsiteY4" fmla="*/ 750750 h 150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311" h="1501500">
                  <a:moveTo>
                    <a:pt x="0" y="750750"/>
                  </a:moveTo>
                  <a:cubicBezTo>
                    <a:pt x="0" y="336122"/>
                    <a:pt x="472186" y="0"/>
                    <a:pt x="1054656" y="0"/>
                  </a:cubicBezTo>
                  <a:cubicBezTo>
                    <a:pt x="1637126" y="0"/>
                    <a:pt x="2109312" y="336122"/>
                    <a:pt x="2109312" y="750750"/>
                  </a:cubicBezTo>
                  <a:cubicBezTo>
                    <a:pt x="2109312" y="1165378"/>
                    <a:pt x="1637126" y="1501500"/>
                    <a:pt x="1054656" y="1501500"/>
                  </a:cubicBezTo>
                  <a:cubicBezTo>
                    <a:pt x="472186" y="1501500"/>
                    <a:pt x="0" y="1165378"/>
                    <a:pt x="0" y="750750"/>
                  </a:cubicBezTo>
                  <a:close/>
                </a:path>
              </a:pathLst>
            </a:custGeom>
            <a:solidFill>
              <a:srgbClr val="CA7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921" tIns="252910" rIns="341921" bIns="25291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600" dirty="0"/>
                <a:t>Omat kuvat</a:t>
              </a:r>
            </a:p>
          </p:txBody>
        </p:sp>
        <p:sp>
          <p:nvSpPr>
            <p:cNvPr id="12" name="Shape 11"/>
            <p:cNvSpPr/>
            <p:nvPr/>
          </p:nvSpPr>
          <p:spPr>
            <a:xfrm>
              <a:off x="3433286" y="1192945"/>
              <a:ext cx="5336594" cy="3143401"/>
            </a:xfrm>
            <a:prstGeom prst="funnel">
              <a:avLst/>
            </a:pr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67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12034"/>
            <a:ext cx="9824559" cy="1683996"/>
          </a:xfrm>
        </p:spPr>
        <p:txBody>
          <a:bodyPr>
            <a:normAutofit fontScale="90000"/>
          </a:bodyPr>
          <a:lstStyle/>
          <a:p>
            <a:pPr lvl="0"/>
            <a:br>
              <a:rPr lang="fi-FI" b="0" dirty="0">
                <a:solidFill>
                  <a:srgbClr val="D35305"/>
                </a:solidFill>
                <a:latin typeface="Century Gothic" panose="020B0502020202020204" pitchFamily="34" charset="0"/>
                <a:ea typeface="Helvetica Neue"/>
                <a:cs typeface="Impact"/>
                <a:sym typeface="Helvetica Neue"/>
              </a:rPr>
            </a:br>
            <a:r>
              <a:rPr lang="fi-FI" b="0" dirty="0">
                <a:solidFill>
                  <a:srgbClr val="3A9B54"/>
                </a:solidFill>
                <a:latin typeface="Century Gothic" panose="020B0502020202020204" pitchFamily="34" charset="0"/>
                <a:ea typeface="Helvetica Neue"/>
                <a:cs typeface="Impact"/>
                <a:sym typeface="Helvetica Neue"/>
              </a:rPr>
              <a:t>PEDAGOGINEN TEHTÄVÄ  15.3.2024.  </a:t>
            </a:r>
            <a:r>
              <a:rPr lang="fi-FI" b="0" dirty="0" err="1">
                <a:solidFill>
                  <a:srgbClr val="3A9B54"/>
                </a:solidFill>
                <a:latin typeface="Century Gothic" panose="020B0502020202020204" pitchFamily="34" charset="0"/>
                <a:ea typeface="Helvetica Neue"/>
                <a:cs typeface="Impact"/>
                <a:sym typeface="Helvetica Neue"/>
              </a:rPr>
              <a:t>LuMo</a:t>
            </a:r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3678" y="954157"/>
            <a:ext cx="9497122" cy="54476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chemeClr val="dk1"/>
                </a:solidFill>
                <a:sym typeface="Helvetica Neue"/>
              </a:rPr>
              <a:t> </a:t>
            </a:r>
            <a:endParaRPr lang="fi-FI" sz="2800" dirty="0">
              <a:solidFill>
                <a:schemeClr val="dk1"/>
              </a:solidFill>
              <a:sym typeface="Helvetica Neue"/>
            </a:endParaRP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800" dirty="0">
                <a:solidFill>
                  <a:srgbClr val="002060"/>
                </a:solidFill>
                <a:sym typeface="Helvetica Neue"/>
              </a:rPr>
              <a:t>Suunnitelkaa toiminnallinen työpaja peruskoulun 3-6.lk oppilaille teemana taidemuseokäynti, monilukutaito ja kuvallinen tuottaminen.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endParaRPr lang="fi-FI" sz="2400" dirty="0"/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None/>
            </a:pPr>
            <a:r>
              <a:rPr lang="fi-FI" sz="2400" b="1" dirty="0"/>
              <a:t> </a:t>
            </a:r>
            <a:r>
              <a:rPr lang="fi-FI" sz="2400" b="1" dirty="0">
                <a:latin typeface="Gill Sans MT" panose="020B0502020104020203" pitchFamily="34" charset="77"/>
              </a:rPr>
              <a:t> </a:t>
            </a:r>
            <a:r>
              <a:rPr lang="fi-FI" sz="2400" b="1" dirty="0">
                <a:latin typeface="Gill Sans MT" panose="020B0502020104020203" pitchFamily="34" charset="77"/>
                <a:cs typeface="Impact"/>
              </a:rPr>
              <a:t>    ______ </a:t>
            </a:r>
            <a:r>
              <a:rPr lang="fi-FI" sz="2400" b="1" dirty="0">
                <a:latin typeface="Gill Sans MT" panose="020B0502020104020203" pitchFamily="34" charset="77"/>
                <a:cs typeface="Impact"/>
                <a:sym typeface="Helvetica Neue"/>
              </a:rPr>
              <a:t> ryhmää jotka suunnittelevat ja toteuttavat:</a:t>
            </a:r>
          </a:p>
          <a:p>
            <a:pPr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Font typeface="Noto Sans Symbols"/>
              <a:buChar char="•"/>
            </a:pPr>
            <a:endParaRPr lang="fi-FI" sz="2400" dirty="0">
              <a:solidFill>
                <a:schemeClr val="dk1"/>
              </a:solidFill>
              <a:sym typeface="Helvetica Neue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tuntisuunnitelman 3 x 45 min. pohjautuen verkkosivuihin: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>
                <a:solidFill>
                  <a:srgbClr val="19816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https://www.jyvaskyla.fi/taidemuseo/nayttelyt-ja-tapahtumat/verkkonayttelyt</a:t>
            </a:r>
            <a:r>
              <a:rPr lang="fi-FI" sz="1700" dirty="0">
                <a:solidFill>
                  <a:srgbClr val="19816F"/>
                </a:solidFill>
              </a:rPr>
              <a:t>          tai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>
                <a:solidFill>
                  <a:srgbClr val="19816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https://www.oph.fi/fi/opettajat-ja-kasvattajat/materiaaleja-kuvataiteen-opetuksen-tueksi</a:t>
            </a:r>
            <a:r>
              <a:rPr lang="fi-FI" sz="1700" dirty="0">
                <a:solidFill>
                  <a:srgbClr val="19816F"/>
                </a:solidFill>
              </a:rPr>
              <a:t>   sekä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eperusteet.opintopolku.fi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/#/</a:t>
            </a: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/perusopetus/419550/vuosiluokkakokonaisuus/428782/oppiaine/466342</a:t>
            </a: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400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millaista oppimateriaalia suunnitelmaan liittyy, työtapa …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mitkä kuvataiteen </a:t>
            </a:r>
            <a:r>
              <a:rPr lang="fi-FI" dirty="0" err="1">
                <a:solidFill>
                  <a:srgbClr val="002060"/>
                </a:solidFill>
                <a:sym typeface="Helvetica Neue"/>
              </a:rPr>
              <a:t>ops:in</a:t>
            </a:r>
            <a:r>
              <a:rPr lang="fi-FI" dirty="0">
                <a:solidFill>
                  <a:srgbClr val="002060"/>
                </a:solidFill>
                <a:sym typeface="Helvetica Neue"/>
              </a:rPr>
              <a:t> tavoitteet ja alueet liittyvät tähän?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mihin pitempään kokonaisuuteen tehtävä voi kuulua?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</a:rPr>
              <a:t>yhden tehtävän toteutus mahdollinen 22.3. demolla.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000" dirty="0">
              <a:solidFill>
                <a:schemeClr val="dk1"/>
              </a:solidFill>
              <a:sym typeface="Helvetica Neue"/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25000"/>
              <a:buNone/>
            </a:pPr>
            <a:endParaRPr lang="fi-FI" sz="15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14.3.2024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383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102870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solidFill>
                  <a:srgbClr val="4EC87C"/>
                </a:solidFill>
                <a:latin typeface="Trebuchet MS" charset="0"/>
              </a:rPr>
              <a:t> </a:t>
            </a:r>
            <a:br>
              <a:rPr lang="fi-FI" sz="2400" dirty="0">
                <a:solidFill>
                  <a:srgbClr val="4EC87C"/>
                </a:solidFill>
                <a:latin typeface="Trebuchet MS" charset="0"/>
              </a:rPr>
            </a:br>
            <a:br>
              <a:rPr lang="fi-FI" sz="2400" dirty="0">
                <a:solidFill>
                  <a:srgbClr val="4EC87C"/>
                </a:solidFill>
                <a:latin typeface="Trebuchet MS" charset="0"/>
              </a:rPr>
            </a:br>
            <a:r>
              <a:rPr lang="fi-FI" noProof="1">
                <a:solidFill>
                  <a:srgbClr val="4EC87C"/>
                </a:solidFill>
                <a:latin typeface="Century Gothic" panose="020B0502020202020204" pitchFamily="34" charset="0"/>
                <a:cs typeface="Century Gothic" charset="0"/>
              </a:rPr>
              <a:t>KUVATAITEEN OPPITUNNIN RAKENNE </a:t>
            </a:r>
            <a:br>
              <a:rPr lang="fi-FI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43001"/>
            <a:ext cx="7488875" cy="5333999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3465" y="2369721"/>
            <a:ext cx="6737072" cy="199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72FC1E4-7020-4841-AD1C-60FCBBE4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126" y="3248691"/>
            <a:ext cx="2383773" cy="344897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DDF43D1-D134-C544-9033-6D0CB14A5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125" y="-200632"/>
            <a:ext cx="2383773" cy="3408796"/>
          </a:xfrm>
          <a:prstGeom prst="rect">
            <a:avLst/>
          </a:prstGeom>
        </p:spPr>
      </p:pic>
      <p:sp>
        <p:nvSpPr>
          <p:cNvPr id="2" name="Pyöristetty suorakulmio 1">
            <a:extLst>
              <a:ext uri="{FF2B5EF4-FFF2-40B4-BE49-F238E27FC236}">
                <a16:creationId xmlns:a16="http://schemas.microsoft.com/office/drawing/2014/main" id="{F9A433F3-5F0F-A80D-63EE-49D108789740}"/>
              </a:ext>
            </a:extLst>
          </p:cNvPr>
          <p:cNvSpPr/>
          <p:nvPr/>
        </p:nvSpPr>
        <p:spPr>
          <a:xfrm>
            <a:off x="113102" y="1724630"/>
            <a:ext cx="7132650" cy="4548847"/>
          </a:xfrm>
          <a:prstGeom prst="roundRect">
            <a:avLst/>
          </a:prstGeom>
          <a:solidFill>
            <a:srgbClr val="E99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MOTIVOINTI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TEHTÄVÄN ILMOITUS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DEMONSTROINTI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SUORITUS</a:t>
            </a:r>
            <a:r>
              <a:rPr lang="fi-FI" altLang="fi-FI" sz="4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</a:t>
            </a:r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endParaRPr lang="fi-FI" altLang="fi-FI" sz="40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OHJEIDEN TÄSMENNYS      KESKUSTELU</a:t>
            </a:r>
          </a:p>
          <a:p>
            <a:pPr algn="l" eaLnBrk="1" hangingPunct="1"/>
            <a:endParaRPr lang="fi-FI" altLang="fi-FI" sz="40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ARVIOINTI               SYVENTÄMINEN</a:t>
            </a:r>
            <a:r>
              <a:rPr lang="fi-FI" altLang="fi-FI" sz="40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1294412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10125484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MITÄ ja MITEN ARVIOIDAAN KUVATAITEESSA </a:t>
            </a:r>
            <a:r>
              <a:rPr lang="fi-FI" altLang="fi-FI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                    																		     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Antti Lokka 2024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6053" y="3043989"/>
            <a:ext cx="562561" cy="3356812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2B52FE1-4323-4860-7B1A-1F294ED6F871}"/>
              </a:ext>
            </a:extLst>
          </p:cNvPr>
          <p:cNvSpPr txBox="1"/>
          <p:nvPr/>
        </p:nvSpPr>
        <p:spPr>
          <a:xfrm>
            <a:off x="360020" y="973754"/>
            <a:ext cx="102583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Reilun arvioinnin näkökulmat  Lait, säännöt ja sitoumukset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Opettajan hyvinvointi &amp; työajan viisas käyttö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Oppilaan hyvinvointi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Sosiaalinen oikeuden-</a:t>
            </a:r>
          </a:p>
          <a:p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   mukaisuus</a:t>
            </a:r>
          </a:p>
          <a:p>
            <a:endParaRPr lang="fi-FI" sz="2800" dirty="0">
              <a:solidFill>
                <a:srgbClr val="08306D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Oppimisen ohjaaminen </a:t>
            </a:r>
          </a:p>
          <a:p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– mitä tietoja, taitoja </a:t>
            </a:r>
          </a:p>
          <a:p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ja asenteita harjoitellaan?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Oppilaan toimijuus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Yhteisöllisyys</a:t>
            </a:r>
          </a:p>
        </p:txBody>
      </p:sp>
      <p:pic>
        <p:nvPicPr>
          <p:cNvPr id="5" name="Kuva 4" descr="Kuva, joka sisältää kohteen ruoho, puu, ulko, metsä&#10;&#10;Kuvaus luotu automaattisesti">
            <a:extLst>
              <a:ext uri="{FF2B5EF4-FFF2-40B4-BE49-F238E27FC236}">
                <a16:creationId xmlns:a16="http://schemas.microsoft.com/office/drawing/2014/main" id="{02FC599E-BC39-47B3-0469-F3F1694E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109" y="3225195"/>
            <a:ext cx="4800811" cy="3175606"/>
          </a:xfrm>
          <a:prstGeom prst="rect">
            <a:avLst/>
          </a:prstGeom>
        </p:spPr>
      </p:pic>
      <p:pic>
        <p:nvPicPr>
          <p:cNvPr id="4" name="Kuva 3" descr="Kuva, joka sisältää kohteen Lapsitaide, taide, maali, Taidemaalaus&#10;&#10;Kuvaus luotu automaattisesti">
            <a:extLst>
              <a:ext uri="{FF2B5EF4-FFF2-40B4-BE49-F238E27FC236}">
                <a16:creationId xmlns:a16="http://schemas.microsoft.com/office/drawing/2014/main" id="{B1C691B0-0DC0-29C5-4993-F97C1C58E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57108" y="3622052"/>
            <a:ext cx="3174858" cy="23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85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4456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b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      </a:t>
            </a:r>
            <a:r>
              <a:rPr lang="fi-FI" sz="4000" dirty="0">
                <a:solidFill>
                  <a:srgbClr val="88DAA7"/>
                </a:solidFill>
                <a:latin typeface="Impact" panose="020B0806030902050204" pitchFamily="34" charset="0"/>
              </a:rPr>
              <a:t>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2022</a:t>
            </a:r>
            <a:r>
              <a:rPr lang="fi-FI" sz="1300" dirty="0">
                <a:latin typeface="Century Gothic" charset="0"/>
                <a:cs typeface="Century Gothic" charset="0"/>
              </a:rPr>
              <a:t> Antti </a:t>
            </a:r>
            <a:r>
              <a:rPr lang="fi-FI" sz="1300" dirty="0" err="1">
                <a:latin typeface="Century Gothic" charset="0"/>
                <a:cs typeface="Century Gothic" charset="0"/>
              </a:rPr>
              <a:t>Lokk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br>
              <a:rPr lang="fi-FI" sz="2400" dirty="0">
                <a:latin typeface="Trebuchet MS" charset="0"/>
              </a:rPr>
            </a:b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fontScale="85000" lnSpcReduction="2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 osallistumisesta ja sinnikkyydestä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tukee oppimista – palaute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”seinällä onkin 20 malliksi näyttämäni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työn kaltaista kuvaa,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ja tehtävänannon sanamuodon sellainen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6795F88-9131-B94D-BD6F-AEE8605AD4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5856295" y="1007492"/>
            <a:ext cx="6876351" cy="486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912</Words>
  <Application>Microsoft Macintosh PowerPoint</Application>
  <PresentationFormat>Laajakuva</PresentationFormat>
  <Paragraphs>162</Paragraphs>
  <Slides>14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14</vt:i4>
      </vt:variant>
    </vt:vector>
  </HeadingPairs>
  <TitlesOfParts>
    <vt:vector size="27" baseType="lpstr">
      <vt:lpstr>Noto Sans Symbols</vt:lpstr>
      <vt:lpstr>Arial</vt:lpstr>
      <vt:lpstr>Calibri</vt:lpstr>
      <vt:lpstr>Century Gothic</vt:lpstr>
      <vt:lpstr>Gill Sans MT</vt:lpstr>
      <vt:lpstr>Goudy Stout</vt:lpstr>
      <vt:lpstr>Helvetica</vt:lpstr>
      <vt:lpstr>Helvetica Neue</vt:lpstr>
      <vt:lpstr>Impact</vt:lpstr>
      <vt:lpstr>Trebuchet MS</vt:lpstr>
      <vt:lpstr>JYU Otsikkodiat</vt:lpstr>
      <vt:lpstr>JYU sisältö pohjat</vt:lpstr>
      <vt:lpstr>2_Mukautettu suunnittelumalli</vt:lpstr>
      <vt:lpstr>KUVATAIDE POMM1033  </vt:lpstr>
      <vt:lpstr>PowerPoint-esitys</vt:lpstr>
      <vt:lpstr>                          KUVATAITEEN OPETUSSUUNNITELMA           </vt:lpstr>
      <vt:lpstr>Kuvataiteen tavoitteisiin liittyvät keskeiset opetuksen sisältöalueet vuosiluokilla 3-6</vt:lpstr>
      <vt:lpstr>OPPIMINEN KUVATAITEESSA</vt:lpstr>
      <vt:lpstr> PEDAGOGINEN TEHTÄVÄ  15.3.2024.  LuMo </vt:lpstr>
      <vt:lpstr>   KUVATAITEEN OPPITUNNIN RAKENNE                                                                             </vt:lpstr>
      <vt:lpstr>MITÄ ja MITEN ARVIOIDAAN KUVATAITEESSA                                                                                   Antti Lokka 2024    </vt:lpstr>
      <vt:lpstr>          PALAUTE ja ARVIOINTI                                                  2022 Antti Lokk     </vt:lpstr>
      <vt:lpstr>                  PALAUTE ja ARVIOINTI                                      Antti Lokka    </vt:lpstr>
      <vt:lpstr>PowerPoint-esitys</vt:lpstr>
      <vt:lpstr>Taiteellinen oppiminen ja tutkimus + käytäntö </vt:lpstr>
      <vt:lpstr>Lähteet, lisätietoa ja linkkejä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119</cp:revision>
  <dcterms:created xsi:type="dcterms:W3CDTF">2020-04-15T06:25:21Z</dcterms:created>
  <dcterms:modified xsi:type="dcterms:W3CDTF">2024-03-14T12:37:18Z</dcterms:modified>
  <cp:category/>
</cp:coreProperties>
</file>