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672" r:id="rId2"/>
    <p:sldMasterId id="2147483733" r:id="rId3"/>
  </p:sldMasterIdLst>
  <p:notesMasterIdLst>
    <p:notesMasterId r:id="rId38"/>
  </p:notesMasterIdLst>
  <p:handoutMasterIdLst>
    <p:handoutMasterId r:id="rId39"/>
  </p:handoutMasterIdLst>
  <p:sldIdLst>
    <p:sldId id="256" r:id="rId4"/>
    <p:sldId id="386" r:id="rId5"/>
    <p:sldId id="395" r:id="rId6"/>
    <p:sldId id="260" r:id="rId7"/>
    <p:sldId id="257" r:id="rId8"/>
    <p:sldId id="394" r:id="rId9"/>
    <p:sldId id="387" r:id="rId10"/>
    <p:sldId id="261" r:id="rId11"/>
    <p:sldId id="388" r:id="rId12"/>
    <p:sldId id="402" r:id="rId13"/>
    <p:sldId id="403" r:id="rId14"/>
    <p:sldId id="389" r:id="rId15"/>
    <p:sldId id="378" r:id="rId16"/>
    <p:sldId id="369" r:id="rId17"/>
    <p:sldId id="352" r:id="rId18"/>
    <p:sldId id="371" r:id="rId19"/>
    <p:sldId id="370" r:id="rId20"/>
    <p:sldId id="375" r:id="rId21"/>
    <p:sldId id="367" r:id="rId22"/>
    <p:sldId id="384" r:id="rId23"/>
    <p:sldId id="272" r:id="rId24"/>
    <p:sldId id="368" r:id="rId25"/>
    <p:sldId id="365" r:id="rId26"/>
    <p:sldId id="269" r:id="rId27"/>
    <p:sldId id="385" r:id="rId28"/>
    <p:sldId id="358" r:id="rId29"/>
    <p:sldId id="401" r:id="rId30"/>
    <p:sldId id="264" r:id="rId31"/>
    <p:sldId id="262" r:id="rId32"/>
    <p:sldId id="267" r:id="rId33"/>
    <p:sldId id="379" r:id="rId34"/>
    <p:sldId id="380" r:id="rId35"/>
    <p:sldId id="265" r:id="rId36"/>
    <p:sldId id="376" r:id="rId37"/>
  </p:sldIdLst>
  <p:sldSz cx="12192000" cy="6858000"/>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816F"/>
    <a:srgbClr val="570F56"/>
    <a:srgbClr val="3A9B54"/>
    <a:srgbClr val="10417F"/>
    <a:srgbClr val="88DAA7"/>
    <a:srgbClr val="08306D"/>
    <a:srgbClr val="4C39A0"/>
    <a:srgbClr val="B2BE3E"/>
    <a:srgbClr val="DC2352"/>
    <a:srgbClr val="F176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18" autoAdjust="0"/>
    <p:restoredTop sz="94789"/>
  </p:normalViewPr>
  <p:slideViewPr>
    <p:cSldViewPr snapToGrid="0" snapToObjects="1">
      <p:cViewPr varScale="1">
        <p:scale>
          <a:sx n="102" d="100"/>
          <a:sy n="102" d="100"/>
        </p:scale>
        <p:origin x="216" y="648"/>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84DB44-8318-4D4B-A31D-C4D63F772ACF}" type="datetimeFigureOut">
              <a:rPr lang="fi-FI" smtClean="0"/>
              <a:pPr/>
              <a:t>23.10.2023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1F986-3D21-744C-B29A-EF5715DA12CB}" type="slidenum">
              <a:rPr lang="fi-FI" smtClean="0"/>
              <a:pPr/>
              <a:t>‹#›</a:t>
            </a:fld>
            <a:endParaRPr lang="fi-FI"/>
          </a:p>
        </p:txBody>
      </p:sp>
    </p:spTree>
    <p:extLst>
      <p:ext uri="{BB962C8B-B14F-4D97-AF65-F5344CB8AC3E}">
        <p14:creationId xmlns:p14="http://schemas.microsoft.com/office/powerpoint/2010/main" val="1687886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C4C18A-DE29-3744-A6F5-E9453D76A132}" type="datetimeFigureOut">
              <a:rPr lang="fi-FI" smtClean="0"/>
              <a:pPr/>
              <a:t>23.10.2023</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48225D-FEDE-FA47-A1F1-95B654695E92}" type="slidenum">
              <a:rPr lang="fi-FI" smtClean="0"/>
              <a:pPr/>
              <a:t>‹#›</a:t>
            </a:fld>
            <a:endParaRPr lang="fi-FI"/>
          </a:p>
        </p:txBody>
      </p:sp>
    </p:spTree>
    <p:extLst>
      <p:ext uri="{BB962C8B-B14F-4D97-AF65-F5344CB8AC3E}">
        <p14:creationId xmlns:p14="http://schemas.microsoft.com/office/powerpoint/2010/main" val="1976766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C74A2658-CF3E-7643-9291-0625C5D7EE0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B6C7E69-22EC-1C4C-8A76-F21D9FC36678}" type="slidenum">
              <a:rPr lang="fi-FI" altLang="fi-FI" sz="1200"/>
              <a:pPr algn="r"/>
              <a:t>7</a:t>
            </a:fld>
            <a:endParaRPr lang="fi-FI" altLang="fi-FI" sz="1200"/>
          </a:p>
        </p:txBody>
      </p:sp>
      <p:sp>
        <p:nvSpPr>
          <p:cNvPr id="21506" name="Rectangle 2">
            <a:extLst>
              <a:ext uri="{FF2B5EF4-FFF2-40B4-BE49-F238E27FC236}">
                <a16:creationId xmlns:a16="http://schemas.microsoft.com/office/drawing/2014/main" id="{CD208E84-6793-5E4F-83BA-94E3646B61C2}"/>
              </a:ext>
            </a:extLst>
          </p:cNvPr>
          <p:cNvSpPr>
            <a:spLocks noGrp="1" noRot="1" noChangeAspect="1" noChangeArrowheads="1" noTextEdit="1"/>
          </p:cNvSpPr>
          <p:nvPr>
            <p:ph type="sldImg"/>
          </p:nvPr>
        </p:nvSpPr>
        <p:spPr>
          <a:solidFill>
            <a:srgbClr val="FFFFFF"/>
          </a:solidFill>
          <a:ln/>
        </p:spPr>
      </p:sp>
      <p:sp>
        <p:nvSpPr>
          <p:cNvPr id="21507" name="Rectangle 3">
            <a:extLst>
              <a:ext uri="{FF2B5EF4-FFF2-40B4-BE49-F238E27FC236}">
                <a16:creationId xmlns:a16="http://schemas.microsoft.com/office/drawing/2014/main" id="{2E5D7417-672C-AD48-9FB8-CF7D637FEEE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156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939BFEA-B737-AF44-916E-BF3E56B41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673799-A337-3444-8927-2B5B265884F3}" type="slidenum">
              <a:rPr lang="fi-FI" altLang="fi-FI" sz="1200"/>
              <a:pPr/>
              <a:t>24</a:t>
            </a:fld>
            <a:endParaRPr lang="fi-FI" altLang="fi-FI" sz="1200"/>
          </a:p>
        </p:txBody>
      </p:sp>
      <p:sp>
        <p:nvSpPr>
          <p:cNvPr id="32770" name="Rectangle 2">
            <a:extLst>
              <a:ext uri="{FF2B5EF4-FFF2-40B4-BE49-F238E27FC236}">
                <a16:creationId xmlns:a16="http://schemas.microsoft.com/office/drawing/2014/main" id="{568320A2-A89F-CE4C-9319-722EBDA1BB1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9197D75-B178-9241-A818-5256E1F6C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977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565EBA5-6DE0-124A-97FF-979965181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39CE83-7FC0-7D4B-8E4C-408E62279E51}" type="slidenum">
              <a:rPr lang="fi-FI" altLang="fi-FI" sz="1200"/>
              <a:pPr/>
              <a:t>26</a:t>
            </a:fld>
            <a:endParaRPr lang="fi-FI" altLang="fi-FI" sz="1200"/>
          </a:p>
        </p:txBody>
      </p:sp>
      <p:sp>
        <p:nvSpPr>
          <p:cNvPr id="28674" name="Rectangle 2">
            <a:extLst>
              <a:ext uri="{FF2B5EF4-FFF2-40B4-BE49-F238E27FC236}">
                <a16:creationId xmlns:a16="http://schemas.microsoft.com/office/drawing/2014/main" id="{5B0A7347-A9D7-544B-9B82-1C3387FF7A45}"/>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92032976-8F2A-274C-9C80-BF53D6765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651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5520490-E102-7048-BC79-3444F57EF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076B55-43E8-E44D-8DC5-B94390FCF985}" type="slidenum">
              <a:rPr lang="fi-FI" altLang="fi-FI" sz="1200"/>
              <a:pPr/>
              <a:t>9</a:t>
            </a:fld>
            <a:endParaRPr lang="fi-FI" altLang="fi-FI" sz="1200"/>
          </a:p>
        </p:txBody>
      </p:sp>
      <p:sp>
        <p:nvSpPr>
          <p:cNvPr id="30722" name="Rectangle 2">
            <a:extLst>
              <a:ext uri="{FF2B5EF4-FFF2-40B4-BE49-F238E27FC236}">
                <a16:creationId xmlns:a16="http://schemas.microsoft.com/office/drawing/2014/main" id="{531752D8-BD39-1F42-ABF4-98EC1E6974CB}"/>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37CCB73-1DD6-3641-9B53-FC84B2325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067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5D429C16-75CB-D145-8B84-229B2569E6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DFC95A-30DF-1242-A493-840D044B48AE}" type="slidenum">
              <a:rPr lang="fi-FI" altLang="fi-FI" sz="1200"/>
              <a:pPr/>
              <a:t>12</a:t>
            </a:fld>
            <a:endParaRPr lang="fi-FI" altLang="fi-FI" sz="1200"/>
          </a:p>
        </p:txBody>
      </p:sp>
      <p:sp>
        <p:nvSpPr>
          <p:cNvPr id="40962" name="Rectangle 2">
            <a:extLst>
              <a:ext uri="{FF2B5EF4-FFF2-40B4-BE49-F238E27FC236}">
                <a16:creationId xmlns:a16="http://schemas.microsoft.com/office/drawing/2014/main" id="{52CDFDD8-1A10-4A47-806A-A843D28ED6C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1AD22763-1551-6B40-BDF0-C7C34505E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701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BBA59118-605A-D94D-89E0-E3CC7AE8B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DB286A-F586-E14B-B3F0-5FC917622557}" type="slidenum">
              <a:rPr lang="fi-FI" altLang="fi-FI" sz="1200"/>
              <a:pPr/>
              <a:t>14</a:t>
            </a:fld>
            <a:endParaRPr lang="fi-FI" altLang="fi-FI" sz="1200"/>
          </a:p>
        </p:txBody>
      </p:sp>
      <p:sp>
        <p:nvSpPr>
          <p:cNvPr id="47106" name="Rectangle 2">
            <a:extLst>
              <a:ext uri="{FF2B5EF4-FFF2-40B4-BE49-F238E27FC236}">
                <a16:creationId xmlns:a16="http://schemas.microsoft.com/office/drawing/2014/main" id="{FD6DAC12-A0B2-A64E-BD50-E51B2B978DE5}"/>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94431DEA-F74B-3E40-91E8-4D1267267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994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CED60C11-3885-7349-A55A-8B85DBD0D9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E17398-C52E-6C45-8530-DAE4EF0A3F5B}" type="slidenum">
              <a:rPr lang="fi-FI" altLang="fi-FI" sz="1200"/>
              <a:pPr/>
              <a:t>16</a:t>
            </a:fld>
            <a:endParaRPr lang="fi-FI" altLang="fi-FI" sz="1200"/>
          </a:p>
        </p:txBody>
      </p:sp>
      <p:sp>
        <p:nvSpPr>
          <p:cNvPr id="19458" name="Rectangle 2">
            <a:extLst>
              <a:ext uri="{FF2B5EF4-FFF2-40B4-BE49-F238E27FC236}">
                <a16:creationId xmlns:a16="http://schemas.microsoft.com/office/drawing/2014/main" id="{33058ACC-FAA5-E94B-A132-7FD76C5242B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0C27DF3-D9E0-7F4E-AE27-4B926C4AAF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9942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12C14CE-9A99-8849-BCF3-49D41F577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5884C7-596D-FB4C-829B-39BA59DC2CBF}" type="slidenum">
              <a:rPr lang="fi-FI" altLang="fi-FI" sz="1200">
                <a:ea typeface="ヒラギノ角ゴ Pro W3" panose="020B0300000000000000" pitchFamily="34" charset="-128"/>
              </a:rPr>
              <a:pPr/>
              <a:t>19</a:t>
            </a:fld>
            <a:endParaRPr lang="fi-FI" altLang="fi-FI" sz="1200">
              <a:ea typeface="ヒラギノ角ゴ Pro W3" panose="020B0300000000000000" pitchFamily="34" charset="-128"/>
            </a:endParaRPr>
          </a:p>
        </p:txBody>
      </p:sp>
      <p:sp>
        <p:nvSpPr>
          <p:cNvPr id="25602" name="Rectangle 2">
            <a:extLst>
              <a:ext uri="{FF2B5EF4-FFF2-40B4-BE49-F238E27FC236}">
                <a16:creationId xmlns:a16="http://schemas.microsoft.com/office/drawing/2014/main" id="{0A0E70F7-99A1-9544-A420-82E4ED3DF1E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F489BF4F-E3D6-C64C-A3C9-C6E5E2567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67303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A9358-8337-2F48-8CFB-3DA197373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92C74C-2082-4449-A535-2944410927F1}" type="slidenum">
              <a:rPr lang="fi-FI" altLang="fi-FI" sz="1200"/>
              <a:pPr/>
              <a:t>21</a:t>
            </a:fld>
            <a:endParaRPr lang="fi-FI" altLang="fi-FI" sz="1200"/>
          </a:p>
        </p:txBody>
      </p:sp>
      <p:sp>
        <p:nvSpPr>
          <p:cNvPr id="38914" name="Rectangle 2">
            <a:extLst>
              <a:ext uri="{FF2B5EF4-FFF2-40B4-BE49-F238E27FC236}">
                <a16:creationId xmlns:a16="http://schemas.microsoft.com/office/drawing/2014/main" id="{5CD0C165-AC6D-424A-BC6E-1416DE30013E}"/>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DC42AE7-1CE2-354C-B9C5-F4B4903C64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455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6C0F1961-EDE7-C64C-83C6-ABCB2C4B6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3ED0AD-7CB0-884D-B7AF-D7F3B737BDBC}" type="slidenum">
              <a:rPr lang="fi-FI" altLang="fi-FI" sz="1200"/>
              <a:pPr/>
              <a:t>22</a:t>
            </a:fld>
            <a:endParaRPr lang="fi-FI" altLang="fi-FI" sz="1200"/>
          </a:p>
        </p:txBody>
      </p:sp>
      <p:sp>
        <p:nvSpPr>
          <p:cNvPr id="45058" name="Rectangle 2">
            <a:extLst>
              <a:ext uri="{FF2B5EF4-FFF2-40B4-BE49-F238E27FC236}">
                <a16:creationId xmlns:a16="http://schemas.microsoft.com/office/drawing/2014/main" id="{72FAF26E-BB16-254D-8AAA-816E1BD766A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978CDC1D-F735-9442-B5FE-BBC3CC587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5015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BA226109-6914-704E-8144-50D83971D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ABF0DB-B6C4-BE46-B49A-678C88D18792}" type="slidenum">
              <a:rPr lang="fi-FI" altLang="fi-FI" sz="1200"/>
              <a:pPr/>
              <a:t>23</a:t>
            </a:fld>
            <a:endParaRPr lang="fi-FI" altLang="fi-FI" sz="1200"/>
          </a:p>
        </p:txBody>
      </p:sp>
      <p:sp>
        <p:nvSpPr>
          <p:cNvPr id="43010" name="Rectangle 2">
            <a:extLst>
              <a:ext uri="{FF2B5EF4-FFF2-40B4-BE49-F238E27FC236}">
                <a16:creationId xmlns:a16="http://schemas.microsoft.com/office/drawing/2014/main" id="{BB264E61-CBB5-FE43-AF9F-705A52012F3D}"/>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BE4578C-1126-4C4A-9581-7A668851A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3732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2277833" y="2403289"/>
            <a:ext cx="7636336"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a:t>Muokkaa ots. perustyyl. napsautt.</a:t>
            </a:r>
            <a:endParaRPr lang="fi-FI" dirty="0"/>
          </a:p>
        </p:txBody>
      </p:sp>
      <p:sp>
        <p:nvSpPr>
          <p:cNvPr id="3" name="Alaotsikko 2"/>
          <p:cNvSpPr>
            <a:spLocks noGrp="1"/>
          </p:cNvSpPr>
          <p:nvPr>
            <p:ph type="subTitle" idx="1"/>
          </p:nvPr>
        </p:nvSpPr>
        <p:spPr>
          <a:xfrm>
            <a:off x="2277832" y="4539933"/>
            <a:ext cx="7636336" cy="875931"/>
          </a:xfrm>
          <a:effectLst/>
        </p:spPr>
        <p:txBody>
          <a:bodyPr>
            <a:normAutofit/>
          </a:bodyPr>
          <a:lstStyle>
            <a:lvl1pPr marL="0" indent="0" algn="ctr">
              <a:buNone/>
              <a:defRPr sz="2000" b="1">
                <a:solidFill>
                  <a:srgbClr val="C7C9C8"/>
                </a:solidFill>
                <a:latin typeface="Helvetica"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endParaRPr lang="fi-FI" dirty="0"/>
          </a:p>
        </p:txBody>
      </p:sp>
      <p:pic>
        <p:nvPicPr>
          <p:cNvPr id="6" name="Kuva 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093717" y="1045886"/>
            <a:ext cx="2031492" cy="1332265"/>
          </a:xfrm>
          <a:prstGeom prst="rect">
            <a:avLst/>
          </a:prstGeom>
        </p:spPr>
      </p:pic>
      <p:sp>
        <p:nvSpPr>
          <p:cNvPr id="13" name="Suorakulmio 12"/>
          <p:cNvSpPr/>
          <p:nvPr userDrawn="1"/>
        </p:nvSpPr>
        <p:spPr>
          <a:xfrm>
            <a:off x="0" y="6693649"/>
            <a:ext cx="12192000" cy="1704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rgbClr val="FF0000"/>
              </a:solidFill>
              <a:latin typeface="Helvetica" pitchFamily="34" charset="0"/>
            </a:endParaRPr>
          </a:p>
        </p:txBody>
      </p:sp>
      <p:sp>
        <p:nvSpPr>
          <p:cNvPr id="15" name="Alatunnisteen paikkamerkki 4"/>
          <p:cNvSpPr>
            <a:spLocks noGrp="1"/>
          </p:cNvSpPr>
          <p:nvPr>
            <p:ph type="ftr" sz="quarter" idx="3"/>
          </p:nvPr>
        </p:nvSpPr>
        <p:spPr>
          <a:xfrm>
            <a:off x="7125209" y="6424453"/>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6" name="Dian numeron paikkamerkki 5"/>
          <p:cNvSpPr>
            <a:spLocks noGrp="1"/>
          </p:cNvSpPr>
          <p:nvPr>
            <p:ph type="sldNum" sz="quarter" idx="4"/>
          </p:nvPr>
        </p:nvSpPr>
        <p:spPr>
          <a:xfrm>
            <a:off x="11419967" y="6424453"/>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11338532" y="6424453"/>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10070555" y="6424453"/>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10156607" y="6424381"/>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382011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12"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3"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7"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9" name="Suora yhdysviiva 8"/>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283273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15"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6"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a:xfrm>
            <a:off x="609603" y="1341344"/>
            <a:ext cx="4011084" cy="1162051"/>
          </a:xfrm>
        </p:spPr>
        <p:txBody>
          <a:bodyPr anchor="b">
            <a:normAutofit/>
          </a:bodyPr>
          <a:lstStyle>
            <a:lvl1pPr algn="l">
              <a:defRPr sz="2400" b="1">
                <a:latin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766733" y="1341346"/>
            <a:ext cx="6815667" cy="5001185"/>
          </a:xfrm>
        </p:spPr>
        <p:txBody>
          <a:bodyPr>
            <a:normAutofit/>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609603" y="2503396"/>
            <a:ext cx="4011084" cy="3839135"/>
          </a:xfrm>
        </p:spPr>
        <p:txBody>
          <a:bodyPr/>
          <a:lstStyle>
            <a:lvl1pPr marL="0" indent="0">
              <a:buNone/>
              <a:defRPr sz="1400">
                <a:latin typeface="Helvetica"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dirty="0"/>
              <a:t>Muokkaa tekstin perustyylejä napsauttamalla</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240705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11"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5"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a:xfrm>
            <a:off x="2389717" y="4800601"/>
            <a:ext cx="7315200" cy="566739"/>
          </a:xfrm>
        </p:spPr>
        <p:txBody>
          <a:bodyPr anchor="b">
            <a:normAutofit/>
          </a:bodyPr>
          <a:lstStyle>
            <a:lvl1pPr algn="l">
              <a:defRPr sz="2400" b="1">
                <a:latin typeface="Helvetica" pitchFamily="34" charset="0"/>
              </a:defRPr>
            </a:lvl1pPr>
          </a:lstStyle>
          <a:p>
            <a:r>
              <a:rPr lang="fi-FI" dirty="0"/>
              <a:t>Muokkaa perustyylejä naps.</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atin typeface="Helvetica"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i-FI"/>
          </a:p>
        </p:txBody>
      </p:sp>
      <p:sp>
        <p:nvSpPr>
          <p:cNvPr id="4" name="Tekstin paikkamerkki 3"/>
          <p:cNvSpPr>
            <a:spLocks noGrp="1"/>
          </p:cNvSpPr>
          <p:nvPr>
            <p:ph type="body" sz="half" idx="2"/>
          </p:nvPr>
        </p:nvSpPr>
        <p:spPr>
          <a:xfrm>
            <a:off x="2389717" y="5367339"/>
            <a:ext cx="7315200" cy="804863"/>
          </a:xfrm>
        </p:spPr>
        <p:txBody>
          <a:bodyPr/>
          <a:lstStyle>
            <a:lvl1pPr marL="0" indent="0">
              <a:buNone/>
              <a:defRPr sz="1400">
                <a:latin typeface="Helvetica"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Muokkaa tekstin perustyylejä napsauttamalla</a:t>
            </a:r>
          </a:p>
        </p:txBody>
      </p:sp>
      <p:cxnSp>
        <p:nvCxnSpPr>
          <p:cNvPr id="9" name="Suora yhdysviiva 8"/>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390752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16"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7"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3" name="Pystysuoran tekstin paikkamerkki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uora yhdysviiva 13"/>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1856268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a:extLst>
              <a:ext uri="{FF2B5EF4-FFF2-40B4-BE49-F238E27FC236}">
                <a16:creationId xmlns:a16="http://schemas.microsoft.com/office/drawing/2014/main" id="{D7693B96-58CA-2F49-AE74-929E8E4743FD}"/>
              </a:ext>
            </a:extLst>
          </p:cNvPr>
          <p:cNvSpPr>
            <a:spLocks noGrp="1"/>
          </p:cNvSpPr>
          <p:nvPr>
            <p:ph type="dt" sz="half" idx="10"/>
          </p:nvPr>
        </p:nvSpPr>
        <p:spPr/>
        <p:txBody>
          <a:bodyPr/>
          <a:lstStyle>
            <a:lvl1pPr>
              <a:defRPr/>
            </a:lvl1pPr>
          </a:lstStyle>
          <a:p>
            <a:pPr>
              <a:defRPr/>
            </a:pPr>
            <a:endParaRPr lang="fi-FI"/>
          </a:p>
        </p:txBody>
      </p:sp>
      <p:sp>
        <p:nvSpPr>
          <p:cNvPr id="5" name="Footer Placeholder 4">
            <a:extLst>
              <a:ext uri="{FF2B5EF4-FFF2-40B4-BE49-F238E27FC236}">
                <a16:creationId xmlns:a16="http://schemas.microsoft.com/office/drawing/2014/main" id="{DD3979C5-8ACA-2E40-84BF-6C7E262D5559}"/>
              </a:ext>
            </a:extLst>
          </p:cNvPr>
          <p:cNvSpPr>
            <a:spLocks noGrp="1"/>
          </p:cNvSpPr>
          <p:nvPr>
            <p:ph type="ftr" sz="quarter" idx="11"/>
          </p:nvPr>
        </p:nvSpPr>
        <p:spPr/>
        <p:txBody>
          <a:bodyPr/>
          <a:lstStyle>
            <a:lvl1pPr>
              <a:defRPr/>
            </a:lvl1pPr>
          </a:lstStyle>
          <a:p>
            <a:pPr>
              <a:defRPr/>
            </a:pPr>
            <a:endParaRPr lang="fi-FI"/>
          </a:p>
        </p:txBody>
      </p:sp>
      <p:sp>
        <p:nvSpPr>
          <p:cNvPr id="6" name="Slide Number Placeholder 5">
            <a:extLst>
              <a:ext uri="{FF2B5EF4-FFF2-40B4-BE49-F238E27FC236}">
                <a16:creationId xmlns:a16="http://schemas.microsoft.com/office/drawing/2014/main" id="{1F71FE9A-1F20-204E-A9D7-54390F819950}"/>
              </a:ext>
            </a:extLst>
          </p:cNvPr>
          <p:cNvSpPr>
            <a:spLocks noGrp="1"/>
          </p:cNvSpPr>
          <p:nvPr>
            <p:ph type="sldNum" sz="quarter" idx="12"/>
          </p:nvPr>
        </p:nvSpPr>
        <p:spPr/>
        <p:txBody>
          <a:bodyPr/>
          <a:lstStyle>
            <a:lvl1pPr>
              <a:defRPr/>
            </a:lvl1pPr>
          </a:lstStyle>
          <a:p>
            <a:pPr>
              <a:defRPr/>
            </a:pPr>
            <a:fld id="{6C43A157-24F2-5B44-85E2-35FC16960506}" type="slidenum">
              <a:rPr lang="fi-FI" altLang="fi-FI"/>
              <a:pPr>
                <a:defRPr/>
              </a:pPr>
              <a:t>‹#›</a:t>
            </a:fld>
            <a:endParaRPr lang="fi-FI" altLang="fi-FI"/>
          </a:p>
        </p:txBody>
      </p:sp>
    </p:spTree>
    <p:extLst>
      <p:ext uri="{BB962C8B-B14F-4D97-AF65-F5344CB8AC3E}">
        <p14:creationId xmlns:p14="http://schemas.microsoft.com/office/powerpoint/2010/main" val="368952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a:extLst>
              <a:ext uri="{FF2B5EF4-FFF2-40B4-BE49-F238E27FC236}">
                <a16:creationId xmlns:a16="http://schemas.microsoft.com/office/drawing/2014/main" id="{BB697407-5B90-C44C-A15E-FD8C8FC1381D}"/>
              </a:ext>
            </a:extLst>
          </p:cNvPr>
          <p:cNvSpPr>
            <a:spLocks noGrp="1"/>
          </p:cNvSpPr>
          <p:nvPr>
            <p:ph type="dt" sz="half" idx="10"/>
          </p:nvPr>
        </p:nvSpPr>
        <p:spPr/>
        <p:txBody>
          <a:bodyPr/>
          <a:lstStyle>
            <a:lvl1pPr>
              <a:defRPr/>
            </a:lvl1pPr>
          </a:lstStyle>
          <a:p>
            <a:pPr>
              <a:defRPr/>
            </a:pPr>
            <a:endParaRPr lang="fi-FI"/>
          </a:p>
        </p:txBody>
      </p:sp>
      <p:sp>
        <p:nvSpPr>
          <p:cNvPr id="5" name="Footer Placeholder 4">
            <a:extLst>
              <a:ext uri="{FF2B5EF4-FFF2-40B4-BE49-F238E27FC236}">
                <a16:creationId xmlns:a16="http://schemas.microsoft.com/office/drawing/2014/main" id="{BA7F053E-B1D2-5345-BF99-47D425250A77}"/>
              </a:ext>
            </a:extLst>
          </p:cNvPr>
          <p:cNvSpPr>
            <a:spLocks noGrp="1"/>
          </p:cNvSpPr>
          <p:nvPr>
            <p:ph type="ftr" sz="quarter" idx="11"/>
          </p:nvPr>
        </p:nvSpPr>
        <p:spPr/>
        <p:txBody>
          <a:bodyPr/>
          <a:lstStyle>
            <a:lvl1pPr>
              <a:defRPr/>
            </a:lvl1pPr>
          </a:lstStyle>
          <a:p>
            <a:pPr>
              <a:defRPr/>
            </a:pPr>
            <a:endParaRPr lang="fi-FI"/>
          </a:p>
        </p:txBody>
      </p:sp>
      <p:sp>
        <p:nvSpPr>
          <p:cNvPr id="6" name="Slide Number Placeholder 5">
            <a:extLst>
              <a:ext uri="{FF2B5EF4-FFF2-40B4-BE49-F238E27FC236}">
                <a16:creationId xmlns:a16="http://schemas.microsoft.com/office/drawing/2014/main" id="{CB9A074E-091B-9E40-AD57-2F037B6D1A86}"/>
              </a:ext>
            </a:extLst>
          </p:cNvPr>
          <p:cNvSpPr>
            <a:spLocks noGrp="1"/>
          </p:cNvSpPr>
          <p:nvPr>
            <p:ph type="sldNum" sz="quarter" idx="12"/>
          </p:nvPr>
        </p:nvSpPr>
        <p:spPr/>
        <p:txBody>
          <a:bodyPr/>
          <a:lstStyle>
            <a:lvl1pPr>
              <a:defRPr/>
            </a:lvl1pPr>
          </a:lstStyle>
          <a:p>
            <a:pPr>
              <a:defRPr/>
            </a:pPr>
            <a:fld id="{EBA6EA57-B921-E844-B42D-BDCD901D344F}" type="slidenum">
              <a:rPr lang="fi-FI" altLang="fi-FI"/>
              <a:pPr>
                <a:defRPr/>
              </a:pPr>
              <a:t>‹#›</a:t>
            </a:fld>
            <a:endParaRPr lang="fi-FI" altLang="fi-FI"/>
          </a:p>
        </p:txBody>
      </p:sp>
    </p:spTree>
    <p:extLst>
      <p:ext uri="{BB962C8B-B14F-4D97-AF65-F5344CB8AC3E}">
        <p14:creationId xmlns:p14="http://schemas.microsoft.com/office/powerpoint/2010/main" val="460413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7AC8A23-FC30-4B87-9791-C82081A02125}" type="datetimeFigureOut">
              <a:rPr lang="fi-FI" smtClean="0"/>
              <a:t>23.10.2023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FBD391C-577E-4BD2-AD8E-9A5A3849024D}" type="slidenum">
              <a:rPr lang="fi-FI" smtClean="0"/>
              <a:t>‹#›</a:t>
            </a:fld>
            <a:endParaRPr lang="fi-FI"/>
          </a:p>
        </p:txBody>
      </p:sp>
    </p:spTree>
    <p:extLst>
      <p:ext uri="{BB962C8B-B14F-4D97-AF65-F5344CB8AC3E}">
        <p14:creationId xmlns:p14="http://schemas.microsoft.com/office/powerpoint/2010/main" val="1769518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14"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Pystysuuntainen otsikko 1"/>
          <p:cNvSpPr>
            <a:spLocks noGrp="1"/>
          </p:cNvSpPr>
          <p:nvPr>
            <p:ph type="title" orient="vert"/>
          </p:nvPr>
        </p:nvSpPr>
        <p:spPr>
          <a:xfrm>
            <a:off x="7670800" y="274640"/>
            <a:ext cx="2743200" cy="5851525"/>
          </a:xfrm>
        </p:spPr>
        <p:txBody>
          <a:bodyPr vert="eaVert"/>
          <a:lstStyle>
            <a:lvl1pPr>
              <a:defRPr>
                <a:latin typeface="Helvetica" pitchFamily="34" charset="0"/>
              </a:defRPr>
            </a:lvl1pPr>
          </a:lstStyle>
          <a:p>
            <a:r>
              <a:rPr lang="fi-FI" dirty="0"/>
              <a:t>Muokkaa perustyylejä naps.</a:t>
            </a:r>
          </a:p>
        </p:txBody>
      </p:sp>
      <p:sp>
        <p:nvSpPr>
          <p:cNvPr id="3" name="Pystysuoran tekstin paikkamerkki 2"/>
          <p:cNvSpPr>
            <a:spLocks noGrp="1"/>
          </p:cNvSpPr>
          <p:nvPr>
            <p:ph type="body" orient="vert" idx="1"/>
          </p:nvPr>
        </p:nvSpPr>
        <p:spPr>
          <a:xfrm>
            <a:off x="609600" y="274640"/>
            <a:ext cx="68580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äivämäärän paikkamerkki 3"/>
          <p:cNvSpPr>
            <a:spLocks noGrp="1"/>
          </p:cNvSpPr>
          <p:nvPr userDrawn="1">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grpSp>
        <p:nvGrpSpPr>
          <p:cNvPr id="11" name="Group 23">
            <a:extLst>
              <a:ext uri="{FF2B5EF4-FFF2-40B4-BE49-F238E27FC236}">
                <a16:creationId xmlns:a16="http://schemas.microsoft.com/office/drawing/2014/main" id="{07BCE2DF-9817-2E48-BD3A-C6C55D1D9D6D}"/>
              </a:ext>
            </a:extLst>
          </p:cNvPr>
          <p:cNvGrpSpPr/>
          <p:nvPr userDrawn="1"/>
        </p:nvGrpSpPr>
        <p:grpSpPr>
          <a:xfrm rot="5400000">
            <a:off x="11296258" y="142284"/>
            <a:ext cx="763388" cy="1028096"/>
            <a:chOff x="457200" y="0"/>
            <a:chExt cx="763388" cy="1028096"/>
          </a:xfrm>
        </p:grpSpPr>
        <p:sp>
          <p:nvSpPr>
            <p:cNvPr id="19" name="Suorakulmio 15">
              <a:extLst>
                <a:ext uri="{FF2B5EF4-FFF2-40B4-BE49-F238E27FC236}">
                  <a16:creationId xmlns:a16="http://schemas.microsoft.com/office/drawing/2014/main" id="{23513F1F-7187-C441-B04D-BF11CC149C8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DC5829CD-CD4F-5C42-9A61-EED063633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26554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Otsikko ja sisältö">
    <p:spTree>
      <p:nvGrpSpPr>
        <p:cNvPr id="1" name=""/>
        <p:cNvGrpSpPr/>
        <p:nvPr/>
      </p:nvGrpSpPr>
      <p:grpSpPr>
        <a:xfrm>
          <a:off x="0" y="0"/>
          <a:ext cx="0" cy="0"/>
          <a:chOff x="0" y="0"/>
          <a:chExt cx="0" cy="0"/>
        </a:xfrm>
      </p:grpSpPr>
      <p:sp>
        <p:nvSpPr>
          <p:cNvPr id="11" name="Kuvan paikkamerkki 10"/>
          <p:cNvSpPr>
            <a:spLocks noGrp="1"/>
          </p:cNvSpPr>
          <p:nvPr>
            <p:ph type="pic" sz="quarter" idx="13"/>
          </p:nvPr>
        </p:nvSpPr>
        <p:spPr>
          <a:xfrm>
            <a:off x="5260665" y="1"/>
            <a:ext cx="6931336" cy="6540500"/>
          </a:xfrm>
          <a:custGeom>
            <a:avLst/>
            <a:gdLst>
              <a:gd name="connsiteX0" fmla="*/ 0 w 5198502"/>
              <a:gd name="connsiteY0" fmla="*/ 0 h 6540500"/>
              <a:gd name="connsiteX1" fmla="*/ 5198502 w 5198502"/>
              <a:gd name="connsiteY1" fmla="*/ 0 h 6540500"/>
              <a:gd name="connsiteX2" fmla="*/ 5198502 w 5198502"/>
              <a:gd name="connsiteY2" fmla="*/ 6540500 h 6540500"/>
              <a:gd name="connsiteX3" fmla="*/ 0 w 5198502"/>
              <a:gd name="connsiteY3" fmla="*/ 6540500 h 6540500"/>
              <a:gd name="connsiteX4" fmla="*/ 0 w 5198502"/>
              <a:gd name="connsiteY4" fmla="*/ 0 h 6540500"/>
              <a:gd name="connsiteX0" fmla="*/ 2422782 w 5198502"/>
              <a:gd name="connsiteY0" fmla="*/ 18496 h 6540500"/>
              <a:gd name="connsiteX1" fmla="*/ 5198502 w 5198502"/>
              <a:gd name="connsiteY1" fmla="*/ 0 h 6540500"/>
              <a:gd name="connsiteX2" fmla="*/ 5198502 w 5198502"/>
              <a:gd name="connsiteY2" fmla="*/ 6540500 h 6540500"/>
              <a:gd name="connsiteX3" fmla="*/ 0 w 5198502"/>
              <a:gd name="connsiteY3" fmla="*/ 6540500 h 6540500"/>
              <a:gd name="connsiteX4" fmla="*/ 2422782 w 5198502"/>
              <a:gd name="connsiteY4" fmla="*/ 18496 h 6540500"/>
              <a:gd name="connsiteX0" fmla="*/ 2694035 w 5198502"/>
              <a:gd name="connsiteY0" fmla="*/ 0 h 6583656"/>
              <a:gd name="connsiteX1" fmla="*/ 5198502 w 5198502"/>
              <a:gd name="connsiteY1" fmla="*/ 43156 h 6583656"/>
              <a:gd name="connsiteX2" fmla="*/ 5198502 w 5198502"/>
              <a:gd name="connsiteY2" fmla="*/ 6583656 h 6583656"/>
              <a:gd name="connsiteX3" fmla="*/ 0 w 5198502"/>
              <a:gd name="connsiteY3" fmla="*/ 6583656 h 6583656"/>
              <a:gd name="connsiteX4" fmla="*/ 2694035 w 5198502"/>
              <a:gd name="connsiteY4" fmla="*/ 0 h 6583656"/>
              <a:gd name="connsiteX0" fmla="*/ 2435112 w 5198502"/>
              <a:gd name="connsiteY0" fmla="*/ 36991 h 6540500"/>
              <a:gd name="connsiteX1" fmla="*/ 5198502 w 5198502"/>
              <a:gd name="connsiteY1" fmla="*/ 0 h 6540500"/>
              <a:gd name="connsiteX2" fmla="*/ 5198502 w 5198502"/>
              <a:gd name="connsiteY2" fmla="*/ 6540500 h 6540500"/>
              <a:gd name="connsiteX3" fmla="*/ 0 w 5198502"/>
              <a:gd name="connsiteY3" fmla="*/ 6540500 h 6540500"/>
              <a:gd name="connsiteX4" fmla="*/ 2435112 w 5198502"/>
              <a:gd name="connsiteY4" fmla="*/ 36991 h 6540500"/>
              <a:gd name="connsiteX0" fmla="*/ 2428947 w 5198502"/>
              <a:gd name="connsiteY0" fmla="*/ 6165 h 6540500"/>
              <a:gd name="connsiteX1" fmla="*/ 5198502 w 5198502"/>
              <a:gd name="connsiteY1" fmla="*/ 0 h 6540500"/>
              <a:gd name="connsiteX2" fmla="*/ 5198502 w 5198502"/>
              <a:gd name="connsiteY2" fmla="*/ 6540500 h 6540500"/>
              <a:gd name="connsiteX3" fmla="*/ 0 w 5198502"/>
              <a:gd name="connsiteY3" fmla="*/ 6540500 h 6540500"/>
              <a:gd name="connsiteX4" fmla="*/ 2428947 w 5198502"/>
              <a:gd name="connsiteY4" fmla="*/ 6165 h 654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02" h="6540500">
                <a:moveTo>
                  <a:pt x="2428947" y="6165"/>
                </a:moveTo>
                <a:lnTo>
                  <a:pt x="5198502" y="0"/>
                </a:lnTo>
                <a:lnTo>
                  <a:pt x="5198502" y="6540500"/>
                </a:lnTo>
                <a:lnTo>
                  <a:pt x="0" y="6540500"/>
                </a:lnTo>
                <a:lnTo>
                  <a:pt x="2428947" y="6165"/>
                </a:lnTo>
                <a:close/>
              </a:path>
            </a:pathLst>
          </a:custGeom>
          <a:solidFill>
            <a:schemeClr val="accent5"/>
          </a:solidFill>
        </p:spPr>
        <p:txBody>
          <a:bodyPr anchor="ctr"/>
          <a:lstStyle>
            <a:lvl1pPr marL="0" indent="0" algn="ctr">
              <a:buNone/>
              <a:defRPr>
                <a:solidFill>
                  <a:schemeClr val="tx2"/>
                </a:solidFill>
                <a:latin typeface="Helvetica" pitchFamily="34" charset="0"/>
              </a:defRPr>
            </a:lvl1pPr>
          </a:lstStyle>
          <a:p>
            <a:endParaRPr lang="fi-FI" dirty="0"/>
          </a:p>
        </p:txBody>
      </p:sp>
      <p:sp>
        <p:nvSpPr>
          <p:cNvPr id="7" name="Suorakulmio 6"/>
          <p:cNvSpPr/>
          <p:nvPr userDrawn="1"/>
        </p:nvSpPr>
        <p:spPr>
          <a:xfrm>
            <a:off x="0" y="0"/>
            <a:ext cx="850016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tx2"/>
              </a:solidFill>
              <a:latin typeface="Helvetica" pitchFamily="34" charset="0"/>
            </a:endParaRPr>
          </a:p>
        </p:txBody>
      </p:sp>
      <p:sp>
        <p:nvSpPr>
          <p:cNvPr id="2" name="Otsikko 1"/>
          <p:cNvSpPr>
            <a:spLocks noGrp="1"/>
          </p:cNvSpPr>
          <p:nvPr>
            <p:ph type="title"/>
          </p:nvPr>
        </p:nvSpPr>
        <p:spPr>
          <a:xfrm>
            <a:off x="609601" y="1516845"/>
            <a:ext cx="6321680" cy="1589105"/>
          </a:xfrm>
        </p:spPr>
        <p:txBody>
          <a:bodyPr/>
          <a:lstStyle>
            <a:lvl1pPr algn="l">
              <a:defRPr b="1" i="0">
                <a:solidFill>
                  <a:schemeClr val="tx2"/>
                </a:solidFill>
                <a:latin typeface="Helvetica" pitchFamily="34" charset="0"/>
                <a:cs typeface="Helvetica" pitchFamily="34" charset="0"/>
              </a:defRPr>
            </a:lvl1pPr>
          </a:lstStyle>
          <a:p>
            <a:r>
              <a:rPr lang="fi-FI" dirty="0"/>
              <a:t>Muokkaa perustyylejä naps.</a:t>
            </a:r>
          </a:p>
        </p:txBody>
      </p:sp>
      <p:sp>
        <p:nvSpPr>
          <p:cNvPr id="3" name="Sisällön paikkamerkki 2"/>
          <p:cNvSpPr>
            <a:spLocks noGrp="1"/>
          </p:cNvSpPr>
          <p:nvPr>
            <p:ph idx="1"/>
          </p:nvPr>
        </p:nvSpPr>
        <p:spPr>
          <a:xfrm>
            <a:off x="609600" y="3382048"/>
            <a:ext cx="4827515"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uorakulmio 7"/>
          <p:cNvSpPr/>
          <p:nvPr userDrawn="1"/>
        </p:nvSpPr>
        <p:spPr>
          <a:xfrm>
            <a:off x="-1" y="6540486"/>
            <a:ext cx="12192000" cy="3236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1E27FF40-B8EF-44D5-A1E0-87F23FB88C8B}" type="datetime1">
              <a:rPr lang="fi-FI" smtClean="0"/>
              <a:pPr/>
              <a:t>23.10.2023</a:t>
            </a:fld>
            <a:endParaRPr lang="fi-FI" dirty="0"/>
          </a:p>
        </p:txBody>
      </p:sp>
      <p:sp>
        <p:nvSpPr>
          <p:cNvPr id="5" name="Alatunnisteen paikkamerkki 4"/>
          <p:cNvSpPr>
            <a:spLocks noGrp="1"/>
          </p:cNvSpPr>
          <p:nvPr>
            <p:ph type="ftr" sz="quarter" idx="11"/>
          </p:nvPr>
        </p:nvSpPr>
        <p:spPr>
          <a:xfrm>
            <a:off x="7125208"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a:t>
            </a:r>
            <a:r>
              <a:rPr lang="fi-FI" b="1" dirty="0"/>
              <a:t>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6" name="Group 23">
            <a:extLst>
              <a:ext uri="{FF2B5EF4-FFF2-40B4-BE49-F238E27FC236}">
                <a16:creationId xmlns:a16="http://schemas.microsoft.com/office/drawing/2014/main" id="{F3551C5D-0057-DC41-9E7C-A1A8AA2FDA90}"/>
              </a:ext>
            </a:extLst>
          </p:cNvPr>
          <p:cNvGrpSpPr/>
          <p:nvPr userDrawn="1"/>
        </p:nvGrpSpPr>
        <p:grpSpPr>
          <a:xfrm>
            <a:off x="609600" y="0"/>
            <a:ext cx="763388" cy="1028096"/>
            <a:chOff x="457200" y="0"/>
            <a:chExt cx="763388" cy="1028096"/>
          </a:xfrm>
        </p:grpSpPr>
        <p:sp>
          <p:nvSpPr>
            <p:cNvPr id="17" name="Suorakulmio 15">
              <a:extLst>
                <a:ext uri="{FF2B5EF4-FFF2-40B4-BE49-F238E27FC236}">
                  <a16:creationId xmlns:a16="http://schemas.microsoft.com/office/drawing/2014/main" id="{0F6FD1BE-0957-9041-8E36-238EE014996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8" name="Kuva 21">
              <a:extLst>
                <a:ext uri="{FF2B5EF4-FFF2-40B4-BE49-F238E27FC236}">
                  <a16:creationId xmlns:a16="http://schemas.microsoft.com/office/drawing/2014/main" id="{34F69E3A-6EC7-0A49-BD32-1DCD45F1C7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39090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6" name="Kuvan paikkamerkki 5"/>
          <p:cNvSpPr>
            <a:spLocks noGrp="1"/>
          </p:cNvSpPr>
          <p:nvPr>
            <p:ph type="pic" sz="quarter" idx="12"/>
          </p:nvPr>
        </p:nvSpPr>
        <p:spPr>
          <a:xfrm>
            <a:off x="0" y="1"/>
            <a:ext cx="12192000" cy="3473451"/>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473450">
                <a:moveTo>
                  <a:pt x="0" y="0"/>
                </a:moveTo>
                <a:lnTo>
                  <a:pt x="460678" y="2505"/>
                </a:lnTo>
                <a:cubicBezTo>
                  <a:pt x="467258" y="181367"/>
                  <a:pt x="460712" y="888442"/>
                  <a:pt x="463631" y="1023384"/>
                </a:cubicBezTo>
                <a:lnTo>
                  <a:pt x="1217523" y="1024449"/>
                </a:lnTo>
                <a:cubicBezTo>
                  <a:pt x="1217622" y="1021952"/>
                  <a:pt x="1212357" y="439565"/>
                  <a:pt x="1213464" y="1935"/>
                </a:cubicBezTo>
                <a:lnTo>
                  <a:pt x="9144000" y="0"/>
                </a:lnTo>
                <a:lnTo>
                  <a:pt x="9144000" y="3473450"/>
                </a:lnTo>
                <a:lnTo>
                  <a:pt x="4776273" y="3473378"/>
                </a:lnTo>
                <a:lnTo>
                  <a:pt x="4776273" y="2723070"/>
                </a:lnTo>
                <a:lnTo>
                  <a:pt x="424558" y="2719410"/>
                </a:lnTo>
                <a:lnTo>
                  <a:pt x="428218" y="3473378"/>
                </a:lnTo>
                <a:lnTo>
                  <a:pt x="0" y="3473450"/>
                </a:lnTo>
                <a:lnTo>
                  <a:pt x="0" y="0"/>
                </a:ln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13" name="Suorakulmio 12"/>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1" name="Suorakulmio 10"/>
          <p:cNvSpPr/>
          <p:nvPr userDrawn="1"/>
        </p:nvSpPr>
        <p:spPr>
          <a:xfrm>
            <a:off x="567765" y="2719296"/>
            <a:ext cx="5797176"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 name="Otsikko 1"/>
          <p:cNvSpPr>
            <a:spLocks noGrp="1"/>
          </p:cNvSpPr>
          <p:nvPr>
            <p:ph type="title"/>
          </p:nvPr>
        </p:nvSpPr>
        <p:spPr>
          <a:xfrm>
            <a:off x="1095689" y="3227297"/>
            <a:ext cx="4721412" cy="1763059"/>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1095689" y="5162834"/>
            <a:ext cx="4721412" cy="1142345"/>
          </a:xfrm>
        </p:spPr>
        <p:txBody>
          <a:bodyPr anchor="t"/>
          <a:lstStyle>
            <a:lvl1pPr marL="0" indent="0">
              <a:buNone/>
              <a:defRPr sz="2000">
                <a:solidFill>
                  <a:schemeClr val="tx2"/>
                </a:solidFill>
                <a:latin typeface="Helvetica"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dirty="0">
                <a:solidFill>
                  <a:schemeClr val="accent1"/>
                </a:solidFill>
              </a:rPr>
              <a:t>JYU. </a:t>
            </a:r>
            <a:r>
              <a:rPr lang="fi-FI" dirty="0" err="1"/>
              <a:t>Since</a:t>
            </a:r>
            <a:r>
              <a:rPr lang="fi-FI" dirty="0"/>
              <a:t> 1863.</a:t>
            </a:r>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6544235" y="3937000"/>
            <a:ext cx="5205507" cy="2368176"/>
          </a:xfrm>
        </p:spPr>
        <p:txBody>
          <a:bodyPr>
            <a:normAutofit/>
          </a:bodyPr>
          <a:lstStyle>
            <a:lvl1pPr marL="0" indent="0">
              <a:buNone/>
              <a:defRPr sz="1400">
                <a:latin typeface="Helvetica" pitchFamily="34" charset="0"/>
              </a:defRPr>
            </a:lvl1pPr>
            <a:lvl2pPr marL="457189" indent="0">
              <a:buNone/>
              <a:defRPr sz="1400"/>
            </a:lvl2pPr>
            <a:lvl3pPr marL="914377" indent="0">
              <a:buNone/>
              <a:defRPr sz="1400"/>
            </a:lvl3pPr>
            <a:lvl4pPr marL="1371566" indent="0">
              <a:buNone/>
              <a:defRPr sz="1400"/>
            </a:lvl4pPr>
            <a:lvl5pPr marL="1828754"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grpSp>
        <p:nvGrpSpPr>
          <p:cNvPr id="18" name="Group 23">
            <a:extLst>
              <a:ext uri="{FF2B5EF4-FFF2-40B4-BE49-F238E27FC236}">
                <a16:creationId xmlns:a16="http://schemas.microsoft.com/office/drawing/2014/main" id="{7CC12014-B2EC-EA41-96E7-19C3BE2863A6}"/>
              </a:ext>
            </a:extLst>
          </p:cNvPr>
          <p:cNvGrpSpPr/>
          <p:nvPr userDrawn="1"/>
        </p:nvGrpSpPr>
        <p:grpSpPr>
          <a:xfrm>
            <a:off x="609600" y="0"/>
            <a:ext cx="763388" cy="1028096"/>
            <a:chOff x="457200" y="0"/>
            <a:chExt cx="763388" cy="1028096"/>
          </a:xfrm>
        </p:grpSpPr>
        <p:sp>
          <p:nvSpPr>
            <p:cNvPr id="19" name="Suorakulmio 15">
              <a:extLst>
                <a:ext uri="{FF2B5EF4-FFF2-40B4-BE49-F238E27FC236}">
                  <a16:creationId xmlns:a16="http://schemas.microsoft.com/office/drawing/2014/main" id="{238B4D5D-EBC4-324A-8AD8-11CAE1F82D75}"/>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0E6BDD09-8E91-5442-BC1F-19805D9B4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416279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25" name="Suorakulmio 6"/>
          <p:cNvSpPr/>
          <p:nvPr userDrawn="1"/>
        </p:nvSpPr>
        <p:spPr>
          <a:xfrm>
            <a:off x="0" y="3877235"/>
            <a:ext cx="12192000" cy="2980767"/>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6" name="Kuvan paikkamerkki 5"/>
          <p:cNvSpPr>
            <a:spLocks noGrp="1"/>
          </p:cNvSpPr>
          <p:nvPr>
            <p:ph type="pic" sz="quarter" idx="12"/>
          </p:nvPr>
        </p:nvSpPr>
        <p:spPr>
          <a:xfrm>
            <a:off x="-2" y="2"/>
            <a:ext cx="12192001" cy="3769783"/>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363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991824 w 9144000"/>
              <a:gd name="connsiteY9" fmla="*/ 31427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1008757 w 9144000"/>
              <a:gd name="connsiteY9" fmla="*/ 31512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473450 h 3778250"/>
              <a:gd name="connsiteX7" fmla="*/ 0 w 9144000"/>
              <a:gd name="connsiteY7" fmla="*/ 3778250 h 3778250"/>
              <a:gd name="connsiteX8" fmla="*/ 0 w 9144000"/>
              <a:gd name="connsiteY8" fmla="*/ 0 h 37782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769783 h 3778250"/>
              <a:gd name="connsiteX7" fmla="*/ 0 w 9144000"/>
              <a:gd name="connsiteY7" fmla="*/ 3778250 h 3778250"/>
              <a:gd name="connsiteX8" fmla="*/ 0 w 9144000"/>
              <a:gd name="connsiteY8" fmla="*/ 0 h 3778250"/>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638684 h 3769783"/>
              <a:gd name="connsiteX8" fmla="*/ 0 w 9144000"/>
              <a:gd name="connsiteY8" fmla="*/ 0 h 3769783"/>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763813 h 3769783"/>
              <a:gd name="connsiteX8" fmla="*/ 0 w 9144000"/>
              <a:gd name="connsiteY8" fmla="*/ 0 h 3769783"/>
              <a:gd name="connsiteX0" fmla="*/ 1 w 9144001"/>
              <a:gd name="connsiteY0" fmla="*/ 0 h 3769783"/>
              <a:gd name="connsiteX1" fmla="*/ 460679 w 9144001"/>
              <a:gd name="connsiteY1" fmla="*/ 2505 h 3769783"/>
              <a:gd name="connsiteX2" fmla="*/ 463632 w 9144001"/>
              <a:gd name="connsiteY2" fmla="*/ 1023384 h 3769783"/>
              <a:gd name="connsiteX3" fmla="*/ 1217524 w 9144001"/>
              <a:gd name="connsiteY3" fmla="*/ 1024449 h 3769783"/>
              <a:gd name="connsiteX4" fmla="*/ 1213465 w 9144001"/>
              <a:gd name="connsiteY4" fmla="*/ 1935 h 3769783"/>
              <a:gd name="connsiteX5" fmla="*/ 9144001 w 9144001"/>
              <a:gd name="connsiteY5" fmla="*/ 0 h 3769783"/>
              <a:gd name="connsiteX6" fmla="*/ 9144001 w 9144001"/>
              <a:gd name="connsiteY6" fmla="*/ 3769783 h 3769783"/>
              <a:gd name="connsiteX7" fmla="*/ 0 w 9144001"/>
              <a:gd name="connsiteY7" fmla="*/ 3768626 h 3769783"/>
              <a:gd name="connsiteX8" fmla="*/ 1 w 9144001"/>
              <a:gd name="connsiteY8" fmla="*/ 0 h 37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1" h="3769783">
                <a:moveTo>
                  <a:pt x="1" y="0"/>
                </a:moveTo>
                <a:lnTo>
                  <a:pt x="460679" y="2505"/>
                </a:lnTo>
                <a:cubicBezTo>
                  <a:pt x="467259" y="181367"/>
                  <a:pt x="460713" y="888442"/>
                  <a:pt x="463632" y="1023384"/>
                </a:cubicBezTo>
                <a:lnTo>
                  <a:pt x="1217524" y="1024449"/>
                </a:lnTo>
                <a:cubicBezTo>
                  <a:pt x="1217623" y="1021952"/>
                  <a:pt x="1212358" y="439565"/>
                  <a:pt x="1213465" y="1935"/>
                </a:cubicBezTo>
                <a:lnTo>
                  <a:pt x="9144001" y="0"/>
                </a:lnTo>
                <a:lnTo>
                  <a:pt x="9144001" y="3769783"/>
                </a:lnTo>
                <a:lnTo>
                  <a:pt x="0" y="3768626"/>
                </a:lnTo>
                <a:cubicBezTo>
                  <a:pt x="0" y="2512417"/>
                  <a:pt x="1" y="1256209"/>
                  <a:pt x="1" y="0"/>
                </a:cubicBez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
        <p:nvSpPr>
          <p:cNvPr id="19" name="Suorakulmio 18"/>
          <p:cNvSpPr/>
          <p:nvPr userDrawn="1"/>
        </p:nvSpPr>
        <p:spPr>
          <a:xfrm>
            <a:off x="609601" y="0"/>
            <a:ext cx="763387"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dirty="0">
              <a:latin typeface="Helvetica" pitchFamily="34" charset="0"/>
            </a:endParaRPr>
          </a:p>
        </p:txBody>
      </p:sp>
      <p:sp>
        <p:nvSpPr>
          <p:cNvPr id="26" name="Otsikko 1"/>
          <p:cNvSpPr>
            <a:spLocks noGrp="1"/>
          </p:cNvSpPr>
          <p:nvPr>
            <p:ph type="title"/>
          </p:nvPr>
        </p:nvSpPr>
        <p:spPr>
          <a:xfrm>
            <a:off x="963084" y="4085665"/>
            <a:ext cx="103632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27" name="Suorakulmio 7"/>
          <p:cNvSpPr/>
          <p:nvPr userDrawn="1"/>
        </p:nvSpPr>
        <p:spPr>
          <a:xfrm>
            <a:off x="0" y="3764582"/>
            <a:ext cx="12192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8" name="Tekstin paikkamerkki 2"/>
          <p:cNvSpPr>
            <a:spLocks noGrp="1"/>
          </p:cNvSpPr>
          <p:nvPr>
            <p:ph idx="13" hasCustomPrompt="1"/>
          </p:nvPr>
        </p:nvSpPr>
        <p:spPr>
          <a:xfrm>
            <a:off x="963086" y="5314394"/>
            <a:ext cx="10456884" cy="1177719"/>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pic>
        <p:nvPicPr>
          <p:cNvPr id="24" name="Kuva 21">
            <a:extLst>
              <a:ext uri="{FF2B5EF4-FFF2-40B4-BE49-F238E27FC236}">
                <a16:creationId xmlns:a16="http://schemas.microsoft.com/office/drawing/2014/main" id="{0C0380FA-38CB-A64D-99C6-C526E1173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517" y="165903"/>
            <a:ext cx="323551" cy="7364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25" name="Suorakulmio 6"/>
          <p:cNvSpPr/>
          <p:nvPr userDrawn="1"/>
        </p:nvSpPr>
        <p:spPr>
          <a:xfrm>
            <a:off x="0" y="3877235"/>
            <a:ext cx="12192000" cy="29807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6" name="Kuvan paikkamerkki 5"/>
          <p:cNvSpPr>
            <a:spLocks noGrp="1"/>
          </p:cNvSpPr>
          <p:nvPr>
            <p:ph type="pic" sz="quarter" idx="12"/>
          </p:nvPr>
        </p:nvSpPr>
        <p:spPr>
          <a:xfrm>
            <a:off x="-2" y="2"/>
            <a:ext cx="12192001" cy="3769783"/>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363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991824 w 9144000"/>
              <a:gd name="connsiteY9" fmla="*/ 31427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1008757 w 9144000"/>
              <a:gd name="connsiteY9" fmla="*/ 31512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473450 h 3778250"/>
              <a:gd name="connsiteX7" fmla="*/ 0 w 9144000"/>
              <a:gd name="connsiteY7" fmla="*/ 3778250 h 3778250"/>
              <a:gd name="connsiteX8" fmla="*/ 0 w 9144000"/>
              <a:gd name="connsiteY8" fmla="*/ 0 h 37782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769783 h 3778250"/>
              <a:gd name="connsiteX7" fmla="*/ 0 w 9144000"/>
              <a:gd name="connsiteY7" fmla="*/ 3778250 h 3778250"/>
              <a:gd name="connsiteX8" fmla="*/ 0 w 9144000"/>
              <a:gd name="connsiteY8" fmla="*/ 0 h 3778250"/>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638684 h 3769783"/>
              <a:gd name="connsiteX8" fmla="*/ 0 w 9144000"/>
              <a:gd name="connsiteY8" fmla="*/ 0 h 3769783"/>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763813 h 3769783"/>
              <a:gd name="connsiteX8" fmla="*/ 0 w 9144000"/>
              <a:gd name="connsiteY8" fmla="*/ 0 h 3769783"/>
              <a:gd name="connsiteX0" fmla="*/ 1 w 9144001"/>
              <a:gd name="connsiteY0" fmla="*/ 0 h 3769783"/>
              <a:gd name="connsiteX1" fmla="*/ 460679 w 9144001"/>
              <a:gd name="connsiteY1" fmla="*/ 2505 h 3769783"/>
              <a:gd name="connsiteX2" fmla="*/ 463632 w 9144001"/>
              <a:gd name="connsiteY2" fmla="*/ 1023384 h 3769783"/>
              <a:gd name="connsiteX3" fmla="*/ 1217524 w 9144001"/>
              <a:gd name="connsiteY3" fmla="*/ 1024449 h 3769783"/>
              <a:gd name="connsiteX4" fmla="*/ 1213465 w 9144001"/>
              <a:gd name="connsiteY4" fmla="*/ 1935 h 3769783"/>
              <a:gd name="connsiteX5" fmla="*/ 9144001 w 9144001"/>
              <a:gd name="connsiteY5" fmla="*/ 0 h 3769783"/>
              <a:gd name="connsiteX6" fmla="*/ 9144001 w 9144001"/>
              <a:gd name="connsiteY6" fmla="*/ 3769783 h 3769783"/>
              <a:gd name="connsiteX7" fmla="*/ 0 w 9144001"/>
              <a:gd name="connsiteY7" fmla="*/ 3768626 h 3769783"/>
              <a:gd name="connsiteX8" fmla="*/ 1 w 9144001"/>
              <a:gd name="connsiteY8" fmla="*/ 0 h 37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1" h="3769783">
                <a:moveTo>
                  <a:pt x="1" y="0"/>
                </a:moveTo>
                <a:lnTo>
                  <a:pt x="460679" y="2505"/>
                </a:lnTo>
                <a:cubicBezTo>
                  <a:pt x="467259" y="181367"/>
                  <a:pt x="460713" y="888442"/>
                  <a:pt x="463632" y="1023384"/>
                </a:cubicBezTo>
                <a:lnTo>
                  <a:pt x="1217524" y="1024449"/>
                </a:lnTo>
                <a:cubicBezTo>
                  <a:pt x="1217623" y="1021952"/>
                  <a:pt x="1212358" y="439565"/>
                  <a:pt x="1213465" y="1935"/>
                </a:cubicBezTo>
                <a:lnTo>
                  <a:pt x="9144001" y="0"/>
                </a:lnTo>
                <a:lnTo>
                  <a:pt x="9144001" y="3769783"/>
                </a:lnTo>
                <a:lnTo>
                  <a:pt x="0" y="3768626"/>
                </a:lnTo>
                <a:cubicBezTo>
                  <a:pt x="0" y="2512417"/>
                  <a:pt x="1" y="1256209"/>
                  <a:pt x="1" y="0"/>
                </a:cubicBez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
        <p:nvSpPr>
          <p:cNvPr id="26" name="Otsikko 1"/>
          <p:cNvSpPr>
            <a:spLocks noGrp="1"/>
          </p:cNvSpPr>
          <p:nvPr>
            <p:ph type="title"/>
          </p:nvPr>
        </p:nvSpPr>
        <p:spPr>
          <a:xfrm>
            <a:off x="963084" y="4085665"/>
            <a:ext cx="103632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27" name="Suorakulmio 7"/>
          <p:cNvSpPr/>
          <p:nvPr userDrawn="1"/>
        </p:nvSpPr>
        <p:spPr>
          <a:xfrm>
            <a:off x="0" y="3764582"/>
            <a:ext cx="12192000" cy="1126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8" name="Tekstin paikkamerkki 2"/>
          <p:cNvSpPr>
            <a:spLocks noGrp="1"/>
          </p:cNvSpPr>
          <p:nvPr>
            <p:ph idx="13" hasCustomPrompt="1"/>
          </p:nvPr>
        </p:nvSpPr>
        <p:spPr>
          <a:xfrm>
            <a:off x="963086" y="5314394"/>
            <a:ext cx="10456884" cy="1177719"/>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18" name="Group 23">
            <a:extLst>
              <a:ext uri="{FF2B5EF4-FFF2-40B4-BE49-F238E27FC236}">
                <a16:creationId xmlns:a16="http://schemas.microsoft.com/office/drawing/2014/main" id="{49713AF5-3137-1E45-8102-47FB99AD88FA}"/>
              </a:ext>
            </a:extLst>
          </p:cNvPr>
          <p:cNvGrpSpPr/>
          <p:nvPr userDrawn="1"/>
        </p:nvGrpSpPr>
        <p:grpSpPr>
          <a:xfrm>
            <a:off x="609600" y="0"/>
            <a:ext cx="763388" cy="1028096"/>
            <a:chOff x="457200" y="0"/>
            <a:chExt cx="763388" cy="1028096"/>
          </a:xfrm>
        </p:grpSpPr>
        <p:sp>
          <p:nvSpPr>
            <p:cNvPr id="19" name="Suorakulmio 15">
              <a:extLst>
                <a:ext uri="{FF2B5EF4-FFF2-40B4-BE49-F238E27FC236}">
                  <a16:creationId xmlns:a16="http://schemas.microsoft.com/office/drawing/2014/main" id="{43240E60-0C26-104E-9872-98AFA209BB3C}"/>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CE874B42-071B-7847-817D-6FC9A83E2A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5"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609603" y="637579"/>
            <a:ext cx="982455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609600" y="1844699"/>
            <a:ext cx="109728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151867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7"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Sisällön paikkamerkki 2"/>
          <p:cNvSpPr>
            <a:spLocks noGrp="1"/>
          </p:cNvSpPr>
          <p:nvPr>
            <p:ph sz="half" idx="1"/>
          </p:nvPr>
        </p:nvSpPr>
        <p:spPr>
          <a:xfrm>
            <a:off x="609600" y="1844700"/>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97600" y="1844700"/>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Tree>
    <p:extLst>
      <p:ext uri="{BB962C8B-B14F-4D97-AF65-F5344CB8AC3E}">
        <p14:creationId xmlns:p14="http://schemas.microsoft.com/office/powerpoint/2010/main" val="31263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7"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609600" y="1844700"/>
            <a:ext cx="5386917" cy="852391"/>
          </a:xfrm>
        </p:spPr>
        <p:txBody>
          <a:bodyPr anchor="b">
            <a:normAutofit/>
          </a:bodyPr>
          <a:lstStyle>
            <a:lvl1pPr marL="0" indent="0">
              <a:buNone/>
              <a:defRPr sz="2000" b="1">
                <a:latin typeface="Helvetica"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 napsauttamalla</a:t>
            </a:r>
          </a:p>
        </p:txBody>
      </p:sp>
      <p:sp>
        <p:nvSpPr>
          <p:cNvPr id="4" name="Sisällön paikkamerkki 3"/>
          <p:cNvSpPr>
            <a:spLocks noGrp="1"/>
          </p:cNvSpPr>
          <p:nvPr>
            <p:ph sz="half" idx="2"/>
          </p:nvPr>
        </p:nvSpPr>
        <p:spPr>
          <a:xfrm>
            <a:off x="609600" y="2697091"/>
            <a:ext cx="5386917"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6193370" y="1844700"/>
            <a:ext cx="5389033" cy="852391"/>
          </a:xfrm>
        </p:spPr>
        <p:txBody>
          <a:bodyPr anchor="b">
            <a:normAutofit/>
          </a:bodyPr>
          <a:lstStyle>
            <a:lvl1pPr marL="0" indent="0">
              <a:buNone/>
              <a:defRPr sz="2000" b="1">
                <a:latin typeface="Helvetica"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 napsauttamalla</a:t>
            </a:r>
          </a:p>
        </p:txBody>
      </p:sp>
      <p:sp>
        <p:nvSpPr>
          <p:cNvPr id="6" name="Sisällön paikkamerkki 5"/>
          <p:cNvSpPr>
            <a:spLocks noGrp="1"/>
          </p:cNvSpPr>
          <p:nvPr>
            <p:ph sz="quarter" idx="4"/>
          </p:nvPr>
        </p:nvSpPr>
        <p:spPr>
          <a:xfrm>
            <a:off x="6193370" y="2697091"/>
            <a:ext cx="5389033"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8375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13"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4"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8"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0" name="Suora yhdysviiva 9"/>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31561484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pn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rgbClr val="FFFFFF"/>
                </a:solidFill>
                <a:latin typeface="Helvetica"/>
                <a:cs typeface="Helvetica"/>
              </a:defRPr>
            </a:lvl1pPr>
          </a:lstStyle>
          <a:p>
            <a:fld id="{9362FDF5-0D5A-45F3-A2FF-CDA2E3444C38}" type="datetime1">
              <a:rPr lang="fi-FI" smtClean="0"/>
              <a:pPr/>
              <a:t>23.10.2023</a:t>
            </a:fld>
            <a:endParaRPr lang="fi-FI" dirty="0"/>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bg1"/>
                </a:solidFill>
                <a:latin typeface="Helvetica"/>
                <a:cs typeface="Helvetica"/>
              </a:defRPr>
            </a:lvl1pPr>
          </a:lstStyle>
          <a:p>
            <a:r>
              <a:rPr lang="fi-FI" b="1" dirty="0">
                <a:solidFill>
                  <a:schemeClr val="accent1"/>
                </a:solidFill>
              </a:rPr>
              <a:t>JYU.</a:t>
            </a:r>
            <a:r>
              <a:rPr lang="fi-FI" b="1" dirty="0"/>
              <a:t> </a:t>
            </a:r>
            <a:r>
              <a:rPr lang="fi-FI" b="1" dirty="0" err="1"/>
              <a:t>Since</a:t>
            </a:r>
            <a:r>
              <a:rPr lang="fi-FI" b="1" dirty="0"/>
              <a:t> 1863.</a:t>
            </a:r>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FFFFFF"/>
                </a:solidFill>
                <a:latin typeface="Helvetica"/>
                <a:cs typeface="Helvetica"/>
              </a:defRPr>
            </a:lvl1pPr>
          </a:lstStyle>
          <a:p>
            <a:fld id="{BC065B45-614E-E14D-B4BE-ACD22F608246}" type="slidenum">
              <a:rPr lang="fi-FI" smtClean="0"/>
              <a:pPr/>
              <a:t>‹#›</a:t>
            </a:fld>
            <a:endParaRPr lang="fi-FI" dirty="0"/>
          </a:p>
        </p:txBody>
      </p:sp>
    </p:spTree>
    <p:extLst>
      <p:ext uri="{BB962C8B-B14F-4D97-AF65-F5344CB8AC3E}">
        <p14:creationId xmlns:p14="http://schemas.microsoft.com/office/powerpoint/2010/main" val="10624504"/>
      </p:ext>
    </p:extLst>
  </p:cSld>
  <p:clrMap bg1="lt1" tx1="dk1" bg2="lt2" tx2="dk2" accent1="accent1" accent2="accent2" accent3="accent3" accent4="accent4" accent5="accent5" accent6="accent6" hlink="hlink" folHlink="folHlink"/>
  <p:sldLayoutIdLst>
    <p:sldLayoutId id="2147483748" r:id="rId1"/>
  </p:sldLayoutIdLst>
  <p:hf hdr="0"/>
  <p:txStyles>
    <p:titleStyle>
      <a:lvl1pPr algn="ctr" defTabSz="457189" rtl="0" eaLnBrk="1" latinLnBrk="0" hangingPunct="1">
        <a:lnSpc>
          <a:spcPct val="100000"/>
        </a:lnSpc>
        <a:spcBef>
          <a:spcPct val="0"/>
        </a:spcBef>
        <a:buNone/>
        <a:defRPr sz="4000" b="1" kern="1200">
          <a:solidFill>
            <a:schemeClr val="bg1"/>
          </a:solidFill>
          <a:latin typeface="Helvetica"/>
          <a:ea typeface="+mj-ea"/>
          <a:cs typeface="Helvetica"/>
        </a:defRPr>
      </a:lvl1pPr>
    </p:titleStyle>
    <p:bodyStyle>
      <a:lvl1pPr marL="342891" indent="-342891" algn="l" defTabSz="457189" rtl="0" eaLnBrk="1" latinLnBrk="0" hangingPunct="1">
        <a:lnSpc>
          <a:spcPct val="100000"/>
        </a:lnSpc>
        <a:spcBef>
          <a:spcPts val="768"/>
        </a:spcBef>
        <a:buFont typeface="Arial"/>
        <a:buChar char="•"/>
        <a:defRPr sz="3200" kern="1200">
          <a:solidFill>
            <a:srgbClr val="FFFFFF"/>
          </a:solidFill>
          <a:latin typeface="Helvetica"/>
          <a:ea typeface="+mn-ea"/>
          <a:cs typeface="Helvetica"/>
        </a:defRPr>
      </a:lvl1pPr>
      <a:lvl2pPr marL="742932" indent="-285744" algn="l" defTabSz="457189" rtl="0" eaLnBrk="1" latinLnBrk="0" hangingPunct="1">
        <a:lnSpc>
          <a:spcPct val="100000"/>
        </a:lnSpc>
        <a:spcBef>
          <a:spcPts val="768"/>
        </a:spcBef>
        <a:buFont typeface="Arial"/>
        <a:buChar char="–"/>
        <a:defRPr sz="2800" kern="1200">
          <a:solidFill>
            <a:srgbClr val="FFFFFF"/>
          </a:solidFill>
          <a:latin typeface="Helvetica"/>
          <a:ea typeface="+mn-ea"/>
          <a:cs typeface="Helvetica"/>
        </a:defRPr>
      </a:lvl2pPr>
      <a:lvl3pPr marL="1142971" indent="-228594" algn="l" defTabSz="457189" rtl="0" eaLnBrk="1" latinLnBrk="0" hangingPunct="1">
        <a:lnSpc>
          <a:spcPct val="100000"/>
        </a:lnSpc>
        <a:spcBef>
          <a:spcPts val="768"/>
        </a:spcBef>
        <a:buFont typeface="Arial"/>
        <a:buChar char="•"/>
        <a:defRPr sz="2400" kern="1200">
          <a:solidFill>
            <a:srgbClr val="FFFFFF"/>
          </a:solidFill>
          <a:latin typeface="Helvetica"/>
          <a:ea typeface="+mn-ea"/>
          <a:cs typeface="Helvetica"/>
        </a:defRPr>
      </a:lvl3pPr>
      <a:lvl4pPr marL="1600160" indent="-228594" algn="l" defTabSz="457189"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4pPr>
      <a:lvl5pPr marL="2057349" indent="-228594" algn="l" defTabSz="457189"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637579"/>
            <a:ext cx="9808432" cy="1019912"/>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844699"/>
            <a:ext cx="10972800" cy="455715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äivämäärän paikkamerkki 3"/>
          <p:cNvSpPr>
            <a:spLocks noGrp="1"/>
          </p:cNvSpPr>
          <p:nvPr>
            <p:ph type="dt" sz="half" idx="2"/>
          </p:nvPr>
        </p:nvSpPr>
        <p:spPr>
          <a:xfrm>
            <a:off x="10156607" y="6592627"/>
            <a:ext cx="1108303" cy="180989"/>
          </a:xfrm>
          <a:prstGeom prst="rect">
            <a:avLst/>
          </a:prstGeom>
        </p:spPr>
        <p:txBody>
          <a:bodyPr/>
          <a:lstStyle>
            <a:lvl1pPr algn="ctr">
              <a:defRPr sz="900" b="1">
                <a:solidFill>
                  <a:schemeClr val="bg1"/>
                </a:solidFill>
                <a:latin typeface="Helvetica"/>
                <a:cs typeface="Helvetica"/>
              </a:defRPr>
            </a:lvl1pPr>
          </a:lstStyle>
          <a:p>
            <a:fld id="{18F083AE-6A17-432F-8D0A-64661EFCEDA8}" type="datetime1">
              <a:rPr lang="fi-FI" smtClean="0"/>
              <a:pPr/>
              <a:t>23.10.2023</a:t>
            </a:fld>
            <a:endParaRPr lang="fi-FI" dirty="0"/>
          </a:p>
        </p:txBody>
      </p:sp>
      <p:sp>
        <p:nvSpPr>
          <p:cNvPr id="9" name="Alatunnisteen paikkamerkki 4"/>
          <p:cNvSpPr>
            <a:spLocks noGrp="1"/>
          </p:cNvSpPr>
          <p:nvPr>
            <p:ph type="ftr" sz="quarter" idx="3"/>
          </p:nvPr>
        </p:nvSpPr>
        <p:spPr>
          <a:xfrm>
            <a:off x="7125209" y="6592627"/>
            <a:ext cx="2863544" cy="180989"/>
          </a:xfrm>
          <a:prstGeom prst="rect">
            <a:avLst/>
          </a:prstGeom>
        </p:spPr>
        <p:txBody>
          <a:bodyPr/>
          <a:lstStyle>
            <a:lvl1pPr algn="r">
              <a:defRPr sz="900" b="1">
                <a:solidFill>
                  <a:schemeClr val="bg1"/>
                </a:solidFill>
                <a:latin typeface="Helvetica"/>
                <a:cs typeface="Helvetica"/>
              </a:defRPr>
            </a:lvl1pPr>
          </a:lstStyle>
          <a:p>
            <a:r>
              <a:rPr lang="fi-FI" dirty="0">
                <a:solidFill>
                  <a:schemeClr val="accent1"/>
                </a:solidFill>
              </a:rPr>
              <a:t>JYU.</a:t>
            </a:r>
            <a:r>
              <a:rPr lang="fi-FI" dirty="0"/>
              <a:t> </a:t>
            </a:r>
            <a:r>
              <a:rPr lang="fi-FI" dirty="0" err="1"/>
              <a:t>Since</a:t>
            </a:r>
            <a:r>
              <a:rPr lang="fi-FI" dirty="0"/>
              <a:t> 1863.</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b="1">
                <a:solidFill>
                  <a:schemeClr val="bg1"/>
                </a:solidFill>
                <a:latin typeface="Helvetica"/>
                <a:cs typeface="Helvetica"/>
              </a:defRPr>
            </a:lvl1pPr>
          </a:lstStyle>
          <a:p>
            <a:fld id="{0FE3988A-0109-0B40-965D-9E0ED41EFEE4}" type="slidenum">
              <a:rPr lang="fi-FI" smtClean="0"/>
              <a:pPr/>
              <a:t>‹#›</a:t>
            </a:fld>
            <a:endParaRPr lang="fi-FI" dirty="0"/>
          </a:p>
        </p:txBody>
      </p:sp>
      <p:cxnSp>
        <p:nvCxnSpPr>
          <p:cNvPr id="11" name="Suora yhdysviiva 10"/>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3" name="Group 23">
            <a:extLst>
              <a:ext uri="{FF2B5EF4-FFF2-40B4-BE49-F238E27FC236}">
                <a16:creationId xmlns:a16="http://schemas.microsoft.com/office/drawing/2014/main" id="{9668B4A1-5747-0849-B106-BCB2258133EF}"/>
              </a:ext>
            </a:extLst>
          </p:cNvPr>
          <p:cNvGrpSpPr/>
          <p:nvPr userDrawn="1"/>
        </p:nvGrpSpPr>
        <p:grpSpPr>
          <a:xfrm>
            <a:off x="10819012" y="0"/>
            <a:ext cx="763388" cy="1028096"/>
            <a:chOff x="457200" y="0"/>
            <a:chExt cx="763388" cy="1028096"/>
          </a:xfrm>
        </p:grpSpPr>
        <p:sp>
          <p:nvSpPr>
            <p:cNvPr id="14" name="Suorakulmio 15">
              <a:extLst>
                <a:ext uri="{FF2B5EF4-FFF2-40B4-BE49-F238E27FC236}">
                  <a16:creationId xmlns:a16="http://schemas.microsoft.com/office/drawing/2014/main" id="{AAF44C79-4E15-F048-972A-8B0496C88F1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5" name="Kuva 21">
              <a:extLst>
                <a:ext uri="{FF2B5EF4-FFF2-40B4-BE49-F238E27FC236}">
                  <a16:creationId xmlns:a16="http://schemas.microsoft.com/office/drawing/2014/main" id="{DBECB2EE-27CD-6B4F-921F-41A1F05FB00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586980288"/>
      </p:ext>
    </p:extLst>
  </p:cSld>
  <p:clrMap bg1="lt1" tx1="dk1" bg2="lt2" tx2="dk2" accent1="accent1" accent2="accent2" accent3="accent3" accent4="accent4" accent5="accent5" accent6="accent6" hlink="hlink" folHlink="folHlink"/>
  <p:sldLayoutIdLst>
    <p:sldLayoutId id="2147483750" r:id="rId1"/>
    <p:sldLayoutId id="2147483717" r:id="rId2"/>
    <p:sldLayoutId id="2147483751" r:id="rId3"/>
    <p:sldLayoutId id="2147483752" r:id="rId4"/>
    <p:sldLayoutId id="2147483718" r:id="rId5"/>
    <p:sldLayoutId id="2147483676" r:id="rId6"/>
    <p:sldLayoutId id="2147483677" r:id="rId7"/>
    <p:sldLayoutId id="2147483678" r:id="rId8"/>
    <p:sldLayoutId id="2147483679" r:id="rId9"/>
    <p:sldLayoutId id="2147483680" r:id="rId10"/>
    <p:sldLayoutId id="2147483681" r:id="rId11"/>
    <p:sldLayoutId id="2147483682" r:id="rId12"/>
    <p:sldLayoutId id="2147483753" r:id="rId13"/>
    <p:sldLayoutId id="2147483754" r:id="rId14"/>
    <p:sldLayoutId id="2147483755" r:id="rId15"/>
  </p:sldLayoutIdLst>
  <p:hf hdr="0"/>
  <p:txStyles>
    <p:titleStyle>
      <a:lvl1pPr algn="l" defTabSz="457189" rtl="0" eaLnBrk="1" latinLnBrk="0" hangingPunct="1">
        <a:lnSpc>
          <a:spcPct val="100000"/>
        </a:lnSpc>
        <a:spcBef>
          <a:spcPct val="0"/>
        </a:spcBef>
        <a:buNone/>
        <a:defRPr sz="3600" b="1" i="0" kern="1200">
          <a:solidFill>
            <a:schemeClr val="tx2"/>
          </a:solidFill>
          <a:latin typeface="Helvetica"/>
          <a:ea typeface="+mj-ea"/>
          <a:cs typeface="Helvetica"/>
        </a:defRPr>
      </a:lvl1pPr>
    </p:titleStyle>
    <p:bodyStyle>
      <a:lvl1pPr marL="342891" indent="-342891" algn="l" defTabSz="457189" rtl="0" eaLnBrk="1" latinLnBrk="0" hangingPunct="1">
        <a:lnSpc>
          <a:spcPct val="100000"/>
        </a:lnSpc>
        <a:spcBef>
          <a:spcPts val="768"/>
        </a:spcBef>
        <a:buClr>
          <a:schemeClr val="accent1"/>
        </a:buClr>
        <a:buFont typeface="Arial"/>
        <a:buChar char="•"/>
        <a:defRPr sz="3200" kern="1200">
          <a:solidFill>
            <a:schemeClr val="tx2"/>
          </a:solidFill>
          <a:latin typeface="Helvetica"/>
          <a:ea typeface="+mn-ea"/>
          <a:cs typeface="Helvetica"/>
        </a:defRPr>
      </a:lvl1pPr>
      <a:lvl2pPr marL="742932" indent="-285744" algn="l" defTabSz="457189" rtl="0" eaLnBrk="1" latinLnBrk="0" hangingPunct="1">
        <a:lnSpc>
          <a:spcPct val="100000"/>
        </a:lnSpc>
        <a:spcBef>
          <a:spcPts val="768"/>
        </a:spcBef>
        <a:buClr>
          <a:schemeClr val="accent1"/>
        </a:buClr>
        <a:buFontTx/>
        <a:buBlip>
          <a:blip r:embed="rId18"/>
        </a:buBlip>
        <a:defRPr sz="2800" kern="1200">
          <a:solidFill>
            <a:schemeClr val="tx2"/>
          </a:solidFill>
          <a:latin typeface="Helvetica"/>
          <a:ea typeface="+mn-ea"/>
          <a:cs typeface="Helvetica"/>
        </a:defRPr>
      </a:lvl2pPr>
      <a:lvl3pPr marL="1144771" indent="-228594" algn="l" defTabSz="457189" rtl="0" eaLnBrk="1" latinLnBrk="0" hangingPunct="1">
        <a:lnSpc>
          <a:spcPct val="100000"/>
        </a:lnSpc>
        <a:spcBef>
          <a:spcPts val="768"/>
        </a:spcBef>
        <a:buClr>
          <a:schemeClr val="accent1"/>
        </a:buClr>
        <a:buSzPct val="80000"/>
        <a:buFontTx/>
        <a:buBlip>
          <a:blip r:embed="rId19"/>
        </a:buBlip>
        <a:defRPr sz="2400" kern="1200">
          <a:solidFill>
            <a:schemeClr val="tx2"/>
          </a:solidFill>
          <a:latin typeface="Helvetica"/>
          <a:ea typeface="+mn-ea"/>
          <a:cs typeface="Helvetica"/>
        </a:defRPr>
      </a:lvl3pPr>
      <a:lvl4pPr marL="1600160"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4pPr>
      <a:lvl5pPr marL="2057349"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r>
              <a:rPr lang="fi-FI" dirty="0"/>
              <a:t>25.4.2017</a:t>
            </a:r>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r>
              <a:rPr lang="en-US"/>
              <a:t>JYU. Since 1863.</a:t>
            </a:r>
            <a:endParaRPr lang="fi-FI" dirty="0"/>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D0733F34-F495-8241-B2FA-79989A321230}" type="slidenum">
              <a:rPr lang="fi-FI" smtClean="0"/>
              <a:pPr/>
              <a:t>‹#›</a:t>
            </a:fld>
            <a:endParaRPr lang="fi-FI" dirty="0"/>
          </a:p>
        </p:txBody>
      </p:sp>
    </p:spTree>
    <p:extLst>
      <p:ext uri="{BB962C8B-B14F-4D97-AF65-F5344CB8AC3E}">
        <p14:creationId xmlns:p14="http://schemas.microsoft.com/office/powerpoint/2010/main" val="1880339826"/>
      </p:ext>
    </p:extLst>
  </p:cSld>
  <p:clrMap bg1="lt1" tx1="dk1" bg2="lt2" tx2="dk2" accent1="accent1" accent2="accent2" accent3="accent3" accent4="accent4" accent5="accent5" accent6="accent6" hlink="hlink" folHlink="folHlink"/>
  <p:sldLayoutIdLst>
    <p:sldLayoutId id="2147483744" r:id="rId1"/>
  </p:sldLayoutIdLst>
  <p:hf hdr="0"/>
  <p:txStyles>
    <p:titleStyle>
      <a:lvl1pPr algn="ctr" defTabSz="457189" rtl="0" eaLnBrk="1" latinLnBrk="0" hangingPunct="1">
        <a:lnSpc>
          <a:spcPct val="100000"/>
        </a:lnSpc>
        <a:spcBef>
          <a:spcPct val="0"/>
        </a:spcBef>
        <a:buNone/>
        <a:defRPr sz="3600" b="1" kern="1200">
          <a:solidFill>
            <a:schemeClr val="tx2"/>
          </a:solidFill>
          <a:latin typeface="Helvetica"/>
          <a:ea typeface="+mj-ea"/>
          <a:cs typeface="Helvetica"/>
        </a:defRPr>
      </a:lvl1pPr>
    </p:titleStyle>
    <p:bodyStyle>
      <a:lvl1pPr marL="342891" indent="-342891" algn="l" defTabSz="457189" rtl="0" eaLnBrk="1" latinLnBrk="0" hangingPunct="1">
        <a:lnSpc>
          <a:spcPct val="100000"/>
        </a:lnSpc>
        <a:spcBef>
          <a:spcPct val="20000"/>
        </a:spcBef>
        <a:buClr>
          <a:schemeClr val="accent1"/>
        </a:buClr>
        <a:buFont typeface="Arial"/>
        <a:buChar char="•"/>
        <a:defRPr sz="3200" kern="1200">
          <a:solidFill>
            <a:schemeClr val="tx2"/>
          </a:solidFill>
          <a:latin typeface="Helvetica"/>
          <a:ea typeface="+mn-ea"/>
          <a:cs typeface="Helvetica"/>
        </a:defRPr>
      </a:lvl1pPr>
      <a:lvl2pPr marL="742932" indent="-285744" algn="l" defTabSz="457189" rtl="0" eaLnBrk="1" latinLnBrk="0" hangingPunct="1">
        <a:lnSpc>
          <a:spcPct val="100000"/>
        </a:lnSpc>
        <a:spcBef>
          <a:spcPct val="20000"/>
        </a:spcBef>
        <a:buClr>
          <a:schemeClr val="accent1"/>
        </a:buClr>
        <a:buSzPct val="100000"/>
        <a:buFontTx/>
        <a:buBlip>
          <a:blip r:embed="rId3"/>
        </a:buBlip>
        <a:defRPr sz="2800" kern="1200">
          <a:solidFill>
            <a:schemeClr val="tx2"/>
          </a:solidFill>
          <a:latin typeface="Helvetica"/>
          <a:ea typeface="+mn-ea"/>
          <a:cs typeface="Helvetica"/>
        </a:defRPr>
      </a:lvl2pPr>
      <a:lvl3pPr marL="1142971" indent="-228594" algn="l" defTabSz="457189" rtl="0" eaLnBrk="1" latinLnBrk="0" hangingPunct="1">
        <a:lnSpc>
          <a:spcPct val="100000"/>
        </a:lnSpc>
        <a:spcBef>
          <a:spcPct val="20000"/>
        </a:spcBef>
        <a:buClr>
          <a:schemeClr val="accent1"/>
        </a:buClr>
        <a:buSzPct val="100000"/>
        <a:buFontTx/>
        <a:buBlip>
          <a:blip r:embed="rId4"/>
        </a:buBlip>
        <a:defRPr sz="2400" kern="1200">
          <a:solidFill>
            <a:schemeClr val="tx2"/>
          </a:solidFill>
          <a:latin typeface="Helvetica"/>
          <a:ea typeface="+mn-ea"/>
          <a:cs typeface="Helvetica"/>
        </a:defRPr>
      </a:lvl3pPr>
      <a:lvl4pPr marL="1600160" indent="-228594" algn="l" defTabSz="457189"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4pPr>
      <a:lvl5pPr marL="2057349" indent="-228594" algn="l" defTabSz="457189"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oph.fi/fi/opettajat-ja-kasvattajat/materiaaleja-kuvataiteen-opetuksen-tueksi" TargetMode="External"/><Relationship Id="rId2" Type="http://schemas.openxmlformats.org/officeDocument/2006/relationships/hyperlink" Target="https://www.jyvaskyla.fi/taidemuseo/nayttelyt-ja-tapahtumat/verkkonayttelyt" TargetMode="External"/><Relationship Id="rId1" Type="http://schemas.openxmlformats.org/officeDocument/2006/relationships/slideLayout" Target="../slideLayouts/slideLayout6.xml"/><Relationship Id="rId4" Type="http://schemas.openxmlformats.org/officeDocument/2006/relationships/hyperlink" Target="https://eperusteet.opintopolku.fi/#/fi/perusopetus/419550/vuosiluokkakokonaisuus/428782/oppiaine/466342"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mediakasvatus.fi/" TargetMode="External"/><Relationship Id="rId3" Type="http://schemas.openxmlformats.org/officeDocument/2006/relationships/hyperlink" Target="https://www.opettajantietopalvelu.fi/tekij%C3%A4t/Mirva-Kuusela.html" TargetMode="External"/><Relationship Id="rId7" Type="http://schemas.openxmlformats.org/officeDocument/2006/relationships/hyperlink" Target="http://www.koulukino.net/etusivu" TargetMode="External"/><Relationship Id="rId2" Type="http://schemas.openxmlformats.org/officeDocument/2006/relationships/hyperlink" Target="https://www.opettajantietopalvelu.fi/tekij%C3%A4t/Sinikka-Rusanen.html" TargetMode="External"/><Relationship Id="rId1" Type="http://schemas.openxmlformats.org/officeDocument/2006/relationships/slideLayout" Target="../slideLayouts/slideLayout6.xml"/><Relationship Id="rId6" Type="http://schemas.openxmlformats.org/officeDocument/2006/relationships/hyperlink" Target="https://www.oph.fi/en/node/1677" TargetMode="External"/><Relationship Id="rId5" Type="http://schemas.openxmlformats.org/officeDocument/2006/relationships/hyperlink" Target="https://www.opettajantietopalvelu.fi/tekij%C3%A4t/Kaisa-Torkki.html" TargetMode="External"/><Relationship Id="rId4" Type="http://schemas.openxmlformats.org/officeDocument/2006/relationships/hyperlink" Target="https://www.opettajantietopalvelu.fi/tekij%C3%A4t/Kati-Rintakorpi.html" TargetMode="External"/><Relationship Id="rId9" Type="http://schemas.openxmlformats.org/officeDocument/2006/relationships/hyperlink" Target="https://www.kansallisgalleria.fi/"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7833" y="2207941"/>
            <a:ext cx="7636336" cy="2386361"/>
          </a:xfrm>
        </p:spPr>
        <p:txBody>
          <a:bodyPr/>
          <a:lstStyle/>
          <a:p>
            <a:r>
              <a:rPr lang="en-US" dirty="0">
                <a:latin typeface="Gill Sans MT" panose="020B0502020104020203" pitchFamily="34" charset="77"/>
              </a:rPr>
              <a:t>KUVATAIDE POMM1033  </a:t>
            </a:r>
          </a:p>
        </p:txBody>
      </p:sp>
      <p:sp>
        <p:nvSpPr>
          <p:cNvPr id="3" name="Subtitle 2"/>
          <p:cNvSpPr>
            <a:spLocks noGrp="1"/>
          </p:cNvSpPr>
          <p:nvPr>
            <p:ph type="subTitle" idx="1"/>
          </p:nvPr>
        </p:nvSpPr>
        <p:spPr>
          <a:xfrm>
            <a:off x="2277832" y="4995745"/>
            <a:ext cx="7636336" cy="936703"/>
          </a:xfrm>
        </p:spPr>
        <p:txBody>
          <a:bodyPr>
            <a:normAutofit/>
          </a:bodyPr>
          <a:lstStyle/>
          <a:p>
            <a:r>
              <a:rPr lang="en-US" sz="2800" dirty="0">
                <a:solidFill>
                  <a:schemeClr val="accent3">
                    <a:lumMod val="60000"/>
                    <a:lumOff val="40000"/>
                  </a:schemeClr>
                </a:solidFill>
                <a:latin typeface="Impact" panose="020B0806030902050204" pitchFamily="34" charset="0"/>
              </a:rPr>
              <a:t>ANTTI LOKKA 2023</a:t>
            </a:r>
          </a:p>
        </p:txBody>
      </p:sp>
      <p:sp>
        <p:nvSpPr>
          <p:cNvPr id="4" name="Footer Placeholder 3"/>
          <p:cNvSpPr>
            <a:spLocks noGrp="1"/>
          </p:cNvSpPr>
          <p:nvPr>
            <p:ph type="ftr" sz="quarter" idx="3"/>
          </p:nvPr>
        </p:nvSpPr>
        <p:spPr/>
        <p:txBody>
          <a:bodyPr/>
          <a:lstStyle/>
          <a:p>
            <a:r>
              <a:rPr lang="fi-FI" b="1">
                <a:solidFill>
                  <a:schemeClr val="accent1"/>
                </a:solidFill>
              </a:rPr>
              <a:t>JYU.</a:t>
            </a:r>
            <a:r>
              <a:rPr lang="fi-FI" b="1"/>
              <a:t> Since 1863.</a:t>
            </a:r>
            <a:endParaRPr lang="fi-FI" b="1" dirty="0"/>
          </a:p>
        </p:txBody>
      </p:sp>
      <p:sp>
        <p:nvSpPr>
          <p:cNvPr id="5" name="Slide Number Placeholder 4"/>
          <p:cNvSpPr>
            <a:spLocks noGrp="1"/>
          </p:cNvSpPr>
          <p:nvPr>
            <p:ph type="sldNum" sz="quarter" idx="4"/>
          </p:nvPr>
        </p:nvSpPr>
        <p:spPr/>
        <p:txBody>
          <a:bodyPr/>
          <a:lstStyle/>
          <a:p>
            <a:fld id="{0FE3988A-0109-0B40-965D-9E0ED41EFEE4}" type="slidenum">
              <a:rPr lang="fi-FI" smtClean="0"/>
              <a:pPr/>
              <a:t>1</a:t>
            </a:fld>
            <a:endParaRPr lang="fi-FI" dirty="0"/>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95868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8642"/>
            <a:ext cx="7772400" cy="936103"/>
          </a:xfrm>
        </p:spPr>
        <p:txBody>
          <a:bodyPr>
            <a:normAutofit/>
          </a:bodyPr>
          <a:lstStyle/>
          <a:p>
            <a:r>
              <a:rPr lang="fi-FI" dirty="0">
                <a:solidFill>
                  <a:srgbClr val="B2BE3E"/>
                </a:solidFill>
                <a:latin typeface="Impact" panose="020B0806030902050204" pitchFamily="34" charset="0"/>
              </a:rPr>
              <a:t>OPPIMINEN KUVATAITEESSA</a:t>
            </a:r>
          </a:p>
        </p:txBody>
      </p:sp>
      <p:sp>
        <p:nvSpPr>
          <p:cNvPr id="3" name="Subtitle 2"/>
          <p:cNvSpPr>
            <a:spLocks noGrp="1"/>
          </p:cNvSpPr>
          <p:nvPr>
            <p:ph type="subTitle" idx="1"/>
          </p:nvPr>
        </p:nvSpPr>
        <p:spPr>
          <a:xfrm>
            <a:off x="669073" y="1014761"/>
            <a:ext cx="9243351" cy="5366567"/>
          </a:xfrm>
        </p:spPr>
        <p:txBody>
          <a:bodyPr>
            <a:normAutofit fontScale="92500" lnSpcReduction="10000"/>
          </a:bodyPr>
          <a:lstStyle/>
          <a:p>
            <a:pPr algn="l"/>
            <a:endParaRPr lang="fi-FI" dirty="0"/>
          </a:p>
          <a:p>
            <a:pPr algn="l"/>
            <a:endParaRPr lang="fi-FI" dirty="0"/>
          </a:p>
          <a:p>
            <a:pPr algn="l"/>
            <a:endParaRPr lang="fi-FI" dirty="0"/>
          </a:p>
          <a:p>
            <a:pPr algn="l"/>
            <a:r>
              <a:rPr lang="fi-FI" dirty="0"/>
              <a:t>Kuvataiteen </a:t>
            </a:r>
          </a:p>
          <a:p>
            <a:pPr algn="l"/>
            <a:r>
              <a:rPr lang="fi-FI" dirty="0"/>
              <a:t>opetuksen tavoitteet:</a:t>
            </a:r>
          </a:p>
          <a:p>
            <a:pPr algn="l"/>
            <a:endParaRPr lang="fi-FI" sz="2000" dirty="0"/>
          </a:p>
          <a:p>
            <a:pPr algn="l"/>
            <a:r>
              <a:rPr lang="fi-FI" sz="2000" dirty="0">
                <a:solidFill>
                  <a:srgbClr val="002060"/>
                </a:solidFill>
              </a:rPr>
              <a:t>1.Visuaalinen havaitseminen ja ajattelu…</a:t>
            </a:r>
          </a:p>
          <a:p>
            <a:pPr algn="l"/>
            <a:r>
              <a:rPr lang="fi-FI" sz="2000" dirty="0">
                <a:solidFill>
                  <a:srgbClr val="002060"/>
                </a:solidFill>
              </a:rPr>
              <a:t>2. Kuvallinen tuottaminen…</a:t>
            </a:r>
          </a:p>
          <a:p>
            <a:pPr algn="l"/>
            <a:r>
              <a:rPr lang="fi-FI" sz="2000" dirty="0">
                <a:solidFill>
                  <a:srgbClr val="002060"/>
                </a:solidFill>
              </a:rPr>
              <a:t>3. Visuaalisen kulttuurin tulkinta…</a:t>
            </a:r>
          </a:p>
          <a:p>
            <a:pPr algn="l"/>
            <a:r>
              <a:rPr lang="fi-FI" sz="2000" dirty="0">
                <a:solidFill>
                  <a:srgbClr val="002060"/>
                </a:solidFill>
              </a:rPr>
              <a:t>4. Esteettinen, ekologinen ja eettinen arvottaminen… </a:t>
            </a:r>
          </a:p>
          <a:p>
            <a:pPr algn="l"/>
            <a:endParaRPr lang="fi-FI" sz="2000" dirty="0">
              <a:solidFill>
                <a:schemeClr val="accent4">
                  <a:lumMod val="50000"/>
                </a:schemeClr>
              </a:solidFill>
            </a:endParaRPr>
          </a:p>
          <a:p>
            <a:pPr algn="l"/>
            <a:r>
              <a:rPr lang="fi-FI" sz="4000" dirty="0">
                <a:solidFill>
                  <a:srgbClr val="002060"/>
                </a:solidFill>
              </a:rPr>
              <a:t>Laaja-alaisen osaamisen perusta </a:t>
            </a:r>
          </a:p>
        </p:txBody>
      </p:sp>
      <p:grpSp>
        <p:nvGrpSpPr>
          <p:cNvPr id="4" name="Group 3"/>
          <p:cNvGrpSpPr/>
          <p:nvPr/>
        </p:nvGrpSpPr>
        <p:grpSpPr>
          <a:xfrm>
            <a:off x="4806177" y="755533"/>
            <a:ext cx="6434253" cy="4328360"/>
            <a:chOff x="3433286" y="1192945"/>
            <a:chExt cx="5336594" cy="3599159"/>
          </a:xfrm>
        </p:grpSpPr>
        <p:sp>
          <p:nvSpPr>
            <p:cNvPr id="6" name="Down Arrow 5"/>
            <p:cNvSpPr/>
            <p:nvPr/>
          </p:nvSpPr>
          <p:spPr>
            <a:xfrm>
              <a:off x="5653962" y="3844943"/>
              <a:ext cx="551311" cy="352839"/>
            </a:xfrm>
            <a:prstGeom prst="down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4644021" y="4067378"/>
              <a:ext cx="3413695" cy="724726"/>
            </a:xfrm>
            <a:custGeom>
              <a:avLst/>
              <a:gdLst>
                <a:gd name="connsiteX0" fmla="*/ 0 w 2646294"/>
                <a:gd name="connsiteY0" fmla="*/ 0 h 781245"/>
                <a:gd name="connsiteX1" fmla="*/ 2646294 w 2646294"/>
                <a:gd name="connsiteY1" fmla="*/ 0 h 781245"/>
                <a:gd name="connsiteX2" fmla="*/ 2646294 w 2646294"/>
                <a:gd name="connsiteY2" fmla="*/ 781245 h 781245"/>
                <a:gd name="connsiteX3" fmla="*/ 0 w 2646294"/>
                <a:gd name="connsiteY3" fmla="*/ 781245 h 781245"/>
                <a:gd name="connsiteX4" fmla="*/ 0 w 2646294"/>
                <a:gd name="connsiteY4" fmla="*/ 0 h 7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294" h="781245">
                  <a:moveTo>
                    <a:pt x="0" y="0"/>
                  </a:moveTo>
                  <a:lnTo>
                    <a:pt x="2646294" y="0"/>
                  </a:lnTo>
                  <a:lnTo>
                    <a:pt x="2646294" y="781245"/>
                  </a:lnTo>
                  <a:lnTo>
                    <a:pt x="0" y="781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algn="ctr" defTabSz="933450">
                <a:lnSpc>
                  <a:spcPct val="90000"/>
                </a:lnSpc>
                <a:spcBef>
                  <a:spcPct val="0"/>
                </a:spcBef>
                <a:spcAft>
                  <a:spcPct val="35000"/>
                </a:spcAft>
              </a:pPr>
              <a:r>
                <a:rPr lang="fi-FI" sz="2800" dirty="0">
                  <a:solidFill>
                    <a:srgbClr val="08306D"/>
                  </a:solidFill>
                  <a:latin typeface="Goudy Stout" panose="0202090407030B020401" pitchFamily="18" charset="0"/>
                </a:rPr>
                <a:t>Ilmaisu</a:t>
              </a:r>
            </a:p>
          </p:txBody>
        </p:sp>
        <p:sp>
          <p:nvSpPr>
            <p:cNvPr id="9" name="Freeform 8"/>
            <p:cNvSpPr/>
            <p:nvPr/>
          </p:nvSpPr>
          <p:spPr>
            <a:xfrm>
              <a:off x="5007461" y="2698580"/>
              <a:ext cx="2161043" cy="1406581"/>
            </a:xfrm>
            <a:custGeom>
              <a:avLst/>
              <a:gdLst>
                <a:gd name="connsiteX0" fmla="*/ 0 w 2161043"/>
                <a:gd name="connsiteY0" fmla="*/ 703291 h 1406581"/>
                <a:gd name="connsiteX1" fmla="*/ 1080522 w 2161043"/>
                <a:gd name="connsiteY1" fmla="*/ 0 h 1406581"/>
                <a:gd name="connsiteX2" fmla="*/ 2161044 w 2161043"/>
                <a:gd name="connsiteY2" fmla="*/ 703291 h 1406581"/>
                <a:gd name="connsiteX3" fmla="*/ 1080522 w 2161043"/>
                <a:gd name="connsiteY3" fmla="*/ 1406582 h 1406581"/>
                <a:gd name="connsiteX4" fmla="*/ 0 w 2161043"/>
                <a:gd name="connsiteY4" fmla="*/ 703291 h 140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043" h="1406581">
                  <a:moveTo>
                    <a:pt x="0" y="703291"/>
                  </a:moveTo>
                  <a:cubicBezTo>
                    <a:pt x="0" y="314874"/>
                    <a:pt x="483766" y="0"/>
                    <a:pt x="1080522" y="0"/>
                  </a:cubicBezTo>
                  <a:cubicBezTo>
                    <a:pt x="1677278" y="0"/>
                    <a:pt x="2161044" y="314874"/>
                    <a:pt x="2161044" y="703291"/>
                  </a:cubicBezTo>
                  <a:cubicBezTo>
                    <a:pt x="2161044" y="1091708"/>
                    <a:pt x="1677278" y="1406582"/>
                    <a:pt x="1080522" y="1406582"/>
                  </a:cubicBezTo>
                  <a:cubicBezTo>
                    <a:pt x="483766" y="1406582"/>
                    <a:pt x="0" y="1091708"/>
                    <a:pt x="0" y="703291"/>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50767" tIns="240279" rIns="350767" bIns="240279" numCol="1" spcCol="1270" anchor="ctr" anchorCtr="0">
              <a:noAutofit/>
            </a:bodyPr>
            <a:lstStyle/>
            <a:p>
              <a:pPr algn="ctr" defTabSz="1200150">
                <a:lnSpc>
                  <a:spcPct val="90000"/>
                </a:lnSpc>
                <a:spcBef>
                  <a:spcPct val="0"/>
                </a:spcBef>
                <a:spcAft>
                  <a:spcPct val="35000"/>
                </a:spcAft>
              </a:pPr>
              <a:r>
                <a:rPr lang="fi-FI" sz="2700" dirty="0">
                  <a:solidFill>
                    <a:srgbClr val="247432"/>
                  </a:solidFill>
                </a:rPr>
                <a:t>Taiteen maailmat </a:t>
              </a:r>
            </a:p>
          </p:txBody>
        </p:sp>
        <p:sp>
          <p:nvSpPr>
            <p:cNvPr id="10" name="Freeform 9"/>
            <p:cNvSpPr/>
            <p:nvPr/>
          </p:nvSpPr>
          <p:spPr>
            <a:xfrm>
              <a:off x="3621548" y="1424903"/>
              <a:ext cx="3023259" cy="1489701"/>
            </a:xfrm>
            <a:custGeom>
              <a:avLst/>
              <a:gdLst>
                <a:gd name="connsiteX0" fmla="*/ 0 w 2663217"/>
                <a:gd name="connsiteY0" fmla="*/ 834317 h 1668633"/>
                <a:gd name="connsiteX1" fmla="*/ 1331609 w 2663217"/>
                <a:gd name="connsiteY1" fmla="*/ 0 h 1668633"/>
                <a:gd name="connsiteX2" fmla="*/ 2663218 w 2663217"/>
                <a:gd name="connsiteY2" fmla="*/ 834317 h 1668633"/>
                <a:gd name="connsiteX3" fmla="*/ 1331609 w 2663217"/>
                <a:gd name="connsiteY3" fmla="*/ 1668634 h 1668633"/>
                <a:gd name="connsiteX4" fmla="*/ 0 w 2663217"/>
                <a:gd name="connsiteY4" fmla="*/ 834317 h 16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217" h="1668633">
                  <a:moveTo>
                    <a:pt x="0" y="834317"/>
                  </a:moveTo>
                  <a:cubicBezTo>
                    <a:pt x="0" y="373536"/>
                    <a:pt x="596182" y="0"/>
                    <a:pt x="1331609" y="0"/>
                  </a:cubicBezTo>
                  <a:cubicBezTo>
                    <a:pt x="2067036" y="0"/>
                    <a:pt x="2663218" y="373536"/>
                    <a:pt x="2663218" y="834317"/>
                  </a:cubicBezTo>
                  <a:cubicBezTo>
                    <a:pt x="2663218" y="1295098"/>
                    <a:pt x="2067036" y="1668634"/>
                    <a:pt x="1331609" y="1668634"/>
                  </a:cubicBezTo>
                  <a:cubicBezTo>
                    <a:pt x="596182" y="1668634"/>
                    <a:pt x="0" y="1295098"/>
                    <a:pt x="0" y="834317"/>
                  </a:cubicBez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423039" tIns="277386" rIns="423039" bIns="277386" numCol="1" spcCol="1270" anchor="ctr" anchorCtr="0">
              <a:noAutofit/>
            </a:bodyPr>
            <a:lstStyle/>
            <a:p>
              <a:pPr algn="ctr" defTabSz="1155700">
                <a:lnSpc>
                  <a:spcPct val="90000"/>
                </a:lnSpc>
                <a:spcBef>
                  <a:spcPct val="0"/>
                </a:spcBef>
                <a:spcAft>
                  <a:spcPct val="35000"/>
                </a:spcAft>
              </a:pPr>
              <a:r>
                <a:rPr lang="fi-FI" sz="2800" dirty="0">
                  <a:solidFill>
                    <a:srgbClr val="08306D"/>
                  </a:solidFill>
                </a:rPr>
                <a:t>Ympäristön kuvat</a:t>
              </a:r>
            </a:p>
          </p:txBody>
        </p:sp>
        <p:sp>
          <p:nvSpPr>
            <p:cNvPr id="11" name="Freeform 10"/>
            <p:cNvSpPr/>
            <p:nvPr/>
          </p:nvSpPr>
          <p:spPr>
            <a:xfrm>
              <a:off x="5967168" y="1424903"/>
              <a:ext cx="2406908" cy="1631035"/>
            </a:xfrm>
            <a:custGeom>
              <a:avLst/>
              <a:gdLst>
                <a:gd name="connsiteX0" fmla="*/ 0 w 2109311"/>
                <a:gd name="connsiteY0" fmla="*/ 750750 h 1501500"/>
                <a:gd name="connsiteX1" fmla="*/ 1054656 w 2109311"/>
                <a:gd name="connsiteY1" fmla="*/ 0 h 1501500"/>
                <a:gd name="connsiteX2" fmla="*/ 2109312 w 2109311"/>
                <a:gd name="connsiteY2" fmla="*/ 750750 h 1501500"/>
                <a:gd name="connsiteX3" fmla="*/ 1054656 w 2109311"/>
                <a:gd name="connsiteY3" fmla="*/ 1501500 h 1501500"/>
                <a:gd name="connsiteX4" fmla="*/ 0 w 2109311"/>
                <a:gd name="connsiteY4" fmla="*/ 750750 h 150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311" h="1501500">
                  <a:moveTo>
                    <a:pt x="0" y="750750"/>
                  </a:moveTo>
                  <a:cubicBezTo>
                    <a:pt x="0" y="336122"/>
                    <a:pt x="472186" y="0"/>
                    <a:pt x="1054656" y="0"/>
                  </a:cubicBezTo>
                  <a:cubicBezTo>
                    <a:pt x="1637126" y="0"/>
                    <a:pt x="2109312" y="336122"/>
                    <a:pt x="2109312" y="750750"/>
                  </a:cubicBezTo>
                  <a:cubicBezTo>
                    <a:pt x="2109312" y="1165378"/>
                    <a:pt x="1637126" y="1501500"/>
                    <a:pt x="1054656" y="1501500"/>
                  </a:cubicBezTo>
                  <a:cubicBezTo>
                    <a:pt x="472186" y="1501500"/>
                    <a:pt x="0" y="1165378"/>
                    <a:pt x="0" y="750750"/>
                  </a:cubicBezTo>
                  <a:close/>
                </a:path>
              </a:pathLst>
            </a:custGeom>
            <a:solidFill>
              <a:srgbClr val="CA74B8"/>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341921" tIns="252910" rIns="341921" bIns="252910" numCol="1" spcCol="1270" anchor="ctr" anchorCtr="0">
              <a:noAutofit/>
            </a:bodyPr>
            <a:lstStyle/>
            <a:p>
              <a:pPr algn="ctr" defTabSz="1155700">
                <a:lnSpc>
                  <a:spcPct val="90000"/>
                </a:lnSpc>
                <a:spcBef>
                  <a:spcPct val="0"/>
                </a:spcBef>
                <a:spcAft>
                  <a:spcPct val="35000"/>
                </a:spcAft>
              </a:pPr>
              <a:r>
                <a:rPr lang="fi-FI" sz="2600" dirty="0"/>
                <a:t>Omat kuvat</a:t>
              </a:r>
            </a:p>
          </p:txBody>
        </p:sp>
        <p:sp>
          <p:nvSpPr>
            <p:cNvPr id="12" name="Shape 11"/>
            <p:cNvSpPr/>
            <p:nvPr/>
          </p:nvSpPr>
          <p:spPr>
            <a:xfrm>
              <a:off x="3433286" y="1192945"/>
              <a:ext cx="5336594" cy="3143401"/>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767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91" y="332656"/>
            <a:ext cx="8714509" cy="1084982"/>
          </a:xfrm>
        </p:spPr>
        <p:txBody>
          <a:bodyPr>
            <a:normAutofit fontScale="90000"/>
          </a:bodyPr>
          <a:lstStyle/>
          <a:p>
            <a:r>
              <a:rPr lang="fi-FI" dirty="0">
                <a:solidFill>
                  <a:srgbClr val="FFC000"/>
                </a:solidFill>
                <a:latin typeface="Impact" panose="020B0806030902050204" pitchFamily="34" charset="0"/>
              </a:rPr>
              <a:t>     </a:t>
            </a:r>
            <a:r>
              <a:rPr lang="fi-FI" dirty="0" err="1">
                <a:solidFill>
                  <a:srgbClr val="FFC000"/>
                </a:solidFill>
                <a:latin typeface="Impact" panose="020B0806030902050204" pitchFamily="34" charset="0"/>
              </a:rPr>
              <a:t>Diederik</a:t>
            </a:r>
            <a:r>
              <a:rPr lang="fi-FI" dirty="0">
                <a:solidFill>
                  <a:srgbClr val="FFC000"/>
                </a:solidFill>
                <a:latin typeface="Impact" panose="020B0806030902050204" pitchFamily="34" charset="0"/>
              </a:rPr>
              <a:t> W. </a:t>
            </a:r>
            <a:r>
              <a:rPr lang="fi-FI" dirty="0" err="1">
                <a:solidFill>
                  <a:srgbClr val="FFC000"/>
                </a:solidFill>
                <a:latin typeface="Impact" panose="020B0806030902050204" pitchFamily="34" charset="0"/>
              </a:rPr>
              <a:t>Schönau</a:t>
            </a:r>
            <a:r>
              <a:rPr lang="fi-FI" dirty="0">
                <a:solidFill>
                  <a:srgbClr val="FFC000"/>
                </a:solidFill>
                <a:latin typeface="Impact" panose="020B0806030902050204" pitchFamily="34" charset="0"/>
              </a:rPr>
              <a:t>: 21. vuosisadan perustaidot: </a:t>
            </a:r>
            <a:br>
              <a:rPr lang="fi-FI" sz="3200" dirty="0"/>
            </a:br>
            <a:endParaRPr lang="fi-FI" sz="2200" dirty="0"/>
          </a:p>
        </p:txBody>
      </p:sp>
      <p:sp>
        <p:nvSpPr>
          <p:cNvPr id="3" name="Content Placeholder 2"/>
          <p:cNvSpPr>
            <a:spLocks noGrp="1"/>
          </p:cNvSpPr>
          <p:nvPr>
            <p:ph sz="half" idx="1"/>
          </p:nvPr>
        </p:nvSpPr>
        <p:spPr>
          <a:xfrm>
            <a:off x="1981200" y="1600202"/>
            <a:ext cx="8291264" cy="2332855"/>
          </a:xfrm>
        </p:spPr>
        <p:txBody>
          <a:bodyPr numCol="2">
            <a:normAutofit fontScale="92500" lnSpcReduction="10000"/>
          </a:bodyPr>
          <a:lstStyle/>
          <a:p>
            <a:r>
              <a:rPr lang="fi-FI" dirty="0"/>
              <a:t>TVT taidot</a:t>
            </a:r>
          </a:p>
          <a:p>
            <a:r>
              <a:rPr lang="fi-FI" dirty="0"/>
              <a:t>Sosiaaliset taidot </a:t>
            </a:r>
          </a:p>
          <a:p>
            <a:r>
              <a:rPr lang="fi-FI" dirty="0"/>
              <a:t>Kriittisen ajattelun taidot</a:t>
            </a:r>
          </a:p>
          <a:p>
            <a:r>
              <a:rPr lang="fi-FI" dirty="0"/>
              <a:t>Kommunikaatiotaidot</a:t>
            </a:r>
          </a:p>
          <a:p>
            <a:r>
              <a:rPr lang="fi-FI" dirty="0"/>
              <a:t>Luovuus</a:t>
            </a:r>
          </a:p>
          <a:p>
            <a:r>
              <a:rPr lang="fi-FI" dirty="0"/>
              <a:t>Oppimistaidot</a:t>
            </a:r>
          </a:p>
          <a:p>
            <a:r>
              <a:rPr lang="fi-FI" dirty="0"/>
              <a:t>Ongelmanratkaisutaidot</a:t>
            </a:r>
          </a:p>
          <a:p>
            <a:r>
              <a:rPr lang="fi-FI" dirty="0"/>
              <a:t>Yhteistyötaidot</a:t>
            </a:r>
          </a:p>
        </p:txBody>
      </p:sp>
      <p:sp>
        <p:nvSpPr>
          <p:cNvPr id="10" name="Content Placeholder 9"/>
          <p:cNvSpPr>
            <a:spLocks noGrp="1"/>
          </p:cNvSpPr>
          <p:nvPr>
            <p:ph sz="half" idx="2"/>
          </p:nvPr>
        </p:nvSpPr>
        <p:spPr>
          <a:xfrm>
            <a:off x="1919536" y="3861049"/>
            <a:ext cx="8291264" cy="2265115"/>
          </a:xfrm>
        </p:spPr>
        <p:txBody>
          <a:bodyPr>
            <a:normAutofit fontScale="92500" lnSpcReduction="10000"/>
          </a:bodyPr>
          <a:lstStyle/>
          <a:p>
            <a:r>
              <a:rPr lang="fi-FI" i="1" dirty="0" err="1"/>
              <a:t>Expressing</a:t>
            </a:r>
            <a:r>
              <a:rPr lang="fi-FI" i="1" dirty="0"/>
              <a:t> and </a:t>
            </a:r>
            <a:r>
              <a:rPr lang="fi-FI" i="1" dirty="0" err="1"/>
              <a:t>communicating</a:t>
            </a:r>
            <a:r>
              <a:rPr lang="fi-FI" i="1" dirty="0"/>
              <a:t> </a:t>
            </a:r>
            <a:r>
              <a:rPr lang="fi-FI" i="1" dirty="0" err="1"/>
              <a:t>meaning</a:t>
            </a:r>
            <a:r>
              <a:rPr lang="fi-FI" i="1" dirty="0"/>
              <a:t> is </a:t>
            </a:r>
            <a:r>
              <a:rPr lang="fi-FI" i="1" dirty="0" err="1"/>
              <a:t>what</a:t>
            </a:r>
            <a:r>
              <a:rPr lang="fi-FI" i="1" dirty="0"/>
              <a:t>  a </a:t>
            </a:r>
            <a:r>
              <a:rPr lang="fi-FI" i="1" dirty="0" err="1"/>
              <a:t>work</a:t>
            </a:r>
            <a:r>
              <a:rPr lang="fi-FI" i="1" dirty="0"/>
              <a:t> of </a:t>
            </a:r>
            <a:r>
              <a:rPr lang="fi-FI" i="1" dirty="0" err="1"/>
              <a:t>art</a:t>
            </a:r>
            <a:r>
              <a:rPr lang="fi-FI" i="1" dirty="0"/>
              <a:t> is </a:t>
            </a:r>
            <a:r>
              <a:rPr lang="fi-FI" i="1" dirty="0" err="1"/>
              <a:t>all</a:t>
            </a:r>
            <a:r>
              <a:rPr lang="fi-FI" i="1" dirty="0"/>
              <a:t> </a:t>
            </a:r>
            <a:r>
              <a:rPr lang="fi-FI" i="1" dirty="0" err="1"/>
              <a:t>about</a:t>
            </a:r>
            <a:r>
              <a:rPr lang="fi-FI" i="1" dirty="0"/>
              <a:t>.</a:t>
            </a:r>
          </a:p>
          <a:p>
            <a:endParaRPr lang="fi-FI" i="1" dirty="0"/>
          </a:p>
          <a:p>
            <a:pPr marL="0" indent="0">
              <a:buNone/>
            </a:pPr>
            <a:r>
              <a:rPr lang="fi-FI" sz="1800" b="1" dirty="0" err="1"/>
              <a:t>Diederik</a:t>
            </a:r>
            <a:r>
              <a:rPr lang="fi-FI" sz="1900" b="1" dirty="0"/>
              <a:t> W. </a:t>
            </a:r>
            <a:r>
              <a:rPr lang="fi-FI" sz="1900" b="1" dirty="0" err="1"/>
              <a:t>Schönau</a:t>
            </a:r>
            <a:r>
              <a:rPr lang="fi-FI" sz="1900" b="1" dirty="0"/>
              <a:t>, </a:t>
            </a:r>
            <a:r>
              <a:rPr lang="fi-FI" sz="1900" dirty="0"/>
              <a:t>2012:Towards </a:t>
            </a:r>
            <a:r>
              <a:rPr lang="fi-FI" sz="2100" dirty="0" err="1"/>
              <a:t>developmental</a:t>
            </a:r>
            <a:r>
              <a:rPr lang="fi-FI" sz="2100" dirty="0"/>
              <a:t> </a:t>
            </a:r>
            <a:r>
              <a:rPr lang="fi-FI" sz="2100" dirty="0" err="1"/>
              <a:t>self-assessment</a:t>
            </a:r>
            <a:r>
              <a:rPr lang="fi-FI" sz="2100" dirty="0"/>
              <a:t> in the </a:t>
            </a:r>
            <a:r>
              <a:rPr lang="fi-FI" sz="2100" dirty="0" err="1"/>
              <a:t>visual</a:t>
            </a:r>
            <a:r>
              <a:rPr lang="fi-FI" sz="2100" dirty="0"/>
              <a:t> </a:t>
            </a:r>
            <a:r>
              <a:rPr lang="fi-FI" sz="2100" dirty="0" err="1"/>
              <a:t>arts</a:t>
            </a:r>
            <a:r>
              <a:rPr lang="fi-FI" sz="2100" dirty="0"/>
              <a:t>: </a:t>
            </a:r>
            <a:r>
              <a:rPr lang="fi-FI" sz="2100" dirty="0" err="1"/>
              <a:t>Supporting</a:t>
            </a:r>
            <a:r>
              <a:rPr lang="fi-FI" sz="2100" dirty="0"/>
              <a:t>  new </a:t>
            </a:r>
            <a:r>
              <a:rPr lang="fi-FI" sz="2100" dirty="0" err="1"/>
              <a:t>ways</a:t>
            </a:r>
            <a:r>
              <a:rPr lang="fi-FI" sz="2100" dirty="0"/>
              <a:t> of </a:t>
            </a:r>
            <a:r>
              <a:rPr lang="fi-FI" sz="2100" dirty="0" err="1"/>
              <a:t>artistic</a:t>
            </a:r>
            <a:r>
              <a:rPr lang="fi-FI" sz="2100" dirty="0"/>
              <a:t> </a:t>
            </a:r>
            <a:r>
              <a:rPr lang="fi-FI" sz="2100" dirty="0" err="1"/>
              <a:t>learning</a:t>
            </a:r>
            <a:r>
              <a:rPr lang="fi-FI" sz="2100" dirty="0"/>
              <a:t> in </a:t>
            </a:r>
            <a:r>
              <a:rPr lang="fi-FI" sz="2100" dirty="0" err="1"/>
              <a:t>school</a:t>
            </a:r>
            <a:r>
              <a:rPr lang="fi-FI" sz="2100" dirty="0"/>
              <a:t>. International </a:t>
            </a:r>
            <a:r>
              <a:rPr lang="fi-FI" sz="2100" dirty="0" err="1"/>
              <a:t>Juornal</a:t>
            </a:r>
            <a:r>
              <a:rPr lang="fi-FI" sz="2100" dirty="0"/>
              <a:t> of </a:t>
            </a:r>
            <a:r>
              <a:rPr lang="fi-FI" sz="2100" dirty="0" err="1"/>
              <a:t>Education</a:t>
            </a:r>
            <a:r>
              <a:rPr lang="fi-FI" sz="2100" dirty="0"/>
              <a:t> Through </a:t>
            </a:r>
            <a:r>
              <a:rPr lang="fi-FI" sz="2100" dirty="0" err="1"/>
              <a:t>Art</a:t>
            </a:r>
            <a:r>
              <a:rPr lang="fi-FI" sz="2100" dirty="0"/>
              <a:t>, Volume 8 </a:t>
            </a:r>
            <a:r>
              <a:rPr lang="fi-FI" sz="2100" dirty="0" err="1"/>
              <a:t>Number</a:t>
            </a:r>
            <a:r>
              <a:rPr lang="fi-FI" sz="2100" dirty="0"/>
              <a:t> 1. </a:t>
            </a:r>
            <a:r>
              <a:rPr lang="fi-FI" sz="2100" i="1" dirty="0"/>
              <a:t> </a:t>
            </a:r>
          </a:p>
        </p:txBody>
      </p:sp>
      <p:pic>
        <p:nvPicPr>
          <p:cNvPr id="5" name="Kuva 4" descr="Kuva, joka sisältää kohteen henkilö, lattia, sisä, lapsi&#10;&#10;Kuvaus luotu automaattisesti">
            <a:extLst>
              <a:ext uri="{FF2B5EF4-FFF2-40B4-BE49-F238E27FC236}">
                <a16:creationId xmlns:a16="http://schemas.microsoft.com/office/drawing/2014/main" id="{22B2B1E7-ECE2-648F-C41C-265464A28BF3}"/>
              </a:ext>
            </a:extLst>
          </p:cNvPr>
          <p:cNvPicPr>
            <a:picLocks noChangeAspect="1"/>
          </p:cNvPicPr>
          <p:nvPr/>
        </p:nvPicPr>
        <p:blipFill>
          <a:blip r:embed="rId2">
            <a:alphaModFix amt="20000"/>
          </a:blip>
          <a:stretch>
            <a:fillRect/>
          </a:stretch>
        </p:blipFill>
        <p:spPr>
          <a:xfrm>
            <a:off x="0" y="-370609"/>
            <a:ext cx="12192000" cy="9143999"/>
          </a:xfrm>
          <a:prstGeom prst="rect">
            <a:avLst/>
          </a:prstGeom>
        </p:spPr>
      </p:pic>
    </p:spTree>
    <p:extLst>
      <p:ext uri="{BB962C8B-B14F-4D97-AF65-F5344CB8AC3E}">
        <p14:creationId xmlns:p14="http://schemas.microsoft.com/office/powerpoint/2010/main" val="51112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BF6678B-FC98-2443-8A38-A8182658BB47}"/>
              </a:ext>
            </a:extLst>
          </p:cNvPr>
          <p:cNvSpPr>
            <a:spLocks noGrp="1"/>
          </p:cNvSpPr>
          <p:nvPr>
            <p:ph type="ctrTitle"/>
          </p:nvPr>
        </p:nvSpPr>
        <p:spPr>
          <a:xfrm>
            <a:off x="613140" y="350838"/>
            <a:ext cx="10125484" cy="762000"/>
          </a:xfrm>
        </p:spPr>
        <p:txBody>
          <a:bodyPr>
            <a:normAutofit fontScale="90000"/>
          </a:bodyPr>
          <a:lstStyle/>
          <a:p>
            <a:pPr algn="l" eaLnBrk="1" hangingPunct="1"/>
            <a:r>
              <a:rPr lang="fi-FI" altLang="fi-FI" sz="4000" noProof="1">
                <a:solidFill>
                  <a:schemeClr val="accent6">
                    <a:lumMod val="60000"/>
                    <a:lumOff val="40000"/>
                  </a:schemeClr>
                </a:solidFill>
                <a:latin typeface="Impact" panose="020B0806030902050204" pitchFamily="34" charset="0"/>
                <a:ea typeface="ＭＳ Ｐゴシック" panose="020B0600070205080204" pitchFamily="34" charset="-128"/>
              </a:rPr>
              <a:t>MITÄ ja MITEN ARVIOIDAAN KUVATAITEESSA </a:t>
            </a:r>
            <a:r>
              <a:rPr lang="fi-FI" altLang="fi-FI" sz="4000" dirty="0">
                <a:solidFill>
                  <a:schemeClr val="accent6">
                    <a:lumMod val="60000"/>
                    <a:lumOff val="40000"/>
                  </a:schemeClr>
                </a:solidFill>
                <a:latin typeface="Century Gothic" panose="020B0502020202020204" pitchFamily="34" charset="0"/>
                <a:ea typeface="ＭＳ Ｐゴシック" panose="020B0600070205080204" pitchFamily="34" charset="-128"/>
              </a:rPr>
              <a:t> </a:t>
            </a:r>
            <a:r>
              <a:rPr lang="fi-FI" altLang="fi-FI" sz="1200" dirty="0">
                <a:solidFill>
                  <a:schemeClr val="accent6">
                    <a:lumMod val="60000"/>
                    <a:lumOff val="40000"/>
                  </a:schemeClr>
                </a:solidFill>
                <a:latin typeface="Century Gothic" panose="020B0502020202020204" pitchFamily="34" charset="0"/>
                <a:ea typeface="ＭＳ Ｐゴシック" panose="020B0600070205080204" pitchFamily="34" charset="-128"/>
              </a:rPr>
              <a:t>                                                         </a:t>
            </a:r>
            <a:r>
              <a:rPr lang="fi-FI" altLang="fi-FI" sz="1200" dirty="0">
                <a:latin typeface="Century Gothic" panose="020B0502020202020204" pitchFamily="34" charset="0"/>
                <a:ea typeface="ＭＳ Ｐゴシック" panose="020B0600070205080204" pitchFamily="34" charset="-128"/>
              </a:rPr>
              <a:t>Antti Lokka 2023</a:t>
            </a:r>
            <a:br>
              <a:rPr lang="fi-FI" altLang="fi-FI" sz="2000" dirty="0">
                <a:latin typeface="Trebuchet MS" panose="020B0703020202090204" pitchFamily="34" charset="0"/>
                <a:ea typeface="ＭＳ Ｐゴシック" panose="020B0600070205080204" pitchFamily="34" charset="-128"/>
              </a:rPr>
            </a:br>
            <a:r>
              <a:rPr lang="fi-FI" altLang="fi-FI" sz="2000" dirty="0">
                <a:latin typeface="Trebuchet MS" panose="020B0703020202090204" pitchFamily="34" charset="0"/>
                <a:ea typeface="ＭＳ Ｐゴシック" panose="020B0600070205080204" pitchFamily="34" charset="-128"/>
              </a:rPr>
              <a:t>			</a:t>
            </a:r>
            <a:endParaRPr lang="fi-FI" altLang="fi-FI" dirty="0">
              <a:latin typeface="Trebuchet MS" panose="020B0703020202090204" pitchFamily="34" charset="0"/>
              <a:ea typeface="ＭＳ Ｐゴシック" panose="020B0600070205080204" pitchFamily="34" charset="-128"/>
            </a:endParaRPr>
          </a:p>
        </p:txBody>
      </p:sp>
      <p:sp>
        <p:nvSpPr>
          <p:cNvPr id="39938" name="Rectangle 3">
            <a:extLst>
              <a:ext uri="{FF2B5EF4-FFF2-40B4-BE49-F238E27FC236}">
                <a16:creationId xmlns:a16="http://schemas.microsoft.com/office/drawing/2014/main" id="{8780CE5C-5E1F-294C-8492-80E974D03B90}"/>
              </a:ext>
            </a:extLst>
          </p:cNvPr>
          <p:cNvSpPr>
            <a:spLocks noGrp="1"/>
          </p:cNvSpPr>
          <p:nvPr>
            <p:ph type="subTitle" idx="1"/>
          </p:nvPr>
        </p:nvSpPr>
        <p:spPr>
          <a:xfrm>
            <a:off x="9926053" y="3043989"/>
            <a:ext cx="562561" cy="3356812"/>
          </a:xfrm>
        </p:spPr>
        <p:txBody>
          <a:bodyPr>
            <a:normAutofit/>
          </a:bodyPr>
          <a:lstStyle/>
          <a:p>
            <a:pPr algn="l" eaLnBrk="1" hangingPunct="1"/>
            <a:endParaRPr lang="fi-FI" altLang="fi-FI"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2400" baseline="30000" noProof="1">
              <a:solidFill>
                <a:srgbClr val="0069B3"/>
              </a:solidFill>
              <a:latin typeface="Century Gothic" panose="020B0502020202020204" pitchFamily="34" charset="0"/>
              <a:ea typeface="ＭＳ Ｐゴシック" panose="020B0600070205080204" pitchFamily="34" charset="-128"/>
            </a:endParaRPr>
          </a:p>
          <a:p>
            <a:pPr eaLnBrk="1" hangingPunct="1"/>
            <a:endParaRPr lang="fi-FI" altLang="fi-FI" sz="3600" dirty="0">
              <a:solidFill>
                <a:srgbClr val="898989"/>
              </a:solidFill>
              <a:latin typeface="Trebuchet MS" panose="020B0703020202090204" pitchFamily="34" charset="0"/>
              <a:ea typeface="ＭＳ Ｐゴシック" panose="020B0600070205080204" pitchFamily="34" charset="-128"/>
            </a:endParaRPr>
          </a:p>
        </p:txBody>
      </p:sp>
      <p:sp>
        <p:nvSpPr>
          <p:cNvPr id="2" name="Tekstiruutu 1">
            <a:extLst>
              <a:ext uri="{FF2B5EF4-FFF2-40B4-BE49-F238E27FC236}">
                <a16:creationId xmlns:a16="http://schemas.microsoft.com/office/drawing/2014/main" id="{B2B52FE1-4323-4860-7B1A-1F294ED6F871}"/>
              </a:ext>
            </a:extLst>
          </p:cNvPr>
          <p:cNvSpPr txBox="1"/>
          <p:nvPr/>
        </p:nvSpPr>
        <p:spPr>
          <a:xfrm>
            <a:off x="613140" y="1228397"/>
            <a:ext cx="10258302" cy="5262979"/>
          </a:xfrm>
          <a:prstGeom prst="rect">
            <a:avLst/>
          </a:prstGeom>
          <a:noFill/>
        </p:spPr>
        <p:txBody>
          <a:bodyPr wrap="square" rtlCol="0">
            <a:spAutoFit/>
          </a:bodyPr>
          <a:lstStyle/>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Reilun arvioinnin näkökulmat</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Lait, säännöt ja sitoumukset</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Opettajan hyvinvointi &amp; työajan viisas käyttö</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Oppilaan hyvinvointi</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Sosiaalinen oikeuden-</a:t>
            </a:r>
          </a:p>
          <a:p>
            <a:r>
              <a:rPr lang="fi-FI" sz="2800" dirty="0">
                <a:solidFill>
                  <a:srgbClr val="08306D"/>
                </a:solidFill>
                <a:latin typeface="Century Gothic" panose="020B0502020202020204" pitchFamily="34" charset="0"/>
              </a:rPr>
              <a:t>   mukaisuus</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Oppimisorientaatio</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Oppimisen ohjaaminen </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 mitä tietoja, taitoja </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ja asenteita harjoitellaan?</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Oppilaan toimijuus</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Yhteisöllisyys</a:t>
            </a:r>
          </a:p>
        </p:txBody>
      </p:sp>
      <p:pic>
        <p:nvPicPr>
          <p:cNvPr id="5" name="Kuva 4" descr="Kuva, joka sisältää kohteen ruoho, puu, ulko, metsä&#10;&#10;Kuvaus luotu automaattisesti">
            <a:extLst>
              <a:ext uri="{FF2B5EF4-FFF2-40B4-BE49-F238E27FC236}">
                <a16:creationId xmlns:a16="http://schemas.microsoft.com/office/drawing/2014/main" id="{02FC599E-BC39-47B3-0469-F3F1694EA435}"/>
              </a:ext>
            </a:extLst>
          </p:cNvPr>
          <p:cNvPicPr>
            <a:picLocks noChangeAspect="1"/>
          </p:cNvPicPr>
          <p:nvPr/>
        </p:nvPicPr>
        <p:blipFill>
          <a:blip r:embed="rId3"/>
          <a:stretch>
            <a:fillRect/>
          </a:stretch>
        </p:blipFill>
        <p:spPr>
          <a:xfrm>
            <a:off x="5489171" y="3043989"/>
            <a:ext cx="5249453" cy="3472371"/>
          </a:xfrm>
          <a:prstGeom prst="rect">
            <a:avLst/>
          </a:prstGeom>
        </p:spPr>
      </p:pic>
    </p:spTree>
    <p:extLst>
      <p:ext uri="{BB962C8B-B14F-4D97-AF65-F5344CB8AC3E}">
        <p14:creationId xmlns:p14="http://schemas.microsoft.com/office/powerpoint/2010/main" val="175413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13</a:t>
            </a:fld>
            <a:endParaRPr lang="fi-FI" dirty="0"/>
          </a:p>
        </p:txBody>
      </p:sp>
      <p:sp>
        <p:nvSpPr>
          <p:cNvPr id="4" name="Title 3"/>
          <p:cNvSpPr>
            <a:spLocks noGrp="1"/>
          </p:cNvSpPr>
          <p:nvPr>
            <p:ph type="title"/>
          </p:nvPr>
        </p:nvSpPr>
        <p:spPr>
          <a:xfrm>
            <a:off x="609603" y="-212034"/>
            <a:ext cx="9824559" cy="1683996"/>
          </a:xfrm>
        </p:spPr>
        <p:txBody>
          <a:bodyPr>
            <a:normAutofit fontScale="90000"/>
          </a:bodyPr>
          <a:lstStyle/>
          <a:p>
            <a:pPr lvl="0"/>
            <a:br>
              <a:rPr lang="fi-FI" b="0" dirty="0">
                <a:solidFill>
                  <a:srgbClr val="D35305"/>
                </a:solidFill>
                <a:latin typeface="Impact"/>
                <a:ea typeface="Helvetica Neue"/>
                <a:cs typeface="Impact"/>
                <a:sym typeface="Helvetica Neue"/>
              </a:rPr>
            </a:br>
            <a:r>
              <a:rPr lang="fi-FI" b="0" dirty="0">
                <a:solidFill>
                  <a:srgbClr val="3A9B54"/>
                </a:solidFill>
                <a:latin typeface="Impact"/>
                <a:ea typeface="Helvetica Neue"/>
                <a:cs typeface="Impact"/>
                <a:sym typeface="Helvetica Neue"/>
              </a:rPr>
              <a:t>PEDAGOGINEN TEHTÄVÄ  23.10.  Pro</a:t>
            </a:r>
            <a:br>
              <a:rPr lang="fi-FI" b="0" dirty="0">
                <a:solidFill>
                  <a:srgbClr val="D35305"/>
                </a:solidFill>
                <a:latin typeface="Impact"/>
                <a:ea typeface="Helvetica Neue"/>
                <a:cs typeface="Impact"/>
                <a:sym typeface="Helvetica Neue"/>
              </a:rPr>
            </a:br>
            <a:endParaRPr lang="en-US" dirty="0"/>
          </a:p>
        </p:txBody>
      </p:sp>
      <p:sp>
        <p:nvSpPr>
          <p:cNvPr id="5" name="Content Placeholder 4"/>
          <p:cNvSpPr>
            <a:spLocks noGrp="1"/>
          </p:cNvSpPr>
          <p:nvPr>
            <p:ph idx="1"/>
          </p:nvPr>
        </p:nvSpPr>
        <p:spPr>
          <a:xfrm>
            <a:off x="713678" y="954157"/>
            <a:ext cx="9497122" cy="5447699"/>
          </a:xfrm>
        </p:spPr>
        <p:txBody>
          <a:bodyPr>
            <a:normAutofit fontScale="92500" lnSpcReduction="10000"/>
          </a:bodyPr>
          <a:lstStyle/>
          <a:p>
            <a:pPr marL="0" indent="0">
              <a:lnSpc>
                <a:spcPct val="80000"/>
              </a:lnSpc>
              <a:spcBef>
                <a:spcPts val="350"/>
              </a:spcBef>
              <a:buClr>
                <a:srgbClr val="000099"/>
              </a:buClr>
              <a:buSzPct val="25000"/>
              <a:buNone/>
            </a:pPr>
            <a:r>
              <a:rPr lang="fi-FI" sz="2400" dirty="0">
                <a:solidFill>
                  <a:schemeClr val="dk1"/>
                </a:solidFill>
                <a:sym typeface="Helvetica Neue"/>
              </a:rPr>
              <a:t> </a:t>
            </a:r>
            <a:endParaRPr lang="fi-FI" sz="2800" dirty="0">
              <a:solidFill>
                <a:schemeClr val="dk1"/>
              </a:solidFill>
              <a:sym typeface="Helvetica Neue"/>
            </a:endParaRPr>
          </a:p>
          <a:p>
            <a:pPr marL="0" indent="0">
              <a:lnSpc>
                <a:spcPct val="80000"/>
              </a:lnSpc>
              <a:spcBef>
                <a:spcPts val="350"/>
              </a:spcBef>
              <a:buClr>
                <a:srgbClr val="000099"/>
              </a:buClr>
              <a:buSzPct val="25000"/>
              <a:buNone/>
            </a:pPr>
            <a:r>
              <a:rPr lang="fi-FI" sz="2800" dirty="0">
                <a:solidFill>
                  <a:srgbClr val="002060"/>
                </a:solidFill>
                <a:sym typeface="Helvetica Neue"/>
              </a:rPr>
              <a:t>Suunnitelkaa toiminnallinen työpaja peruskoulun 3-6.lk oppilaille teemana taidemuseokäynti – ennen tai jälkeen- työpajan ja monilukutaito.</a:t>
            </a:r>
          </a:p>
          <a:p>
            <a:pPr marL="0" indent="0">
              <a:lnSpc>
                <a:spcPct val="80000"/>
              </a:lnSpc>
              <a:spcBef>
                <a:spcPts val="350"/>
              </a:spcBef>
              <a:buClr>
                <a:srgbClr val="000099"/>
              </a:buClr>
              <a:buSzPct val="25000"/>
              <a:buNone/>
            </a:pPr>
            <a:endParaRPr lang="fi-FI" sz="2400" dirty="0"/>
          </a:p>
          <a:p>
            <a:pPr marL="0" indent="0">
              <a:lnSpc>
                <a:spcPct val="80000"/>
              </a:lnSpc>
              <a:spcBef>
                <a:spcPts val="350"/>
              </a:spcBef>
              <a:buClr>
                <a:srgbClr val="000099"/>
              </a:buClr>
              <a:buSzPct val="82638"/>
              <a:buNone/>
            </a:pPr>
            <a:r>
              <a:rPr lang="fi-FI" sz="2400" b="1" dirty="0"/>
              <a:t> </a:t>
            </a:r>
            <a:r>
              <a:rPr lang="fi-FI" sz="2400" b="1" dirty="0">
                <a:latin typeface="Gill Sans MT" panose="020B0502020104020203" pitchFamily="34" charset="77"/>
              </a:rPr>
              <a:t> </a:t>
            </a:r>
            <a:r>
              <a:rPr lang="fi-FI" sz="2400" b="1" dirty="0">
                <a:latin typeface="Gill Sans MT" panose="020B0502020104020203" pitchFamily="34" charset="77"/>
                <a:cs typeface="Impact"/>
              </a:rPr>
              <a:t>    3 </a:t>
            </a:r>
            <a:r>
              <a:rPr lang="fi-FI" sz="2400" b="1" dirty="0">
                <a:latin typeface="Gill Sans MT" panose="020B0502020104020203" pitchFamily="34" charset="77"/>
                <a:cs typeface="Impact"/>
                <a:sym typeface="Helvetica Neue"/>
              </a:rPr>
              <a:t> ryhmää jotka suunnittelevat ja toteuttavat:</a:t>
            </a:r>
          </a:p>
          <a:p>
            <a:pPr>
              <a:lnSpc>
                <a:spcPct val="80000"/>
              </a:lnSpc>
              <a:spcBef>
                <a:spcPts val="350"/>
              </a:spcBef>
              <a:buClr>
                <a:srgbClr val="000099"/>
              </a:buClr>
              <a:buSzPct val="82638"/>
              <a:buFont typeface="Noto Sans Symbols"/>
              <a:buChar char="•"/>
            </a:pPr>
            <a:endParaRPr lang="fi-FI" sz="2400" dirty="0">
              <a:solidFill>
                <a:schemeClr val="dk1"/>
              </a:solidFill>
              <a:sym typeface="Helvetica Neue"/>
            </a:endParaRPr>
          </a:p>
          <a:p>
            <a:pPr lvl="1">
              <a:lnSpc>
                <a:spcPct val="80000"/>
              </a:lnSpc>
              <a:spcBef>
                <a:spcPts val="300"/>
              </a:spcBef>
              <a:buClr>
                <a:schemeClr val="dk1"/>
              </a:buClr>
              <a:buSzPct val="100000"/>
              <a:buFont typeface="Helvetica Neue"/>
              <a:buChar char="–"/>
            </a:pPr>
            <a:r>
              <a:rPr lang="fi-FI" sz="2400" dirty="0">
                <a:solidFill>
                  <a:srgbClr val="002060"/>
                </a:solidFill>
              </a:rPr>
              <a:t>tuntisuunnitelman 3 x 45 min. pohjautuen verkkosivuihin:</a:t>
            </a:r>
          </a:p>
          <a:p>
            <a:pPr lvl="1">
              <a:lnSpc>
                <a:spcPct val="80000"/>
              </a:lnSpc>
              <a:spcBef>
                <a:spcPts val="300"/>
              </a:spcBef>
              <a:buClr>
                <a:schemeClr val="dk1"/>
              </a:buClr>
              <a:buSzPct val="100000"/>
              <a:buFont typeface="Helvetica Neue"/>
              <a:buChar char="–"/>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a:solidFill>
                  <a:srgbClr val="19816F"/>
                </a:solidFill>
                <a:hlinkClick r:id="rId2">
                  <a:extLst>
                    <a:ext uri="{A12FA001-AC4F-418D-AE19-62706E023703}">
                      <ahyp:hlinkClr xmlns:ahyp="http://schemas.microsoft.com/office/drawing/2018/hyperlinkcolor" val="tx"/>
                    </a:ext>
                  </a:extLst>
                </a:hlinkClick>
              </a:rPr>
              <a:t>https://www.jyvaskyla.fi/taidemuseo/nayttelyt-ja-tapahtumat/verkkonayttelyt</a:t>
            </a:r>
            <a:r>
              <a:rPr lang="fi-FI" sz="1700" dirty="0">
                <a:solidFill>
                  <a:srgbClr val="19816F"/>
                </a:solidFill>
              </a:rPr>
              <a:t>          tai</a:t>
            </a:r>
          </a:p>
          <a:p>
            <a:pPr marL="457200" lvl="1" indent="0">
              <a:lnSpc>
                <a:spcPct val="80000"/>
              </a:lnSpc>
              <a:spcBef>
                <a:spcPts val="300"/>
              </a:spcBef>
              <a:buClr>
                <a:schemeClr val="dk1"/>
              </a:buClr>
              <a:buSzPct val="100000"/>
              <a:buNone/>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a:solidFill>
                  <a:srgbClr val="19816F"/>
                </a:solidFill>
                <a:hlinkClick r:id="rId3">
                  <a:extLst>
                    <a:ext uri="{A12FA001-AC4F-418D-AE19-62706E023703}">
                      <ahyp:hlinkClr xmlns:ahyp="http://schemas.microsoft.com/office/drawing/2018/hyperlinkcolor" val="tx"/>
                    </a:ext>
                  </a:extLst>
                </a:hlinkClick>
              </a:rPr>
              <a:t>https://www.oph.fi/fi/opettajat-ja-kasvattajat/materiaaleja-kuvataiteen-opetuksen-tueksi</a:t>
            </a:r>
            <a:r>
              <a:rPr lang="fi-FI" sz="1700" dirty="0">
                <a:solidFill>
                  <a:srgbClr val="19816F"/>
                </a:solidFill>
              </a:rPr>
              <a:t>   sekä</a:t>
            </a:r>
          </a:p>
          <a:p>
            <a:pPr marL="457200" lvl="1" indent="0">
              <a:lnSpc>
                <a:spcPct val="80000"/>
              </a:lnSpc>
              <a:spcBef>
                <a:spcPts val="300"/>
              </a:spcBef>
              <a:buClr>
                <a:schemeClr val="dk1"/>
              </a:buClr>
              <a:buSzPct val="100000"/>
              <a:buNone/>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err="1">
                <a:solidFill>
                  <a:srgbClr val="19816F"/>
                </a:solidFill>
                <a:hlinkClick r:id="rId4">
                  <a:extLst>
                    <a:ext uri="{A12FA001-AC4F-418D-AE19-62706E023703}">
                      <ahyp:hlinkClr xmlns:ahyp="http://schemas.microsoft.com/office/drawing/2018/hyperlinkcolor" val="tx"/>
                    </a:ext>
                  </a:extLst>
                </a:hlinkClick>
              </a:rPr>
              <a:t>https</a:t>
            </a:r>
            <a:r>
              <a:rPr lang="fi-FI" sz="1700" dirty="0">
                <a:solidFill>
                  <a:srgbClr val="19816F"/>
                </a:solidFill>
                <a:hlinkClick r:id="rId4">
                  <a:extLst>
                    <a:ext uri="{A12FA001-AC4F-418D-AE19-62706E023703}">
                      <ahyp:hlinkClr xmlns:ahyp="http://schemas.microsoft.com/office/drawing/2018/hyperlinkcolor" val="tx"/>
                    </a:ext>
                  </a:extLst>
                </a:hlinkClick>
              </a:rPr>
              <a:t>://</a:t>
            </a:r>
            <a:r>
              <a:rPr lang="fi-FI" sz="1700" dirty="0" err="1">
                <a:solidFill>
                  <a:srgbClr val="19816F"/>
                </a:solidFill>
                <a:hlinkClick r:id="rId4">
                  <a:extLst>
                    <a:ext uri="{A12FA001-AC4F-418D-AE19-62706E023703}">
                      <ahyp:hlinkClr xmlns:ahyp="http://schemas.microsoft.com/office/drawing/2018/hyperlinkcolor" val="tx"/>
                    </a:ext>
                  </a:extLst>
                </a:hlinkClick>
              </a:rPr>
              <a:t>eperusteet.opintopolku.fi</a:t>
            </a:r>
            <a:r>
              <a:rPr lang="fi-FI" sz="1700" dirty="0">
                <a:solidFill>
                  <a:srgbClr val="19816F"/>
                </a:solidFill>
                <a:hlinkClick r:id="rId4">
                  <a:extLst>
                    <a:ext uri="{A12FA001-AC4F-418D-AE19-62706E023703}">
                      <ahyp:hlinkClr xmlns:ahyp="http://schemas.microsoft.com/office/drawing/2018/hyperlinkcolor" val="tx"/>
                    </a:ext>
                  </a:extLst>
                </a:hlinkClick>
              </a:rPr>
              <a:t>/#/</a:t>
            </a:r>
            <a:r>
              <a:rPr lang="fi-FI" sz="1700" dirty="0" err="1">
                <a:solidFill>
                  <a:srgbClr val="19816F"/>
                </a:solidFill>
                <a:hlinkClick r:id="rId4">
                  <a:extLst>
                    <a:ext uri="{A12FA001-AC4F-418D-AE19-62706E023703}">
                      <ahyp:hlinkClr xmlns:ahyp="http://schemas.microsoft.com/office/drawing/2018/hyperlinkcolor" val="tx"/>
                    </a:ext>
                  </a:extLst>
                </a:hlinkClick>
              </a:rPr>
              <a:t>fi</a:t>
            </a:r>
            <a:r>
              <a:rPr lang="fi-FI" sz="1700" dirty="0">
                <a:solidFill>
                  <a:srgbClr val="19816F"/>
                </a:solidFill>
                <a:hlinkClick r:id="rId4">
                  <a:extLst>
                    <a:ext uri="{A12FA001-AC4F-418D-AE19-62706E023703}">
                      <ahyp:hlinkClr xmlns:ahyp="http://schemas.microsoft.com/office/drawing/2018/hyperlinkcolor" val="tx"/>
                    </a:ext>
                  </a:extLst>
                </a:hlinkClick>
              </a:rPr>
              <a:t>/perusopetus/419550/vuosiluokkakokonaisuus/428782/oppiaine/466342</a:t>
            </a:r>
            <a:endParaRPr lang="fi-FI" sz="1700" dirty="0">
              <a:solidFill>
                <a:srgbClr val="19816F"/>
              </a:solidFill>
            </a:endParaRPr>
          </a:p>
          <a:p>
            <a:pPr marL="457200" lvl="1" indent="0">
              <a:lnSpc>
                <a:spcPct val="80000"/>
              </a:lnSpc>
              <a:spcBef>
                <a:spcPts val="300"/>
              </a:spcBef>
              <a:buClr>
                <a:schemeClr val="dk1"/>
              </a:buClr>
              <a:buSzPct val="100000"/>
              <a:buNone/>
            </a:pPr>
            <a:endParaRPr lang="fi-FI" sz="2400" dirty="0">
              <a:solidFill>
                <a:srgbClr val="002060"/>
              </a:solidFill>
            </a:endParaRP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millaista oppimateriaalia suunnitelmaan liittyy, työtapa …</a:t>
            </a: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mitkä kuvataiteen </a:t>
            </a:r>
            <a:r>
              <a:rPr lang="fi-FI" dirty="0" err="1">
                <a:solidFill>
                  <a:srgbClr val="002060"/>
                </a:solidFill>
                <a:sym typeface="Helvetica Neue"/>
              </a:rPr>
              <a:t>ops:in</a:t>
            </a:r>
            <a:r>
              <a:rPr lang="fi-FI" dirty="0">
                <a:solidFill>
                  <a:srgbClr val="002060"/>
                </a:solidFill>
                <a:sym typeface="Helvetica Neue"/>
              </a:rPr>
              <a:t> tavoitteet ja alueet liittyvät tähän?</a:t>
            </a: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mihin pitempään kokonaisuuteen tehtävä voi kuulua?</a:t>
            </a:r>
          </a:p>
          <a:p>
            <a:pPr lvl="1">
              <a:lnSpc>
                <a:spcPct val="80000"/>
              </a:lnSpc>
              <a:spcBef>
                <a:spcPts val="300"/>
              </a:spcBef>
              <a:buClr>
                <a:schemeClr val="dk1"/>
              </a:buClr>
              <a:buSzPct val="100000"/>
              <a:buFont typeface="Helvetica Neue"/>
              <a:buChar char="–"/>
            </a:pPr>
            <a:r>
              <a:rPr lang="fi-FI" dirty="0">
                <a:solidFill>
                  <a:srgbClr val="002060"/>
                </a:solidFill>
              </a:rPr>
              <a:t>toteutus mahdollinen 13.11. demolla.</a:t>
            </a:r>
          </a:p>
          <a:p>
            <a:pPr marL="457200" lvl="1" indent="0">
              <a:lnSpc>
                <a:spcPct val="80000"/>
              </a:lnSpc>
              <a:spcBef>
                <a:spcPts val="300"/>
              </a:spcBef>
              <a:buClr>
                <a:schemeClr val="dk1"/>
              </a:buClr>
              <a:buSzPct val="100000"/>
              <a:buNone/>
            </a:pPr>
            <a:endParaRPr lang="fi-FI" sz="2000" dirty="0">
              <a:solidFill>
                <a:schemeClr val="dk1"/>
              </a:solidFill>
              <a:sym typeface="Helvetica Neue"/>
            </a:endParaRPr>
          </a:p>
          <a:p>
            <a:pPr marL="457200" lvl="1" indent="0">
              <a:lnSpc>
                <a:spcPct val="80000"/>
              </a:lnSpc>
              <a:spcBef>
                <a:spcPts val="300"/>
              </a:spcBef>
              <a:buClr>
                <a:schemeClr val="dk1"/>
              </a:buClr>
              <a:buSzPct val="25000"/>
              <a:buNone/>
            </a:pPr>
            <a:endParaRPr lang="fi-FI" sz="1500" dirty="0">
              <a:solidFill>
                <a:schemeClr val="dk1"/>
              </a:solidFill>
              <a:latin typeface="Helvetica Neue"/>
              <a:ea typeface="Helvetica Neue"/>
              <a:cs typeface="Helvetica Neue"/>
              <a:sym typeface="Helvetica Neue"/>
            </a:endParaRPr>
          </a:p>
          <a:p>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1443836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605DEEF-F9C1-6348-A2A0-69607B0E031B}"/>
              </a:ext>
            </a:extLst>
          </p:cNvPr>
          <p:cNvSpPr>
            <a:spLocks noGrp="1" noChangeArrowheads="1"/>
          </p:cNvSpPr>
          <p:nvPr>
            <p:ph type="ctrTitle"/>
          </p:nvPr>
        </p:nvSpPr>
        <p:spPr>
          <a:xfrm>
            <a:off x="501041" y="0"/>
            <a:ext cx="9785959" cy="1182029"/>
          </a:xfrm>
        </p:spPr>
        <p:txBody>
          <a:bodyPr>
            <a:normAutofit fontScale="90000"/>
          </a:bodyPr>
          <a:lstStyle/>
          <a:p>
            <a:pPr algn="l" eaLnBrk="1" hangingPunct="1">
              <a:defRPr/>
            </a:pPr>
            <a:br>
              <a:rPr lang="fi-FI" sz="4000" dirty="0">
                <a:solidFill>
                  <a:schemeClr val="tx2">
                    <a:lumMod val="75000"/>
                  </a:schemeClr>
                </a:solidFill>
                <a:latin typeface="Impact" charset="0"/>
                <a:cs typeface="Century Gothic" charset="0"/>
              </a:rPr>
            </a:br>
            <a:r>
              <a:rPr lang="fi-FI" sz="4000" dirty="0">
                <a:solidFill>
                  <a:schemeClr val="tx2">
                    <a:lumMod val="75000"/>
                  </a:schemeClr>
                </a:solidFill>
                <a:latin typeface="Century Gothic" panose="020B0502020202020204" pitchFamily="34" charset="0"/>
                <a:cs typeface="Century Gothic" charset="0"/>
              </a:rPr>
              <a:t>LUOVUUDEN ARVIOINTITAPOJA</a:t>
            </a:r>
            <a:r>
              <a:rPr lang="fi-FI" sz="2400" dirty="0">
                <a:latin typeface="Impact" charset="0"/>
              </a:rPr>
              <a:t>	</a:t>
            </a:r>
            <a:r>
              <a:rPr lang="fi-FI" sz="2400" dirty="0">
                <a:latin typeface="Trebuchet MS" charset="0"/>
              </a:rPr>
              <a:t>                            </a:t>
            </a:r>
            <a:r>
              <a:rPr lang="fi-FI" sz="1200" dirty="0">
                <a:latin typeface="Century Gothic" charset="0"/>
              </a:rPr>
              <a:t>       2023</a:t>
            </a:r>
            <a:r>
              <a:rPr lang="fi-FI" sz="1200" dirty="0">
                <a:latin typeface="Century Gothic" charset="0"/>
                <a:cs typeface="Century Gothic" charset="0"/>
              </a:rPr>
              <a:t> Antti Lokka</a:t>
            </a:r>
            <a:r>
              <a:rPr lang="fi-FI" sz="1200" dirty="0">
                <a:latin typeface="Trebuchet MS" charset="0"/>
              </a:rPr>
              <a:t>	</a:t>
            </a:r>
            <a:r>
              <a:rPr lang="fi-FI" sz="2400" dirty="0">
                <a:latin typeface="Trebuchet MS" charset="0"/>
              </a:rPr>
              <a:t>	</a:t>
            </a:r>
            <a:endParaRPr lang="fi-FI" dirty="0">
              <a:latin typeface="Trebuchet MS" charset="0"/>
            </a:endParaRPr>
          </a:p>
        </p:txBody>
      </p:sp>
      <p:sp>
        <p:nvSpPr>
          <p:cNvPr id="46082" name="Rectangle 3">
            <a:extLst>
              <a:ext uri="{FF2B5EF4-FFF2-40B4-BE49-F238E27FC236}">
                <a16:creationId xmlns:a16="http://schemas.microsoft.com/office/drawing/2014/main" id="{E21788C5-7DB6-3C43-A559-9D0F9AA6A589}"/>
              </a:ext>
            </a:extLst>
          </p:cNvPr>
          <p:cNvSpPr>
            <a:spLocks noGrp="1"/>
          </p:cNvSpPr>
          <p:nvPr>
            <p:ph type="subTitle" idx="1"/>
          </p:nvPr>
        </p:nvSpPr>
        <p:spPr>
          <a:xfrm>
            <a:off x="501041" y="1629508"/>
            <a:ext cx="11098060" cy="4793517"/>
          </a:xfrm>
        </p:spPr>
        <p:txBody>
          <a:bodyPr/>
          <a:lstStyle/>
          <a:p>
            <a:pPr marL="514350" indent="-514350" algn="l">
              <a:buFontTx/>
              <a:buAutoNum type="arabicPeriod"/>
            </a:pPr>
            <a:r>
              <a:rPr lang="fi-FI" altLang="fi-FI" dirty="0">
                <a:solidFill>
                  <a:srgbClr val="898989"/>
                </a:solidFill>
                <a:latin typeface="Century Gothic" panose="020B0502020202020204" pitchFamily="34" charset="0"/>
                <a:ea typeface="ＭＳ 明朝" panose="02020609040205080304" pitchFamily="49" charset="-128"/>
              </a:rPr>
              <a:t>RAJOJEN LAAJENTAMINEN </a:t>
            </a:r>
            <a:r>
              <a:rPr lang="fi-FI" altLang="fi-FI" sz="1800" dirty="0">
                <a:solidFill>
                  <a:schemeClr val="tx1"/>
                </a:solidFill>
                <a:latin typeface="Century Gothic" panose="020B0502020202020204" pitchFamily="34" charset="0"/>
                <a:ea typeface="ＭＳ 明朝" panose="02020609040205080304" pitchFamily="49" charset="-128"/>
              </a:rPr>
              <a:t>– uusi käyttötarkoitus jollekin</a:t>
            </a:r>
          </a:p>
          <a:p>
            <a:pPr marL="514350" indent="-514350" algn="l">
              <a:buFontTx/>
              <a:buAutoNum type="arabicPeriod"/>
            </a:pPr>
            <a:r>
              <a:rPr lang="fi-FI" altLang="fi-FI" dirty="0">
                <a:solidFill>
                  <a:schemeClr val="tx1"/>
                </a:solidFill>
                <a:latin typeface="Century Gothic" panose="020B0502020202020204" pitchFamily="34" charset="0"/>
                <a:ea typeface="ＭＳ 明朝" panose="02020609040205080304" pitchFamily="49" charset="-128"/>
              </a:rPr>
              <a:t>KEKSIMINEN </a:t>
            </a:r>
          </a:p>
          <a:p>
            <a:pPr algn="l"/>
            <a:r>
              <a:rPr lang="fi-FI" altLang="fi-FI" sz="1800" dirty="0">
                <a:solidFill>
                  <a:schemeClr val="tx1"/>
                </a:solidFill>
                <a:latin typeface="Century Gothic" panose="020B0502020202020204" pitchFamily="34" charset="0"/>
                <a:ea typeface="ＭＳ 明朝" panose="02020609040205080304" pitchFamily="49" charset="-128"/>
              </a:rPr>
              <a:t> vrt. peli – leikki,  muotoilu – koulutaide  kultakausi – nykytaide.  luodaan kokonaan uutta</a:t>
            </a:r>
          </a:p>
          <a:p>
            <a:pPr marL="514350" indent="-514350" algn="l"/>
            <a:r>
              <a:rPr lang="fi-FI" altLang="fi-FI" dirty="0">
                <a:solidFill>
                  <a:schemeClr val="accent1"/>
                </a:solidFill>
                <a:latin typeface="Century Gothic" panose="020B0502020202020204" pitchFamily="34" charset="0"/>
                <a:ea typeface="ＭＳ 明朝" panose="02020609040205080304" pitchFamily="49" charset="-128"/>
              </a:rPr>
              <a:t>3. </a:t>
            </a:r>
            <a:r>
              <a:rPr lang="fi-FI" altLang="fi-FI" dirty="0">
                <a:solidFill>
                  <a:srgbClr val="898989"/>
                </a:solidFill>
                <a:latin typeface="Century Gothic" panose="020B0502020202020204" pitchFamily="34" charset="0"/>
                <a:ea typeface="ＭＳ 明朝" panose="02020609040205080304" pitchFamily="49" charset="-128"/>
              </a:rPr>
              <a:t>RAJOJEN RIKKOMINEN </a:t>
            </a:r>
            <a:r>
              <a:rPr lang="fi-FI" altLang="fi-FI" sz="1800" dirty="0">
                <a:solidFill>
                  <a:schemeClr val="tx1"/>
                </a:solidFill>
                <a:latin typeface="Century Gothic" panose="020B0502020202020204" pitchFamily="34" charset="0"/>
                <a:ea typeface="ＭＳ 明朝" panose="02020609040205080304" pitchFamily="49" charset="-128"/>
              </a:rPr>
              <a:t>– väittämä tms.</a:t>
            </a:r>
          </a:p>
          <a:p>
            <a:pPr marL="514350" indent="-514350" algn="l"/>
            <a:r>
              <a:rPr lang="fi-FI" altLang="fi-FI" dirty="0">
                <a:solidFill>
                  <a:schemeClr val="accent1"/>
                </a:solidFill>
                <a:latin typeface="Century Gothic" panose="020B0502020202020204" pitchFamily="34" charset="0"/>
                <a:ea typeface="ＭＳ 明朝" panose="02020609040205080304" pitchFamily="49" charset="-128"/>
              </a:rPr>
              <a:t>4. </a:t>
            </a:r>
            <a:r>
              <a:rPr lang="fi-FI" altLang="fi-FI" dirty="0">
                <a:solidFill>
                  <a:srgbClr val="1F1F2E"/>
                </a:solidFill>
                <a:latin typeface="Century Gothic" panose="020B0502020202020204" pitchFamily="34" charset="0"/>
                <a:ea typeface="ＭＳ 明朝" panose="02020609040205080304" pitchFamily="49" charset="-128"/>
              </a:rPr>
              <a:t>ESTEETTINEN JÄRJESTELY </a:t>
            </a:r>
            <a:r>
              <a:rPr lang="fi-FI" altLang="fi-FI" sz="1800" dirty="0">
                <a:solidFill>
                  <a:schemeClr val="tx1"/>
                </a:solidFill>
                <a:latin typeface="Century Gothic" panose="020B0502020202020204" pitchFamily="34" charset="0"/>
                <a:ea typeface="ＭＳ 明朝" panose="02020609040205080304" pitchFamily="49" charset="-128"/>
              </a:rPr>
              <a:t>– voi liittyä tietoisesti tai tiedostamatta esim. arkeen </a:t>
            </a:r>
          </a:p>
          <a:p>
            <a:pPr marL="514350" indent="-514350" algn="l"/>
            <a:endParaRPr lang="fi-FI" altLang="fi-FI" dirty="0">
              <a:solidFill>
                <a:srgbClr val="00B73C"/>
              </a:solidFill>
              <a:latin typeface="Century Gothic" panose="020B0502020202020204" pitchFamily="34" charset="0"/>
              <a:ea typeface="ＭＳ 明朝" panose="02020609040205080304" pitchFamily="49" charset="-128"/>
            </a:endParaRPr>
          </a:p>
          <a:p>
            <a:pPr marL="514350" indent="-514350" algn="l"/>
            <a:r>
              <a:rPr lang="fi-FI" altLang="fi-FI" dirty="0">
                <a:solidFill>
                  <a:srgbClr val="00B73C"/>
                </a:solidFill>
                <a:latin typeface="Century Gothic" panose="020B0502020202020204" pitchFamily="34" charset="0"/>
                <a:ea typeface="ＭＳ 明朝" panose="02020609040205080304" pitchFamily="49" charset="-128"/>
              </a:rPr>
              <a:t>Luova ongelmanratkaisu - </a:t>
            </a:r>
            <a:r>
              <a:rPr lang="fi-FI" altLang="fi-FI" sz="1800" dirty="0">
                <a:solidFill>
                  <a:srgbClr val="00B73C"/>
                </a:solidFill>
                <a:latin typeface="Century Gothic" panose="020B0502020202020204" pitchFamily="34" charset="0"/>
                <a:ea typeface="ＭＳ 明朝" panose="02020609040205080304" pitchFamily="49" charset="-128"/>
              </a:rPr>
              <a:t>opettaja</a:t>
            </a:r>
            <a:r>
              <a:rPr lang="fi-FI" altLang="fi-FI" dirty="0">
                <a:solidFill>
                  <a:srgbClr val="00B73C"/>
                </a:solidFill>
                <a:latin typeface="Century Gothic" panose="020B0502020202020204" pitchFamily="34" charset="0"/>
                <a:ea typeface="ＭＳ 明朝" panose="02020609040205080304" pitchFamily="49" charset="-128"/>
              </a:rPr>
              <a:t> </a:t>
            </a:r>
            <a:r>
              <a:rPr lang="fi-FI" altLang="fi-FI" sz="1400" dirty="0">
                <a:solidFill>
                  <a:srgbClr val="00B73C"/>
                </a:solidFill>
                <a:latin typeface="Century Gothic" panose="020B0502020202020204" pitchFamily="34" charset="0"/>
                <a:ea typeface="ＭＳ 明朝" panose="02020609040205080304" pitchFamily="49" charset="-128"/>
              </a:rPr>
              <a:t>vs. </a:t>
            </a:r>
            <a:r>
              <a:rPr lang="fi-FI" altLang="fi-FI" sz="1800" dirty="0">
                <a:solidFill>
                  <a:srgbClr val="00B73C"/>
                </a:solidFill>
                <a:latin typeface="Century Gothic" panose="020B0502020202020204" pitchFamily="34" charset="0"/>
                <a:ea typeface="ＭＳ 明朝" panose="02020609040205080304" pitchFamily="49" charset="-128"/>
              </a:rPr>
              <a:t>oppilas</a:t>
            </a:r>
          </a:p>
          <a:p>
            <a:pPr marL="514350" indent="-514350" algn="l"/>
            <a:r>
              <a:rPr lang="fi-FI" altLang="fi-FI" dirty="0">
                <a:solidFill>
                  <a:srgbClr val="00B73C"/>
                </a:solidFill>
                <a:latin typeface="Century Gothic" panose="020B0502020202020204" pitchFamily="34" charset="0"/>
                <a:ea typeface="ＭＳ 明朝" panose="02020609040205080304" pitchFamily="49" charset="-128"/>
              </a:rPr>
              <a:t>Luova itseilmaisu – </a:t>
            </a:r>
            <a:r>
              <a:rPr lang="fi-FI" altLang="fi-FI" sz="1800" dirty="0">
                <a:solidFill>
                  <a:srgbClr val="00B73C"/>
                </a:solidFill>
                <a:latin typeface="Century Gothic" panose="020B0502020202020204" pitchFamily="34" charset="0"/>
                <a:ea typeface="ＭＳ 明朝" panose="02020609040205080304" pitchFamily="49" charset="-128"/>
              </a:rPr>
              <a:t>lapsikeskeinen lähestyminen</a:t>
            </a:r>
          </a:p>
          <a:p>
            <a:pPr marL="514350" indent="-514350" algn="l"/>
            <a:r>
              <a:rPr lang="fi-FI" altLang="fi-FI" sz="1200" dirty="0">
                <a:solidFill>
                  <a:srgbClr val="00B73C"/>
                </a:solidFill>
                <a:latin typeface="Century Gothic" panose="020B0502020202020204" pitchFamily="34" charset="0"/>
                <a:ea typeface="ＭＳ 明朝" panose="02020609040205080304" pitchFamily="49" charset="-128"/>
              </a:rPr>
              <a:t>Lähde: Antero Salminen, Pääjalkainen 2005, Helena Sederholm, </a:t>
            </a:r>
            <a:r>
              <a:rPr lang="fi-FI" altLang="fi-FI" sz="1200" dirty="0" err="1">
                <a:solidFill>
                  <a:srgbClr val="00B73C"/>
                </a:solidFill>
                <a:latin typeface="Century Gothic" panose="020B0502020202020204" pitchFamily="34" charset="0"/>
                <a:ea typeface="ＭＳ 明朝" panose="02020609040205080304" pitchFamily="49" charset="-128"/>
              </a:rPr>
              <a:t>Conversations</a:t>
            </a:r>
            <a:r>
              <a:rPr lang="fi-FI" altLang="fi-FI" sz="1200" dirty="0">
                <a:solidFill>
                  <a:srgbClr val="00B73C"/>
                </a:solidFill>
                <a:latin typeface="Century Gothic" panose="020B0502020202020204" pitchFamily="34" charset="0"/>
                <a:ea typeface="ＭＳ 明朝" panose="02020609040205080304" pitchFamily="49" charset="-128"/>
              </a:rPr>
              <a:t> on </a:t>
            </a:r>
            <a:r>
              <a:rPr lang="fi-FI" altLang="fi-FI" sz="1200" dirty="0" err="1">
                <a:solidFill>
                  <a:srgbClr val="00B73C"/>
                </a:solidFill>
                <a:latin typeface="Century Gothic" panose="020B0502020202020204" pitchFamily="34" charset="0"/>
                <a:ea typeface="ＭＳ 明朝" panose="02020609040205080304" pitchFamily="49" charset="-128"/>
              </a:rPr>
              <a:t>Finnish</a:t>
            </a:r>
            <a:r>
              <a:rPr lang="fi-FI" altLang="fi-FI" sz="1200" dirty="0">
                <a:solidFill>
                  <a:srgbClr val="00B73C"/>
                </a:solidFill>
                <a:latin typeface="Century Gothic" panose="020B0502020202020204" pitchFamily="34" charset="0"/>
                <a:ea typeface="ＭＳ 明朝" panose="02020609040205080304" pitchFamily="49" charset="-128"/>
              </a:rPr>
              <a:t> </a:t>
            </a:r>
            <a:r>
              <a:rPr lang="fi-FI" altLang="fi-FI" sz="1200" dirty="0" err="1">
                <a:solidFill>
                  <a:srgbClr val="00B73C"/>
                </a:solidFill>
                <a:latin typeface="Century Gothic" panose="020B0502020202020204" pitchFamily="34" charset="0"/>
                <a:ea typeface="ＭＳ 明朝" panose="02020609040205080304" pitchFamily="49" charset="-128"/>
              </a:rPr>
              <a:t>Art</a:t>
            </a:r>
            <a:r>
              <a:rPr lang="fi-FI" altLang="fi-FI" sz="1200" dirty="0">
                <a:solidFill>
                  <a:srgbClr val="00B73C"/>
                </a:solidFill>
                <a:latin typeface="Century Gothic" panose="020B0502020202020204" pitchFamily="34" charset="0"/>
                <a:ea typeface="ＭＳ 明朝" panose="02020609040205080304" pitchFamily="49" charset="-128"/>
              </a:rPr>
              <a:t> </a:t>
            </a:r>
            <a:r>
              <a:rPr lang="fi-FI" altLang="fi-FI" sz="1200" dirty="0" err="1">
                <a:solidFill>
                  <a:srgbClr val="00B73C"/>
                </a:solidFill>
                <a:latin typeface="Century Gothic" panose="020B0502020202020204" pitchFamily="34" charset="0"/>
                <a:ea typeface="ＭＳ 明朝" panose="02020609040205080304" pitchFamily="49" charset="-128"/>
              </a:rPr>
              <a:t>Education</a:t>
            </a:r>
            <a:r>
              <a:rPr lang="fi-FI" altLang="fi-FI" sz="1200" dirty="0">
                <a:solidFill>
                  <a:srgbClr val="00B73C"/>
                </a:solidFill>
                <a:latin typeface="Century Gothic" panose="020B0502020202020204" pitchFamily="34" charset="0"/>
                <a:ea typeface="ＭＳ 明朝" panose="02020609040205080304" pitchFamily="49" charset="-128"/>
              </a:rPr>
              <a:t> 20017</a:t>
            </a:r>
          </a:p>
          <a:p>
            <a:pPr marL="514350" indent="-514350" algn="l"/>
            <a:endParaRPr lang="fi-FI" altLang="fi-FI" dirty="0">
              <a:solidFill>
                <a:srgbClr val="898989"/>
              </a:solidFill>
              <a:latin typeface="Trebuchet MS" panose="020B0703020202090204" pitchFamily="34" charset="0"/>
              <a:ea typeface="ＭＳ Ｐゴシック" panose="020B0600070205080204" pitchFamily="34" charset="-128"/>
            </a:endParaRPr>
          </a:p>
        </p:txBody>
      </p:sp>
    </p:spTree>
    <p:extLst>
      <p:ext uri="{BB962C8B-B14F-4D97-AF65-F5344CB8AC3E}">
        <p14:creationId xmlns:p14="http://schemas.microsoft.com/office/powerpoint/2010/main" val="4090353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6957868A-DD23-6445-8D74-69B776C2D181}"/>
              </a:ext>
            </a:extLst>
          </p:cNvPr>
          <p:cNvSpPr/>
          <p:nvPr/>
        </p:nvSpPr>
        <p:spPr>
          <a:xfrm>
            <a:off x="304800" y="1003300"/>
            <a:ext cx="11785600" cy="4524315"/>
          </a:xfrm>
          <a:prstGeom prst="rect">
            <a:avLst/>
          </a:prstGeom>
        </p:spPr>
        <p:txBody>
          <a:bodyPr wrap="square">
            <a:spAutoFit/>
          </a:bodyPr>
          <a:lstStyle/>
          <a:p>
            <a:pPr>
              <a:lnSpc>
                <a:spcPct val="90000"/>
              </a:lnSpc>
            </a:pPr>
            <a:r>
              <a:rPr lang="fi-FI" altLang="fi-FI" sz="3200" dirty="0">
                <a:solidFill>
                  <a:srgbClr val="224B50"/>
                </a:solidFill>
                <a:latin typeface="Century Gothic" panose="020B0502020202020204" pitchFamily="34" charset="0"/>
              </a:rPr>
              <a:t>MITÄ</a:t>
            </a:r>
            <a:r>
              <a:rPr lang="ja-JP" altLang="fi-FI" sz="3200">
                <a:solidFill>
                  <a:srgbClr val="224B50"/>
                </a:solidFill>
                <a:latin typeface="Century Gothic" panose="020B0502020202020204" pitchFamily="34" charset="0"/>
              </a:rPr>
              <a:t>“</a:t>
            </a:r>
            <a:r>
              <a:rPr lang="fi-FI" altLang="ja-JP" sz="3200" dirty="0">
                <a:solidFill>
                  <a:srgbClr val="224B50"/>
                </a:solidFill>
                <a:latin typeface="Century Gothic" panose="020B0502020202020204" pitchFamily="34" charset="0"/>
              </a:rPr>
              <a:t>HYVÄN” KUVATAIDEOPETTAJAN TULEE TIETÄÄ JA OSATA?</a:t>
            </a:r>
          </a:p>
          <a:p>
            <a:pPr>
              <a:lnSpc>
                <a:spcPct val="90000"/>
              </a:lnSpc>
            </a:pPr>
            <a:endParaRPr lang="fi-FI" altLang="ja-JP" sz="3200" dirty="0">
              <a:solidFill>
                <a:schemeClr val="accent5">
                  <a:lumMod val="10000"/>
                </a:schemeClr>
              </a:solidFill>
              <a:latin typeface="Impact" panose="020B0806030902050204" pitchFamily="34" charset="0"/>
            </a:endParaRPr>
          </a:p>
          <a:p>
            <a:pPr>
              <a:lnSpc>
                <a:spcPct val="90000"/>
              </a:lnSpc>
            </a:pPr>
            <a:r>
              <a:rPr lang="fi-FI" altLang="fi-FI" sz="3200" dirty="0">
                <a:solidFill>
                  <a:schemeClr val="accent5">
                    <a:lumMod val="10000"/>
                  </a:schemeClr>
                </a:solidFill>
                <a:latin typeface="Century Gothic" panose="020B0502020202020204" pitchFamily="34" charset="0"/>
              </a:rPr>
              <a:t>	Mainitse jokin esimerkki aikaisemmalta esim. omalta kouluajalta.</a:t>
            </a:r>
          </a:p>
          <a:p>
            <a:pPr>
              <a:lnSpc>
                <a:spcPct val="90000"/>
              </a:lnSpc>
            </a:pPr>
            <a:endParaRPr lang="fi-FI" altLang="fi-FI" sz="3200" dirty="0">
              <a:latin typeface="Century Gothic" panose="020B0502020202020204" pitchFamily="34" charset="0"/>
            </a:endParaRPr>
          </a:p>
          <a:p>
            <a:pPr>
              <a:lnSpc>
                <a:spcPct val="90000"/>
              </a:lnSpc>
            </a:pPr>
            <a:r>
              <a:rPr lang="fi-FI" altLang="fi-FI" sz="3200" dirty="0">
                <a:solidFill>
                  <a:schemeClr val="accent1">
                    <a:lumMod val="50000"/>
                  </a:schemeClr>
                </a:solidFill>
                <a:latin typeface="Century Gothic" panose="020B0502020202020204" pitchFamily="34" charset="0"/>
              </a:rPr>
              <a:t>MIKÄ ESTÄÄ  </a:t>
            </a:r>
            <a:r>
              <a:rPr lang="fi-FI" altLang="ja-JP" sz="3200" dirty="0">
                <a:solidFill>
                  <a:schemeClr val="accent1">
                    <a:lumMod val="50000"/>
                  </a:schemeClr>
                </a:solidFill>
                <a:latin typeface="Century Gothic" panose="020B0502020202020204" pitchFamily="34" charset="0"/>
              </a:rPr>
              <a:t>TAITEEN TAI LUOVAN ILMAISUN  OPETUKSESSA?</a:t>
            </a:r>
          </a:p>
          <a:p>
            <a:pPr>
              <a:lnSpc>
                <a:spcPct val="90000"/>
              </a:lnSpc>
            </a:pPr>
            <a:endParaRPr lang="fi-FI" altLang="ja-JP" sz="3200" dirty="0">
              <a:solidFill>
                <a:srgbClr val="800000"/>
              </a:solidFill>
              <a:latin typeface="Century Gothic" panose="020B0502020202020204" pitchFamily="34" charset="0"/>
            </a:endParaRPr>
          </a:p>
          <a:p>
            <a:pPr>
              <a:lnSpc>
                <a:spcPct val="90000"/>
              </a:lnSpc>
            </a:pPr>
            <a:r>
              <a:rPr lang="fi-FI" altLang="fi-FI" sz="3200" dirty="0">
                <a:latin typeface="Century Gothic" panose="020B0502020202020204" pitchFamily="34" charset="0"/>
              </a:rPr>
              <a:t>	</a:t>
            </a:r>
            <a:r>
              <a:rPr lang="fi-FI" altLang="fi-FI" sz="3200" dirty="0">
                <a:solidFill>
                  <a:schemeClr val="accent5">
                    <a:lumMod val="10000"/>
                  </a:schemeClr>
                </a:solidFill>
                <a:latin typeface="Century Gothic" panose="020B0502020202020204" pitchFamily="34" charset="0"/>
              </a:rPr>
              <a:t>Miten (kuva)taideopettaja voi tukea oppilaan omaa ajattelua. Joitakin esimerkkejä molemmista ääripäistä…</a:t>
            </a:r>
          </a:p>
        </p:txBody>
      </p:sp>
    </p:spTree>
    <p:extLst>
      <p:ext uri="{BB962C8B-B14F-4D97-AF65-F5344CB8AC3E}">
        <p14:creationId xmlns:p14="http://schemas.microsoft.com/office/powerpoint/2010/main" val="352952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65E110A-0815-F141-A62C-17E4CD6B8AE6}"/>
              </a:ext>
            </a:extLst>
          </p:cNvPr>
          <p:cNvSpPr>
            <a:spLocks noGrp="1"/>
          </p:cNvSpPr>
          <p:nvPr>
            <p:ph type="title"/>
          </p:nvPr>
        </p:nvSpPr>
        <p:spPr>
          <a:xfrm>
            <a:off x="177801" y="404814"/>
            <a:ext cx="10166349" cy="936625"/>
          </a:xfrm>
        </p:spPr>
        <p:txBody>
          <a:bodyPr/>
          <a:lstStyle/>
          <a:p>
            <a:pPr algn="l" eaLnBrk="1" hangingPunct="1"/>
            <a:r>
              <a:rPr lang="fi-FI" altLang="fi-FI" dirty="0">
                <a:solidFill>
                  <a:srgbClr val="77933C"/>
                </a:solidFill>
                <a:latin typeface="Century Gothic" panose="020B0502020202020204" pitchFamily="34" charset="0"/>
                <a:ea typeface="ＭＳ Ｐゴシック" panose="020B0600070205080204" pitchFamily="34" charset="-128"/>
              </a:rPr>
              <a:t>TAIDE OSANA YLEISTÄ KASVATUSTA </a:t>
            </a:r>
            <a:br>
              <a:rPr lang="fi-FI" altLang="fi-FI" sz="1400" dirty="0">
                <a:solidFill>
                  <a:srgbClr val="77933C"/>
                </a:solidFill>
                <a:latin typeface="Impact" panose="020B0806030902050204" pitchFamily="34" charset="0"/>
                <a:ea typeface="ＭＳ Ｐゴシック" panose="020B0600070205080204" pitchFamily="34" charset="-128"/>
              </a:rPr>
            </a:br>
            <a:r>
              <a:rPr lang="fi-FI" altLang="fi-FI" sz="1400" dirty="0">
                <a:solidFill>
                  <a:srgbClr val="002060"/>
                </a:solidFill>
                <a:latin typeface="Century Gothic" panose="020B0502020202020204" pitchFamily="34" charset="0"/>
                <a:ea typeface="ＭＳ Ｐゴシック" panose="020B0600070205080204" pitchFamily="34" charset="-128"/>
              </a:rPr>
              <a:t>																		 Antti Lokka</a:t>
            </a:r>
            <a:endParaRPr lang="fi-FI" altLang="fi-FI" sz="1400" dirty="0">
              <a:solidFill>
                <a:srgbClr val="002060"/>
              </a:solidFill>
              <a:latin typeface="Arial" panose="020B0604020202020204" pitchFamily="34" charset="0"/>
              <a:ea typeface="ＭＳ Ｐゴシック" panose="020B0600070205080204" pitchFamily="34" charset="-128"/>
            </a:endParaRPr>
          </a:p>
        </p:txBody>
      </p:sp>
      <p:sp>
        <p:nvSpPr>
          <p:cNvPr id="18434" name="Rectangle 3">
            <a:extLst>
              <a:ext uri="{FF2B5EF4-FFF2-40B4-BE49-F238E27FC236}">
                <a16:creationId xmlns:a16="http://schemas.microsoft.com/office/drawing/2014/main" id="{E2F7698D-7C9B-C14C-8AA5-738516750BF7}"/>
              </a:ext>
            </a:extLst>
          </p:cNvPr>
          <p:cNvSpPr>
            <a:spLocks noGrp="1"/>
          </p:cNvSpPr>
          <p:nvPr>
            <p:ph idx="1"/>
          </p:nvPr>
        </p:nvSpPr>
        <p:spPr>
          <a:xfrm>
            <a:off x="177801" y="1295400"/>
            <a:ext cx="9956800" cy="5257800"/>
          </a:xfrm>
        </p:spPr>
        <p:txBody>
          <a:bodyPr>
            <a:normAutofit fontScale="92500" lnSpcReduction="10000"/>
          </a:bodyPr>
          <a:lstStyle/>
          <a:p>
            <a:pPr marL="0" indent="0">
              <a:buNone/>
            </a:pPr>
            <a:endParaRPr lang="fi-FI" altLang="fi-FI" dirty="0">
              <a:latin typeface="Century Gothic" panose="020B0502020202020204" pitchFamily="34" charset="0"/>
              <a:ea typeface="ＭＳ Ｐゴシック" panose="020B0600070205080204" pitchFamily="34" charset="-128"/>
            </a:endParaRPr>
          </a:p>
          <a:p>
            <a:pPr marL="0" indent="0"/>
            <a:r>
              <a:rPr lang="fi-FI" altLang="fi-FI" sz="2000" dirty="0">
                <a:latin typeface="Century Gothic" panose="020B0502020202020204" pitchFamily="34" charset="0"/>
                <a:ea typeface="ＭＳ Ｐゴシック" panose="020B0600070205080204" pitchFamily="34" charset="-128"/>
              </a:rPr>
              <a:t>viisi periaatetta</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ongelmiin on useampi ratkaisu</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miten on yhtä tärkeää kuin mitä</a:t>
            </a:r>
          </a:p>
          <a:p>
            <a:pPr marL="0" indent="0"/>
            <a:r>
              <a:rPr lang="fi-FI" altLang="en-US" sz="3600" dirty="0">
                <a:solidFill>
                  <a:srgbClr val="604A7B"/>
                </a:solidFill>
                <a:latin typeface="Gill Sans MT" panose="020B0502020104020203" pitchFamily="34" charset="77"/>
                <a:ea typeface="ＭＳ Ｐゴシック" panose="020B0600070205080204" pitchFamily="34" charset="-128"/>
              </a:rPr>
              <a:t>    ”</a:t>
            </a:r>
            <a:r>
              <a:rPr lang="fi-FI" altLang="fi-FI" sz="3600" dirty="0">
                <a:solidFill>
                  <a:srgbClr val="604A7B"/>
                </a:solidFill>
                <a:latin typeface="Gill Sans MT" panose="020B0502020104020203" pitchFamily="34" charset="77"/>
                <a:ea typeface="ＭＳ Ｐゴシック" panose="020B0600070205080204" pitchFamily="34" charset="-128"/>
              </a:rPr>
              <a:t> sisäinen tyytyväisyys </a:t>
            </a:r>
            <a:r>
              <a:rPr lang="fi-FI" altLang="en-US" sz="3600" dirty="0">
                <a:solidFill>
                  <a:srgbClr val="604A7B"/>
                </a:solidFill>
                <a:latin typeface="Gill Sans MT" panose="020B0502020104020203" pitchFamily="34" charset="77"/>
                <a:ea typeface="ＭＳ Ｐゴシック" panose="020B0600070205080204" pitchFamily="34" charset="-128"/>
              </a:rPr>
              <a:t>”</a:t>
            </a:r>
            <a:endParaRPr lang="fi-FI" altLang="fi-FI" sz="3600" dirty="0">
              <a:solidFill>
                <a:srgbClr val="604A7B"/>
              </a:solidFill>
              <a:latin typeface="Gill Sans MT" panose="020B0502020104020203" pitchFamily="34" charset="77"/>
              <a:ea typeface="ＭＳ Ｐゴシック" panose="020B0600070205080204" pitchFamily="34" charset="-128"/>
            </a:endParaRP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asioita voidaan ilmaista ei-kirjallisesti</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esteettinen kokemus ja yleinen </a:t>
            </a:r>
            <a:r>
              <a:rPr lang="fi-FI" altLang="en-US" sz="3600" dirty="0">
                <a:solidFill>
                  <a:srgbClr val="604A7B"/>
                </a:solidFill>
                <a:latin typeface="Gill Sans MT" panose="020B0502020104020203" pitchFamily="34" charset="77"/>
                <a:ea typeface="ＭＳ Ｐゴシック" panose="020B0600070205080204" pitchFamily="34" charset="-128"/>
              </a:rPr>
              <a:t>”</a:t>
            </a:r>
            <a:r>
              <a:rPr lang="fi-FI" altLang="fi-FI" sz="3600" dirty="0">
                <a:solidFill>
                  <a:srgbClr val="604A7B"/>
                </a:solidFill>
                <a:latin typeface="Gill Sans MT" panose="020B0502020104020203" pitchFamily="34" charset="77"/>
                <a:ea typeface="ＭＳ Ｐゴシック" panose="020B0600070205080204" pitchFamily="34" charset="-128"/>
              </a:rPr>
              <a:t>laatu</a:t>
            </a:r>
            <a:r>
              <a:rPr lang="fi-FI" altLang="en-US" sz="3600" dirty="0">
                <a:solidFill>
                  <a:srgbClr val="604A7B"/>
                </a:solidFill>
                <a:latin typeface="Gill Sans MT" panose="020B0502020104020203" pitchFamily="34" charset="77"/>
                <a:ea typeface="ＭＳ Ｐゴシック" panose="020B0600070205080204" pitchFamily="34" charset="-128"/>
              </a:rPr>
              <a:t>”</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rutiinit vs. kokeellisuus</a:t>
            </a:r>
          </a:p>
          <a:p>
            <a:pPr marL="0" indent="0"/>
            <a:endParaRPr lang="fi-FI" altLang="fi-FI" sz="3600" dirty="0">
              <a:latin typeface="Gill Sans MT" panose="020B0502020104020203" pitchFamily="34" charset="77"/>
              <a:ea typeface="ＭＳ Ｐゴシック" panose="020B0600070205080204" pitchFamily="34" charset="-128"/>
            </a:endParaRPr>
          </a:p>
          <a:p>
            <a:pPr marL="0" indent="0">
              <a:buNone/>
            </a:pPr>
            <a:r>
              <a:rPr lang="fi-FI" altLang="fi-FI" sz="1600" dirty="0">
                <a:latin typeface="Century Gothic" panose="020B0502020202020204" pitchFamily="34" charset="0"/>
                <a:ea typeface="ＭＳ Ｐゴシック" panose="020B0600070205080204" pitchFamily="34" charset="-128"/>
              </a:rPr>
              <a:t>Lähde: </a:t>
            </a:r>
            <a:r>
              <a:rPr lang="fi-FI" altLang="fi-FI" sz="1600" dirty="0" err="1">
                <a:latin typeface="Century Gothic" panose="020B0502020202020204" pitchFamily="34" charset="0"/>
                <a:ea typeface="ＭＳ Ｐゴシック" panose="020B0600070205080204" pitchFamily="34" charset="-128"/>
              </a:rPr>
              <a:t>Elliot</a:t>
            </a:r>
            <a:r>
              <a:rPr lang="fi-FI" altLang="fi-FI" sz="1600" dirty="0">
                <a:latin typeface="Century Gothic" panose="020B0502020202020204" pitchFamily="34" charset="0"/>
                <a:ea typeface="ＭＳ Ｐゴシック" panose="020B0600070205080204" pitchFamily="34" charset="-128"/>
              </a:rPr>
              <a:t> W. </a:t>
            </a:r>
            <a:r>
              <a:rPr lang="fi-FI" altLang="fi-FI" sz="1600" dirty="0" err="1">
                <a:latin typeface="Century Gothic" panose="020B0502020202020204" pitchFamily="34" charset="0"/>
                <a:ea typeface="ＭＳ Ｐゴシック" panose="020B0600070205080204" pitchFamily="34" charset="-128"/>
              </a:rPr>
              <a:t>Eisner</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The</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Arts</a:t>
            </a:r>
            <a:r>
              <a:rPr lang="fi-FI" altLang="fi-FI" sz="1600" dirty="0">
                <a:latin typeface="Century Gothic" panose="020B0502020202020204" pitchFamily="34" charset="0"/>
                <a:ea typeface="ＭＳ Ｐゴシック" panose="020B0600070205080204" pitchFamily="34" charset="-128"/>
              </a:rPr>
              <a:t> and </a:t>
            </a:r>
            <a:r>
              <a:rPr lang="fi-FI" altLang="fi-FI" sz="1600" dirty="0" err="1">
                <a:latin typeface="Century Gothic" panose="020B0502020202020204" pitchFamily="34" charset="0"/>
                <a:ea typeface="ＭＳ Ｐゴシック" panose="020B0600070205080204" pitchFamily="34" charset="-128"/>
              </a:rPr>
              <a:t>the</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Creation</a:t>
            </a:r>
            <a:r>
              <a:rPr lang="fi-FI" altLang="fi-FI" sz="1600" dirty="0">
                <a:latin typeface="Century Gothic" panose="020B0502020202020204" pitchFamily="34" charset="0"/>
                <a:ea typeface="ＭＳ Ｐゴシック" panose="020B0600070205080204" pitchFamily="34" charset="-128"/>
              </a:rPr>
              <a:t> of </a:t>
            </a:r>
            <a:r>
              <a:rPr lang="fi-FI" altLang="fi-FI" sz="1600" dirty="0" err="1">
                <a:latin typeface="Century Gothic" panose="020B0502020202020204" pitchFamily="34" charset="0"/>
                <a:ea typeface="ＭＳ Ｐゴシック" panose="020B0600070205080204" pitchFamily="34" charset="-128"/>
              </a:rPr>
              <a:t>Mind</a:t>
            </a:r>
            <a:r>
              <a:rPr lang="fi-FI" altLang="fi-FI" sz="1600" dirty="0">
                <a:latin typeface="Century Gothic" panose="020B0502020202020204" pitchFamily="34" charset="0"/>
                <a:ea typeface="ＭＳ Ｐゴシック" panose="020B0600070205080204" pitchFamily="34" charset="-128"/>
              </a:rPr>
              <a:t> 2004</a:t>
            </a:r>
          </a:p>
        </p:txBody>
      </p:sp>
      <p:sp>
        <p:nvSpPr>
          <p:cNvPr id="18435" name="Rectangle 4">
            <a:extLst>
              <a:ext uri="{FF2B5EF4-FFF2-40B4-BE49-F238E27FC236}">
                <a16:creationId xmlns:a16="http://schemas.microsoft.com/office/drawing/2014/main" id="{80795B26-E9DB-F04D-9FCF-11E03ECC489A}"/>
              </a:ext>
            </a:extLst>
          </p:cNvPr>
          <p:cNvSpPr>
            <a:spLocks noChangeArrowheads="1"/>
          </p:cNvSpPr>
          <p:nvPr/>
        </p:nvSpPr>
        <p:spPr bwMode="auto">
          <a:xfrm>
            <a:off x="2286000" y="14478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Char char="•"/>
            </a:pPr>
            <a:endParaRPr lang="en-US" altLang="fi-FI">
              <a:latin typeface="Arial" panose="020B0604020202020204" pitchFamily="34" charset="0"/>
            </a:endParaRPr>
          </a:p>
        </p:txBody>
      </p:sp>
      <p:pic>
        <p:nvPicPr>
          <p:cNvPr id="3" name="Kuva 2" descr="Kuva, joka sisältää kohteen teksti&#10;&#10;Kuvaus luotu automaattisesti">
            <a:extLst>
              <a:ext uri="{FF2B5EF4-FFF2-40B4-BE49-F238E27FC236}">
                <a16:creationId xmlns:a16="http://schemas.microsoft.com/office/drawing/2014/main" id="{97043ABC-8C5C-A845-A378-1C355ACB6AFF}"/>
              </a:ext>
            </a:extLst>
          </p:cNvPr>
          <p:cNvPicPr>
            <a:picLocks noChangeAspect="1"/>
          </p:cNvPicPr>
          <p:nvPr/>
        </p:nvPicPr>
        <p:blipFill>
          <a:blip r:embed="rId3">
            <a:alphaModFix amt="26000"/>
          </a:blip>
          <a:stretch>
            <a:fillRect/>
          </a:stretch>
        </p:blipFill>
        <p:spPr>
          <a:xfrm>
            <a:off x="25402" y="1301750"/>
            <a:ext cx="12166598" cy="6308605"/>
          </a:xfrm>
          <a:prstGeom prst="rect">
            <a:avLst/>
          </a:prstGeom>
        </p:spPr>
      </p:pic>
    </p:spTree>
    <p:extLst>
      <p:ext uri="{BB962C8B-B14F-4D97-AF65-F5344CB8AC3E}">
        <p14:creationId xmlns:p14="http://schemas.microsoft.com/office/powerpoint/2010/main" val="313806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1">
            <a:extLst>
              <a:ext uri="{FF2B5EF4-FFF2-40B4-BE49-F238E27FC236}">
                <a16:creationId xmlns:a16="http://schemas.microsoft.com/office/drawing/2014/main" id="{D51BE91F-B3AB-6F46-9E61-58629FC860C9}"/>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i-FI" altLang="fi-FI" sz="900">
                <a:solidFill>
                  <a:srgbClr val="FF0000"/>
                </a:solidFill>
                <a:latin typeface="Helvetica" pitchFamily="2" charset="0"/>
              </a:rPr>
              <a:t>JYU. </a:t>
            </a:r>
            <a:r>
              <a:rPr lang="fi-FI" altLang="fi-FI" sz="900">
                <a:solidFill>
                  <a:schemeClr val="bg1"/>
                </a:solidFill>
                <a:latin typeface="Helvetica" pitchFamily="2" charset="0"/>
              </a:rPr>
              <a:t>Since 1863.</a:t>
            </a:r>
          </a:p>
        </p:txBody>
      </p:sp>
      <p:sp>
        <p:nvSpPr>
          <p:cNvPr id="35842" name="Slide Number Placeholder 2">
            <a:extLst>
              <a:ext uri="{FF2B5EF4-FFF2-40B4-BE49-F238E27FC236}">
                <a16:creationId xmlns:a16="http://schemas.microsoft.com/office/drawing/2014/main" id="{76F6B8CA-5EB0-BD4F-80E7-A759D581DB5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F865A8-2234-9844-AB3F-41DED7A60A53}" type="slidenum">
              <a:rPr lang="fi-FI" altLang="fi-FI" sz="900">
                <a:solidFill>
                  <a:schemeClr val="bg1"/>
                </a:solidFill>
                <a:latin typeface="Helvetica" pitchFamily="2" charset="0"/>
              </a:rPr>
              <a:pPr>
                <a:spcBef>
                  <a:spcPct val="0"/>
                </a:spcBef>
                <a:buFontTx/>
                <a:buNone/>
              </a:pPr>
              <a:t>17</a:t>
            </a:fld>
            <a:endParaRPr lang="fi-FI" altLang="fi-FI" sz="900">
              <a:solidFill>
                <a:schemeClr val="bg1"/>
              </a:solidFill>
              <a:latin typeface="Helvetica" pitchFamily="2" charset="0"/>
            </a:endParaRPr>
          </a:p>
        </p:txBody>
      </p:sp>
      <p:sp>
        <p:nvSpPr>
          <p:cNvPr id="35843" name="Title 3">
            <a:extLst>
              <a:ext uri="{FF2B5EF4-FFF2-40B4-BE49-F238E27FC236}">
                <a16:creationId xmlns:a16="http://schemas.microsoft.com/office/drawing/2014/main" id="{4A12DB17-AC74-6B4F-A95C-9D4454E86142}"/>
              </a:ext>
            </a:extLst>
          </p:cNvPr>
          <p:cNvSpPr>
            <a:spLocks noGrp="1"/>
          </p:cNvSpPr>
          <p:nvPr>
            <p:ph type="title"/>
          </p:nvPr>
        </p:nvSpPr>
        <p:spPr>
          <a:xfrm>
            <a:off x="1981201" y="638176"/>
            <a:ext cx="7369175" cy="1019175"/>
          </a:xfrm>
        </p:spPr>
        <p:txBody>
          <a:bodyPr/>
          <a:lstStyle/>
          <a:p>
            <a:r>
              <a:rPr lang="en-US" altLang="fi-FI" dirty="0">
                <a:solidFill>
                  <a:srgbClr val="9BBB59"/>
                </a:solidFill>
                <a:latin typeface="Century Gothic" panose="020B0502020202020204" pitchFamily="34" charset="0"/>
                <a:ea typeface="ＭＳ Ｐゴシック" panose="020B0600070205080204" pitchFamily="34" charset="-128"/>
              </a:rPr>
              <a:t>MUODOSTA MAISEMA </a:t>
            </a:r>
            <a:r>
              <a:rPr lang="mr-IN" altLang="fi-FI" sz="1800" dirty="0">
                <a:solidFill>
                  <a:srgbClr val="9BBB59"/>
                </a:solidFill>
                <a:latin typeface="Century Gothic" panose="020B0502020202020204" pitchFamily="34" charset="0"/>
                <a:ea typeface="ＭＳ Ｐゴシック" panose="020B0600070205080204" pitchFamily="34" charset="-128"/>
              </a:rPr>
              <a:t>–</a:t>
            </a:r>
            <a:r>
              <a:rPr lang="en-US" altLang="fi-FI" sz="1800" dirty="0">
                <a:solidFill>
                  <a:srgbClr val="9BBB59"/>
                </a:solidFill>
                <a:latin typeface="Century Gothic" panose="020B0502020202020204" pitchFamily="34" charset="0"/>
                <a:ea typeface="ＭＳ Ｐゴシック" panose="020B0600070205080204" pitchFamily="34" charset="-128"/>
              </a:rPr>
              <a:t> </a:t>
            </a:r>
            <a:r>
              <a:rPr lang="en-US" altLang="fi-FI" sz="1800" dirty="0" err="1">
                <a:solidFill>
                  <a:srgbClr val="9BBB59"/>
                </a:solidFill>
                <a:latin typeface="Century Gothic" panose="020B0502020202020204" pitchFamily="34" charset="0"/>
                <a:ea typeface="ＭＳ Ｐゴシック" panose="020B0600070205080204" pitchFamily="34" charset="-128"/>
              </a:rPr>
              <a:t>tehdään</a:t>
            </a:r>
            <a:r>
              <a:rPr lang="en-US" altLang="fi-FI" sz="1800" dirty="0">
                <a:solidFill>
                  <a:srgbClr val="9BBB59"/>
                </a:solidFill>
                <a:latin typeface="Century Gothic" panose="020B0502020202020204" pitchFamily="34" charset="0"/>
                <a:ea typeface="ＭＳ Ｐゴシック" panose="020B0600070205080204" pitchFamily="34" charset="-128"/>
              </a:rPr>
              <a:t>  11.4. </a:t>
            </a:r>
            <a:r>
              <a:rPr lang="en-US" altLang="fi-FI" sz="1800" dirty="0" err="1">
                <a:solidFill>
                  <a:srgbClr val="9BBB59"/>
                </a:solidFill>
                <a:latin typeface="Century Gothic" panose="020B0502020202020204" pitchFamily="34" charset="0"/>
                <a:ea typeface="ＭＳ Ｐゴシック" panose="020B0600070205080204" pitchFamily="34" charset="-128"/>
              </a:rPr>
              <a:t>demolla</a:t>
            </a:r>
            <a:endParaRPr lang="en-US" altLang="fi-FI" sz="1800" dirty="0">
              <a:solidFill>
                <a:srgbClr val="9BBB59"/>
              </a:solidFill>
              <a:latin typeface="Century Gothic" panose="020B0502020202020204" pitchFamily="34" charset="0"/>
              <a:ea typeface="ＭＳ Ｐゴシック" panose="020B0600070205080204" pitchFamily="34" charset="-128"/>
            </a:endParaRPr>
          </a:p>
        </p:txBody>
      </p:sp>
      <p:sp>
        <p:nvSpPr>
          <p:cNvPr id="35844" name="Content Placeholder 4">
            <a:extLst>
              <a:ext uri="{FF2B5EF4-FFF2-40B4-BE49-F238E27FC236}">
                <a16:creationId xmlns:a16="http://schemas.microsoft.com/office/drawing/2014/main" id="{9E185473-A24A-8147-AF11-666576C15E97}"/>
              </a:ext>
            </a:extLst>
          </p:cNvPr>
          <p:cNvSpPr>
            <a:spLocks noGrp="1"/>
          </p:cNvSpPr>
          <p:nvPr>
            <p:ph idx="1"/>
          </p:nvPr>
        </p:nvSpPr>
        <p:spPr>
          <a:xfrm>
            <a:off x="1981200" y="1536700"/>
            <a:ext cx="8229600" cy="4865688"/>
          </a:xfrm>
        </p:spPr>
        <p:txBody>
          <a:bodyPr/>
          <a:lstStyle/>
          <a:p>
            <a:pPr>
              <a:lnSpc>
                <a:spcPct val="90000"/>
              </a:lnSpc>
            </a:pPr>
            <a:endParaRPr lang="en-US" altLang="fi-FI" sz="2800" dirty="0">
              <a:latin typeface="Helvetica" pitchFamily="2" charset="0"/>
              <a:ea typeface="ＭＳ Ｐゴシック" panose="020B0600070205080204" pitchFamily="34" charset="-128"/>
            </a:endParaRPr>
          </a:p>
          <a:p>
            <a:pPr>
              <a:lnSpc>
                <a:spcPct val="90000"/>
              </a:lnSpc>
            </a:pPr>
            <a:r>
              <a:rPr lang="en-US" altLang="fi-FI" sz="2800" dirty="0" err="1">
                <a:latin typeface="Helvetica" pitchFamily="2" charset="0"/>
                <a:ea typeface="ＭＳ Ｐゴシック" panose="020B0600070205080204" pitchFamily="34" charset="-128"/>
              </a:rPr>
              <a:t>tehtävänä</a:t>
            </a:r>
            <a:r>
              <a:rPr lang="en-US" altLang="fi-FI" sz="2800" dirty="0">
                <a:latin typeface="Helvetica" pitchFamily="2" charset="0"/>
                <a:ea typeface="ＭＳ Ｐゴシック" panose="020B0600070205080204" pitchFamily="34" charset="-128"/>
              </a:rPr>
              <a:t> on </a:t>
            </a:r>
            <a:r>
              <a:rPr lang="en-US" altLang="fi-FI" sz="2800" dirty="0" err="1">
                <a:latin typeface="Helvetica" pitchFamily="2" charset="0"/>
                <a:ea typeface="ＭＳ Ｐゴシック" panose="020B0600070205080204" pitchFamily="34" charset="-128"/>
              </a:rPr>
              <a:t>piirtää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rajausaukkoa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hyödyntäen</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perusmuodoilla</a:t>
            </a:r>
            <a:r>
              <a:rPr lang="en-US" altLang="fi-FI" sz="2800" dirty="0">
                <a:latin typeface="Helvetica" pitchFamily="2" charset="0"/>
                <a:ea typeface="ＭＳ Ｐゴシック" panose="020B0600070205080204" pitchFamily="34" charset="-128"/>
              </a:rPr>
              <a:t> &amp; </a:t>
            </a:r>
            <a:r>
              <a:rPr lang="en-US" altLang="fi-FI" sz="2800" dirty="0" err="1">
                <a:latin typeface="Helvetica" pitchFamily="2" charset="0"/>
                <a:ea typeface="ＭＳ Ｐゴシック" panose="020B0600070205080204" pitchFamily="34" charset="-128"/>
              </a:rPr>
              <a:t>vapaalla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kädellä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oma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tulkintasi</a:t>
            </a:r>
            <a:r>
              <a:rPr lang="en-US" altLang="fi-FI" sz="2800" dirty="0">
                <a:latin typeface="Helvetica" pitchFamily="2" charset="0"/>
                <a:ea typeface="ＭＳ Ｐゴシック" panose="020B0600070205080204" pitchFamily="34" charset="-128"/>
              </a:rPr>
              <a:t> ala-</a:t>
            </a:r>
            <a:r>
              <a:rPr lang="en-US" altLang="fi-FI" sz="2800" dirty="0" err="1">
                <a:latin typeface="Helvetica" pitchFamily="2" charset="0"/>
                <a:ea typeface="ＭＳ Ｐゴシック" panose="020B0600070205080204" pitchFamily="34" charset="-128"/>
              </a:rPr>
              <a:t>aulan</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ikkunasta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näkyvästä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maisemasta</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viivapiirroksena</a:t>
            </a:r>
            <a:r>
              <a:rPr lang="en-US" altLang="fi-FI" sz="3000" dirty="0">
                <a:latin typeface="Helvetica" pitchFamily="2" charset="0"/>
                <a:ea typeface="ＭＳ Ｐゴシック" panose="020B0600070205080204" pitchFamily="34" charset="-128"/>
              </a:rPr>
              <a:t> ja </a:t>
            </a:r>
            <a:r>
              <a:rPr lang="en-US" altLang="fi-FI" sz="3000" dirty="0" err="1">
                <a:latin typeface="Helvetica" pitchFamily="2" charset="0"/>
                <a:ea typeface="ＭＳ Ｐゴシック" panose="020B0600070205080204" pitchFamily="34" charset="-128"/>
              </a:rPr>
              <a:t>hieman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varjostaen</a:t>
            </a:r>
            <a:r>
              <a:rPr lang="en-US" altLang="fi-FI" sz="3000" dirty="0">
                <a:latin typeface="Helvetica" pitchFamily="2" charset="0"/>
                <a:ea typeface="ＭＳ Ｐゴシック" panose="020B0600070205080204" pitchFamily="34" charset="-128"/>
              </a:rPr>
              <a:t>.</a:t>
            </a:r>
          </a:p>
          <a:p>
            <a:pPr>
              <a:lnSpc>
                <a:spcPct val="90000"/>
              </a:lnSpc>
            </a:pPr>
            <a:endParaRPr lang="en-US" altLang="fi-FI" sz="3000" dirty="0">
              <a:latin typeface="Helvetica" pitchFamily="2" charset="0"/>
              <a:ea typeface="ＭＳ Ｐゴシック" panose="020B0600070205080204" pitchFamily="34" charset="-128"/>
            </a:endParaRPr>
          </a:p>
          <a:p>
            <a:pPr>
              <a:lnSpc>
                <a:spcPct val="90000"/>
              </a:lnSpc>
            </a:pPr>
            <a:r>
              <a:rPr lang="en-US" altLang="fi-FI" sz="3000" dirty="0" err="1">
                <a:latin typeface="Helvetica" pitchFamily="2" charset="0"/>
                <a:ea typeface="ＭＳ Ｐゴシック" panose="020B0600070205080204" pitchFamily="34" charset="-128"/>
              </a:rPr>
              <a:t>tehdään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värillinen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pohjamaalaus</a:t>
            </a:r>
            <a:endParaRPr lang="en-US" altLang="fi-FI" sz="3000" dirty="0">
              <a:latin typeface="Helvetica" pitchFamily="2" charset="0"/>
              <a:ea typeface="ＭＳ Ｐゴシック" panose="020B0600070205080204" pitchFamily="34" charset="-128"/>
            </a:endParaRPr>
          </a:p>
          <a:p>
            <a:pPr>
              <a:lnSpc>
                <a:spcPct val="90000"/>
              </a:lnSpc>
            </a:pPr>
            <a:endParaRPr lang="en-US" altLang="fi-FI" sz="3000" dirty="0">
              <a:latin typeface="Helvetica" pitchFamily="2" charset="0"/>
              <a:ea typeface="ＭＳ Ｐゴシック" panose="020B0600070205080204" pitchFamily="34" charset="-128"/>
            </a:endParaRPr>
          </a:p>
          <a:p>
            <a:pPr>
              <a:lnSpc>
                <a:spcPct val="90000"/>
              </a:lnSpc>
            </a:pPr>
            <a:r>
              <a:rPr lang="en-US" altLang="fi-FI" sz="3000" dirty="0" err="1">
                <a:latin typeface="Helvetica" pitchFamily="2" charset="0"/>
                <a:ea typeface="ＭＳ Ｐゴシック" panose="020B0600070205080204" pitchFamily="34" charset="-128"/>
              </a:rPr>
              <a:t>mahdollisuuksien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mukaan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voit</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lisätä</a:t>
            </a:r>
            <a:r>
              <a:rPr lang="en-US" altLang="fi-FI" sz="3000" dirty="0">
                <a:latin typeface="Helvetica" pitchFamily="2" charset="0"/>
                <a:ea typeface="ＭＳ Ｐゴシック" panose="020B0600070205080204" pitchFamily="34" charset="-128"/>
              </a:rPr>
              <a:t> -4 </a:t>
            </a:r>
            <a:r>
              <a:rPr lang="en-US" altLang="fi-FI" sz="3000" dirty="0" err="1">
                <a:latin typeface="Helvetica" pitchFamily="2" charset="0"/>
                <a:ea typeface="ＭＳ Ｐゴシック" panose="020B0600070205080204" pitchFamily="34" charset="-128"/>
              </a:rPr>
              <a:t>tehosteväriä</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piirrokseen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puuväreillä</a:t>
            </a:r>
            <a:endParaRPr lang="en-US" altLang="fi-FI" sz="3000" dirty="0">
              <a:latin typeface="Helvetica" pitchFamily="2" charset="0"/>
              <a:ea typeface="ＭＳ Ｐゴシック" panose="020B0600070205080204" pitchFamily="34" charset="-128"/>
            </a:endParaRPr>
          </a:p>
        </p:txBody>
      </p:sp>
      <p:sp>
        <p:nvSpPr>
          <p:cNvPr id="35845" name="Date Placeholder 5">
            <a:extLst>
              <a:ext uri="{FF2B5EF4-FFF2-40B4-BE49-F238E27FC236}">
                <a16:creationId xmlns:a16="http://schemas.microsoft.com/office/drawing/2014/main" id="{21EDD8C7-60AD-864B-9BC5-4180F06EF2C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9F2CC4C-50BF-0549-8139-123DFC24631B}" type="datetime1">
              <a:rPr lang="fi-FI" altLang="fi-FI" sz="900">
                <a:solidFill>
                  <a:schemeClr val="bg1"/>
                </a:solidFill>
                <a:latin typeface="Helvetica" pitchFamily="2" charset="0"/>
              </a:rPr>
              <a:pPr>
                <a:spcBef>
                  <a:spcPct val="0"/>
                </a:spcBef>
                <a:buFontTx/>
                <a:buNone/>
              </a:pPr>
              <a:t>23.10.2023</a:t>
            </a:fld>
            <a:endParaRPr lang="fi-FI" altLang="fi-FI" sz="900">
              <a:solidFill>
                <a:schemeClr val="bg1"/>
              </a:solidFill>
              <a:latin typeface="Helvetica" pitchFamily="2" charset="0"/>
            </a:endParaRPr>
          </a:p>
        </p:txBody>
      </p:sp>
    </p:spTree>
    <p:extLst>
      <p:ext uri="{BB962C8B-B14F-4D97-AF65-F5344CB8AC3E}">
        <p14:creationId xmlns:p14="http://schemas.microsoft.com/office/powerpoint/2010/main" val="63618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61957E43-9FC8-274A-9078-AAB417F41655}"/>
              </a:ext>
            </a:extLst>
          </p:cNvPr>
          <p:cNvSpPr>
            <a:spLocks noGrp="1"/>
          </p:cNvSpPr>
          <p:nvPr>
            <p:ph type="ftr" sz="quarter" idx="11"/>
          </p:nvPr>
        </p:nvSpPr>
        <p:spPr>
          <a:xfrm>
            <a:off x="7125209" y="6592627"/>
            <a:ext cx="2863544" cy="180989"/>
          </a:xfrm>
        </p:spPr>
        <p:txBody>
          <a:bodyPr>
            <a:normAutofit/>
          </a:bodyPr>
          <a:lstStyle/>
          <a:p>
            <a:pPr>
              <a:lnSpc>
                <a:spcPct val="90000"/>
              </a:lnSpc>
              <a:spcAft>
                <a:spcPts val="600"/>
              </a:spcAft>
            </a:pPr>
            <a:r>
              <a:rPr lang="fi-FI" sz="600" b="1">
                <a:solidFill>
                  <a:srgbClr val="FF0000"/>
                </a:solidFill>
              </a:rPr>
              <a:t>JYU. Since 1863.</a:t>
            </a:r>
          </a:p>
        </p:txBody>
      </p:sp>
      <p:sp>
        <p:nvSpPr>
          <p:cNvPr id="11" name="Title 2">
            <a:extLst>
              <a:ext uri="{FF2B5EF4-FFF2-40B4-BE49-F238E27FC236}">
                <a16:creationId xmlns:a16="http://schemas.microsoft.com/office/drawing/2014/main" id="{3598CA21-FB62-4E73-80D4-8AC2A05B27B1}"/>
              </a:ext>
            </a:extLst>
          </p:cNvPr>
          <p:cNvSpPr>
            <a:spLocks noGrp="1"/>
          </p:cNvSpPr>
          <p:nvPr>
            <p:ph type="title"/>
          </p:nvPr>
        </p:nvSpPr>
        <p:spPr>
          <a:xfrm>
            <a:off x="609603" y="1341344"/>
            <a:ext cx="4011084" cy="1162051"/>
          </a:xfrm>
        </p:spPr>
        <p:txBody>
          <a:bodyPr/>
          <a:lstStyle/>
          <a:p>
            <a:endParaRPr lang="en-US" dirty="0"/>
          </a:p>
        </p:txBody>
      </p:sp>
      <p:pic>
        <p:nvPicPr>
          <p:cNvPr id="6" name="Kuva 5" descr="Kuva, joka sisältää kohteen teksti, piirtäminen, kartta&#10;&#10;Kuvaus luotu automaattisesti">
            <a:extLst>
              <a:ext uri="{FF2B5EF4-FFF2-40B4-BE49-F238E27FC236}">
                <a16:creationId xmlns:a16="http://schemas.microsoft.com/office/drawing/2014/main" id="{2898EC17-5E8F-274A-8AD4-C4391A4469EE}"/>
              </a:ext>
            </a:extLst>
          </p:cNvPr>
          <p:cNvPicPr>
            <a:picLocks noChangeAspect="1"/>
          </p:cNvPicPr>
          <p:nvPr/>
        </p:nvPicPr>
        <p:blipFill>
          <a:blip r:embed="rId2"/>
          <a:stretch>
            <a:fillRect/>
          </a:stretch>
        </p:blipFill>
        <p:spPr>
          <a:xfrm>
            <a:off x="3492503" y="0"/>
            <a:ext cx="8677656" cy="6508243"/>
          </a:xfrm>
          <a:prstGeom prst="rect">
            <a:avLst/>
          </a:prstGeom>
          <a:noFill/>
        </p:spPr>
      </p:pic>
      <p:sp>
        <p:nvSpPr>
          <p:cNvPr id="13" name="Text Placeholder 4">
            <a:extLst>
              <a:ext uri="{FF2B5EF4-FFF2-40B4-BE49-F238E27FC236}">
                <a16:creationId xmlns:a16="http://schemas.microsoft.com/office/drawing/2014/main" id="{C29D00AD-4A86-42B5-8439-0A84E554CA1E}"/>
              </a:ext>
            </a:extLst>
          </p:cNvPr>
          <p:cNvSpPr>
            <a:spLocks noGrp="1"/>
          </p:cNvSpPr>
          <p:nvPr>
            <p:ph type="body" sz="half" idx="2"/>
          </p:nvPr>
        </p:nvSpPr>
        <p:spPr>
          <a:xfrm>
            <a:off x="609603" y="2503396"/>
            <a:ext cx="4011084" cy="3839135"/>
          </a:xfrm>
        </p:spPr>
        <p:txBody>
          <a:bodyPr/>
          <a:lstStyle/>
          <a:p>
            <a:endParaRPr lang="en-US"/>
          </a:p>
        </p:txBody>
      </p:sp>
      <p:sp>
        <p:nvSpPr>
          <p:cNvPr id="3" name="Dian numeron paikkamerkki 2">
            <a:extLst>
              <a:ext uri="{FF2B5EF4-FFF2-40B4-BE49-F238E27FC236}">
                <a16:creationId xmlns:a16="http://schemas.microsoft.com/office/drawing/2014/main" id="{49777139-6539-664C-9326-3CD2F25C3EEE}"/>
              </a:ext>
            </a:extLst>
          </p:cNvPr>
          <p:cNvSpPr>
            <a:spLocks noGrp="1"/>
          </p:cNvSpPr>
          <p:nvPr>
            <p:ph type="sldNum" sz="quarter" idx="4"/>
          </p:nvPr>
        </p:nvSpPr>
        <p:spPr>
          <a:xfrm>
            <a:off x="11419967" y="6592627"/>
            <a:ext cx="605355"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18</a:t>
            </a:fld>
            <a:endParaRPr lang="fi-FI" sz="600"/>
          </a:p>
        </p:txBody>
      </p:sp>
      <p:sp>
        <p:nvSpPr>
          <p:cNvPr id="4" name="Päivämäärän paikkamerkki 3">
            <a:extLst>
              <a:ext uri="{FF2B5EF4-FFF2-40B4-BE49-F238E27FC236}">
                <a16:creationId xmlns:a16="http://schemas.microsoft.com/office/drawing/2014/main" id="{BD968668-2F0E-7A4E-B6D6-8469AAEA494E}"/>
              </a:ext>
            </a:extLst>
          </p:cNvPr>
          <p:cNvSpPr>
            <a:spLocks noGrp="1"/>
          </p:cNvSpPr>
          <p:nvPr>
            <p:ph type="dt" sz="half" idx="10"/>
          </p:nvPr>
        </p:nvSpPr>
        <p:spPr>
          <a:xfrm>
            <a:off x="10156607" y="6592627"/>
            <a:ext cx="1108303" cy="180989"/>
          </a:xfrm>
        </p:spPr>
        <p:txBody>
          <a:bodyPr>
            <a:normAutofit/>
          </a:bodyPr>
          <a:lstStyle/>
          <a:p>
            <a:pPr>
              <a:lnSpc>
                <a:spcPct val="90000"/>
              </a:lnSpc>
              <a:spcAft>
                <a:spcPts val="600"/>
              </a:spcAft>
            </a:pPr>
            <a:fld id="{21A8D66E-D4C1-438C-8B85-C19A0838289F}" type="datetime1">
              <a:rPr lang="fi-FI" sz="600" smtClean="0"/>
              <a:pPr>
                <a:lnSpc>
                  <a:spcPct val="90000"/>
                </a:lnSpc>
                <a:spcAft>
                  <a:spcPts val="600"/>
                </a:spcAft>
              </a:pPr>
              <a:t>23.10.2023</a:t>
            </a:fld>
            <a:endParaRPr lang="fi-FI" sz="600"/>
          </a:p>
        </p:txBody>
      </p:sp>
      <p:pic>
        <p:nvPicPr>
          <p:cNvPr id="9" name="Kuva 8" descr="Kuva, joka sisältää kohteen rakennus, mies, oranssi, suuri&#10;&#10;Kuvaus luotu automaattisesti">
            <a:extLst>
              <a:ext uri="{FF2B5EF4-FFF2-40B4-BE49-F238E27FC236}">
                <a16:creationId xmlns:a16="http://schemas.microsoft.com/office/drawing/2014/main" id="{0DDE2990-E608-574B-B768-E29A57AB82FF}"/>
              </a:ext>
            </a:extLst>
          </p:cNvPr>
          <p:cNvPicPr>
            <a:picLocks noChangeAspect="1"/>
          </p:cNvPicPr>
          <p:nvPr/>
        </p:nvPicPr>
        <p:blipFill>
          <a:blip r:embed="rId3"/>
          <a:stretch>
            <a:fillRect/>
          </a:stretch>
        </p:blipFill>
        <p:spPr>
          <a:xfrm>
            <a:off x="-114301" y="-84384"/>
            <a:ext cx="4836587" cy="3622403"/>
          </a:xfrm>
          <a:prstGeom prst="rect">
            <a:avLst/>
          </a:prstGeom>
        </p:spPr>
      </p:pic>
      <p:pic>
        <p:nvPicPr>
          <p:cNvPr id="8" name="Kuva 7">
            <a:extLst>
              <a:ext uri="{FF2B5EF4-FFF2-40B4-BE49-F238E27FC236}">
                <a16:creationId xmlns:a16="http://schemas.microsoft.com/office/drawing/2014/main" id="{28A3B7EB-F713-F24A-8A80-284F746DFDA7}"/>
              </a:ext>
            </a:extLst>
          </p:cNvPr>
          <p:cNvPicPr>
            <a:picLocks noChangeAspect="1"/>
          </p:cNvPicPr>
          <p:nvPr/>
        </p:nvPicPr>
        <p:blipFill>
          <a:blip r:embed="rId4"/>
          <a:stretch>
            <a:fillRect/>
          </a:stretch>
        </p:blipFill>
        <p:spPr>
          <a:xfrm>
            <a:off x="-1" y="3206684"/>
            <a:ext cx="4351797" cy="3259316"/>
          </a:xfrm>
          <a:prstGeom prst="rect">
            <a:avLst/>
          </a:prstGeom>
        </p:spPr>
      </p:pic>
    </p:spTree>
    <p:extLst>
      <p:ext uri="{BB962C8B-B14F-4D97-AF65-F5344CB8AC3E}">
        <p14:creationId xmlns:p14="http://schemas.microsoft.com/office/powerpoint/2010/main" val="211713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A2365D29-711E-DD46-8D1E-339654FF096C}"/>
              </a:ext>
            </a:extLst>
          </p:cNvPr>
          <p:cNvSpPr>
            <a:spLocks noGrp="1"/>
          </p:cNvSpPr>
          <p:nvPr>
            <p:ph type="title" idx="4294967295"/>
          </p:nvPr>
        </p:nvSpPr>
        <p:spPr>
          <a:xfrm>
            <a:off x="-1694985" y="115888"/>
            <a:ext cx="11372385" cy="1225550"/>
          </a:xfrm>
        </p:spPr>
        <p:txBody>
          <a:bodyPr>
            <a:normAutofit fontScale="90000"/>
          </a:bodyPr>
          <a:lstStyle/>
          <a:p>
            <a:pPr eaLnBrk="1" hangingPunct="1"/>
            <a:r>
              <a:rPr lang="fi-FI" altLang="fi-FI" sz="3400" dirty="0">
                <a:latin typeface="Arial" panose="020B0604020202020204" pitchFamily="34" charset="0"/>
                <a:ea typeface="Osaka" charset="-128"/>
              </a:rPr>
              <a:t>           </a:t>
            </a:r>
            <a:r>
              <a:rPr lang="fi-FI" altLang="fi-FI" sz="3400" dirty="0">
                <a:solidFill>
                  <a:srgbClr val="3366FF"/>
                </a:solidFill>
                <a:latin typeface="Impact" panose="020B0806030902050204" pitchFamily="34" charset="0"/>
                <a:ea typeface="Osaka" charset="-128"/>
              </a:rPr>
              <a:t>  </a:t>
            </a:r>
            <a:r>
              <a:rPr lang="fi-FI" altLang="fi-FI" dirty="0">
                <a:solidFill>
                  <a:srgbClr val="3366FF"/>
                </a:solidFill>
                <a:latin typeface="Impact" panose="020B0806030902050204" pitchFamily="34" charset="0"/>
                <a:ea typeface="Osaka" charset="-128"/>
              </a:rPr>
              <a:t>         </a:t>
            </a:r>
            <a:r>
              <a:rPr lang="fi-FI" altLang="fi-FI" dirty="0">
                <a:solidFill>
                  <a:srgbClr val="3366FF"/>
                </a:solidFill>
                <a:latin typeface="Century Gothic" panose="020B0502020202020204" pitchFamily="34" charset="0"/>
                <a:ea typeface="Osaka" charset="-128"/>
              </a:rPr>
              <a:t>AINEISTON SISÄLLÖNANALYYSI – TAIDEKUVA</a:t>
            </a:r>
            <a:br>
              <a:rPr lang="fi-FI" altLang="fi-FI" dirty="0">
                <a:solidFill>
                  <a:srgbClr val="3366FF"/>
                </a:solidFill>
                <a:latin typeface="Impact" panose="020B0806030902050204" pitchFamily="34" charset="0"/>
                <a:ea typeface="Osaka" charset="-128"/>
              </a:rPr>
            </a:br>
            <a:r>
              <a:rPr lang="fi-FI" altLang="fi-FI" dirty="0">
                <a:solidFill>
                  <a:srgbClr val="3366FF"/>
                </a:solidFill>
                <a:latin typeface="Impact" panose="020B0806030902050204" pitchFamily="34" charset="0"/>
                <a:ea typeface="Osaka" charset="-128"/>
              </a:rPr>
              <a:t>					</a:t>
            </a:r>
            <a:r>
              <a:rPr lang="fi-FI" altLang="fi-FI" sz="1600" dirty="0">
                <a:solidFill>
                  <a:srgbClr val="3366FF"/>
                </a:solidFill>
                <a:latin typeface="Impact" panose="020B0806030902050204" pitchFamily="34" charset="0"/>
                <a:ea typeface="Osaka" charset="-128"/>
              </a:rPr>
              <a:t>- tehdään pienryhmissä</a:t>
            </a:r>
          </a:p>
        </p:txBody>
      </p:sp>
      <p:sp>
        <p:nvSpPr>
          <p:cNvPr id="24578" name="Rectangle 3">
            <a:extLst>
              <a:ext uri="{FF2B5EF4-FFF2-40B4-BE49-F238E27FC236}">
                <a16:creationId xmlns:a16="http://schemas.microsoft.com/office/drawing/2014/main" id="{2DAB5898-1231-164E-A5DA-169001C0825B}"/>
              </a:ext>
            </a:extLst>
          </p:cNvPr>
          <p:cNvSpPr>
            <a:spLocks noGrp="1"/>
          </p:cNvSpPr>
          <p:nvPr>
            <p:ph type="body" sz="half" idx="4294967295"/>
          </p:nvPr>
        </p:nvSpPr>
        <p:spPr>
          <a:xfrm>
            <a:off x="479502" y="1341439"/>
            <a:ext cx="7515922" cy="5516562"/>
          </a:xfrm>
        </p:spPr>
        <p:txBody>
          <a:bodyPr>
            <a:normAutofit fontScale="40000" lnSpcReduction="20000"/>
          </a:bodyPr>
          <a:lstStyle/>
          <a:p>
            <a:pPr eaLnBrk="1" hangingPunct="1">
              <a:buFontTx/>
              <a:buNone/>
            </a:pPr>
            <a:r>
              <a:rPr lang="fi-FI" altLang="fi-FI" sz="6500" dirty="0">
                <a:latin typeface="Gill Sans MT" panose="020B0502020104020203" pitchFamily="34" charset="77"/>
                <a:ea typeface="Osaka" charset="-128"/>
              </a:rPr>
              <a:t>suuri otos, lukumääriä, taulukointi</a:t>
            </a:r>
          </a:p>
          <a:p>
            <a:pPr eaLnBrk="1" hangingPunct="1">
              <a:buFontTx/>
              <a:buNone/>
            </a:pPr>
            <a:r>
              <a:rPr lang="fi-FI" altLang="fi-FI" sz="6500" dirty="0">
                <a:latin typeface="Gill Sans MT" panose="020B0502020104020203" pitchFamily="34" charset="77"/>
                <a:ea typeface="Osaka" charset="-128"/>
              </a:rPr>
              <a:t>visuaalisia järjestyksiä</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6500" dirty="0">
                <a:latin typeface="Gill Sans MT" panose="020B0502020104020203" pitchFamily="34" charset="77"/>
                <a:ea typeface="Osaka" charset="-128"/>
              </a:rPr>
              <a:t>rakenteita, luokittelua</a:t>
            </a:r>
          </a:p>
          <a:p>
            <a:pPr eaLnBrk="1" hangingPunct="1">
              <a:buFontTx/>
              <a:buNone/>
            </a:pPr>
            <a:r>
              <a:rPr lang="fi-FI" altLang="fi-FI" sz="6500" dirty="0">
                <a:latin typeface="Gill Sans MT" panose="020B0502020104020203" pitchFamily="34" charset="77"/>
                <a:ea typeface="Osaka" charset="-128"/>
              </a:rPr>
              <a:t>aineistolähtöinen, laadullinen </a:t>
            </a:r>
          </a:p>
          <a:p>
            <a:pPr eaLnBrk="1" hangingPunct="1">
              <a:buFontTx/>
              <a:buNone/>
            </a:pPr>
            <a:r>
              <a:rPr lang="fi-FI" altLang="fi-FI" sz="6500" dirty="0">
                <a:latin typeface="Gill Sans MT" panose="020B0502020104020203" pitchFamily="34" charset="77"/>
                <a:ea typeface="Osaka" charset="-128"/>
              </a:rPr>
              <a:t>osuus, kriittinen ote</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6500" dirty="0">
                <a:latin typeface="Gill Sans MT" panose="020B0502020104020203" pitchFamily="34" charset="77"/>
                <a:ea typeface="Osaka" charset="-128"/>
              </a:rPr>
              <a:t>TEHTÄVÄ: Pohtikaa pienryhmissä</a:t>
            </a:r>
          </a:p>
          <a:p>
            <a:pPr eaLnBrk="1" hangingPunct="1">
              <a:buFontTx/>
              <a:buNone/>
            </a:pPr>
            <a:r>
              <a:rPr lang="fi-FI" altLang="fi-FI" sz="6500" dirty="0">
                <a:latin typeface="Gill Sans MT" panose="020B0502020104020203" pitchFamily="34" charset="77"/>
                <a:ea typeface="Osaka" charset="-128"/>
              </a:rPr>
              <a:t>miten järjestätte valitsemanne </a:t>
            </a:r>
          </a:p>
          <a:p>
            <a:pPr eaLnBrk="1" hangingPunct="1">
              <a:buFontTx/>
              <a:buNone/>
            </a:pPr>
            <a:r>
              <a:rPr lang="fi-FI" altLang="fi-FI" sz="6500" dirty="0">
                <a:latin typeface="Gill Sans MT" panose="020B0502020104020203" pitchFamily="34" charset="77"/>
                <a:ea typeface="Osaka" charset="-128"/>
              </a:rPr>
              <a:t>taidekuvat esim. materiaalin, tyylin tai</a:t>
            </a:r>
          </a:p>
          <a:p>
            <a:pPr eaLnBrk="1" hangingPunct="1">
              <a:buFontTx/>
              <a:buNone/>
            </a:pPr>
            <a:r>
              <a:rPr lang="fi-FI" altLang="fi-FI" sz="6500" dirty="0">
                <a:latin typeface="Gill Sans MT" panose="020B0502020104020203" pitchFamily="34" charset="77"/>
                <a:ea typeface="Osaka" charset="-128"/>
              </a:rPr>
              <a:t>aikakauden mukaan</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2500" dirty="0">
                <a:latin typeface="Gill Sans MT" panose="020B0502020104020203" pitchFamily="34" charset="77"/>
                <a:ea typeface="Osaka" charset="-128"/>
              </a:rPr>
              <a:t>Lähde; Juha </a:t>
            </a:r>
            <a:r>
              <a:rPr lang="fi-FI" altLang="fi-FI" sz="2500" dirty="0" err="1">
                <a:latin typeface="Gill Sans MT" panose="020B0502020104020203" pitchFamily="34" charset="77"/>
                <a:ea typeface="Osaka" charset="-128"/>
              </a:rPr>
              <a:t>Herkman</a:t>
            </a:r>
            <a:r>
              <a:rPr lang="fi-FI" altLang="fi-FI" sz="2500" dirty="0">
                <a:latin typeface="Gill Sans MT" panose="020B0502020104020203" pitchFamily="34" charset="77"/>
                <a:ea typeface="Osaka" charset="-128"/>
              </a:rPr>
              <a:t>,  Kriittinen mediakasvatus 2007</a:t>
            </a:r>
          </a:p>
          <a:p>
            <a:pPr eaLnBrk="1" hangingPunct="1">
              <a:buFontTx/>
              <a:buNone/>
            </a:pPr>
            <a:endParaRPr lang="fi-FI" altLang="fi-FI" sz="2000" dirty="0">
              <a:latin typeface="Century Gothic" panose="020B0502020202020204" pitchFamily="34" charset="0"/>
              <a:ea typeface="Osaka" charset="-128"/>
            </a:endParaRPr>
          </a:p>
          <a:p>
            <a:pPr eaLnBrk="1" hangingPunct="1">
              <a:buFontTx/>
              <a:buNone/>
            </a:pPr>
            <a:endParaRPr lang="fi-FI" altLang="fi-FI" sz="2000" dirty="0">
              <a:latin typeface="Century Gothic" panose="020B0502020202020204" pitchFamily="34" charset="0"/>
              <a:ea typeface="Osaka" charset="-128"/>
            </a:endParaRPr>
          </a:p>
          <a:p>
            <a:pPr eaLnBrk="1" hangingPunct="1">
              <a:buFontTx/>
              <a:buNone/>
            </a:pPr>
            <a:endParaRPr lang="fi-FI" altLang="fi-FI" sz="2000" dirty="0">
              <a:latin typeface="Century Gothic" panose="020B0502020202020204" pitchFamily="34" charset="0"/>
              <a:ea typeface="Osaka" charset="-128"/>
            </a:endParaRPr>
          </a:p>
        </p:txBody>
      </p:sp>
      <p:pic>
        <p:nvPicPr>
          <p:cNvPr id="24579" name="Picture 4" descr="Tex Willer3.jpg">
            <a:extLst>
              <a:ext uri="{FF2B5EF4-FFF2-40B4-BE49-F238E27FC236}">
                <a16:creationId xmlns:a16="http://schemas.microsoft.com/office/drawing/2014/main" id="{DBFDC8BC-524C-E54C-8C78-249F09C650BA}"/>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5782837" y="1100641"/>
            <a:ext cx="408463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 descr="Tex Willer.jpg">
            <a:extLst>
              <a:ext uri="{FF2B5EF4-FFF2-40B4-BE49-F238E27FC236}">
                <a16:creationId xmlns:a16="http://schemas.microsoft.com/office/drawing/2014/main" id="{62982FF5-FB83-CC45-8A75-3F4AB8BA9DD5}"/>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9443303" y="2756404"/>
            <a:ext cx="28416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901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1AB12D34-3FFD-1291-F571-DBDAE9546A04}"/>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24FA936A-C39E-CDD3-4CCA-81C4C0F65F61}"/>
              </a:ext>
            </a:extLst>
          </p:cNvPr>
          <p:cNvSpPr>
            <a:spLocks noGrp="1"/>
          </p:cNvSpPr>
          <p:nvPr>
            <p:ph type="sldNum" sz="quarter" idx="4"/>
          </p:nvPr>
        </p:nvSpPr>
        <p:spPr/>
        <p:txBody>
          <a:bodyPr/>
          <a:lstStyle/>
          <a:p>
            <a:fld id="{0FE3988A-0109-0B40-965D-9E0ED41EFEE4}" type="slidenum">
              <a:rPr lang="fi-FI" smtClean="0"/>
              <a:pPr/>
              <a:t>2</a:t>
            </a:fld>
            <a:endParaRPr lang="fi-FI" dirty="0"/>
          </a:p>
        </p:txBody>
      </p:sp>
      <p:sp>
        <p:nvSpPr>
          <p:cNvPr id="4" name="Päivämäärän paikkamerkki 3">
            <a:extLst>
              <a:ext uri="{FF2B5EF4-FFF2-40B4-BE49-F238E27FC236}">
                <a16:creationId xmlns:a16="http://schemas.microsoft.com/office/drawing/2014/main" id="{16225BC4-E4E1-17C4-B91D-5F2D50128292}"/>
              </a:ext>
            </a:extLst>
          </p:cNvPr>
          <p:cNvSpPr>
            <a:spLocks noGrp="1"/>
          </p:cNvSpPr>
          <p:nvPr>
            <p:ph type="dt" sz="half" idx="10"/>
          </p:nvPr>
        </p:nvSpPr>
        <p:spPr/>
        <p:txBody>
          <a:bodyPr/>
          <a:lstStyle/>
          <a:p>
            <a:fld id="{21A8D66E-D4C1-438C-8B85-C19A0838289F}" type="datetime1">
              <a:rPr lang="fi-FI" smtClean="0"/>
              <a:pPr/>
              <a:t>23.10.2023</a:t>
            </a:fld>
            <a:endParaRPr lang="fi-FI" dirty="0"/>
          </a:p>
        </p:txBody>
      </p:sp>
      <p:sp>
        <p:nvSpPr>
          <p:cNvPr id="7" name="Tekstiruutu 6">
            <a:extLst>
              <a:ext uri="{FF2B5EF4-FFF2-40B4-BE49-F238E27FC236}">
                <a16:creationId xmlns:a16="http://schemas.microsoft.com/office/drawing/2014/main" id="{10237E50-0987-5350-4457-0FF2C93168A1}"/>
              </a:ext>
            </a:extLst>
          </p:cNvPr>
          <p:cNvSpPr txBox="1"/>
          <p:nvPr/>
        </p:nvSpPr>
        <p:spPr>
          <a:xfrm>
            <a:off x="389744" y="287376"/>
            <a:ext cx="10298243" cy="707886"/>
          </a:xfrm>
          <a:prstGeom prst="rect">
            <a:avLst/>
          </a:prstGeom>
          <a:noFill/>
        </p:spPr>
        <p:txBody>
          <a:bodyPr wrap="square" rtlCol="0">
            <a:spAutoFit/>
          </a:bodyPr>
          <a:lstStyle/>
          <a:p>
            <a:r>
              <a:rPr lang="fi-FI" sz="4000" dirty="0">
                <a:solidFill>
                  <a:schemeClr val="accent1"/>
                </a:solidFill>
                <a:latin typeface="Century Gothic" panose="020B0502020202020204" pitchFamily="34" charset="0"/>
              </a:rPr>
              <a:t>KOULUN KUVATAIDE</a:t>
            </a:r>
          </a:p>
        </p:txBody>
      </p:sp>
      <p:sp>
        <p:nvSpPr>
          <p:cNvPr id="8" name="Tekstiruutu 7">
            <a:extLst>
              <a:ext uri="{FF2B5EF4-FFF2-40B4-BE49-F238E27FC236}">
                <a16:creationId xmlns:a16="http://schemas.microsoft.com/office/drawing/2014/main" id="{3AB49547-247E-1805-ACF1-B41C75B07023}"/>
              </a:ext>
            </a:extLst>
          </p:cNvPr>
          <p:cNvSpPr txBox="1"/>
          <p:nvPr/>
        </p:nvSpPr>
        <p:spPr>
          <a:xfrm>
            <a:off x="389744" y="1424065"/>
            <a:ext cx="11635578" cy="4031873"/>
          </a:xfrm>
          <a:prstGeom prst="rect">
            <a:avLst/>
          </a:prstGeom>
          <a:noFill/>
        </p:spPr>
        <p:txBody>
          <a:bodyPr wrap="square" rtlCol="0">
            <a:spAutoFit/>
          </a:bodyPr>
          <a:lstStyle/>
          <a:p>
            <a:r>
              <a:rPr lang="fi-FI" sz="3200" dirty="0">
                <a:solidFill>
                  <a:srgbClr val="10417F"/>
                </a:solidFill>
                <a:latin typeface="Century Gothic" panose="020B0502020202020204" pitchFamily="34" charset="0"/>
              </a:rPr>
              <a:t>Oppilaat kaipaavat rutiineja sekä perusturvallisuutta</a:t>
            </a:r>
          </a:p>
          <a:p>
            <a:r>
              <a:rPr lang="fi-FI" sz="3200" dirty="0">
                <a:solidFill>
                  <a:srgbClr val="10417F"/>
                </a:solidFill>
                <a:latin typeface="Century Gothic" panose="020B0502020202020204" pitchFamily="34" charset="0"/>
              </a:rPr>
              <a:t>Perusasioiden opettelua ja oppimista</a:t>
            </a:r>
          </a:p>
          <a:p>
            <a:r>
              <a:rPr lang="fi-FI" sz="3200" dirty="0">
                <a:solidFill>
                  <a:srgbClr val="10417F"/>
                </a:solidFill>
                <a:latin typeface="Century Gothic" panose="020B0502020202020204" pitchFamily="34" charset="0"/>
              </a:rPr>
              <a:t>Tietojen suhde taitoihin</a:t>
            </a:r>
          </a:p>
          <a:p>
            <a:r>
              <a:rPr lang="fi-FI" sz="3200" dirty="0">
                <a:solidFill>
                  <a:srgbClr val="10417F"/>
                </a:solidFill>
                <a:latin typeface="Century Gothic" panose="020B0502020202020204" pitchFamily="34" charset="0"/>
              </a:rPr>
              <a:t>Tuottaminen &lt; --- &gt; soveltaminen</a:t>
            </a:r>
          </a:p>
          <a:p>
            <a:r>
              <a:rPr lang="fi-FI" sz="3200" dirty="0">
                <a:solidFill>
                  <a:srgbClr val="10417F"/>
                </a:solidFill>
                <a:latin typeface="Century Gothic" panose="020B0502020202020204" pitchFamily="34" charset="0"/>
              </a:rPr>
              <a:t>Opetussuunnitelma on väljä:</a:t>
            </a:r>
          </a:p>
          <a:p>
            <a:r>
              <a:rPr lang="fi-FI" sz="3200" dirty="0">
                <a:solidFill>
                  <a:srgbClr val="10417F"/>
                </a:solidFill>
                <a:latin typeface="Century Gothic" panose="020B0502020202020204" pitchFamily="34" charset="0"/>
              </a:rPr>
              <a:t>MITÄ ETUJA, MAHDOLLISUUKSIA TAI HAITTOJA?</a:t>
            </a:r>
          </a:p>
          <a:p>
            <a:r>
              <a:rPr lang="fi-FI" sz="3200" dirty="0">
                <a:solidFill>
                  <a:srgbClr val="10417F"/>
                </a:solidFill>
                <a:latin typeface="Century Gothic" panose="020B0502020202020204" pitchFamily="34" charset="0"/>
              </a:rPr>
              <a:t>Ainekeskeisyys vs. MOK, laaja-alaisuus tai itseohjautuvuus</a:t>
            </a:r>
          </a:p>
          <a:p>
            <a:r>
              <a:rPr lang="fi-FI" sz="3200" dirty="0">
                <a:solidFill>
                  <a:srgbClr val="10417F"/>
                </a:solidFill>
                <a:latin typeface="Century Gothic" panose="020B0502020202020204" pitchFamily="34" charset="0"/>
              </a:rPr>
              <a:t>Erilaiset oppijat</a:t>
            </a:r>
          </a:p>
        </p:txBody>
      </p:sp>
    </p:spTree>
    <p:extLst>
      <p:ext uri="{BB962C8B-B14F-4D97-AF65-F5344CB8AC3E}">
        <p14:creationId xmlns:p14="http://schemas.microsoft.com/office/powerpoint/2010/main" val="154448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439" y="642102"/>
            <a:ext cx="9127761" cy="741984"/>
          </a:xfrm>
        </p:spPr>
        <p:txBody>
          <a:bodyPr>
            <a:normAutofit/>
          </a:bodyPr>
          <a:lstStyle/>
          <a:p>
            <a:r>
              <a:rPr lang="en-US" dirty="0">
                <a:solidFill>
                  <a:schemeClr val="accent6">
                    <a:lumMod val="60000"/>
                    <a:lumOff val="40000"/>
                  </a:schemeClr>
                </a:solidFill>
                <a:latin typeface="Century Gothic"/>
                <a:cs typeface="Century Gothic"/>
              </a:rPr>
              <a:t> </a:t>
            </a:r>
            <a:r>
              <a:rPr lang="en-US" dirty="0" err="1">
                <a:solidFill>
                  <a:schemeClr val="accent6">
                    <a:lumMod val="60000"/>
                    <a:lumOff val="40000"/>
                  </a:schemeClr>
                </a:solidFill>
                <a:latin typeface="Century Gothic"/>
                <a:cs typeface="Century Gothic"/>
              </a:rPr>
              <a:t>Kuvantarkastelu</a:t>
            </a:r>
            <a:r>
              <a:rPr lang="en-US" dirty="0">
                <a:solidFill>
                  <a:schemeClr val="accent6">
                    <a:lumMod val="60000"/>
                    <a:lumOff val="40000"/>
                  </a:schemeClr>
                </a:solidFill>
                <a:latin typeface="Century Gothic"/>
                <a:cs typeface="Century Gothic"/>
              </a:rPr>
              <a:t> </a:t>
            </a:r>
            <a:r>
              <a:rPr lang="en-US" dirty="0" err="1">
                <a:solidFill>
                  <a:schemeClr val="accent6">
                    <a:lumMod val="60000"/>
                    <a:lumOff val="40000"/>
                  </a:schemeClr>
                </a:solidFill>
                <a:latin typeface="Century Gothic"/>
                <a:cs typeface="Century Gothic"/>
              </a:rPr>
              <a:t>tehtävä</a:t>
            </a:r>
            <a:endParaRPr lang="en-US" dirty="0">
              <a:solidFill>
                <a:schemeClr val="accent6">
                  <a:lumMod val="60000"/>
                  <a:lumOff val="40000"/>
                </a:schemeClr>
              </a:solidFill>
              <a:latin typeface="Century Gothic"/>
              <a:cs typeface="Century Gothic"/>
            </a:endParaRPr>
          </a:p>
        </p:txBody>
      </p:sp>
      <p:sp>
        <p:nvSpPr>
          <p:cNvPr id="3" name="Subtitle 2"/>
          <p:cNvSpPr>
            <a:spLocks noGrp="1"/>
          </p:cNvSpPr>
          <p:nvPr>
            <p:ph type="subTitle" idx="1"/>
          </p:nvPr>
        </p:nvSpPr>
        <p:spPr>
          <a:xfrm>
            <a:off x="854439" y="1726539"/>
            <a:ext cx="10313233" cy="4551786"/>
          </a:xfrm>
        </p:spPr>
        <p:txBody>
          <a:bodyPr/>
          <a:lstStyle/>
          <a:p>
            <a:pPr algn="l"/>
            <a:r>
              <a:rPr lang="en-US" dirty="0" err="1"/>
              <a:t>Keskustelkaa</a:t>
            </a:r>
            <a:r>
              <a:rPr lang="en-US" dirty="0"/>
              <a:t> ja </a:t>
            </a:r>
            <a:r>
              <a:rPr lang="en-US" dirty="0" err="1"/>
              <a:t>tulkitkaa</a:t>
            </a:r>
            <a:r>
              <a:rPr lang="en-US" dirty="0"/>
              <a:t> </a:t>
            </a:r>
            <a:r>
              <a:rPr lang="en-US" dirty="0" err="1"/>
              <a:t>pienryhmissä</a:t>
            </a:r>
            <a:r>
              <a:rPr lang="en-US" dirty="0"/>
              <a:t> </a:t>
            </a:r>
            <a:r>
              <a:rPr lang="en-US" dirty="0" err="1"/>
              <a:t>valisemaanne</a:t>
            </a:r>
            <a:r>
              <a:rPr lang="en-US" dirty="0"/>
              <a:t> </a:t>
            </a:r>
            <a:r>
              <a:rPr lang="en-US" dirty="0" err="1"/>
              <a:t>teosta</a:t>
            </a:r>
            <a:r>
              <a:rPr lang="en-US" dirty="0"/>
              <a:t> / </a:t>
            </a:r>
            <a:r>
              <a:rPr lang="en-US" dirty="0" err="1"/>
              <a:t>muotoiluesinettä</a:t>
            </a:r>
            <a:r>
              <a:rPr lang="en-US" dirty="0"/>
              <a:t> VTS </a:t>
            </a:r>
            <a:r>
              <a:rPr lang="mr-IN" dirty="0"/>
              <a:t>–</a:t>
            </a:r>
            <a:r>
              <a:rPr lang="en-US" dirty="0" err="1"/>
              <a:t>menetelmän</a:t>
            </a:r>
            <a:r>
              <a:rPr lang="en-US" dirty="0"/>
              <a:t> </a:t>
            </a:r>
            <a:r>
              <a:rPr lang="en-US" dirty="0" err="1"/>
              <a:t>avulla</a:t>
            </a:r>
            <a:r>
              <a:rPr lang="en-US" dirty="0"/>
              <a:t>.</a:t>
            </a:r>
          </a:p>
          <a:p>
            <a:pPr algn="l"/>
            <a:endParaRPr lang="en-US" dirty="0"/>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tässä</a:t>
            </a:r>
            <a:r>
              <a:rPr lang="en-US" dirty="0">
                <a:solidFill>
                  <a:schemeClr val="accent5">
                    <a:lumMod val="10000"/>
                  </a:schemeClr>
                </a:solidFill>
              </a:rPr>
              <a:t> </a:t>
            </a:r>
            <a:r>
              <a:rPr lang="en-US" dirty="0" err="1">
                <a:solidFill>
                  <a:schemeClr val="accent5">
                    <a:lumMod val="10000"/>
                  </a:schemeClr>
                </a:solidFill>
              </a:rPr>
              <a:t>teoksessa</a:t>
            </a:r>
            <a:r>
              <a:rPr lang="en-US" dirty="0">
                <a:solidFill>
                  <a:schemeClr val="accent5">
                    <a:lumMod val="10000"/>
                  </a:schemeClr>
                </a:solidFill>
              </a:rPr>
              <a:t> / </a:t>
            </a:r>
            <a:r>
              <a:rPr lang="en-US" dirty="0" err="1">
                <a:solidFill>
                  <a:schemeClr val="accent5">
                    <a:lumMod val="10000"/>
                  </a:schemeClr>
                </a:solidFill>
              </a:rPr>
              <a:t>paikassa</a:t>
            </a:r>
            <a:r>
              <a:rPr lang="en-US" dirty="0">
                <a:solidFill>
                  <a:schemeClr val="accent5">
                    <a:lumMod val="10000"/>
                  </a:schemeClr>
                </a:solidFill>
              </a:rPr>
              <a:t> on </a:t>
            </a:r>
            <a:r>
              <a:rPr lang="en-US" dirty="0" err="1">
                <a:solidFill>
                  <a:schemeClr val="accent5">
                    <a:lumMod val="10000"/>
                  </a:schemeClr>
                </a:solidFill>
              </a:rPr>
              <a:t>meneillään</a:t>
            </a:r>
            <a:r>
              <a:rPr lang="en-US" dirty="0">
                <a:solidFill>
                  <a:schemeClr val="accent5">
                    <a:lumMod val="10000"/>
                  </a:schemeClr>
                </a:solidFill>
              </a:rPr>
              <a:t> tai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siinä</a:t>
            </a:r>
            <a:r>
              <a:rPr lang="en-US" dirty="0">
                <a:solidFill>
                  <a:schemeClr val="accent5">
                    <a:lumMod val="10000"/>
                  </a:schemeClr>
                </a:solidFill>
              </a:rPr>
              <a:t> </a:t>
            </a:r>
            <a:r>
              <a:rPr lang="en-US" dirty="0" err="1">
                <a:solidFill>
                  <a:schemeClr val="accent5">
                    <a:lumMod val="10000"/>
                  </a:schemeClr>
                </a:solidFill>
              </a:rPr>
              <a:t>tapahtuu</a:t>
            </a:r>
            <a:r>
              <a:rPr lang="en-US" dirty="0">
                <a:solidFill>
                  <a:schemeClr val="accent5">
                    <a:lumMod val="10000"/>
                  </a:schemeClr>
                </a:solidFill>
              </a:rPr>
              <a:t>?</a:t>
            </a:r>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saa</a:t>
            </a:r>
            <a:r>
              <a:rPr lang="en-US" dirty="0">
                <a:solidFill>
                  <a:schemeClr val="accent5">
                    <a:lumMod val="10000"/>
                  </a:schemeClr>
                </a:solidFill>
              </a:rPr>
              <a:t> </a:t>
            </a:r>
            <a:r>
              <a:rPr lang="en-US" dirty="0" err="1">
                <a:solidFill>
                  <a:schemeClr val="accent5">
                    <a:lumMod val="10000"/>
                  </a:schemeClr>
                </a:solidFill>
              </a:rPr>
              <a:t>sinut</a:t>
            </a:r>
            <a:r>
              <a:rPr lang="en-US" dirty="0">
                <a:solidFill>
                  <a:schemeClr val="accent5">
                    <a:lumMod val="10000"/>
                  </a:schemeClr>
                </a:solidFill>
              </a:rPr>
              <a:t> </a:t>
            </a:r>
            <a:r>
              <a:rPr lang="en-US" dirty="0" err="1">
                <a:solidFill>
                  <a:schemeClr val="accent5">
                    <a:lumMod val="10000"/>
                  </a:schemeClr>
                </a:solidFill>
              </a:rPr>
              <a:t>sanomaan</a:t>
            </a:r>
            <a:r>
              <a:rPr lang="en-US" dirty="0">
                <a:solidFill>
                  <a:schemeClr val="accent5">
                    <a:lumMod val="10000"/>
                  </a:schemeClr>
                </a:solidFill>
              </a:rPr>
              <a:t> </a:t>
            </a:r>
            <a:r>
              <a:rPr lang="en-US" dirty="0" err="1">
                <a:solidFill>
                  <a:schemeClr val="accent5">
                    <a:lumMod val="10000"/>
                  </a:schemeClr>
                </a:solidFill>
              </a:rPr>
              <a:t>näin</a:t>
            </a:r>
            <a:r>
              <a:rPr lang="en-US" dirty="0">
                <a:solidFill>
                  <a:schemeClr val="accent5">
                    <a:lumMod val="10000"/>
                  </a:schemeClr>
                </a:solidFill>
              </a:rPr>
              <a:t>?</a:t>
            </a:r>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muuta</a:t>
            </a:r>
            <a:r>
              <a:rPr lang="en-US" dirty="0">
                <a:solidFill>
                  <a:schemeClr val="accent5">
                    <a:lumMod val="10000"/>
                  </a:schemeClr>
                </a:solidFill>
              </a:rPr>
              <a:t> </a:t>
            </a:r>
            <a:r>
              <a:rPr lang="en-US" dirty="0" err="1">
                <a:solidFill>
                  <a:schemeClr val="accent5">
                    <a:lumMod val="10000"/>
                  </a:schemeClr>
                </a:solidFill>
              </a:rPr>
              <a:t>voit</a:t>
            </a:r>
            <a:r>
              <a:rPr lang="en-US" dirty="0">
                <a:solidFill>
                  <a:schemeClr val="accent5">
                    <a:lumMod val="10000"/>
                  </a:schemeClr>
                </a:solidFill>
              </a:rPr>
              <a:t> </a:t>
            </a:r>
            <a:r>
              <a:rPr lang="en-US" dirty="0" err="1">
                <a:solidFill>
                  <a:schemeClr val="accent5">
                    <a:lumMod val="10000"/>
                  </a:schemeClr>
                </a:solidFill>
              </a:rPr>
              <a:t>vielä</a:t>
            </a:r>
            <a:r>
              <a:rPr lang="en-US" dirty="0">
                <a:solidFill>
                  <a:schemeClr val="accent5">
                    <a:lumMod val="10000"/>
                  </a:schemeClr>
                </a:solidFill>
              </a:rPr>
              <a:t> </a:t>
            </a:r>
            <a:r>
              <a:rPr lang="en-US" dirty="0" err="1">
                <a:solidFill>
                  <a:schemeClr val="accent5">
                    <a:lumMod val="10000"/>
                  </a:schemeClr>
                </a:solidFill>
              </a:rPr>
              <a:t>löytää</a:t>
            </a:r>
            <a:r>
              <a:rPr lang="en-US" dirty="0">
                <a:solidFill>
                  <a:schemeClr val="accent5">
                    <a:lumMod val="10000"/>
                  </a:schemeClr>
                </a:solidFill>
              </a:rPr>
              <a:t> </a:t>
            </a:r>
            <a:r>
              <a:rPr lang="en-US" dirty="0" err="1">
                <a:solidFill>
                  <a:schemeClr val="accent5">
                    <a:lumMod val="10000"/>
                  </a:schemeClr>
                </a:solidFill>
              </a:rPr>
              <a:t>teoksesta</a:t>
            </a:r>
            <a:r>
              <a:rPr lang="en-US" dirty="0">
                <a:solidFill>
                  <a:schemeClr val="accent5">
                    <a:lumMod val="10000"/>
                  </a:schemeClr>
                </a:solidFill>
              </a:rPr>
              <a:t>?</a:t>
            </a:r>
          </a:p>
        </p:txBody>
      </p:sp>
      <p:sp>
        <p:nvSpPr>
          <p:cNvPr id="4" name="TextBox 3"/>
          <p:cNvSpPr txBox="1"/>
          <p:nvPr/>
        </p:nvSpPr>
        <p:spPr>
          <a:xfrm>
            <a:off x="7460644" y="171227"/>
            <a:ext cx="2996863"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47539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33AE759-94E8-2B47-9730-B73BEE7DBF8B}"/>
              </a:ext>
            </a:extLst>
          </p:cNvPr>
          <p:cNvSpPr>
            <a:spLocks noGrp="1" noChangeArrowheads="1"/>
          </p:cNvSpPr>
          <p:nvPr>
            <p:ph type="ctrTitle"/>
          </p:nvPr>
        </p:nvSpPr>
        <p:spPr>
          <a:xfrm>
            <a:off x="2362200" y="381000"/>
            <a:ext cx="7924800" cy="762000"/>
          </a:xfrm>
        </p:spPr>
        <p:txBody>
          <a:bodyPr rtlCol="0">
            <a:normAutofit fontScale="90000"/>
          </a:bodyPr>
          <a:lstStyle/>
          <a:p>
            <a:pPr>
              <a:defRPr/>
            </a:pPr>
            <a:r>
              <a:rPr lang="fi-FI" sz="2400" dirty="0">
                <a:latin typeface="Trebuchet MS" charset="0"/>
              </a:rPr>
              <a:t>				                                              </a:t>
            </a:r>
            <a:r>
              <a:rPr lang="fi-FI" sz="1200" dirty="0">
                <a:latin typeface="Century Gothic" charset="0"/>
              </a:rPr>
              <a:t>     2023</a:t>
            </a:r>
            <a:r>
              <a:rPr lang="fi-FI" sz="1200" dirty="0">
                <a:latin typeface="Century Gothic" charset="0"/>
                <a:cs typeface="Century Gothic" charset="0"/>
              </a:rPr>
              <a:t> Antti Lokka</a:t>
            </a:r>
            <a:br>
              <a:rPr lang="fi-FI" sz="1200" dirty="0">
                <a:latin typeface="Century Gothic" charset="0"/>
                <a:cs typeface="Century Gothic" charset="0"/>
              </a:rPr>
            </a:br>
            <a:r>
              <a:rPr lang="fi-FI" sz="2400" dirty="0">
                <a:latin typeface="Trebuchet MS" charset="0"/>
              </a:rPr>
              <a:t>			</a:t>
            </a:r>
            <a:endParaRPr lang="fi-FI" dirty="0">
              <a:latin typeface="Trebuchet MS" charset="0"/>
            </a:endParaRPr>
          </a:p>
        </p:txBody>
      </p:sp>
      <p:sp>
        <p:nvSpPr>
          <p:cNvPr id="37890" name="Rectangle 3">
            <a:extLst>
              <a:ext uri="{FF2B5EF4-FFF2-40B4-BE49-F238E27FC236}">
                <a16:creationId xmlns:a16="http://schemas.microsoft.com/office/drawing/2014/main" id="{642100B3-C7E8-894C-BDD7-774B32B74814}"/>
              </a:ext>
            </a:extLst>
          </p:cNvPr>
          <p:cNvSpPr>
            <a:spLocks noGrp="1"/>
          </p:cNvSpPr>
          <p:nvPr>
            <p:ph type="subTitle" idx="1"/>
          </p:nvPr>
        </p:nvSpPr>
        <p:spPr>
          <a:xfrm>
            <a:off x="2057400" y="1371600"/>
            <a:ext cx="8305800" cy="5029200"/>
          </a:xfrm>
        </p:spPr>
        <p:txBody>
          <a:bodyPr/>
          <a:lstStyle/>
          <a:p>
            <a:pPr algn="l" eaLnBrk="1" hangingPunct="1">
              <a:lnSpc>
                <a:spcPct val="80000"/>
              </a:lnSpc>
            </a:pPr>
            <a:r>
              <a:rPr lang="fi-FI" altLang="fi-FI" sz="3700" noProof="1">
                <a:solidFill>
                  <a:srgbClr val="000000"/>
                </a:solidFill>
                <a:latin typeface="Century Gothic" panose="020B0502020202020204" pitchFamily="34" charset="0"/>
                <a:ea typeface="ＭＳ Ｐゴシック" panose="020B0600070205080204" pitchFamily="34" charset="-128"/>
              </a:rPr>
              <a:t>Taidekuvan tarkastelu, kuvan "lukeminen”</a:t>
            </a:r>
          </a:p>
          <a:p>
            <a:pPr algn="l" eaLnBrk="1" hangingPunct="1">
              <a:lnSpc>
                <a:spcPct val="80000"/>
              </a:lnSpc>
            </a:pPr>
            <a:r>
              <a:rPr lang="fi-FI" altLang="fi-FI" sz="3700" noProof="1">
                <a:solidFill>
                  <a:srgbClr val="000000"/>
                </a:solidFill>
                <a:latin typeface="Century Gothic" panose="020B0502020202020204" pitchFamily="34" charset="0"/>
                <a:ea typeface="ＭＳ Ｐゴシック" panose="020B0600070205080204" pitchFamily="34" charset="-128"/>
              </a:rPr>
              <a:t>   </a:t>
            </a:r>
            <a:endParaRPr lang="fi-FI" altLang="fi-FI" sz="37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80000"/>
              </a:lnSpc>
            </a:pPr>
            <a:r>
              <a:rPr lang="fi-FI" altLang="fi-FI" sz="3700" noProof="1">
                <a:solidFill>
                  <a:srgbClr val="AAB80D"/>
                </a:solidFill>
                <a:latin typeface="Impact" panose="020B0806030902050204" pitchFamily="34" charset="0"/>
                <a:ea typeface="ＭＳ Ｐゴシック" panose="020B0600070205080204" pitchFamily="34" charset="-128"/>
              </a:rPr>
              <a:t>Kotitehtävä ensi kerralle: ETSI ja TALLENNA TAIDEKUVA / KUVA TAIDETEOKSESTA</a:t>
            </a:r>
          </a:p>
          <a:p>
            <a:pPr algn="l" eaLnBrk="1" hangingPunct="1">
              <a:lnSpc>
                <a:spcPct val="80000"/>
              </a:lnSpc>
            </a:pPr>
            <a:endParaRPr lang="fi-FI" altLang="fi-FI" sz="37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80000"/>
              </a:lnSpc>
            </a:pPr>
            <a:endParaRPr lang="fi-FI" altLang="fi-FI" sz="3700" baseline="30000" noProof="1">
              <a:solidFill>
                <a:srgbClr val="000000"/>
              </a:solidFill>
              <a:ea typeface="ＭＳ Ｐゴシック" panose="020B0600070205080204" pitchFamily="34" charset="-128"/>
            </a:endParaRPr>
          </a:p>
          <a:p>
            <a:pPr algn="l" eaLnBrk="1" hangingPunct="1">
              <a:lnSpc>
                <a:spcPct val="80000"/>
              </a:lnSpc>
            </a:pPr>
            <a:r>
              <a:rPr lang="fi-FI" altLang="fi-FI" sz="3700" baseline="30000" noProof="1">
                <a:solidFill>
                  <a:srgbClr val="000000"/>
                </a:solidFill>
                <a:latin typeface="Century Gothic" panose="020B0502020202020204" pitchFamily="34" charset="0"/>
                <a:ea typeface="ＭＳ Ｐゴシック" panose="020B0600070205080204" pitchFamily="34" charset="-128"/>
              </a:rPr>
              <a:t>Kuvan pohjalta käydään ryhmäkeskustelu	</a:t>
            </a:r>
          </a:p>
          <a:p>
            <a:pPr algn="l" eaLnBrk="1" hangingPunct="1">
              <a:lnSpc>
                <a:spcPct val="80000"/>
              </a:lnSpc>
            </a:pPr>
            <a:r>
              <a:rPr lang="fi-FI" altLang="fi-FI" sz="3700" baseline="30000" noProof="1">
                <a:solidFill>
                  <a:srgbClr val="000000"/>
                </a:solidFill>
                <a:latin typeface="Century Gothic" panose="020B0502020202020204" pitchFamily="34" charset="0"/>
                <a:ea typeface="ＭＳ Ｐゴシック" panose="020B0600070205080204" pitchFamily="34" charset="-128"/>
              </a:rPr>
              <a:t>” Erilaisia tapoja taidekuvien tarkasteluun ”</a:t>
            </a:r>
            <a:r>
              <a:rPr lang="fi-FI" altLang="fi-FI" sz="3700" baseline="30000" noProof="1">
                <a:solidFill>
                  <a:srgbClr val="000000"/>
                </a:solidFill>
                <a:ea typeface="ＭＳ Ｐゴシック" panose="020B0600070205080204" pitchFamily="34" charset="-128"/>
              </a:rPr>
              <a:t>			</a:t>
            </a:r>
          </a:p>
          <a:p>
            <a:pPr algn="l" eaLnBrk="1" hangingPunct="1">
              <a:lnSpc>
                <a:spcPct val="80000"/>
              </a:lnSpc>
            </a:pPr>
            <a:r>
              <a:rPr lang="fi-FI" altLang="fi-FI" sz="3700" baseline="30000" noProof="1">
                <a:solidFill>
                  <a:srgbClr val="000000"/>
                </a:solidFill>
                <a:ea typeface="ＭＳ Ｐゴシック" panose="020B0600070205080204" pitchFamily="34" charset="-128"/>
              </a:rPr>
              <a:t>	</a:t>
            </a:r>
          </a:p>
        </p:txBody>
      </p:sp>
    </p:spTree>
    <p:extLst>
      <p:ext uri="{BB962C8B-B14F-4D97-AF65-F5344CB8AC3E}">
        <p14:creationId xmlns:p14="http://schemas.microsoft.com/office/powerpoint/2010/main" val="29661943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975033B-2ACC-E343-B7C3-2110218B7DEC}"/>
              </a:ext>
            </a:extLst>
          </p:cNvPr>
          <p:cNvSpPr>
            <a:spLocks noGrp="1" noChangeArrowheads="1"/>
          </p:cNvSpPr>
          <p:nvPr>
            <p:ph type="ctrTitle"/>
          </p:nvPr>
        </p:nvSpPr>
        <p:spPr>
          <a:xfrm>
            <a:off x="-81023" y="167833"/>
            <a:ext cx="10397331" cy="445625"/>
          </a:xfrm>
        </p:spPr>
        <p:txBody>
          <a:bodyPr rtlCol="0">
            <a:normAutofit fontScale="90000"/>
          </a:bodyPr>
          <a:lstStyle/>
          <a:p>
            <a:pPr>
              <a:defRPr/>
            </a:pPr>
            <a:r>
              <a:rPr lang="fi-FI" sz="2400" dirty="0">
                <a:latin typeface="Trebuchet MS" charset="0"/>
              </a:rPr>
              <a:t>	</a:t>
            </a:r>
            <a:r>
              <a:rPr lang="fi-FI" sz="4000" dirty="0">
                <a:solidFill>
                  <a:srgbClr val="7030A0"/>
                </a:solidFill>
                <a:latin typeface="Impact" panose="020B0806030902050204" pitchFamily="34" charset="0"/>
              </a:rPr>
              <a:t> </a:t>
            </a:r>
            <a:br>
              <a:rPr lang="fi-FI" sz="4000" dirty="0">
                <a:solidFill>
                  <a:srgbClr val="7030A0"/>
                </a:solidFill>
                <a:latin typeface="Impact" panose="020B0806030902050204" pitchFamily="34" charset="0"/>
              </a:rPr>
            </a:br>
            <a:r>
              <a:rPr lang="fi-FI" sz="4000" dirty="0">
                <a:solidFill>
                  <a:srgbClr val="7030A0"/>
                </a:solidFill>
                <a:latin typeface="Impact" panose="020B0806030902050204" pitchFamily="34" charset="0"/>
              </a:rPr>
              <a:t>       </a:t>
            </a:r>
            <a:r>
              <a:rPr lang="fi-FI" sz="4000" dirty="0">
                <a:solidFill>
                  <a:srgbClr val="88DAA7"/>
                </a:solidFill>
                <a:latin typeface="Impact" panose="020B0806030902050204" pitchFamily="34" charset="0"/>
              </a:rPr>
              <a:t>PALAUTE ja ARVIOINTI </a:t>
            </a:r>
            <a:r>
              <a:rPr lang="fi-FI" sz="3100" dirty="0">
                <a:latin typeface="Trebuchet MS" charset="0"/>
              </a:rPr>
              <a:t>	</a:t>
            </a:r>
            <a:r>
              <a:rPr lang="fi-FI" sz="2400" dirty="0">
                <a:latin typeface="Trebuchet MS" charset="0"/>
              </a:rPr>
              <a:t>	</a:t>
            </a:r>
            <a:r>
              <a:rPr lang="fi-FI" sz="1400" dirty="0">
                <a:latin typeface="Trebuchet MS" charset="0"/>
              </a:rPr>
              <a:t>	                                   			</a:t>
            </a:r>
            <a:r>
              <a:rPr lang="fi-FI" sz="1300" dirty="0">
                <a:latin typeface="Trebuchet MS" charset="0"/>
              </a:rPr>
              <a:t> </a:t>
            </a:r>
            <a:r>
              <a:rPr lang="fi-FI" sz="1300" dirty="0">
                <a:latin typeface="Century Gothic" charset="0"/>
              </a:rPr>
              <a:t>       2022</a:t>
            </a:r>
            <a:r>
              <a:rPr lang="fi-FI" sz="1300" dirty="0">
                <a:latin typeface="Century Gothic" charset="0"/>
                <a:cs typeface="Century Gothic" charset="0"/>
              </a:rPr>
              <a:t> Antti Lokka</a:t>
            </a:r>
            <a:br>
              <a:rPr lang="fi-FI" sz="1400" dirty="0">
                <a:latin typeface="Trebuchet MS" charset="0"/>
              </a:rPr>
            </a:br>
            <a:r>
              <a:rPr lang="fi-FI" sz="2400" dirty="0">
                <a:latin typeface="Trebuchet MS" charset="0"/>
              </a:rPr>
              <a:t>			</a:t>
            </a:r>
            <a:br>
              <a:rPr lang="fi-FI" sz="2400" dirty="0">
                <a:latin typeface="Trebuchet MS" charset="0"/>
              </a:rPr>
            </a:br>
            <a:endParaRPr lang="fi-FI" dirty="0">
              <a:latin typeface="Trebuchet MS" charset="0"/>
            </a:endParaRPr>
          </a:p>
        </p:txBody>
      </p:sp>
      <p:sp>
        <p:nvSpPr>
          <p:cNvPr id="34818" name="Rectangle 3">
            <a:extLst>
              <a:ext uri="{FF2B5EF4-FFF2-40B4-BE49-F238E27FC236}">
                <a16:creationId xmlns:a16="http://schemas.microsoft.com/office/drawing/2014/main" id="{61FE253F-E4F9-1C47-A342-AC8D05BF400D}"/>
              </a:ext>
            </a:extLst>
          </p:cNvPr>
          <p:cNvSpPr>
            <a:spLocks noGrp="1" noChangeArrowheads="1"/>
          </p:cNvSpPr>
          <p:nvPr>
            <p:ph type="subTitle" idx="1"/>
          </p:nvPr>
        </p:nvSpPr>
        <p:spPr>
          <a:xfrm>
            <a:off x="439838" y="1030147"/>
            <a:ext cx="11285315" cy="5660020"/>
          </a:xfrm>
        </p:spPr>
        <p:txBody>
          <a:bodyPr>
            <a:normAutofit fontScale="85000" lnSpcReduction="20000"/>
          </a:bodyPr>
          <a:lstStyle/>
          <a:p>
            <a:pPr algn="l" eaLnBrk="1" hangingPunct="1">
              <a:lnSpc>
                <a:spcPct val="90000"/>
              </a:lnSpc>
              <a:defRPr/>
            </a:pPr>
            <a:r>
              <a:rPr lang="fi-FI" altLang="fi-FI" sz="3600" b="1" baseline="30000" noProof="1">
                <a:solidFill>
                  <a:srgbClr val="000000"/>
                </a:solidFill>
                <a:latin typeface="Century Gothic" panose="020B0502020202020204" pitchFamily="34" charset="0"/>
                <a:ea typeface="ＭＳ Ｐゴシック" panose="020B0600070205080204" pitchFamily="34" charset="-128"/>
              </a:rPr>
              <a:t>Formatiivinen arviointi tehtävissä </a:t>
            </a:r>
            <a:r>
              <a:rPr lang="fi-FI" altLang="fi-FI" sz="3600" baseline="30000" noProof="1">
                <a:solidFill>
                  <a:srgbClr val="000000"/>
                </a:solidFill>
                <a:latin typeface="Century Gothic" panose="020B0502020202020204" pitchFamily="34" charset="0"/>
                <a:ea typeface="ＭＳ Ｐゴシック" panose="020B0600070205080204" pitchFamily="34" charset="-128"/>
              </a:rPr>
              <a:t>–</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Palaute osallistumisesta ja sinnikkyydestä </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tukee oppimista – palaute edistymisestä.</a:t>
            </a:r>
          </a:p>
          <a:p>
            <a:pPr algn="l" eaLnBrk="1" hangingPunct="1">
              <a:lnSpc>
                <a:spcPct val="90000"/>
              </a:lnSpc>
              <a:defRPr/>
            </a:pPr>
            <a:endParaRPr lang="fi-FI" altLang="fi-FI" sz="3600" b="1"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1" baseline="30000" noProof="1">
                <a:solidFill>
                  <a:srgbClr val="000000"/>
                </a:solidFill>
                <a:latin typeface="Century Gothic" panose="020B0502020202020204" pitchFamily="34" charset="0"/>
                <a:ea typeface="ＭＳ Ｐゴシック" panose="020B0600070205080204" pitchFamily="34" charset="-128"/>
              </a:rPr>
              <a:t>Integroiva arviointi </a:t>
            </a:r>
            <a:r>
              <a:rPr lang="fi-FI" altLang="fi-FI" sz="3600" baseline="30000" noProof="1">
                <a:solidFill>
                  <a:srgbClr val="000000"/>
                </a:solidFill>
                <a:latin typeface="Century Gothic" panose="020B0502020202020204" pitchFamily="34" charset="0"/>
                <a:ea typeface="ＭＳ Ｐゴシック" panose="020B0600070205080204" pitchFamily="34" charset="-128"/>
              </a:rPr>
              <a:t>(tukee pitkällä tähtäimellä)</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Palaute oppilaan edistymisestä</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Palaute oppimisprosessista</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Itseohjautuvuuden vahvistaminen</a:t>
            </a:r>
          </a:p>
          <a:p>
            <a:pPr algn="l" eaLnBrk="1" hangingPunct="1">
              <a:lnSpc>
                <a:spcPct val="90000"/>
              </a:lnSpc>
              <a:defRPr/>
            </a:pPr>
            <a:endParaRPr lang="fi-FI" altLang="fi-FI" sz="3600" baseline="30000" noProof="1">
              <a:solidFill>
                <a:schemeClr val="tx1"/>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Näyttävätkö työt  </a:t>
            </a:r>
            <a:r>
              <a:rPr lang="fi-FI" altLang="fi-FI" sz="3600" b="1" baseline="30000" noProof="1">
                <a:solidFill>
                  <a:schemeClr val="tx1"/>
                </a:solidFill>
                <a:latin typeface="Century Gothic" panose="020B0502020202020204" pitchFamily="34" charset="0"/>
                <a:ea typeface="ＭＳ Ｐゴシック" panose="020B0600070205080204" pitchFamily="34" charset="-128"/>
              </a:rPr>
              <a:t>epäilyttävän samoille</a:t>
            </a:r>
            <a:r>
              <a:rPr lang="fi-FI" altLang="fi-FI" sz="3600" baseline="30000" noProof="1">
                <a:solidFill>
                  <a:schemeClr val="tx1"/>
                </a:solidFill>
                <a:latin typeface="Century Gothic" panose="020B0502020202020204" pitchFamily="34" charset="0"/>
                <a:ea typeface="ＭＳ Ｐゴシック" panose="020B0600070205080204" pitchFamily="34" charset="-128"/>
              </a:rPr>
              <a:t>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 ”seinällä onkin 20 malliksi näyttämäni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työn kaltaista kuvaa,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tai joku maneerini on näkyvissä. ”</a:t>
            </a:r>
          </a:p>
          <a:p>
            <a:pPr algn="l" eaLnBrk="1" hangingPunct="1">
              <a:lnSpc>
                <a:spcPct val="90000"/>
              </a:lnSpc>
              <a:defRPr/>
            </a:pPr>
            <a:endParaRPr lang="fi-FI" altLang="fi-FI" sz="36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1" baseline="30000" noProof="1">
                <a:solidFill>
                  <a:srgbClr val="1F1F2E"/>
                </a:solidFill>
                <a:latin typeface="Century Gothic" panose="020B0502020202020204" pitchFamily="34" charset="0"/>
                <a:ea typeface="ＭＳ Ｐゴシック" panose="020B0600070205080204" pitchFamily="34" charset="-128"/>
              </a:rPr>
              <a:t>Tehtävän ilmoituksen </a:t>
            </a:r>
            <a:r>
              <a:rPr lang="fi-FI" altLang="fi-FI" sz="3600" baseline="30000" noProof="1">
                <a:solidFill>
                  <a:srgbClr val="1F1F2E"/>
                </a:solidFill>
                <a:latin typeface="Century Gothic" panose="020B0502020202020204" pitchFamily="34" charset="0"/>
                <a:ea typeface="ＭＳ Ｐゴシック" panose="020B0600070205080204" pitchFamily="34" charset="-128"/>
              </a:rPr>
              <a:t>on oltava yksiselitteinen </a:t>
            </a:r>
          </a:p>
          <a:p>
            <a:pPr algn="l" eaLnBrk="1" hangingPunct="1">
              <a:lnSpc>
                <a:spcPct val="90000"/>
              </a:lnSpc>
              <a:defRPr/>
            </a:pPr>
            <a:r>
              <a:rPr lang="fi-FI" altLang="fi-FI" sz="3600" baseline="30000" noProof="1">
                <a:solidFill>
                  <a:srgbClr val="1F1F2E"/>
                </a:solidFill>
                <a:latin typeface="Century Gothic" panose="020B0502020202020204" pitchFamily="34" charset="0"/>
                <a:ea typeface="ＭＳ Ｐゴシック" panose="020B0600070205080204" pitchFamily="34" charset="-128"/>
              </a:rPr>
              <a:t>ja tehtävänannon sanamuodon sellainen </a:t>
            </a:r>
          </a:p>
          <a:p>
            <a:pPr algn="l" eaLnBrk="1" hangingPunct="1">
              <a:lnSpc>
                <a:spcPct val="90000"/>
              </a:lnSpc>
              <a:defRPr/>
            </a:pPr>
            <a:r>
              <a:rPr lang="fi-FI" altLang="fi-FI" sz="3600" baseline="30000" noProof="1">
                <a:solidFill>
                  <a:srgbClr val="1F1F2E"/>
                </a:solidFill>
                <a:latin typeface="Century Gothic" panose="020B0502020202020204" pitchFamily="34" charset="0"/>
                <a:ea typeface="ＭＳ Ｐゴシック" panose="020B0600070205080204" pitchFamily="34" charset="-128"/>
              </a:rPr>
              <a:t>että arviointi on mahdollista. </a:t>
            </a:r>
          </a:p>
          <a:p>
            <a:pPr algn="l" eaLnBrk="1" hangingPunct="1">
              <a:lnSpc>
                <a:spcPct val="90000"/>
              </a:lnSpc>
              <a:defRPr/>
            </a:pPr>
            <a:endParaRPr lang="fi-FI" altLang="fi-FI" baseline="30000" noProof="1">
              <a:solidFill>
                <a:srgbClr val="1F1F2E"/>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eaLnBrk="1" hangingPunct="1">
              <a:lnSpc>
                <a:spcPct val="90000"/>
              </a:lnSpc>
              <a:defRPr/>
            </a:pPr>
            <a:endParaRPr lang="fi-FI" altLang="fi-FI" dirty="0">
              <a:solidFill>
                <a:srgbClr val="898989"/>
              </a:solidFill>
              <a:latin typeface="Trebuchet MS" panose="020B0703020202090204" pitchFamily="34" charset="0"/>
              <a:ea typeface="ＭＳ Ｐゴシック" panose="020B0600070205080204" pitchFamily="34" charset="-128"/>
            </a:endParaRPr>
          </a:p>
        </p:txBody>
      </p:sp>
      <p:pic>
        <p:nvPicPr>
          <p:cNvPr id="3" name="Kuva 2">
            <a:extLst>
              <a:ext uri="{FF2B5EF4-FFF2-40B4-BE49-F238E27FC236}">
                <a16:creationId xmlns:a16="http://schemas.microsoft.com/office/drawing/2014/main" id="{86795F88-9131-B94D-BD6F-AEE8605AD4F2}"/>
              </a:ext>
            </a:extLst>
          </p:cNvPr>
          <p:cNvPicPr>
            <a:picLocks noChangeAspect="1"/>
          </p:cNvPicPr>
          <p:nvPr/>
        </p:nvPicPr>
        <p:blipFill>
          <a:blip r:embed="rId3">
            <a:alphaModFix/>
          </a:blip>
          <a:stretch>
            <a:fillRect/>
          </a:stretch>
        </p:blipFill>
        <p:spPr>
          <a:xfrm rot="16200000">
            <a:off x="5856295" y="1007492"/>
            <a:ext cx="6876351" cy="4861366"/>
          </a:xfrm>
          <a:prstGeom prst="rect">
            <a:avLst/>
          </a:prstGeom>
        </p:spPr>
      </p:pic>
    </p:spTree>
    <p:extLst>
      <p:ext uri="{BB962C8B-B14F-4D97-AF65-F5344CB8AC3E}">
        <p14:creationId xmlns:p14="http://schemas.microsoft.com/office/powerpoint/2010/main" val="58157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AFB57E0-7E0F-2745-8259-2F5F5F370875}"/>
              </a:ext>
            </a:extLst>
          </p:cNvPr>
          <p:cNvSpPr>
            <a:spLocks noGrp="1" noChangeArrowheads="1"/>
          </p:cNvSpPr>
          <p:nvPr>
            <p:ph type="ctrTitle"/>
          </p:nvPr>
        </p:nvSpPr>
        <p:spPr>
          <a:xfrm>
            <a:off x="81023" y="1"/>
            <a:ext cx="10205977" cy="902824"/>
          </a:xfrm>
        </p:spPr>
        <p:txBody>
          <a:bodyPr rtlCol="0">
            <a:normAutofit fontScale="90000"/>
          </a:bodyPr>
          <a:lstStyle/>
          <a:p>
            <a:pPr>
              <a:defRPr/>
            </a:pPr>
            <a:r>
              <a:rPr lang="fi-FI" sz="2400" dirty="0">
                <a:latin typeface="Trebuchet MS" charset="0"/>
              </a:rPr>
              <a:t>				  								</a:t>
            </a:r>
            <a:r>
              <a:rPr lang="fi-FI" sz="1200" dirty="0">
                <a:latin typeface="Trebuchet MS" charset="0"/>
              </a:rPr>
              <a:t>	</a:t>
            </a:r>
            <a:r>
              <a:rPr lang="fi-FI" dirty="0">
                <a:solidFill>
                  <a:srgbClr val="7030A0"/>
                </a:solidFill>
                <a:latin typeface="Impact" panose="020B0806030902050204" pitchFamily="34" charset="0"/>
              </a:rPr>
              <a:t>		</a:t>
            </a:r>
            <a:br>
              <a:rPr lang="fi-FI" dirty="0">
                <a:solidFill>
                  <a:srgbClr val="7030A0"/>
                </a:solidFill>
                <a:latin typeface="Impact" panose="020B0806030902050204" pitchFamily="34" charset="0"/>
              </a:rPr>
            </a:br>
            <a:r>
              <a:rPr lang="fi-FI" sz="4000" dirty="0">
                <a:solidFill>
                  <a:srgbClr val="10417F"/>
                </a:solidFill>
                <a:latin typeface="Impact" panose="020B0806030902050204" pitchFamily="34" charset="0"/>
              </a:rPr>
              <a:t>PALAUTE ja ARVIOINTI</a:t>
            </a:r>
            <a:r>
              <a:rPr lang="fi-FI" sz="4000" dirty="0">
                <a:latin typeface="Trebuchet MS" charset="0"/>
              </a:rPr>
              <a:t>	</a:t>
            </a:r>
            <a:r>
              <a:rPr lang="fi-FI" sz="1200" dirty="0">
                <a:latin typeface="Trebuchet MS" charset="0"/>
              </a:rPr>
              <a:t>			</a:t>
            </a:r>
            <a:r>
              <a:rPr lang="fi-FI" sz="1300" dirty="0">
                <a:latin typeface="Century Gothic" charset="0"/>
              </a:rPr>
              <a:t>    				          </a:t>
            </a:r>
            <a:r>
              <a:rPr lang="fi-FI" sz="2400" dirty="0">
                <a:latin typeface="Trebuchet MS" charset="0"/>
              </a:rPr>
              <a:t>			</a:t>
            </a:r>
            <a:endParaRPr lang="fi-FI" dirty="0">
              <a:latin typeface="Trebuchet MS" charset="0"/>
            </a:endParaRPr>
          </a:p>
        </p:txBody>
      </p:sp>
      <p:sp>
        <p:nvSpPr>
          <p:cNvPr id="41986" name="Rectangle 3">
            <a:extLst>
              <a:ext uri="{FF2B5EF4-FFF2-40B4-BE49-F238E27FC236}">
                <a16:creationId xmlns:a16="http://schemas.microsoft.com/office/drawing/2014/main" id="{1833EF06-AEE3-C347-A8C8-01139857E6F9}"/>
              </a:ext>
            </a:extLst>
          </p:cNvPr>
          <p:cNvSpPr>
            <a:spLocks noGrp="1"/>
          </p:cNvSpPr>
          <p:nvPr>
            <p:ph type="subTitle" idx="1"/>
          </p:nvPr>
        </p:nvSpPr>
        <p:spPr>
          <a:xfrm>
            <a:off x="0" y="1412110"/>
            <a:ext cx="11419490" cy="5080657"/>
          </a:xfrm>
        </p:spPr>
        <p:txBody>
          <a:bodyPr>
            <a:normAutofit fontScale="77500" lnSpcReduction="20000"/>
          </a:bodyPr>
          <a:lstStyle/>
          <a:p>
            <a:pPr algn="l" eaLnBrk="1" hangingPunct="1"/>
            <a:r>
              <a:rPr lang="fi-FI" altLang="fi-FI" sz="4000" b="1" baseline="30000" noProof="1">
                <a:solidFill>
                  <a:srgbClr val="1F1F2E"/>
                </a:solidFill>
                <a:latin typeface="Century Gothic" panose="020B0502020202020204" pitchFamily="34" charset="0"/>
                <a:ea typeface="ＭＳ Ｐゴシック" panose="020B0600070205080204" pitchFamily="34" charset="-128"/>
              </a:rPr>
              <a:t>Ohjaaminen </a:t>
            </a:r>
            <a:r>
              <a:rPr lang="fi-FI" altLang="fi-FI" sz="4000" baseline="30000" noProof="1">
                <a:solidFill>
                  <a:srgbClr val="1F1F2E"/>
                </a:solidFill>
                <a:latin typeface="Century Gothic" panose="020B0502020202020204" pitchFamily="34" charset="0"/>
                <a:ea typeface="ＭＳ Ｐゴシック" panose="020B0600070205080204" pitchFamily="34" charset="-128"/>
              </a:rPr>
              <a:t>– oppimisen ohjaaminen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ja tukeminen, oppimista suuntaavat vihjeet</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Tunnetoimijuus ja vuorovaikutusosaaminen</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1" baseline="30000" noProof="1">
                <a:solidFill>
                  <a:srgbClr val="1F1F2E"/>
                </a:solidFill>
                <a:latin typeface="Century Gothic" panose="020B0502020202020204" pitchFamily="34" charset="0"/>
                <a:ea typeface="ＭＳ Ｐゴシック" panose="020B0600070205080204" pitchFamily="34" charset="-128"/>
              </a:rPr>
              <a:t>Palauteketjut </a:t>
            </a:r>
            <a:r>
              <a:rPr lang="fi-FI" altLang="fi-FI" sz="4000" baseline="30000" noProof="1">
                <a:solidFill>
                  <a:srgbClr val="1F1F2E"/>
                </a:solidFill>
                <a:latin typeface="Century Gothic" panose="020B0502020202020204" pitchFamily="34" charset="0"/>
                <a:ea typeface="ＭＳ Ｐゴシック" panose="020B0600070205080204" pitchFamily="34" charset="-128"/>
              </a:rPr>
              <a:t>– ketjumainen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Opetusvuorovaikutus, jatkokysymykset</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Kuvataide tiedon rakentamisen välineenä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vrt. akateemiset aineet.</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4. Lk hyvä osaaminen -&gt; kuva stepeistä tähän.</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1" baseline="30000" noProof="1">
                <a:solidFill>
                  <a:schemeClr val="tx1"/>
                </a:solidFill>
                <a:latin typeface="Century Gothic" panose="020B0502020202020204" pitchFamily="34" charset="0"/>
                <a:ea typeface="ＭＳ Ｐゴシック" panose="020B0600070205080204" pitchFamily="34" charset="-128"/>
              </a:rPr>
              <a:t>Vastausten hyödyntäminen </a:t>
            </a:r>
            <a:r>
              <a:rPr lang="fi-FI" altLang="fi-FI" sz="4000" baseline="30000" noProof="1">
                <a:solidFill>
                  <a:schemeClr val="tx1"/>
                </a:solidFill>
                <a:latin typeface="Century Gothic" panose="020B0502020202020204" pitchFamily="34" charset="0"/>
                <a:ea typeface="ＭＳ Ｐゴシック" panose="020B0600070205080204" pitchFamily="34" charset="-128"/>
              </a:rPr>
              <a:t>– Oppilaiden </a:t>
            </a:r>
          </a:p>
          <a:p>
            <a:pPr algn="l" eaLnBrk="1" hangingPunct="1"/>
            <a:r>
              <a:rPr lang="fi-FI" altLang="fi-FI" sz="4000" baseline="30000" noProof="1">
                <a:solidFill>
                  <a:schemeClr val="tx1"/>
                </a:solidFill>
                <a:latin typeface="Century Gothic" panose="020B0502020202020204" pitchFamily="34" charset="0"/>
                <a:ea typeface="ＭＳ Ｐゴシック" panose="020B0600070205080204" pitchFamily="34" charset="-128"/>
              </a:rPr>
              <a:t>ajatusten sanallistaminen ja selventäminen</a:t>
            </a:r>
          </a:p>
          <a:p>
            <a:pPr algn="l" eaLnBrk="1" hangingPunct="1"/>
            <a:r>
              <a:rPr lang="fi-FI" altLang="fi-FI" sz="4000" baseline="30000" noProof="1">
                <a:solidFill>
                  <a:schemeClr val="tx1"/>
                </a:solidFill>
                <a:latin typeface="Century Gothic" panose="020B0502020202020204" pitchFamily="34" charset="0"/>
                <a:ea typeface="ＭＳ Ｐゴシック" panose="020B0600070205080204" pitchFamily="34" charset="-128"/>
              </a:rPr>
              <a:t>Kohdennettu palaute ja laajentaminen</a:t>
            </a:r>
          </a:p>
        </p:txBody>
      </p:sp>
      <p:pic>
        <p:nvPicPr>
          <p:cNvPr id="5" name="Kuva 4">
            <a:extLst>
              <a:ext uri="{FF2B5EF4-FFF2-40B4-BE49-F238E27FC236}">
                <a16:creationId xmlns:a16="http://schemas.microsoft.com/office/drawing/2014/main" id="{BFB9332B-1380-9E43-BA07-DA54E05C13D7}"/>
              </a:ext>
            </a:extLst>
          </p:cNvPr>
          <p:cNvPicPr>
            <a:picLocks noChangeAspect="1"/>
          </p:cNvPicPr>
          <p:nvPr/>
        </p:nvPicPr>
        <p:blipFill>
          <a:blip r:embed="rId3">
            <a:alphaModFix amt="70000"/>
          </a:blip>
          <a:stretch>
            <a:fillRect/>
          </a:stretch>
        </p:blipFill>
        <p:spPr>
          <a:xfrm>
            <a:off x="6863786" y="1030147"/>
            <a:ext cx="5004122" cy="5084260"/>
          </a:xfrm>
          <a:prstGeom prst="rect">
            <a:avLst/>
          </a:prstGeom>
        </p:spPr>
      </p:pic>
    </p:spTree>
    <p:extLst>
      <p:ext uri="{BB962C8B-B14F-4D97-AF65-F5344CB8AC3E}">
        <p14:creationId xmlns:p14="http://schemas.microsoft.com/office/powerpoint/2010/main" val="870217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7220BC1-FC7F-A14D-9A9C-D6BE2DD6E1B4}"/>
              </a:ext>
            </a:extLst>
          </p:cNvPr>
          <p:cNvSpPr>
            <a:spLocks noGrp="1" noChangeArrowheads="1"/>
          </p:cNvSpPr>
          <p:nvPr>
            <p:ph type="ctrTitle"/>
          </p:nvPr>
        </p:nvSpPr>
        <p:spPr>
          <a:xfrm>
            <a:off x="1919288" y="381000"/>
            <a:ext cx="8367712" cy="762000"/>
          </a:xfrm>
        </p:spPr>
        <p:txBody>
          <a:bodyPr rtlCol="0">
            <a:normAutofit fontScale="90000"/>
          </a:bodyPr>
          <a:lstStyle/>
          <a:p>
            <a:pPr>
              <a:defRPr/>
            </a:pPr>
            <a:r>
              <a:rPr lang="fi-FI" sz="2400" dirty="0">
                <a:latin typeface="Trebuchet MS" charset="0"/>
              </a:rPr>
              <a:t> </a:t>
            </a:r>
            <a:r>
              <a:rPr lang="fi-FI" sz="4000" noProof="1">
                <a:solidFill>
                  <a:schemeClr val="tx2">
                    <a:lumMod val="75000"/>
                  </a:schemeClr>
                </a:solidFill>
                <a:latin typeface="Impact" charset="0"/>
                <a:cs typeface="Century Gothic" charset="0"/>
              </a:rPr>
              <a:t>KUVATAITEEN OPPITUNNIN RAKENNE </a:t>
            </a:r>
            <a:br>
              <a:rPr lang="fi-FI" sz="4000" noProof="1">
                <a:solidFill>
                  <a:srgbClr val="000000"/>
                </a:solidFill>
                <a:latin typeface="Impact" charset="0"/>
                <a:cs typeface="Century Gothic" charset="0"/>
              </a:rPr>
            </a:br>
            <a:r>
              <a:rPr lang="fi-FI" sz="2400" dirty="0">
                <a:latin typeface="Trebuchet MS" charset="0"/>
              </a:rPr>
              <a:t>                                                                       </a:t>
            </a:r>
            <a:br>
              <a:rPr lang="fi-FI" sz="1200" dirty="0">
                <a:latin typeface="Century Gothic" charset="0"/>
                <a:cs typeface="Century Gothic" charset="0"/>
              </a:rPr>
            </a:br>
            <a:r>
              <a:rPr lang="fi-FI" sz="2400" dirty="0">
                <a:latin typeface="Trebuchet MS" charset="0"/>
              </a:rPr>
              <a:t>			</a:t>
            </a:r>
            <a:endParaRPr lang="fi-FI" dirty="0">
              <a:latin typeface="Trebuchet MS" charset="0"/>
            </a:endParaRPr>
          </a:p>
        </p:txBody>
      </p:sp>
      <p:sp>
        <p:nvSpPr>
          <p:cNvPr id="31746" name="Rectangle 3">
            <a:extLst>
              <a:ext uri="{FF2B5EF4-FFF2-40B4-BE49-F238E27FC236}">
                <a16:creationId xmlns:a16="http://schemas.microsoft.com/office/drawing/2014/main" id="{578A88E6-2BD0-9146-B65E-864190D0ED51}"/>
              </a:ext>
            </a:extLst>
          </p:cNvPr>
          <p:cNvSpPr>
            <a:spLocks noGrp="1"/>
          </p:cNvSpPr>
          <p:nvPr>
            <p:ph type="subTitle" idx="1"/>
          </p:nvPr>
        </p:nvSpPr>
        <p:spPr>
          <a:xfrm>
            <a:off x="1" y="1143001"/>
            <a:ext cx="2854712" cy="5815360"/>
          </a:xfrm>
        </p:spPr>
        <p:txBody>
          <a:bodyPr>
            <a:normAutofit fontScale="92500" lnSpcReduction="20000"/>
          </a:bodyPr>
          <a:lstStyle/>
          <a:p>
            <a:pPr algn="l" eaLnBrk="1" hangingPunct="1"/>
            <a:endParaRPr lang="fi-FI" altLang="fi-FI"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4DB3"/>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4DB3"/>
              </a:solidFill>
              <a:latin typeface="Century Gothic" panose="020B0502020202020204" pitchFamily="34" charset="0"/>
              <a:ea typeface="ＭＳ Ｐゴシック" panose="020B0600070205080204" pitchFamily="34" charset="-128"/>
            </a:endParaRP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MOTIVOINTI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TEHTÄVÄN ILMOITUS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DEMONSTROINTI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TEHTÄVÄN SUORITUS</a:t>
            </a:r>
            <a:r>
              <a:rPr lang="fi-FI" altLang="fi-FI" sz="3500" noProof="1">
                <a:solidFill>
                  <a:srgbClr val="004DB3"/>
                </a:solidFill>
                <a:latin typeface="Century Gothic" panose="020B0502020202020204" pitchFamily="34" charset="0"/>
                <a:ea typeface="ＭＳ Ｐゴシック" panose="020B0600070205080204" pitchFamily="34" charset="-128"/>
              </a:rPr>
              <a:t> </a:t>
            </a:r>
            <a:r>
              <a:rPr lang="fi-FI" altLang="fi-FI" sz="3500" baseline="30000" noProof="1">
                <a:solidFill>
                  <a:srgbClr val="004DB3"/>
                </a:solidFill>
                <a:latin typeface="Century Gothic" panose="020B0502020202020204" pitchFamily="34" charset="0"/>
                <a:ea typeface="ＭＳ Ｐゴシック" panose="020B0600070205080204" pitchFamily="34" charset="-128"/>
              </a:rPr>
              <a:t>OHJAUS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OHJEIDEN TÄSMENNYS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ARVIOINTI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SYVENTÄMINEN</a:t>
            </a:r>
            <a:r>
              <a:rPr lang="fi-FI" altLang="fi-FI" sz="3500" b="1" baseline="30000" noProof="1">
                <a:solidFill>
                  <a:srgbClr val="000000"/>
                </a:solidFill>
                <a:latin typeface="Century Gothic" panose="020B0502020202020204" pitchFamily="34" charset="0"/>
                <a:ea typeface="ＭＳ Ｐゴシック" panose="020B0600070205080204" pitchFamily="34" charset="-128"/>
              </a:rPr>
              <a:t>  </a:t>
            </a:r>
          </a:p>
          <a:p>
            <a:pPr algn="l" eaLnBrk="1" hangingPunct="1"/>
            <a:r>
              <a:rPr lang="fi-FI" altLang="fi-FI" b="1" baseline="30000" noProof="1">
                <a:solidFill>
                  <a:srgbClr val="000000"/>
                </a:solidFill>
                <a:latin typeface="Century Gothic" panose="020B0502020202020204" pitchFamily="34" charset="0"/>
                <a:ea typeface="ＭＳ Ｐゴシック" panose="020B0600070205080204" pitchFamily="34" charset="-128"/>
              </a:rPr>
              <a:t>      </a:t>
            </a:r>
          </a:p>
          <a:p>
            <a:pPr eaLnBrk="1" hangingPunct="1"/>
            <a:endParaRPr lang="fi-FI" altLang="fi-FI" dirty="0">
              <a:solidFill>
                <a:srgbClr val="898989"/>
              </a:solidFill>
              <a:latin typeface="Trebuchet MS" panose="020B0703020202090204" pitchFamily="34" charset="0"/>
              <a:ea typeface="ＭＳ Ｐゴシック" panose="020B0600070205080204" pitchFamily="34" charset="-128"/>
            </a:endParaRPr>
          </a:p>
        </p:txBody>
      </p:sp>
      <p:sp>
        <p:nvSpPr>
          <p:cNvPr id="31747" name="Picture 2" descr="P1070479.JPG">
            <a:extLst>
              <a:ext uri="{FF2B5EF4-FFF2-40B4-BE49-F238E27FC236}">
                <a16:creationId xmlns:a16="http://schemas.microsoft.com/office/drawing/2014/main" id="{26E48402-BC1C-6342-A64E-C3400EF5763B}"/>
              </a:ext>
            </a:extLst>
          </p:cNvPr>
          <p:cNvSpPr>
            <a:spLocks noChangeAspect="1"/>
          </p:cNvSpPr>
          <p:nvPr/>
        </p:nvSpPr>
        <p:spPr bwMode="auto">
          <a:xfrm>
            <a:off x="6527800" y="1989138"/>
            <a:ext cx="41084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sp>
        <p:nvSpPr>
          <p:cNvPr id="31748" name="Picture 3" descr="P1070491.JPG">
            <a:extLst>
              <a:ext uri="{FF2B5EF4-FFF2-40B4-BE49-F238E27FC236}">
                <a16:creationId xmlns:a16="http://schemas.microsoft.com/office/drawing/2014/main" id="{905CDEBE-2110-DC4B-A40F-40296EF7167C}"/>
              </a:ext>
            </a:extLst>
          </p:cNvPr>
          <p:cNvSpPr>
            <a:spLocks noChangeAspect="1"/>
          </p:cNvSpPr>
          <p:nvPr/>
        </p:nvSpPr>
        <p:spPr bwMode="auto">
          <a:xfrm>
            <a:off x="6743700" y="4508501"/>
            <a:ext cx="38925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pic>
        <p:nvPicPr>
          <p:cNvPr id="31749" name="Picture 1" descr="DSC_0045.JPG">
            <a:extLst>
              <a:ext uri="{FF2B5EF4-FFF2-40B4-BE49-F238E27FC236}">
                <a16:creationId xmlns:a16="http://schemas.microsoft.com/office/drawing/2014/main" id="{138696FB-4B02-F34D-B0DE-7FBCA312E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74" y="771070"/>
            <a:ext cx="4990315" cy="147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descr="Kuva, joka sisältää kohteen muovi&#10;&#10;Kuvaus luotu automaattisesti">
            <a:extLst>
              <a:ext uri="{FF2B5EF4-FFF2-40B4-BE49-F238E27FC236}">
                <a16:creationId xmlns:a16="http://schemas.microsoft.com/office/drawing/2014/main" id="{C310456C-6D37-5042-B298-AA1437DECE12}"/>
              </a:ext>
            </a:extLst>
          </p:cNvPr>
          <p:cNvPicPr>
            <a:picLocks noChangeAspect="1"/>
          </p:cNvPicPr>
          <p:nvPr/>
        </p:nvPicPr>
        <p:blipFill>
          <a:blip r:embed="rId4">
            <a:alphaModFix amt="70000"/>
          </a:blip>
          <a:stretch>
            <a:fillRect/>
          </a:stretch>
        </p:blipFill>
        <p:spPr>
          <a:xfrm>
            <a:off x="5073805" y="762000"/>
            <a:ext cx="3602684" cy="2702013"/>
          </a:xfrm>
          <a:prstGeom prst="rect">
            <a:avLst/>
          </a:prstGeom>
        </p:spPr>
      </p:pic>
      <p:pic>
        <p:nvPicPr>
          <p:cNvPr id="5" name="Kuva 4">
            <a:extLst>
              <a:ext uri="{FF2B5EF4-FFF2-40B4-BE49-F238E27FC236}">
                <a16:creationId xmlns:a16="http://schemas.microsoft.com/office/drawing/2014/main" id="{90BAA9E7-031C-9D43-8147-C5F1D85A59F5}"/>
              </a:ext>
            </a:extLst>
          </p:cNvPr>
          <p:cNvPicPr>
            <a:picLocks noChangeAspect="1"/>
          </p:cNvPicPr>
          <p:nvPr/>
        </p:nvPicPr>
        <p:blipFill>
          <a:blip r:embed="rId5">
            <a:alphaModFix amt="70000"/>
          </a:blip>
          <a:stretch>
            <a:fillRect/>
          </a:stretch>
        </p:blipFill>
        <p:spPr>
          <a:xfrm>
            <a:off x="2524955" y="3499161"/>
            <a:ext cx="3883213" cy="2879338"/>
          </a:xfrm>
          <a:prstGeom prst="rect">
            <a:avLst/>
          </a:prstGeom>
        </p:spPr>
      </p:pic>
      <p:pic>
        <p:nvPicPr>
          <p:cNvPr id="7" name="Kuva 6" descr="Kuva, joka sisältää kohteen teksti, sisä&#10;&#10;Kuvaus luotu automaattisesti">
            <a:extLst>
              <a:ext uri="{FF2B5EF4-FFF2-40B4-BE49-F238E27FC236}">
                <a16:creationId xmlns:a16="http://schemas.microsoft.com/office/drawing/2014/main" id="{41333E11-8B42-3649-BE3D-A6DAE6B78EF8}"/>
              </a:ext>
            </a:extLst>
          </p:cNvPr>
          <p:cNvPicPr>
            <a:picLocks noChangeAspect="1"/>
          </p:cNvPicPr>
          <p:nvPr/>
        </p:nvPicPr>
        <p:blipFill>
          <a:blip r:embed="rId6">
            <a:alphaModFix amt="70000"/>
          </a:blip>
          <a:stretch>
            <a:fillRect/>
          </a:stretch>
        </p:blipFill>
        <p:spPr>
          <a:xfrm>
            <a:off x="6470176" y="3499161"/>
            <a:ext cx="3378558" cy="2879338"/>
          </a:xfrm>
          <a:prstGeom prst="rect">
            <a:avLst/>
          </a:prstGeom>
        </p:spPr>
      </p:pic>
      <p:pic>
        <p:nvPicPr>
          <p:cNvPr id="9" name="Kuva 8">
            <a:extLst>
              <a:ext uri="{FF2B5EF4-FFF2-40B4-BE49-F238E27FC236}">
                <a16:creationId xmlns:a16="http://schemas.microsoft.com/office/drawing/2014/main" id="{772FC1E4-7020-4841-AD1C-60FCBBE40269}"/>
              </a:ext>
            </a:extLst>
          </p:cNvPr>
          <p:cNvPicPr>
            <a:picLocks noChangeAspect="1"/>
          </p:cNvPicPr>
          <p:nvPr/>
        </p:nvPicPr>
        <p:blipFill>
          <a:blip r:embed="rId7"/>
          <a:stretch>
            <a:fillRect/>
          </a:stretch>
        </p:blipFill>
        <p:spPr>
          <a:xfrm>
            <a:off x="9914740" y="3499161"/>
            <a:ext cx="1990067" cy="2879338"/>
          </a:xfrm>
          <a:prstGeom prst="rect">
            <a:avLst/>
          </a:prstGeom>
        </p:spPr>
      </p:pic>
      <p:pic>
        <p:nvPicPr>
          <p:cNvPr id="11" name="Kuva 10">
            <a:extLst>
              <a:ext uri="{FF2B5EF4-FFF2-40B4-BE49-F238E27FC236}">
                <a16:creationId xmlns:a16="http://schemas.microsoft.com/office/drawing/2014/main" id="{9DDF43D1-D134-C544-9033-6D0CB14A50EE}"/>
              </a:ext>
            </a:extLst>
          </p:cNvPr>
          <p:cNvPicPr>
            <a:picLocks noChangeAspect="1"/>
          </p:cNvPicPr>
          <p:nvPr/>
        </p:nvPicPr>
        <p:blipFill>
          <a:blip r:embed="rId8"/>
          <a:stretch>
            <a:fillRect/>
          </a:stretch>
        </p:blipFill>
        <p:spPr>
          <a:xfrm>
            <a:off x="8903975" y="725225"/>
            <a:ext cx="1889519" cy="2702013"/>
          </a:xfrm>
          <a:prstGeom prst="rect">
            <a:avLst/>
          </a:prstGeom>
        </p:spPr>
      </p:pic>
    </p:spTree>
    <p:extLst>
      <p:ext uri="{BB962C8B-B14F-4D97-AF65-F5344CB8AC3E}">
        <p14:creationId xmlns:p14="http://schemas.microsoft.com/office/powerpoint/2010/main" val="123267477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374671-5554-474F-22EB-B4360862C770}"/>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CA582A75-B5A0-88EA-F936-5CEAB464223D}"/>
              </a:ext>
            </a:extLst>
          </p:cNvPr>
          <p:cNvPicPr>
            <a:picLocks noGrp="1" noChangeAspect="1"/>
          </p:cNvPicPr>
          <p:nvPr>
            <p:ph idx="1"/>
          </p:nvPr>
        </p:nvPicPr>
        <p:blipFill>
          <a:blip r:embed="rId2"/>
          <a:stretch>
            <a:fillRect/>
          </a:stretch>
        </p:blipFill>
        <p:spPr>
          <a:xfrm>
            <a:off x="-569902" y="-1181553"/>
            <a:ext cx="14449188" cy="9030743"/>
          </a:xfrm>
        </p:spPr>
      </p:pic>
      <p:sp>
        <p:nvSpPr>
          <p:cNvPr id="4" name="Päivämäärän paikkamerkki 3">
            <a:extLst>
              <a:ext uri="{FF2B5EF4-FFF2-40B4-BE49-F238E27FC236}">
                <a16:creationId xmlns:a16="http://schemas.microsoft.com/office/drawing/2014/main" id="{69F33802-6DC7-AB30-8BEF-E869092E977C}"/>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F69045C2-830E-EE7D-450D-0F7E56445F57}"/>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944B40CC-C568-9A19-C3AE-BE832822961D}"/>
              </a:ext>
            </a:extLst>
          </p:cNvPr>
          <p:cNvSpPr>
            <a:spLocks noGrp="1"/>
          </p:cNvSpPr>
          <p:nvPr>
            <p:ph type="sldNum" sz="quarter" idx="12"/>
          </p:nvPr>
        </p:nvSpPr>
        <p:spPr/>
        <p:txBody>
          <a:bodyPr/>
          <a:lstStyle/>
          <a:p>
            <a:pPr>
              <a:defRPr/>
            </a:pPr>
            <a:fld id="{6C43A157-24F2-5B44-85E2-35FC16960506}" type="slidenum">
              <a:rPr lang="fi-FI" altLang="fi-FI" smtClean="0"/>
              <a:pPr>
                <a:defRPr/>
              </a:pPr>
              <a:t>25</a:t>
            </a:fld>
            <a:endParaRPr lang="fi-FI" altLang="fi-FI"/>
          </a:p>
        </p:txBody>
      </p:sp>
    </p:spTree>
    <p:extLst>
      <p:ext uri="{BB962C8B-B14F-4D97-AF65-F5344CB8AC3E}">
        <p14:creationId xmlns:p14="http://schemas.microsoft.com/office/powerpoint/2010/main" val="260545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6FB428ED-0478-204E-AF8B-C59FF198ED92}"/>
              </a:ext>
            </a:extLst>
          </p:cNvPr>
          <p:cNvSpPr>
            <a:spLocks noGrp="1"/>
          </p:cNvSpPr>
          <p:nvPr>
            <p:ph type="title"/>
          </p:nvPr>
        </p:nvSpPr>
        <p:spPr>
          <a:xfrm>
            <a:off x="2279650" y="609601"/>
            <a:ext cx="8280400" cy="587375"/>
          </a:xfrm>
        </p:spPr>
        <p:txBody>
          <a:bodyPr>
            <a:normAutofit/>
          </a:bodyPr>
          <a:lstStyle/>
          <a:p>
            <a:pPr algn="l" eaLnBrk="1" hangingPunct="1"/>
            <a:r>
              <a:rPr lang="fi-FI" altLang="fi-FI" sz="1200" dirty="0">
                <a:latin typeface="Century Gothic" panose="020B0502020202020204" pitchFamily="34" charset="0"/>
                <a:ea typeface="ＭＳ Ｐゴシック" panose="020B0600070205080204" pitchFamily="34" charset="-128"/>
              </a:rPr>
              <a:t>											      2022 Antti Lokka</a:t>
            </a:r>
            <a:endParaRPr lang="fi-FI" altLang="fi-FI" sz="1200" dirty="0">
              <a:latin typeface="Arial" panose="020B0604020202020204" pitchFamily="34" charset="0"/>
              <a:ea typeface="ＭＳ Ｐゴシック" panose="020B0600070205080204" pitchFamily="34" charset="-128"/>
            </a:endParaRPr>
          </a:p>
        </p:txBody>
      </p:sp>
      <p:sp>
        <p:nvSpPr>
          <p:cNvPr id="27650" name="Rectangle 3">
            <a:extLst>
              <a:ext uri="{FF2B5EF4-FFF2-40B4-BE49-F238E27FC236}">
                <a16:creationId xmlns:a16="http://schemas.microsoft.com/office/drawing/2014/main" id="{3FB95253-01FD-EF4B-8594-6CD910469C33}"/>
              </a:ext>
            </a:extLst>
          </p:cNvPr>
          <p:cNvSpPr>
            <a:spLocks noGrp="1"/>
          </p:cNvSpPr>
          <p:nvPr>
            <p:ph type="body" idx="1"/>
          </p:nvPr>
        </p:nvSpPr>
        <p:spPr>
          <a:xfrm>
            <a:off x="691376" y="1085850"/>
            <a:ext cx="9443224" cy="5467352"/>
          </a:xfrm>
        </p:spPr>
        <p:txBody>
          <a:bodyPr/>
          <a:lstStyle/>
          <a:p>
            <a:pPr marL="0" indent="0" eaLnBrk="1" hangingPunct="1">
              <a:buNone/>
            </a:pPr>
            <a:r>
              <a:rPr lang="fi-FI" altLang="fi-FI" b="1" dirty="0">
                <a:solidFill>
                  <a:srgbClr val="604A7B"/>
                </a:solidFill>
                <a:latin typeface="Gill Sans MT" panose="020B0502020104020203" pitchFamily="34" charset="77"/>
                <a:ea typeface="ＭＳ Ｐゴシック" panose="020B0600070205080204" pitchFamily="34" charset="-128"/>
              </a:rPr>
              <a:t>OKL:</a:t>
            </a:r>
            <a:r>
              <a:rPr lang="fi-FI" altLang="fi-FI" b="1">
                <a:solidFill>
                  <a:srgbClr val="604A7B"/>
                </a:solidFill>
                <a:latin typeface="Gill Sans MT" panose="020B0502020104020203" pitchFamily="34" charset="77"/>
                <a:ea typeface="ＭＳ Ｐゴシック" panose="020B0600070205080204" pitchFamily="34" charset="-128"/>
              </a:rPr>
              <a:t>n integraatiomalli</a:t>
            </a:r>
            <a:r>
              <a:rPr lang="fi-FI" altLang="fi-FI" b="1" dirty="0">
                <a:solidFill>
                  <a:srgbClr val="604A7B"/>
                </a:solidFill>
                <a:latin typeface="Gill Sans MT" panose="020B0502020104020203" pitchFamily="34" charset="77"/>
                <a:ea typeface="ＭＳ Ｐゴシック" panose="020B0600070205080204" pitchFamily="34" charset="-128"/>
              </a:rPr>
              <a: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primitiivinen tieto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itseilmaisun tarve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hiljainen työ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taideteos </a:t>
            </a:r>
            <a:endParaRPr lang="fi-FI" altLang="fi-FI" sz="1400" dirty="0">
              <a:solidFill>
                <a:srgbClr val="9BBB59"/>
              </a:solidFill>
              <a:latin typeface="Century Gothic" panose="020B0502020202020204" pitchFamily="34" charset="0"/>
              <a:ea typeface="ＭＳ Ｐゴシック" panose="020B0600070205080204" pitchFamily="34" charset="-128"/>
            </a:endParaRPr>
          </a:p>
          <a:p>
            <a:pPr eaLnBrk="1" hangingPunct="1"/>
            <a:r>
              <a:rPr lang="fi-FI" altLang="fi-FI" sz="1400" dirty="0" err="1">
                <a:latin typeface="Century Gothic" panose="020B0502020202020204" pitchFamily="34" charset="0"/>
                <a:ea typeface="ＭＳ Ｐゴシック" panose="020B0600070205080204" pitchFamily="34" charset="-128"/>
              </a:rPr>
              <a:t>Lähde:Nikkola</a:t>
            </a:r>
            <a:r>
              <a:rPr lang="fi-FI" altLang="fi-FI" sz="1400" dirty="0">
                <a:latin typeface="Century Gothic" panose="020B0502020202020204" pitchFamily="34" charset="0"/>
                <a:ea typeface="ＭＳ Ｐゴシック" panose="020B0600070205080204" pitchFamily="34" charset="-128"/>
              </a:rPr>
              <a:t> &amp; </a:t>
            </a:r>
            <a:r>
              <a:rPr lang="fi-FI" altLang="fi-FI" sz="1400" dirty="0" err="1">
                <a:latin typeface="Century Gothic" panose="020B0502020202020204" pitchFamily="34" charset="0"/>
                <a:ea typeface="ＭＳ Ｐゴシック" panose="020B0600070205080204" pitchFamily="34" charset="-128"/>
              </a:rPr>
              <a:t>co</a:t>
            </a:r>
            <a:r>
              <a:rPr lang="fi-FI" altLang="fi-FI" sz="1400" dirty="0">
                <a:latin typeface="Century Gothic" panose="020B0502020202020204" pitchFamily="34" charset="0"/>
                <a:ea typeface="ＭＳ Ｐゴシック" panose="020B0600070205080204" pitchFamily="34" charset="-128"/>
              </a:rPr>
              <a:t>  Toinen tapa käydä koulua 2013</a:t>
            </a:r>
          </a:p>
          <a:p>
            <a:pPr eaLnBrk="1" hangingPunct="1"/>
            <a:endParaRPr lang="fi-FI" altLang="fi-FI" sz="1400" dirty="0">
              <a:latin typeface="Century Gothic" panose="020B0502020202020204" pitchFamily="34" charset="0"/>
              <a:ea typeface="ＭＳ Ｐゴシック" panose="020B0600070205080204" pitchFamily="34" charset="-128"/>
            </a:endParaRPr>
          </a:p>
          <a:p>
            <a:pPr marL="0" indent="0" eaLnBrk="1" hangingPunct="1">
              <a:buNone/>
            </a:pPr>
            <a:r>
              <a:rPr lang="fi-FI" altLang="fi-FI" sz="2800" b="1" dirty="0">
                <a:solidFill>
                  <a:srgbClr val="4C39A0"/>
                </a:solidFill>
                <a:latin typeface="Gill Sans MT" panose="020B0502020104020203" pitchFamily="34" charset="77"/>
                <a:ea typeface="ＭＳ Ｐゴシック" panose="020B0600070205080204" pitchFamily="34" charset="-128"/>
              </a:rPr>
              <a:t>Perint. kokemuksellinen oppiminen</a:t>
            </a:r>
          </a:p>
          <a:p>
            <a:pPr marL="0" indent="0" eaLnBrk="1" hangingPunct="1">
              <a:buNone/>
            </a:pPr>
            <a:r>
              <a:rPr lang="fi-FI" altLang="fi-FI" sz="2400" dirty="0">
                <a:solidFill>
                  <a:srgbClr val="4C39A0"/>
                </a:solidFill>
                <a:latin typeface="Gill Sans MT" panose="020B0502020104020203" pitchFamily="34" charset="77"/>
                <a:ea typeface="ＭＳ Ｐゴシック" panose="020B0600070205080204" pitchFamily="34" charset="-128"/>
              </a:rPr>
              <a:t>Mitä taide voi opettaa? Taito- ja taideaineiden </a:t>
            </a:r>
            <a:r>
              <a:rPr lang="fi-FI" altLang="fi-FI" sz="2400" dirty="0" err="1">
                <a:solidFill>
                  <a:srgbClr val="4C39A0"/>
                </a:solidFill>
                <a:latin typeface="Gill Sans MT" panose="020B0502020104020203" pitchFamily="34" charset="77"/>
                <a:ea typeface="ＭＳ Ｐゴシック" panose="020B0600070205080204" pitchFamily="34" charset="-128"/>
              </a:rPr>
              <a:t>ops</a:t>
            </a:r>
            <a:r>
              <a:rPr lang="fi-FI" altLang="fi-FI" sz="2400" dirty="0">
                <a:solidFill>
                  <a:srgbClr val="4C39A0"/>
                </a:solidFill>
                <a:latin typeface="Gill Sans MT" panose="020B0502020104020203" pitchFamily="34" charset="77"/>
                <a:ea typeface="ＭＳ Ｐゴシック" panose="020B0600070205080204" pitchFamily="34" charset="-128"/>
              </a:rPr>
              <a:t>.</a:t>
            </a:r>
          </a:p>
          <a:p>
            <a:pPr marL="0" indent="0" eaLnBrk="1" hangingPunct="1">
              <a:buNone/>
            </a:pPr>
            <a:r>
              <a:rPr lang="fi-FI" altLang="fi-FI" sz="2400" dirty="0">
                <a:solidFill>
                  <a:srgbClr val="4C39A0"/>
                </a:solidFill>
                <a:latin typeface="Gill Sans MT" panose="020B0502020104020203" pitchFamily="34" charset="77"/>
                <a:ea typeface="ＭＳ Ｐゴシック" panose="020B0600070205080204" pitchFamily="34" charset="-128"/>
              </a:rPr>
              <a:t>Miten taiteellinen oppiminen näkyy –palaute?</a:t>
            </a:r>
          </a:p>
          <a:p>
            <a:pPr marL="0" indent="0" eaLnBrk="1" hangingPunct="1">
              <a:buNone/>
            </a:pPr>
            <a:r>
              <a:rPr lang="fi-FI" altLang="fi-FI" sz="1400" dirty="0">
                <a:latin typeface="Century Gothic" panose="020B0502020202020204" pitchFamily="34" charset="0"/>
                <a:ea typeface="ＭＳ Ｐゴシック" panose="020B0600070205080204" pitchFamily="34" charset="-128"/>
              </a:rPr>
              <a:t>Lähde:  Herbert Read, A. </a:t>
            </a:r>
            <a:r>
              <a:rPr lang="fi-FI" altLang="fi-FI" sz="1400" dirty="0" err="1">
                <a:latin typeface="Century Gothic" panose="020B0502020202020204" pitchFamily="34" charset="0"/>
                <a:ea typeface="ＭＳ Ｐゴシック" panose="020B0600070205080204" pitchFamily="34" charset="-128"/>
              </a:rPr>
              <a:t>Efland</a:t>
            </a:r>
            <a:r>
              <a:rPr lang="fi-FI" altLang="fi-FI" sz="1400" dirty="0">
                <a:latin typeface="Century Gothic" panose="020B0502020202020204" pitchFamily="34" charset="0"/>
                <a:ea typeface="ＭＳ Ｐゴシック" panose="020B0600070205080204" pitchFamily="34" charset="-128"/>
              </a:rPr>
              <a:t>, John </a:t>
            </a:r>
            <a:r>
              <a:rPr lang="fi-FI" altLang="fi-FI" sz="1400" dirty="0" err="1">
                <a:latin typeface="Century Gothic" panose="020B0502020202020204" pitchFamily="34" charset="0"/>
                <a:ea typeface="ＭＳ Ｐゴシック" panose="020B0600070205080204" pitchFamily="34" charset="-128"/>
              </a:rPr>
              <a:t>Dewey</a:t>
            </a:r>
            <a:r>
              <a:rPr lang="fi-FI" altLang="fi-FI" sz="1400" dirty="0">
                <a:latin typeface="Century Gothic" panose="020B0502020202020204" pitchFamily="34" charset="0"/>
                <a:ea typeface="ＭＳ Ｐゴシック" panose="020B0600070205080204" pitchFamily="34" charset="-128"/>
              </a:rPr>
              <a:t> ja muut klassikot</a:t>
            </a:r>
          </a:p>
          <a:p>
            <a:pPr marL="0" indent="0" eaLnBrk="1" hangingPunct="1">
              <a:buNone/>
            </a:pPr>
            <a:endParaRPr lang="fi-FI" altLang="fi-FI" sz="1400" dirty="0">
              <a:latin typeface="Century Gothic" panose="020B0502020202020204" pitchFamily="34" charset="0"/>
              <a:ea typeface="ＭＳ Ｐゴシック" panose="020B0600070205080204" pitchFamily="34" charset="-128"/>
            </a:endParaRPr>
          </a:p>
          <a:p>
            <a:pPr eaLnBrk="1" hangingPunct="1"/>
            <a:endParaRPr lang="fi-FI" altLang="fi-FI" dirty="0">
              <a:latin typeface="Arial" panose="020B0604020202020204" pitchFamily="34" charset="0"/>
              <a:ea typeface="ＭＳ Ｐゴシック" panose="020B0600070205080204" pitchFamily="34" charset="-128"/>
            </a:endParaRPr>
          </a:p>
        </p:txBody>
      </p:sp>
      <p:sp>
        <p:nvSpPr>
          <p:cNvPr id="27651" name="Rectangle 4">
            <a:extLst>
              <a:ext uri="{FF2B5EF4-FFF2-40B4-BE49-F238E27FC236}">
                <a16:creationId xmlns:a16="http://schemas.microsoft.com/office/drawing/2014/main" id="{3B490F8F-2B68-B94B-96A2-4F3B8775D6B8}"/>
              </a:ext>
            </a:extLst>
          </p:cNvPr>
          <p:cNvSpPr>
            <a:spLocks noChangeArrowheads="1"/>
          </p:cNvSpPr>
          <p:nvPr/>
        </p:nvSpPr>
        <p:spPr bwMode="auto">
          <a:xfrm>
            <a:off x="2286000" y="14478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Char char="•"/>
            </a:pPr>
            <a:endParaRPr lang="en-US" altLang="fi-FI">
              <a:latin typeface="Arial" panose="020B0604020202020204" pitchFamily="34" charset="0"/>
            </a:endParaRPr>
          </a:p>
        </p:txBody>
      </p:sp>
      <p:sp>
        <p:nvSpPr>
          <p:cNvPr id="2" name="TextBox 1">
            <a:extLst>
              <a:ext uri="{FF2B5EF4-FFF2-40B4-BE49-F238E27FC236}">
                <a16:creationId xmlns:a16="http://schemas.microsoft.com/office/drawing/2014/main" id="{76AAA8B9-77B3-9A47-B452-74A56A0F550D}"/>
              </a:ext>
            </a:extLst>
          </p:cNvPr>
          <p:cNvSpPr txBox="1"/>
          <p:nvPr/>
        </p:nvSpPr>
        <p:spPr>
          <a:xfrm>
            <a:off x="936702" y="188913"/>
            <a:ext cx="8831765" cy="646331"/>
          </a:xfrm>
          <a:prstGeom prst="rect">
            <a:avLst/>
          </a:prstGeom>
          <a:noFill/>
        </p:spPr>
        <p:txBody>
          <a:bodyPr wrap="square">
            <a:spAutoFit/>
          </a:bodyPr>
          <a:lstStyle/>
          <a:p>
            <a:pPr>
              <a:defRPr/>
            </a:pPr>
            <a:r>
              <a:rPr lang="fi-FI" sz="3600" b="1" dirty="0">
                <a:solidFill>
                  <a:schemeClr val="accent3"/>
                </a:solidFill>
                <a:latin typeface="Impact"/>
                <a:ea typeface="ＭＳ Ｐゴシック" charset="0"/>
                <a:cs typeface="Impact"/>
              </a:rPr>
              <a:t>KOKEMUKSELLINEN OPPIMINEN tiedon lajina </a:t>
            </a:r>
          </a:p>
        </p:txBody>
      </p:sp>
      <p:pic>
        <p:nvPicPr>
          <p:cNvPr id="6" name="Kuva 5" descr="Kuva, joka sisältää kohteen valokuva, vanha, mies, vesi&#10;&#10;Kuvaus luotu automaattisesti">
            <a:extLst>
              <a:ext uri="{FF2B5EF4-FFF2-40B4-BE49-F238E27FC236}">
                <a16:creationId xmlns:a16="http://schemas.microsoft.com/office/drawing/2014/main" id="{78091DD3-7542-4044-AE8F-462B70ADB54B}"/>
              </a:ext>
            </a:extLst>
          </p:cNvPr>
          <p:cNvPicPr>
            <a:picLocks noChangeAspect="1"/>
          </p:cNvPicPr>
          <p:nvPr/>
        </p:nvPicPr>
        <p:blipFill>
          <a:blip r:embed="rId3"/>
          <a:stretch>
            <a:fillRect/>
          </a:stretch>
        </p:blipFill>
        <p:spPr>
          <a:xfrm>
            <a:off x="7335091" y="1044577"/>
            <a:ext cx="4298713" cy="3062321"/>
          </a:xfrm>
          <a:prstGeom prst="rect">
            <a:avLst/>
          </a:prstGeom>
        </p:spPr>
      </p:pic>
      <p:pic>
        <p:nvPicPr>
          <p:cNvPr id="5" name="Kuva 4">
            <a:extLst>
              <a:ext uri="{FF2B5EF4-FFF2-40B4-BE49-F238E27FC236}">
                <a16:creationId xmlns:a16="http://schemas.microsoft.com/office/drawing/2014/main" id="{F67345D3-191A-BF48-A61B-E1373562821A}"/>
              </a:ext>
            </a:extLst>
          </p:cNvPr>
          <p:cNvPicPr>
            <a:picLocks noChangeAspect="1"/>
          </p:cNvPicPr>
          <p:nvPr/>
        </p:nvPicPr>
        <p:blipFill>
          <a:blip r:embed="rId4"/>
          <a:stretch>
            <a:fillRect/>
          </a:stretch>
        </p:blipFill>
        <p:spPr>
          <a:xfrm rot="16200000">
            <a:off x="8093151" y="3253550"/>
            <a:ext cx="2797180" cy="4313300"/>
          </a:xfrm>
          <a:prstGeom prst="rect">
            <a:avLst/>
          </a:prstGeom>
        </p:spPr>
      </p:pic>
    </p:spTree>
    <p:extLst>
      <p:ext uri="{BB962C8B-B14F-4D97-AF65-F5344CB8AC3E}">
        <p14:creationId xmlns:p14="http://schemas.microsoft.com/office/powerpoint/2010/main" val="1321012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B8DA13-2757-8274-8BB2-10C3921AA4E5}"/>
              </a:ext>
            </a:extLst>
          </p:cNvPr>
          <p:cNvSpPr>
            <a:spLocks noGrp="1"/>
          </p:cNvSpPr>
          <p:nvPr>
            <p:ph type="title"/>
          </p:nvPr>
        </p:nvSpPr>
        <p:spPr>
          <a:xfrm>
            <a:off x="609599" y="637579"/>
            <a:ext cx="10047111" cy="1019912"/>
          </a:xfrm>
        </p:spPr>
        <p:txBody>
          <a:bodyPr>
            <a:normAutofit/>
          </a:bodyPr>
          <a:lstStyle/>
          <a:p>
            <a:r>
              <a:rPr lang="fi-FI" sz="2400" dirty="0">
                <a:solidFill>
                  <a:srgbClr val="B2BE3E"/>
                </a:solidFill>
                <a:latin typeface="Impact" panose="020B0806030902050204" pitchFamily="34" charset="0"/>
              </a:rPr>
              <a:t>INTEGRAATIOKOULUTUKSEN ERITYISTEN EHTOJEN TAULUKKO – JYU OKL 2003 -&gt;</a:t>
            </a:r>
          </a:p>
        </p:txBody>
      </p:sp>
      <p:sp>
        <p:nvSpPr>
          <p:cNvPr id="3" name="Sisällön paikkamerkki 2">
            <a:extLst>
              <a:ext uri="{FF2B5EF4-FFF2-40B4-BE49-F238E27FC236}">
                <a16:creationId xmlns:a16="http://schemas.microsoft.com/office/drawing/2014/main" id="{83DE6F34-E1F4-DB4B-4732-E902EF4E15AF}"/>
              </a:ext>
            </a:extLst>
          </p:cNvPr>
          <p:cNvSpPr>
            <a:spLocks noGrp="1"/>
          </p:cNvSpPr>
          <p:nvPr>
            <p:ph idx="1"/>
          </p:nvPr>
        </p:nvSpPr>
        <p:spPr/>
        <p:txBody>
          <a:bodyPr/>
          <a:lstStyle/>
          <a:p>
            <a:pPr marL="0" indent="0">
              <a:buNone/>
            </a:pPr>
            <a:r>
              <a:rPr lang="fi-FI" dirty="0"/>
              <a:t>MINÄ                   KOKEMUS              ILMAISU/TAIDETEOS</a:t>
            </a:r>
          </a:p>
          <a:p>
            <a:pPr marL="0" indent="0">
              <a:buNone/>
            </a:pPr>
            <a:endParaRPr lang="fi-FI" dirty="0"/>
          </a:p>
          <a:p>
            <a:pPr marL="0" indent="0">
              <a:buNone/>
            </a:pPr>
            <a:endParaRPr lang="fi-FI" dirty="0"/>
          </a:p>
          <a:p>
            <a:pPr marL="0" indent="0">
              <a:buNone/>
            </a:pPr>
            <a:r>
              <a:rPr lang="fi-FI" dirty="0"/>
              <a:t>MUUT                  SOPIMUS               KESKUSTELU</a:t>
            </a:r>
          </a:p>
          <a:p>
            <a:pPr marL="0" indent="0">
              <a:buNone/>
            </a:pPr>
            <a:endParaRPr lang="fi-FI" dirty="0"/>
          </a:p>
          <a:p>
            <a:pPr marL="0" indent="0">
              <a:buNone/>
            </a:pPr>
            <a:endParaRPr lang="fi-FI" dirty="0"/>
          </a:p>
          <a:p>
            <a:pPr marL="0" indent="0">
              <a:buNone/>
            </a:pPr>
            <a:r>
              <a:rPr lang="fi-FI" dirty="0"/>
              <a:t>ULKOINEN TOD. HAVAINTO             MALLI</a:t>
            </a:r>
          </a:p>
        </p:txBody>
      </p:sp>
      <p:sp>
        <p:nvSpPr>
          <p:cNvPr id="4" name="Päivämäärän paikkamerkki 3">
            <a:extLst>
              <a:ext uri="{FF2B5EF4-FFF2-40B4-BE49-F238E27FC236}">
                <a16:creationId xmlns:a16="http://schemas.microsoft.com/office/drawing/2014/main" id="{C1A49DE6-F3BE-6B80-4912-D990788D61F2}"/>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A0BB8A82-7082-95B3-260E-26919DA96BF9}"/>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B5E81D66-5ADD-8B5D-41F3-C976E40C81E5}"/>
              </a:ext>
            </a:extLst>
          </p:cNvPr>
          <p:cNvSpPr>
            <a:spLocks noGrp="1"/>
          </p:cNvSpPr>
          <p:nvPr>
            <p:ph type="sldNum" sz="quarter" idx="12"/>
          </p:nvPr>
        </p:nvSpPr>
        <p:spPr/>
        <p:txBody>
          <a:bodyPr/>
          <a:lstStyle/>
          <a:p>
            <a:pPr>
              <a:defRPr/>
            </a:pPr>
            <a:fld id="{6C43A157-24F2-5B44-85E2-35FC16960506}" type="slidenum">
              <a:rPr lang="fi-FI" altLang="fi-FI" smtClean="0"/>
              <a:pPr>
                <a:defRPr/>
              </a:pPr>
              <a:t>27</a:t>
            </a:fld>
            <a:endParaRPr lang="fi-FI" altLang="fi-FI"/>
          </a:p>
        </p:txBody>
      </p:sp>
    </p:spTree>
    <p:extLst>
      <p:ext uri="{BB962C8B-B14F-4D97-AF65-F5344CB8AC3E}">
        <p14:creationId xmlns:p14="http://schemas.microsoft.com/office/powerpoint/2010/main" val="949182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28</a:t>
            </a:fld>
            <a:endParaRPr lang="fi-FI" dirty="0"/>
          </a:p>
        </p:txBody>
      </p:sp>
      <p:sp>
        <p:nvSpPr>
          <p:cNvPr id="4" name="Title 3"/>
          <p:cNvSpPr>
            <a:spLocks noGrp="1"/>
          </p:cNvSpPr>
          <p:nvPr>
            <p:ph type="title"/>
          </p:nvPr>
        </p:nvSpPr>
        <p:spPr>
          <a:xfrm>
            <a:off x="609603" y="0"/>
            <a:ext cx="9824559" cy="1657491"/>
          </a:xfrm>
        </p:spPr>
        <p:txBody>
          <a:bodyPr>
            <a:normAutofit/>
          </a:bodyPr>
          <a:lstStyle/>
          <a:p>
            <a:r>
              <a:rPr lang="en-US" sz="4400" dirty="0">
                <a:solidFill>
                  <a:srgbClr val="B2BE3E"/>
                </a:solidFill>
                <a:latin typeface="Impact" panose="020B0806030902050204" pitchFamily="34" charset="0"/>
              </a:rPr>
              <a:t>MEDIAKASVATUS ja VISUAALINEN KULTTUURI</a:t>
            </a:r>
          </a:p>
        </p:txBody>
      </p:sp>
      <p:sp>
        <p:nvSpPr>
          <p:cNvPr id="5" name="Content Placeholder 4"/>
          <p:cNvSpPr>
            <a:spLocks noGrp="1"/>
          </p:cNvSpPr>
          <p:nvPr>
            <p:ph idx="1"/>
          </p:nvPr>
        </p:nvSpPr>
        <p:spPr/>
        <p:txBody>
          <a:bodyPr>
            <a:normAutofit/>
          </a:bodyPr>
          <a:lstStyle/>
          <a:p>
            <a:r>
              <a:rPr lang="en-US" dirty="0" err="1"/>
              <a:t>multimodaalisuus</a:t>
            </a:r>
            <a:r>
              <a:rPr lang="en-US" dirty="0"/>
              <a:t> = </a:t>
            </a:r>
            <a:r>
              <a:rPr lang="en-US" dirty="0" err="1"/>
              <a:t>eri</a:t>
            </a:r>
            <a:r>
              <a:rPr lang="en-US" dirty="0"/>
              <a:t> </a:t>
            </a:r>
            <a:r>
              <a:rPr lang="en-US" dirty="0" err="1"/>
              <a:t>ilmaisukanavien</a:t>
            </a:r>
            <a:r>
              <a:rPr lang="en-US" dirty="0"/>
              <a:t> </a:t>
            </a:r>
            <a:r>
              <a:rPr lang="en-US" dirty="0" err="1"/>
              <a:t>samanaikaisuus</a:t>
            </a:r>
            <a:endParaRPr lang="en-US" dirty="0"/>
          </a:p>
          <a:p>
            <a:r>
              <a:rPr lang="en-US" dirty="0" err="1"/>
              <a:t>monilukutaito</a:t>
            </a:r>
            <a:r>
              <a:rPr lang="en-US" dirty="0"/>
              <a:t> </a:t>
            </a:r>
            <a:r>
              <a:rPr lang="en-US" dirty="0" err="1"/>
              <a:t>osana</a:t>
            </a:r>
            <a:r>
              <a:rPr lang="en-US" dirty="0"/>
              <a:t> </a:t>
            </a:r>
            <a:r>
              <a:rPr lang="en-US" dirty="0" err="1"/>
              <a:t>kuvanlukutaitoa</a:t>
            </a:r>
            <a:endParaRPr lang="en-US" dirty="0"/>
          </a:p>
          <a:p>
            <a:r>
              <a:rPr lang="en-US" dirty="0"/>
              <a:t>median </a:t>
            </a:r>
            <a:r>
              <a:rPr lang="en-US" dirty="0" err="1"/>
              <a:t>käyttö</a:t>
            </a:r>
            <a:r>
              <a:rPr lang="en-US" dirty="0"/>
              <a:t> “</a:t>
            </a:r>
            <a:r>
              <a:rPr lang="en-US" dirty="0" err="1"/>
              <a:t>ruutuaika</a:t>
            </a:r>
            <a:r>
              <a:rPr lang="en-US" dirty="0"/>
              <a:t>”</a:t>
            </a:r>
          </a:p>
          <a:p>
            <a:r>
              <a:rPr lang="en-US" dirty="0" err="1">
                <a:highlight>
                  <a:srgbClr val="FFFF00"/>
                </a:highlight>
              </a:rPr>
              <a:t>medialaitteet</a:t>
            </a:r>
            <a:r>
              <a:rPr lang="en-US" dirty="0">
                <a:highlight>
                  <a:srgbClr val="FFFF00"/>
                </a:highlight>
              </a:rPr>
              <a:t> – </a:t>
            </a:r>
            <a:r>
              <a:rPr lang="en-US" dirty="0" err="1">
                <a:highlight>
                  <a:srgbClr val="FFFF00"/>
                </a:highlight>
              </a:rPr>
              <a:t>lastenhuone</a:t>
            </a:r>
            <a:endParaRPr lang="en-US" dirty="0">
              <a:highlight>
                <a:srgbClr val="FFFF00"/>
              </a:highlight>
            </a:endParaRPr>
          </a:p>
          <a:p>
            <a:r>
              <a:rPr lang="en-US" dirty="0" err="1"/>
              <a:t>mediakulttuurit</a:t>
            </a:r>
            <a:r>
              <a:rPr lang="en-US" dirty="0"/>
              <a:t>  </a:t>
            </a:r>
          </a:p>
          <a:p>
            <a:r>
              <a:rPr lang="en-US" dirty="0" err="1"/>
              <a:t>virtuaalimaailmat</a:t>
            </a:r>
            <a:endParaRPr lang="en-US" dirty="0"/>
          </a:p>
          <a:p>
            <a:r>
              <a:rPr lang="en-US" dirty="0" err="1">
                <a:highlight>
                  <a:srgbClr val="FFFF00"/>
                </a:highlight>
              </a:rPr>
              <a:t>identiteetin</a:t>
            </a:r>
            <a:r>
              <a:rPr lang="en-US" dirty="0">
                <a:highlight>
                  <a:srgbClr val="FFFF00"/>
                </a:highlight>
              </a:rPr>
              <a:t> </a:t>
            </a:r>
            <a:r>
              <a:rPr lang="en-US" dirty="0" err="1">
                <a:highlight>
                  <a:srgbClr val="FFFF00"/>
                </a:highlight>
              </a:rPr>
              <a:t>rakentuminen</a:t>
            </a:r>
            <a:endParaRPr lang="en-US" dirty="0">
              <a:highlight>
                <a:srgbClr val="FFFF00"/>
              </a:highlight>
            </a:endParaRPr>
          </a:p>
          <a:p>
            <a:pPr marL="0" indent="0">
              <a:buNone/>
            </a:pPr>
            <a:r>
              <a:rPr lang="en-US" sz="1200" dirty="0"/>
              <a:t>   </a:t>
            </a:r>
            <a:r>
              <a:rPr lang="en-US" sz="1200" dirty="0" err="1"/>
              <a:t>lähde</a:t>
            </a:r>
            <a:r>
              <a:rPr lang="en-US" sz="1200" dirty="0"/>
              <a:t>: </a:t>
            </a:r>
            <a:r>
              <a:rPr lang="en-US" sz="1200" dirty="0" err="1"/>
              <a:t>Janne</a:t>
            </a:r>
            <a:r>
              <a:rPr lang="en-US" sz="1200" dirty="0"/>
              <a:t> </a:t>
            </a:r>
            <a:r>
              <a:rPr lang="en-US" sz="1200" dirty="0" err="1"/>
              <a:t>Seppänen</a:t>
            </a:r>
            <a:r>
              <a:rPr lang="en-US" sz="1200" dirty="0"/>
              <a:t>: </a:t>
            </a:r>
            <a:r>
              <a:rPr lang="en-US" sz="1200" dirty="0" err="1"/>
              <a:t>Visuaalinen</a:t>
            </a:r>
            <a:r>
              <a:rPr lang="en-US" sz="1200" dirty="0"/>
              <a:t> </a:t>
            </a:r>
            <a:r>
              <a:rPr lang="en-US" sz="1200" dirty="0" err="1"/>
              <a:t>Kulttuuri</a:t>
            </a:r>
            <a:r>
              <a:rPr lang="en-US" sz="1200" dirty="0"/>
              <a:t> 2005, </a:t>
            </a:r>
            <a:r>
              <a:rPr lang="en-US" sz="1200" dirty="0" err="1"/>
              <a:t>Juha</a:t>
            </a:r>
            <a:r>
              <a:rPr lang="en-US" sz="1200" dirty="0"/>
              <a:t> </a:t>
            </a:r>
            <a:r>
              <a:rPr lang="en-US" sz="1200" dirty="0" err="1"/>
              <a:t>Herkman</a:t>
            </a:r>
            <a:r>
              <a:rPr lang="en-US" sz="1200" dirty="0"/>
              <a:t> </a:t>
            </a:r>
            <a:r>
              <a:rPr lang="en-US" sz="1200" dirty="0" err="1"/>
              <a:t>Kriittinen</a:t>
            </a:r>
            <a:r>
              <a:rPr lang="en-US" sz="1200" dirty="0"/>
              <a:t> </a:t>
            </a:r>
            <a:r>
              <a:rPr lang="en-US" sz="1200" dirty="0" err="1"/>
              <a:t>mediakasvatus</a:t>
            </a:r>
            <a:r>
              <a:rPr lang="en-US" sz="1200" dirty="0"/>
              <a:t> 2007. </a:t>
            </a:r>
            <a:r>
              <a:rPr lang="en-US" sz="1200" dirty="0" err="1"/>
              <a:t>Päivi</a:t>
            </a:r>
            <a:r>
              <a:rPr lang="en-US" sz="1200" dirty="0"/>
              <a:t> </a:t>
            </a:r>
            <a:r>
              <a:rPr lang="en-US" sz="1200" dirty="0" err="1"/>
              <a:t>Setälä</a:t>
            </a:r>
            <a:r>
              <a:rPr lang="en-US" sz="1200" dirty="0"/>
              <a:t>; </a:t>
            </a:r>
            <a:r>
              <a:rPr lang="en-US" sz="1200" dirty="0" err="1"/>
              <a:t>Lapsi</a:t>
            </a:r>
            <a:r>
              <a:rPr lang="en-US" sz="1200" dirty="0"/>
              <a:t> </a:t>
            </a:r>
            <a:r>
              <a:rPr lang="en-US" sz="1200" dirty="0" err="1"/>
              <a:t>kuvan</a:t>
            </a:r>
            <a:r>
              <a:rPr lang="en-US" sz="1200" dirty="0"/>
              <a:t> </a:t>
            </a:r>
            <a:r>
              <a:rPr lang="en-US" sz="1200" dirty="0" err="1"/>
              <a:t>takana</a:t>
            </a:r>
            <a:r>
              <a:rPr lang="en-US" sz="1200" dirty="0"/>
              <a:t> 2012.</a:t>
            </a:r>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pic>
        <p:nvPicPr>
          <p:cNvPr id="8" name="Kuva 7" descr="Kuva, joka sisältää kohteen teksti, elektroniikka, näyttökuva&#10;&#10;Kuvaus luotu automaattisesti">
            <a:extLst>
              <a:ext uri="{FF2B5EF4-FFF2-40B4-BE49-F238E27FC236}">
                <a16:creationId xmlns:a16="http://schemas.microsoft.com/office/drawing/2014/main" id="{A15916BC-568D-6449-A742-DD0086760445}"/>
              </a:ext>
            </a:extLst>
          </p:cNvPr>
          <p:cNvPicPr>
            <a:picLocks noChangeAspect="1"/>
          </p:cNvPicPr>
          <p:nvPr/>
        </p:nvPicPr>
        <p:blipFill>
          <a:blip r:embed="rId2">
            <a:alphaModFix amt="20000"/>
          </a:blip>
          <a:stretch>
            <a:fillRect/>
          </a:stretch>
        </p:blipFill>
        <p:spPr>
          <a:xfrm>
            <a:off x="60982" y="1272753"/>
            <a:ext cx="12192000" cy="5701048"/>
          </a:xfrm>
          <a:prstGeom prst="rect">
            <a:avLst/>
          </a:prstGeom>
        </p:spPr>
      </p:pic>
    </p:spTree>
    <p:extLst>
      <p:ext uri="{BB962C8B-B14F-4D97-AF65-F5344CB8AC3E}">
        <p14:creationId xmlns:p14="http://schemas.microsoft.com/office/powerpoint/2010/main" val="387482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29</a:t>
            </a:fld>
            <a:endParaRPr lang="fi-FI" dirty="0"/>
          </a:p>
        </p:txBody>
      </p:sp>
      <p:sp>
        <p:nvSpPr>
          <p:cNvPr id="4" name="Title 3"/>
          <p:cNvSpPr>
            <a:spLocks noGrp="1"/>
          </p:cNvSpPr>
          <p:nvPr>
            <p:ph type="title"/>
          </p:nvPr>
        </p:nvSpPr>
        <p:spPr>
          <a:xfrm>
            <a:off x="609603" y="-278780"/>
            <a:ext cx="9824559" cy="1349297"/>
          </a:xfrm>
        </p:spPr>
        <p:txBody>
          <a:bodyPr>
            <a:normAutofit/>
          </a:bodyPr>
          <a:lstStyle/>
          <a:p>
            <a:r>
              <a:rPr lang="fi-FI" dirty="0"/>
              <a:t> </a:t>
            </a:r>
            <a:r>
              <a:rPr lang="fi-FI" dirty="0">
                <a:solidFill>
                  <a:srgbClr val="002060"/>
                </a:solidFill>
                <a:latin typeface="Impact" panose="020B0806030902050204" pitchFamily="34" charset="0"/>
              </a:rPr>
              <a:t>TAIDEKASVATUS SUOMESSA</a:t>
            </a:r>
            <a:endParaRPr lang="en-US" dirty="0">
              <a:solidFill>
                <a:srgbClr val="002060"/>
              </a:solidFill>
              <a:latin typeface="Impact" panose="020B0806030902050204" pitchFamily="34" charset="0"/>
            </a:endParaRPr>
          </a:p>
        </p:txBody>
      </p:sp>
      <p:sp>
        <p:nvSpPr>
          <p:cNvPr id="5" name="Content Placeholder 4"/>
          <p:cNvSpPr>
            <a:spLocks noGrp="1"/>
          </p:cNvSpPr>
          <p:nvPr>
            <p:ph idx="1"/>
          </p:nvPr>
        </p:nvSpPr>
        <p:spPr>
          <a:xfrm>
            <a:off x="609600" y="1070517"/>
            <a:ext cx="10972800" cy="5609063"/>
          </a:xfrm>
        </p:spPr>
        <p:txBody>
          <a:bodyPr>
            <a:normAutofit/>
          </a:bodyPr>
          <a:lstStyle/>
          <a:p>
            <a:r>
              <a:rPr lang="en-US" b="1" dirty="0">
                <a:latin typeface="Gill Sans MT" panose="020B0502020104020203" pitchFamily="34" charset="77"/>
              </a:rPr>
              <a:t>I </a:t>
            </a:r>
            <a:r>
              <a:rPr lang="en-US" b="1" dirty="0" err="1">
                <a:latin typeface="Gill Sans MT" panose="020B0502020104020203" pitchFamily="34" charset="77"/>
              </a:rPr>
              <a:t>Yleissivistävä</a:t>
            </a:r>
            <a:r>
              <a:rPr lang="en-US" b="1" dirty="0">
                <a:latin typeface="Gill Sans MT" panose="020B0502020104020203" pitchFamily="34" charset="77"/>
              </a:rPr>
              <a:t> </a:t>
            </a:r>
            <a:r>
              <a:rPr lang="en-US" b="1" dirty="0" err="1">
                <a:latin typeface="Gill Sans MT" panose="020B0502020104020203" pitchFamily="34" charset="77"/>
              </a:rPr>
              <a:t>taideopetus</a:t>
            </a:r>
            <a:r>
              <a:rPr lang="en-US" b="1" dirty="0">
                <a:latin typeface="Gill Sans MT" panose="020B0502020104020203" pitchFamily="34" charset="77"/>
              </a:rPr>
              <a:t>; </a:t>
            </a:r>
            <a:r>
              <a:rPr lang="en-US" dirty="0" err="1">
                <a:latin typeface="Gill Sans MT" panose="020B0502020104020203" pitchFamily="34" charset="77"/>
              </a:rPr>
              <a:t>perusopetus</a:t>
            </a:r>
            <a:r>
              <a:rPr lang="en-US" dirty="0">
                <a:latin typeface="Gill Sans MT" panose="020B0502020104020203" pitchFamily="34" charset="77"/>
              </a:rPr>
              <a:t>, </a:t>
            </a:r>
            <a:r>
              <a:rPr lang="en-US" dirty="0" err="1">
                <a:latin typeface="Gill Sans MT" panose="020B0502020104020203" pitchFamily="34" charset="77"/>
              </a:rPr>
              <a:t>lukiot</a:t>
            </a:r>
            <a:r>
              <a:rPr lang="en-US" dirty="0">
                <a:latin typeface="Gill Sans MT" panose="020B0502020104020203" pitchFamily="34" charset="77"/>
              </a:rPr>
              <a:t>, </a:t>
            </a:r>
            <a:r>
              <a:rPr lang="en-US" dirty="0" err="1">
                <a:latin typeface="Gill Sans MT" panose="020B0502020104020203" pitchFamily="34" charset="77"/>
              </a:rPr>
              <a:t>ammatilliset</a:t>
            </a:r>
            <a:r>
              <a:rPr lang="en-US" dirty="0">
                <a:latin typeface="Gill Sans MT" panose="020B0502020104020203" pitchFamily="34" charset="77"/>
              </a:rPr>
              <a:t> </a:t>
            </a:r>
            <a:r>
              <a:rPr lang="en-US" dirty="0" err="1">
                <a:latin typeface="Gill Sans MT" panose="020B0502020104020203" pitchFamily="34" charset="77"/>
              </a:rPr>
              <a:t>oppilaitokset</a:t>
            </a:r>
            <a:r>
              <a:rPr lang="en-US" dirty="0">
                <a:latin typeface="Gill Sans MT" panose="020B0502020104020203" pitchFamily="34" charset="77"/>
              </a:rPr>
              <a:t>, </a:t>
            </a:r>
            <a:r>
              <a:rPr lang="en-US" dirty="0" err="1">
                <a:latin typeface="Gill Sans MT" panose="020B0502020104020203" pitchFamily="34" charset="77"/>
              </a:rPr>
              <a:t>päiväkodit</a:t>
            </a:r>
            <a:r>
              <a:rPr lang="en-US" dirty="0">
                <a:latin typeface="Gill Sans MT" panose="020B0502020104020203" pitchFamily="34" charset="77"/>
              </a:rPr>
              <a:t>.</a:t>
            </a:r>
          </a:p>
          <a:p>
            <a:r>
              <a:rPr lang="en-US" b="1" dirty="0">
                <a:latin typeface="Gill Sans MT" panose="020B0502020104020203" pitchFamily="34" charset="77"/>
              </a:rPr>
              <a:t>II </a:t>
            </a:r>
            <a:r>
              <a:rPr lang="en-US" b="1" dirty="0" err="1">
                <a:latin typeface="Gill Sans MT" panose="020B0502020104020203" pitchFamily="34" charset="77"/>
              </a:rPr>
              <a:t>Harrastetoiminta</a:t>
            </a:r>
            <a:r>
              <a:rPr lang="en-US" b="1" dirty="0">
                <a:latin typeface="Gill Sans MT" panose="020B0502020104020203" pitchFamily="34" charset="77"/>
              </a:rPr>
              <a:t>; </a:t>
            </a:r>
            <a:r>
              <a:rPr lang="en-US" dirty="0" err="1">
                <a:latin typeface="Gill Sans MT" panose="020B0502020104020203" pitchFamily="34" charset="77"/>
              </a:rPr>
              <a:t>tavoitteellinen</a:t>
            </a:r>
            <a:r>
              <a:rPr lang="en-US" dirty="0">
                <a:latin typeface="Gill Sans MT" panose="020B0502020104020203" pitchFamily="34" charset="77"/>
              </a:rPr>
              <a:t> ja </a:t>
            </a:r>
            <a:r>
              <a:rPr lang="en-US" dirty="0" err="1">
                <a:latin typeface="Gill Sans MT" panose="020B0502020104020203" pitchFamily="34" charset="77"/>
              </a:rPr>
              <a:t>ohjattu</a:t>
            </a:r>
            <a:r>
              <a:rPr lang="en-US" dirty="0">
                <a:latin typeface="Gill Sans MT" panose="020B0502020104020203" pitchFamily="34" charset="77"/>
              </a:rPr>
              <a:t> </a:t>
            </a:r>
            <a:r>
              <a:rPr lang="en-US" dirty="0" err="1">
                <a:latin typeface="Gill Sans MT" panose="020B0502020104020203" pitchFamily="34" charset="77"/>
              </a:rPr>
              <a:t>toiminta</a:t>
            </a:r>
            <a:r>
              <a:rPr lang="en-US" dirty="0">
                <a:latin typeface="Gill Sans MT" panose="020B0502020104020203" pitchFamily="34" charset="77"/>
              </a:rPr>
              <a:t> </a:t>
            </a:r>
            <a:r>
              <a:rPr lang="en-US" dirty="0" err="1">
                <a:latin typeface="Gill Sans MT" panose="020B0502020104020203" pitchFamily="34" charset="77"/>
              </a:rPr>
              <a:t>koulun</a:t>
            </a:r>
            <a:r>
              <a:rPr lang="en-US" dirty="0">
                <a:latin typeface="Gill Sans MT" panose="020B0502020104020203" pitchFamily="34" charset="77"/>
              </a:rPr>
              <a:t> </a:t>
            </a:r>
            <a:r>
              <a:rPr lang="en-US" dirty="0" err="1">
                <a:latin typeface="Gill Sans MT" panose="020B0502020104020203" pitchFamily="34" charset="77"/>
              </a:rPr>
              <a:t>ulkopuolella</a:t>
            </a:r>
            <a:r>
              <a:rPr lang="en-US" dirty="0">
                <a:latin typeface="Gill Sans MT" panose="020B0502020104020203" pitchFamily="34" charset="77"/>
              </a:rPr>
              <a:t> </a:t>
            </a:r>
            <a:r>
              <a:rPr lang="en-US" dirty="0" err="1">
                <a:latin typeface="Gill Sans MT" panose="020B0502020104020203" pitchFamily="34" charset="77"/>
              </a:rPr>
              <a:t>vauvasta</a:t>
            </a:r>
            <a:r>
              <a:rPr lang="en-US" dirty="0">
                <a:latin typeface="Gill Sans MT" panose="020B0502020104020203" pitchFamily="34" charset="77"/>
              </a:rPr>
              <a:t> </a:t>
            </a:r>
            <a:r>
              <a:rPr lang="en-US" dirty="0" err="1">
                <a:latin typeface="Gill Sans MT" panose="020B0502020104020203" pitchFamily="34" charset="77"/>
              </a:rPr>
              <a:t>vaariin</a:t>
            </a:r>
            <a:r>
              <a:rPr lang="en-US" dirty="0">
                <a:latin typeface="Gill Sans MT" panose="020B0502020104020203" pitchFamily="34" charset="77"/>
              </a:rPr>
              <a:t>. </a:t>
            </a:r>
            <a:r>
              <a:rPr lang="en-US" dirty="0" err="1">
                <a:latin typeface="Gill Sans MT" panose="020B0502020104020203" pitchFamily="34" charset="77"/>
              </a:rPr>
              <a:t>Iltapäiväkerhot</a:t>
            </a:r>
            <a:r>
              <a:rPr lang="en-US" dirty="0">
                <a:latin typeface="Gill Sans MT" panose="020B0502020104020203" pitchFamily="34" charset="77"/>
              </a:rPr>
              <a:t>, </a:t>
            </a:r>
            <a:r>
              <a:rPr lang="en-US" dirty="0" err="1">
                <a:latin typeface="Gill Sans MT" panose="020B0502020104020203" pitchFamily="34" charset="77"/>
              </a:rPr>
              <a:t>avoin</a:t>
            </a:r>
            <a:r>
              <a:rPr lang="en-US" dirty="0">
                <a:latin typeface="Gill Sans MT" panose="020B0502020104020203" pitchFamily="34" charset="77"/>
              </a:rPr>
              <a:t> </a:t>
            </a:r>
            <a:r>
              <a:rPr lang="en-US" dirty="0" err="1">
                <a:latin typeface="Gill Sans MT" panose="020B0502020104020203" pitchFamily="34" charset="77"/>
              </a:rPr>
              <a:t>yliopisto</a:t>
            </a:r>
            <a:r>
              <a:rPr lang="en-US" dirty="0">
                <a:latin typeface="Gill Sans MT" panose="020B0502020104020203" pitchFamily="34" charset="77"/>
              </a:rPr>
              <a:t>, </a:t>
            </a:r>
            <a:r>
              <a:rPr lang="en-US" dirty="0" err="1">
                <a:latin typeface="Gill Sans MT" panose="020B0502020104020203" pitchFamily="34" charset="77"/>
              </a:rPr>
              <a:t>kansalaisopisto</a:t>
            </a:r>
            <a:endParaRPr lang="en-US" dirty="0">
              <a:latin typeface="Gill Sans MT" panose="020B0502020104020203" pitchFamily="34" charset="77"/>
            </a:endParaRPr>
          </a:p>
          <a:p>
            <a:r>
              <a:rPr lang="en-US" b="1" dirty="0">
                <a:highlight>
                  <a:srgbClr val="FFFF00"/>
                </a:highlight>
                <a:latin typeface="Gill Sans MT" panose="020B0502020104020203" pitchFamily="34" charset="77"/>
              </a:rPr>
              <a:t>III </a:t>
            </a:r>
            <a:r>
              <a:rPr lang="en-US" b="1" dirty="0" err="1">
                <a:highlight>
                  <a:srgbClr val="FFFF00"/>
                </a:highlight>
                <a:latin typeface="Gill Sans MT" panose="020B0502020104020203" pitchFamily="34" charset="77"/>
              </a:rPr>
              <a:t>Taiteen</a:t>
            </a:r>
            <a:r>
              <a:rPr lang="en-US" b="1" dirty="0">
                <a:highlight>
                  <a:srgbClr val="FFFF00"/>
                </a:highlight>
                <a:latin typeface="Gill Sans MT" panose="020B0502020104020203" pitchFamily="34" charset="77"/>
              </a:rPr>
              <a:t> </a:t>
            </a:r>
            <a:r>
              <a:rPr lang="en-US" b="1" dirty="0" err="1">
                <a:highlight>
                  <a:srgbClr val="FFFF00"/>
                </a:highlight>
                <a:latin typeface="Gill Sans MT" panose="020B0502020104020203" pitchFamily="34" charset="77"/>
              </a:rPr>
              <a:t>perusopetus</a:t>
            </a:r>
            <a:r>
              <a:rPr lang="en-US" b="1" dirty="0">
                <a:highlight>
                  <a:srgbClr val="FFFF00"/>
                </a:highlight>
                <a:latin typeface="Gill Sans MT" panose="020B0502020104020203" pitchFamily="34" charset="77"/>
              </a:rPr>
              <a:t>; </a:t>
            </a:r>
            <a:r>
              <a:rPr lang="en-US" dirty="0">
                <a:highlight>
                  <a:srgbClr val="FFFF00"/>
                </a:highlight>
                <a:latin typeface="Gill Sans MT" panose="020B0502020104020203" pitchFamily="34" charset="77"/>
              </a:rPr>
              <a:t>Lain ja </a:t>
            </a:r>
            <a:r>
              <a:rPr lang="en-US" dirty="0" err="1">
                <a:highlight>
                  <a:srgbClr val="FFFF00"/>
                </a:highlight>
                <a:latin typeface="Gill Sans MT" panose="020B0502020104020203" pitchFamily="34" charset="77"/>
              </a:rPr>
              <a:t>asetusten</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mukaista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eri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taiteen</a:t>
            </a:r>
            <a:r>
              <a:rPr lang="en-US" dirty="0">
                <a:highlight>
                  <a:srgbClr val="FFFF00"/>
                </a:highlight>
                <a:latin typeface="Gill Sans MT" panose="020B0502020104020203" pitchFamily="34" charset="77"/>
              </a:rPr>
              <a:t> mm. </a:t>
            </a:r>
            <a:r>
              <a:rPr lang="en-US" dirty="0" err="1">
                <a:highlight>
                  <a:srgbClr val="FFFF00"/>
                </a:highlight>
                <a:latin typeface="Gill Sans MT" panose="020B0502020104020203" pitchFamily="34" charset="77"/>
              </a:rPr>
              <a:t>kuvataide</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musiikki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sirkus</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arkkitehtuuri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käsityö</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mukaista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opetusta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koko</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maassa</a:t>
            </a:r>
            <a:r>
              <a:rPr lang="en-US" dirty="0">
                <a:highlight>
                  <a:srgbClr val="FFFF00"/>
                </a:highlight>
                <a:latin typeface="Gill Sans MT" panose="020B0502020104020203" pitchFamily="34" charset="77"/>
              </a:rPr>
              <a:t>. 393 </a:t>
            </a:r>
            <a:r>
              <a:rPr lang="en-US" dirty="0" err="1">
                <a:highlight>
                  <a:srgbClr val="FFFF00"/>
                </a:highlight>
                <a:latin typeface="Gill Sans MT" panose="020B0502020104020203" pitchFamily="34" charset="77"/>
              </a:rPr>
              <a:t>koulua</a:t>
            </a:r>
            <a:r>
              <a:rPr lang="en-US" dirty="0">
                <a:highlight>
                  <a:srgbClr val="FFFF00"/>
                </a:highlight>
                <a:latin typeface="Gill Sans MT" panose="020B0502020104020203" pitchFamily="34" charset="77"/>
              </a:rPr>
              <a:t>, 125 000 </a:t>
            </a:r>
            <a:r>
              <a:rPr lang="en-US" dirty="0" err="1">
                <a:highlight>
                  <a:srgbClr val="FFFF00"/>
                </a:highlight>
                <a:latin typeface="Gill Sans MT" panose="020B0502020104020203" pitchFamily="34" charset="77"/>
              </a:rPr>
              <a:t>oppilasta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vko</a:t>
            </a:r>
            <a:endParaRPr lang="en-US" dirty="0">
              <a:highlight>
                <a:srgbClr val="FFFF00"/>
              </a:highlight>
              <a:latin typeface="Gill Sans MT" panose="020B0502020104020203" pitchFamily="34" charset="77"/>
            </a:endParaRPr>
          </a:p>
          <a:p>
            <a:r>
              <a:rPr lang="en-US" b="1" dirty="0">
                <a:latin typeface="Gill Sans MT" panose="020B0502020104020203" pitchFamily="34" charset="77"/>
              </a:rPr>
              <a:t>IV </a:t>
            </a:r>
            <a:r>
              <a:rPr lang="en-US" b="1" dirty="0" err="1">
                <a:latin typeface="Gill Sans MT" panose="020B0502020104020203" pitchFamily="34" charset="77"/>
              </a:rPr>
              <a:t>Ammatillinen</a:t>
            </a:r>
            <a:r>
              <a:rPr lang="en-US" b="1" dirty="0">
                <a:latin typeface="Gill Sans MT" panose="020B0502020104020203" pitchFamily="34" charset="77"/>
              </a:rPr>
              <a:t> </a:t>
            </a:r>
            <a:r>
              <a:rPr lang="en-US" b="1" dirty="0" err="1">
                <a:latin typeface="Gill Sans MT" panose="020B0502020104020203" pitchFamily="34" charset="77"/>
              </a:rPr>
              <a:t>koulutus</a:t>
            </a:r>
            <a:r>
              <a:rPr lang="en-US" b="1" dirty="0">
                <a:latin typeface="Gill Sans MT" panose="020B0502020104020203" pitchFamily="34" charset="77"/>
              </a:rPr>
              <a:t> </a:t>
            </a:r>
            <a:r>
              <a:rPr lang="en-US" dirty="0">
                <a:latin typeface="Gill Sans MT" panose="020B0502020104020203" pitchFamily="34" charset="77"/>
              </a:rPr>
              <a:t>-AMK- ja </a:t>
            </a:r>
            <a:r>
              <a:rPr lang="en-US" dirty="0" err="1">
                <a:latin typeface="Gill Sans MT" panose="020B0502020104020203" pitchFamily="34" charset="77"/>
              </a:rPr>
              <a:t>taideyliopistot</a:t>
            </a:r>
            <a:r>
              <a:rPr lang="en-US" dirty="0">
                <a:latin typeface="Gill Sans MT" panose="020B0502020104020203" pitchFamily="34" charset="77"/>
              </a:rPr>
              <a:t>. </a:t>
            </a:r>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350962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60648"/>
            <a:ext cx="7772400" cy="1080120"/>
          </a:xfrm>
        </p:spPr>
        <p:txBody>
          <a:bodyPr>
            <a:normAutofit/>
          </a:bodyPr>
          <a:lstStyle/>
          <a:p>
            <a:r>
              <a:rPr lang="fi-FI" sz="2400" dirty="0">
                <a:solidFill>
                  <a:srgbClr val="247432"/>
                </a:solidFill>
                <a:latin typeface="Impact" panose="020B0806030902050204" pitchFamily="34" charset="0"/>
              </a:rPr>
              <a:t>Kuvataiteen tavoitteisiin liittyvät keskeiset opetuksen sisältöalueet vuosiluokilla 3-6</a:t>
            </a:r>
          </a:p>
        </p:txBody>
      </p:sp>
      <p:sp>
        <p:nvSpPr>
          <p:cNvPr id="3" name="Subtitle 2"/>
          <p:cNvSpPr>
            <a:spLocks noGrp="1"/>
          </p:cNvSpPr>
          <p:nvPr>
            <p:ph type="subTitle" idx="1"/>
          </p:nvPr>
        </p:nvSpPr>
        <p:spPr>
          <a:xfrm>
            <a:off x="1524000" y="1196752"/>
            <a:ext cx="8820472" cy="5544616"/>
          </a:xfrm>
        </p:spPr>
        <p:txBody>
          <a:bodyPr>
            <a:normAutofit fontScale="55000" lnSpcReduction="20000"/>
          </a:bodyPr>
          <a:lstStyle/>
          <a:p>
            <a:pPr marL="857250" indent="-857250" algn="l">
              <a:buFont typeface="Arial" panose="020B0604020202020204" pitchFamily="34" charset="0"/>
              <a:buChar char="•"/>
            </a:pPr>
            <a:r>
              <a:rPr lang="fi-FI" sz="6000" dirty="0">
                <a:solidFill>
                  <a:schemeClr val="accent5">
                    <a:lumMod val="10000"/>
                  </a:schemeClr>
                </a:solidFill>
              </a:rPr>
              <a:t>Sisältöalueet täydentävät toisiaan. </a:t>
            </a:r>
          </a:p>
          <a:p>
            <a:pPr marL="857250" indent="-857250" algn="l">
              <a:buFont typeface="Arial" panose="020B0604020202020204" pitchFamily="34" charset="0"/>
              <a:buChar char="•"/>
            </a:pPr>
            <a:r>
              <a:rPr lang="fi-FI" sz="6000" dirty="0">
                <a:solidFill>
                  <a:schemeClr val="accent5">
                    <a:lumMod val="10000"/>
                  </a:schemeClr>
                </a:solidFill>
              </a:rPr>
              <a:t>Sisältöjen valinnan lähtökohtia ovat oppilaille merkitykselliset taiteen ja muun </a:t>
            </a:r>
            <a:r>
              <a:rPr lang="fi-FI" sz="6000" dirty="0">
                <a:solidFill>
                  <a:srgbClr val="C00000"/>
                </a:solidFill>
              </a:rPr>
              <a:t>visuaalisen kulttuurin teokset, tuotteet ja ilmiöt, jotka rakentavat yhteyksiä tuttujen ja uusien kuvakulttuurien välille. </a:t>
            </a:r>
          </a:p>
          <a:p>
            <a:pPr marL="857250" indent="-857250" algn="l">
              <a:buFont typeface="Arial" panose="020B0604020202020204" pitchFamily="34" charset="0"/>
              <a:buChar char="•"/>
            </a:pPr>
            <a:r>
              <a:rPr lang="fi-FI" sz="5900" dirty="0">
                <a:solidFill>
                  <a:schemeClr val="accent2">
                    <a:lumMod val="75000"/>
                    <a:lumOff val="25000"/>
                  </a:schemeClr>
                </a:solidFill>
              </a:rPr>
              <a:t>Oppilaita kannustetaan ottamaan osaa opetuksen sisältöjen, tarkasteltavien kuvastojen, työskentelymenetelmien ja välineiden valintaan.  -&gt; esimerkit</a:t>
            </a:r>
          </a:p>
          <a:p>
            <a:pPr marL="857250" indent="-857250" algn="l">
              <a:buFont typeface="Arial" panose="020B0604020202020204" pitchFamily="34" charset="0"/>
              <a:buChar char="•"/>
            </a:pPr>
            <a:r>
              <a:rPr lang="fi-FI" sz="5900" dirty="0">
                <a:solidFill>
                  <a:schemeClr val="tx1"/>
                </a:solidFill>
              </a:rPr>
              <a:t>Hyödynnetään paikallisia mahdollisuuksia.</a:t>
            </a:r>
          </a:p>
          <a:p>
            <a:endParaRPr lang="fi-FI" sz="5900" dirty="0">
              <a:solidFill>
                <a:schemeClr val="tx1"/>
              </a:solidFill>
            </a:endParaRPr>
          </a:p>
          <a:p>
            <a:endParaRPr lang="fi-FI" sz="7400" dirty="0">
              <a:solidFill>
                <a:schemeClr val="tx1"/>
              </a:solidFill>
            </a:endParaRPr>
          </a:p>
        </p:txBody>
      </p:sp>
    </p:spTree>
    <p:extLst>
      <p:ext uri="{BB962C8B-B14F-4D97-AF65-F5344CB8AC3E}">
        <p14:creationId xmlns:p14="http://schemas.microsoft.com/office/powerpoint/2010/main" val="428962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30</a:t>
            </a:fld>
            <a:endParaRPr lang="fi-FI" dirty="0"/>
          </a:p>
        </p:txBody>
      </p:sp>
      <p:sp>
        <p:nvSpPr>
          <p:cNvPr id="4" name="Title 3"/>
          <p:cNvSpPr>
            <a:spLocks noGrp="1"/>
          </p:cNvSpPr>
          <p:nvPr>
            <p:ph type="title"/>
          </p:nvPr>
        </p:nvSpPr>
        <p:spPr>
          <a:xfrm>
            <a:off x="609603" y="0"/>
            <a:ext cx="9824559" cy="1037063"/>
          </a:xfrm>
        </p:spPr>
        <p:txBody>
          <a:bodyPr>
            <a:normAutofit fontScale="90000"/>
          </a:bodyPr>
          <a:lstStyle/>
          <a:p>
            <a:r>
              <a:rPr lang="fi-FI" sz="4000" dirty="0">
                <a:solidFill>
                  <a:srgbClr val="8F7D3C"/>
                </a:solidFill>
                <a:latin typeface="Impact" panose="020B0806030902050204" pitchFamily="34" charset="0"/>
              </a:rPr>
              <a:t>TAIDEKASVATUKSEN PERIAATTEITA</a:t>
            </a:r>
            <a:br>
              <a:rPr lang="fi-FI" dirty="0">
                <a:latin typeface="Impact" panose="020B0806030902050204" pitchFamily="34" charset="0"/>
              </a:rPr>
            </a:br>
            <a:endParaRPr lang="en-US" dirty="0">
              <a:latin typeface="Impact" panose="020B0806030902050204" pitchFamily="34" charset="0"/>
            </a:endParaRPr>
          </a:p>
        </p:txBody>
      </p:sp>
      <p:sp>
        <p:nvSpPr>
          <p:cNvPr id="5" name="Content Placeholder 4"/>
          <p:cNvSpPr>
            <a:spLocks noGrp="1"/>
          </p:cNvSpPr>
          <p:nvPr>
            <p:ph idx="1"/>
          </p:nvPr>
        </p:nvSpPr>
        <p:spPr>
          <a:xfrm>
            <a:off x="609600" y="412595"/>
            <a:ext cx="10972800" cy="5989260"/>
          </a:xfrm>
        </p:spPr>
        <p:txBody>
          <a:bodyPr>
            <a:normAutofit/>
          </a:bodyPr>
          <a:lstStyle/>
          <a:p>
            <a:pPr marL="0" lvl="0" indent="0">
              <a:buNone/>
            </a:pPr>
            <a:endParaRPr lang="fi-FI" dirty="0">
              <a:latin typeface="Gill Sans MT" panose="020B0502020104020203" pitchFamily="34" charset="77"/>
            </a:endParaRPr>
          </a:p>
          <a:p>
            <a:pPr lvl="0"/>
            <a:r>
              <a:rPr lang="fi-FI" dirty="0">
                <a:latin typeface="Gill Sans MT" panose="020B0502020104020203" pitchFamily="34" charset="77"/>
              </a:rPr>
              <a:t>Tavoitteena kulttuurisen herkkyyden lisääminen varhaislapsuudesta lähtien, </a:t>
            </a:r>
            <a:r>
              <a:rPr lang="en-US" dirty="0" err="1">
                <a:latin typeface="Gill Sans MT" panose="020B0502020104020203" pitchFamily="34" charset="77"/>
              </a:rPr>
              <a:t>yhdistää</a:t>
            </a:r>
            <a:r>
              <a:rPr lang="en-US" dirty="0">
                <a:latin typeface="Gill Sans MT" panose="020B0502020104020203" pitchFamily="34" charset="77"/>
              </a:rPr>
              <a:t> </a:t>
            </a:r>
            <a:r>
              <a:rPr lang="en-US" dirty="0" err="1">
                <a:latin typeface="Gill Sans MT" panose="020B0502020104020203" pitchFamily="34" charset="77"/>
              </a:rPr>
              <a:t>taide</a:t>
            </a:r>
            <a:r>
              <a:rPr lang="en-US" dirty="0">
                <a:latin typeface="Gill Sans MT" panose="020B0502020104020203" pitchFamily="34" charset="77"/>
              </a:rPr>
              <a:t> + </a:t>
            </a:r>
            <a:r>
              <a:rPr lang="en-US" dirty="0" err="1">
                <a:latin typeface="Gill Sans MT" panose="020B0502020104020203" pitchFamily="34" charset="77"/>
              </a:rPr>
              <a:t>kokija</a:t>
            </a:r>
            <a:r>
              <a:rPr lang="en-US" dirty="0">
                <a:latin typeface="Gill Sans MT" panose="020B0502020104020203" pitchFamily="34" charset="77"/>
              </a:rPr>
              <a:t> </a:t>
            </a:r>
            <a:r>
              <a:rPr lang="en-US" dirty="0" err="1">
                <a:latin typeface="Gill Sans MT" panose="020B0502020104020203" pitchFamily="34" charset="77"/>
              </a:rPr>
              <a:t>yksilötasolla</a:t>
            </a:r>
            <a:r>
              <a:rPr lang="en-US" dirty="0">
                <a:latin typeface="Gill Sans MT" panose="020B0502020104020203" pitchFamily="34" charset="77"/>
              </a:rPr>
              <a:t> </a:t>
            </a:r>
            <a:endParaRPr lang="fi-FI" dirty="0">
              <a:latin typeface="Gill Sans MT" panose="020B0502020104020203" pitchFamily="34" charset="77"/>
            </a:endParaRPr>
          </a:p>
          <a:p>
            <a:r>
              <a:rPr lang="fi-FI" dirty="0">
                <a:latin typeface="Gill Sans MT" panose="020B0502020104020203" pitchFamily="34" charset="77"/>
              </a:rPr>
              <a:t>Taide- ja kulttuuritoiminta ovat keskeisiä elementtejä hyvän elämän ja arjen kokemiselle; aineeton hyvinvointi</a:t>
            </a:r>
          </a:p>
          <a:p>
            <a:r>
              <a:rPr lang="fi-FI" dirty="0">
                <a:latin typeface="Gill Sans MT" panose="020B0502020104020203" pitchFamily="34" charset="77"/>
              </a:rPr>
              <a:t>Taiteellisen toiminnan avulla on mahdollista jäsentää ja hahmottaa ympäristöä</a:t>
            </a:r>
          </a:p>
          <a:p>
            <a:pPr lvl="0"/>
            <a:r>
              <a:rPr lang="fi-FI" dirty="0">
                <a:highlight>
                  <a:srgbClr val="FFFF00"/>
                </a:highlight>
                <a:latin typeface="Gill Sans MT" panose="020B0502020104020203" pitchFamily="34" charset="77"/>
              </a:rPr>
              <a:t>Oman ilmaisun löytäminen</a:t>
            </a:r>
          </a:p>
          <a:p>
            <a:pPr lvl="0"/>
            <a:r>
              <a:rPr lang="fi-FI" dirty="0">
                <a:highlight>
                  <a:srgbClr val="FFFF00"/>
                </a:highlight>
                <a:latin typeface="Gill Sans MT" panose="020B0502020104020203" pitchFamily="34" charset="77"/>
              </a:rPr>
              <a:t>Prosessin korostaminen</a:t>
            </a:r>
          </a:p>
          <a:p>
            <a:pPr lvl="0"/>
            <a:r>
              <a:rPr lang="fi-FI" dirty="0">
                <a:highlight>
                  <a:srgbClr val="FFFF00"/>
                </a:highlight>
                <a:latin typeface="Gill Sans MT" panose="020B0502020104020203" pitchFamily="34" charset="77"/>
              </a:rPr>
              <a:t>Kunnolliset välineet ja materiaalit</a:t>
            </a:r>
            <a:endParaRPr lang="fi-FI" dirty="0">
              <a:highlight>
                <a:srgbClr val="FFFF00"/>
              </a:highlight>
            </a:endParaRPr>
          </a:p>
          <a:p>
            <a:pPr marL="0" indent="0">
              <a:buNone/>
            </a:pPr>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pic>
        <p:nvPicPr>
          <p:cNvPr id="10" name="Kuva 9" descr="Kuva, joka sisältää kohteen henkilö, sisä, ryhmä, henkilöt&#10;&#10;Kuvaus luotu automaattisesti">
            <a:extLst>
              <a:ext uri="{FF2B5EF4-FFF2-40B4-BE49-F238E27FC236}">
                <a16:creationId xmlns:a16="http://schemas.microsoft.com/office/drawing/2014/main" id="{057E381D-BACC-C746-8BF6-166CF1A6DCA2}"/>
              </a:ext>
            </a:extLst>
          </p:cNvPr>
          <p:cNvPicPr>
            <a:picLocks noChangeAspect="1"/>
          </p:cNvPicPr>
          <p:nvPr/>
        </p:nvPicPr>
        <p:blipFill>
          <a:blip r:embed="rId2">
            <a:alphaModFix amt="85000"/>
          </a:blip>
          <a:stretch>
            <a:fillRect/>
          </a:stretch>
        </p:blipFill>
        <p:spPr>
          <a:xfrm>
            <a:off x="7203688" y="3852745"/>
            <a:ext cx="4378712" cy="2124663"/>
          </a:xfrm>
          <a:prstGeom prst="rect">
            <a:avLst/>
          </a:prstGeom>
        </p:spPr>
      </p:pic>
    </p:spTree>
    <p:extLst>
      <p:ext uri="{BB962C8B-B14F-4D97-AF65-F5344CB8AC3E}">
        <p14:creationId xmlns:p14="http://schemas.microsoft.com/office/powerpoint/2010/main" val="28799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DEF1F433-6F9E-974A-8AED-17D7613E62EC}"/>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132F9D0C-4EB7-6240-A920-D78364BABF5C}"/>
              </a:ext>
            </a:extLst>
          </p:cNvPr>
          <p:cNvSpPr>
            <a:spLocks noGrp="1"/>
          </p:cNvSpPr>
          <p:nvPr>
            <p:ph type="sldNum" sz="quarter" idx="12"/>
          </p:nvPr>
        </p:nvSpPr>
        <p:spPr/>
        <p:txBody>
          <a:bodyPr/>
          <a:lstStyle/>
          <a:p>
            <a:fld id="{0FE3988A-0109-0B40-965D-9E0ED41EFEE4}" type="slidenum">
              <a:rPr lang="fi-FI" smtClean="0"/>
              <a:pPr/>
              <a:t>31</a:t>
            </a:fld>
            <a:endParaRPr lang="fi-FI" dirty="0"/>
          </a:p>
        </p:txBody>
      </p:sp>
      <p:sp>
        <p:nvSpPr>
          <p:cNvPr id="4" name="Otsikko 3">
            <a:extLst>
              <a:ext uri="{FF2B5EF4-FFF2-40B4-BE49-F238E27FC236}">
                <a16:creationId xmlns:a16="http://schemas.microsoft.com/office/drawing/2014/main" id="{CA68DB7E-49F5-CC42-A017-6D011AE35B64}"/>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418C71C2-9695-394B-9BD8-D7F8448893FA}"/>
              </a:ext>
            </a:extLst>
          </p:cNvPr>
          <p:cNvPicPr>
            <a:picLocks noGrp="1" noChangeAspect="1"/>
          </p:cNvPicPr>
          <p:nvPr>
            <p:ph idx="1"/>
          </p:nvPr>
        </p:nvPicPr>
        <p:blipFill>
          <a:blip r:embed="rId2"/>
          <a:stretch>
            <a:fillRect/>
          </a:stretch>
        </p:blipFill>
        <p:spPr>
          <a:xfrm>
            <a:off x="309090" y="0"/>
            <a:ext cx="10548202" cy="6592627"/>
          </a:xfrm>
        </p:spPr>
      </p:pic>
      <p:sp>
        <p:nvSpPr>
          <p:cNvPr id="6" name="Päivämäärän paikkamerkki 5">
            <a:extLst>
              <a:ext uri="{FF2B5EF4-FFF2-40B4-BE49-F238E27FC236}">
                <a16:creationId xmlns:a16="http://schemas.microsoft.com/office/drawing/2014/main" id="{2CB5D2F6-8385-2443-BDB2-1D209865807C}"/>
              </a:ext>
            </a:extLst>
          </p:cNvPr>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1572108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C8778934-FEEE-084B-A381-3067D686DECC}"/>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D189ACBC-0380-8143-AA2C-5B2291EA5DA6}"/>
              </a:ext>
            </a:extLst>
          </p:cNvPr>
          <p:cNvSpPr>
            <a:spLocks noGrp="1"/>
          </p:cNvSpPr>
          <p:nvPr>
            <p:ph type="sldNum" sz="quarter" idx="12"/>
          </p:nvPr>
        </p:nvSpPr>
        <p:spPr/>
        <p:txBody>
          <a:bodyPr/>
          <a:lstStyle/>
          <a:p>
            <a:fld id="{0FE3988A-0109-0B40-965D-9E0ED41EFEE4}" type="slidenum">
              <a:rPr lang="fi-FI" smtClean="0"/>
              <a:pPr/>
              <a:t>32</a:t>
            </a:fld>
            <a:endParaRPr lang="fi-FI" dirty="0"/>
          </a:p>
        </p:txBody>
      </p:sp>
      <p:sp>
        <p:nvSpPr>
          <p:cNvPr id="4" name="Otsikko 3">
            <a:extLst>
              <a:ext uri="{FF2B5EF4-FFF2-40B4-BE49-F238E27FC236}">
                <a16:creationId xmlns:a16="http://schemas.microsoft.com/office/drawing/2014/main" id="{81A1E47B-5AC3-6D43-BC84-3B35A0732CCD}"/>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E4AEEF7D-8E13-BE4A-B1BD-4B614D5A10D8}"/>
              </a:ext>
            </a:extLst>
          </p:cNvPr>
          <p:cNvPicPr>
            <a:picLocks noGrp="1" noChangeAspect="1"/>
          </p:cNvPicPr>
          <p:nvPr>
            <p:ph idx="1"/>
          </p:nvPr>
        </p:nvPicPr>
        <p:blipFill>
          <a:blip r:embed="rId2"/>
          <a:stretch>
            <a:fillRect/>
          </a:stretch>
        </p:blipFill>
        <p:spPr>
          <a:xfrm>
            <a:off x="176235" y="0"/>
            <a:ext cx="10534523" cy="6584078"/>
          </a:xfrm>
        </p:spPr>
      </p:pic>
      <p:sp>
        <p:nvSpPr>
          <p:cNvPr id="6" name="Päivämäärän paikkamerkki 5">
            <a:extLst>
              <a:ext uri="{FF2B5EF4-FFF2-40B4-BE49-F238E27FC236}">
                <a16:creationId xmlns:a16="http://schemas.microsoft.com/office/drawing/2014/main" id="{537E323D-66C5-0740-908D-7B533264B781}"/>
              </a:ext>
            </a:extLst>
          </p:cNvPr>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4407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33</a:t>
            </a:fld>
            <a:endParaRPr lang="fi-FI" dirty="0"/>
          </a:p>
        </p:txBody>
      </p:sp>
      <p:sp>
        <p:nvSpPr>
          <p:cNvPr id="4" name="Title 3"/>
          <p:cNvSpPr>
            <a:spLocks noGrp="1"/>
          </p:cNvSpPr>
          <p:nvPr>
            <p:ph type="title"/>
          </p:nvPr>
        </p:nvSpPr>
        <p:spPr/>
        <p:txBody>
          <a:bodyPr/>
          <a:lstStyle/>
          <a:p>
            <a:r>
              <a:rPr lang="fi-FI" dirty="0">
                <a:latin typeface="Impact" panose="020B0806030902050204" pitchFamily="34" charset="0"/>
              </a:rPr>
              <a:t>Lähteet, lisätietoa ja linkkejä</a:t>
            </a:r>
            <a:endParaRPr lang="en-US" dirty="0">
              <a:latin typeface="Impact" panose="020B0806030902050204" pitchFamily="34" charset="0"/>
            </a:endParaRPr>
          </a:p>
        </p:txBody>
      </p:sp>
      <p:sp>
        <p:nvSpPr>
          <p:cNvPr id="5" name="Content Placeholder 4"/>
          <p:cNvSpPr>
            <a:spLocks noGrp="1"/>
          </p:cNvSpPr>
          <p:nvPr>
            <p:ph idx="1"/>
          </p:nvPr>
        </p:nvSpPr>
        <p:spPr/>
        <p:txBody>
          <a:bodyPr>
            <a:normAutofit/>
          </a:bodyPr>
          <a:lstStyle/>
          <a:p>
            <a:r>
              <a:rPr lang="fi-FI" sz="1600" dirty="0">
                <a:solidFill>
                  <a:schemeClr val="tx1"/>
                </a:solidFill>
                <a:latin typeface="Gill Sans MT" panose="020B0502020104020203" pitchFamily="34" charset="77"/>
                <a:hlinkClick r:id="rId2">
                  <a:extLst>
                    <a:ext uri="{A12FA001-AC4F-418D-AE19-62706E023703}">
                      <ahyp:hlinkClr xmlns:ahyp="http://schemas.microsoft.com/office/drawing/2018/hyperlinkcolor" val="tx"/>
                    </a:ext>
                  </a:extLst>
                </a:hlinkClick>
              </a:rPr>
              <a:t>Sinikka Rusanen</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3">
                  <a:extLst>
                    <a:ext uri="{A12FA001-AC4F-418D-AE19-62706E023703}">
                      <ahyp:hlinkClr xmlns:ahyp="http://schemas.microsoft.com/office/drawing/2018/hyperlinkcolor" val="tx"/>
                    </a:ext>
                  </a:extLst>
                </a:hlinkClick>
              </a:rPr>
              <a:t>Mirva Kuusela</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4">
                  <a:extLst>
                    <a:ext uri="{A12FA001-AC4F-418D-AE19-62706E023703}">
                      <ahyp:hlinkClr xmlns:ahyp="http://schemas.microsoft.com/office/drawing/2018/hyperlinkcolor" val="tx"/>
                    </a:ext>
                  </a:extLst>
                </a:hlinkClick>
              </a:rPr>
              <a:t>Kati Rintakorpi</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5">
                  <a:extLst>
                    <a:ext uri="{A12FA001-AC4F-418D-AE19-62706E023703}">
                      <ahyp:hlinkClr xmlns:ahyp="http://schemas.microsoft.com/office/drawing/2018/hyperlinkcolor" val="tx"/>
                    </a:ext>
                  </a:extLst>
                </a:hlinkClick>
              </a:rPr>
              <a:t>Kaisa Torkki</a:t>
            </a:r>
            <a:r>
              <a:rPr lang="fi-FI" sz="1600" dirty="0">
                <a:solidFill>
                  <a:schemeClr val="tx1"/>
                </a:solidFill>
                <a:latin typeface="Gill Sans MT" panose="020B0502020104020203" pitchFamily="34" charset="77"/>
              </a:rPr>
              <a:t> </a:t>
            </a:r>
            <a:r>
              <a:rPr lang="fi-FI" sz="1600" b="1" dirty="0" err="1">
                <a:latin typeface="Gill Sans MT" panose="020B0502020104020203" pitchFamily="34" charset="77"/>
              </a:rPr>
              <a:t>Mun</a:t>
            </a:r>
            <a:r>
              <a:rPr lang="fi-FI" sz="1600" b="1" dirty="0">
                <a:latin typeface="Gill Sans MT" panose="020B0502020104020203" pitchFamily="34" charset="77"/>
              </a:rPr>
              <a:t> kuvista kulttuuriin - Kuvataidetta </a:t>
            </a:r>
            <a:r>
              <a:rPr lang="fi-FI" sz="1600" b="1" dirty="0" err="1">
                <a:latin typeface="Gill Sans MT" panose="020B0502020104020203" pitchFamily="34" charset="77"/>
              </a:rPr>
              <a:t>esi</a:t>
            </a:r>
            <a:r>
              <a:rPr lang="fi-FI" sz="1600" b="1" dirty="0">
                <a:latin typeface="Gill Sans MT" panose="020B0502020104020203" pitchFamily="34" charset="77"/>
              </a:rPr>
              <a:t>- ja alkuopetukseen, Lasten keskus 2018</a:t>
            </a:r>
          </a:p>
          <a:p>
            <a:r>
              <a:rPr lang="fi-FI" sz="1600" b="1" dirty="0">
                <a:latin typeface="Gill Sans MT" panose="020B0502020104020203" pitchFamily="34" charset="77"/>
              </a:rPr>
              <a:t>Kuvataiteen opetuksen tueksi artikkeleita:  </a:t>
            </a:r>
            <a:r>
              <a:rPr lang="fi-FI" sz="1600" b="1" dirty="0">
                <a:latin typeface="Gill Sans MT" panose="020B0502020104020203" pitchFamily="34" charset="77"/>
                <a:hlinkClick r:id="rId6"/>
              </a:rPr>
              <a:t>https://www.oph.fi/en/node/1677</a:t>
            </a:r>
            <a:endParaRPr lang="fi-FI" sz="1600" b="1" dirty="0">
              <a:latin typeface="Gill Sans MT" panose="020B0502020104020203" pitchFamily="34" charset="77"/>
            </a:endParaRPr>
          </a:p>
          <a:p>
            <a:r>
              <a:rPr lang="fi-FI" sz="1600" b="1" dirty="0">
                <a:latin typeface="Gill Sans MT" panose="020B0502020104020203" pitchFamily="34" charset="77"/>
              </a:rPr>
              <a:t>Elokuvaan, animaatioon ja televisioon liittyvää:  </a:t>
            </a:r>
            <a:r>
              <a:rPr lang="fi-FI" sz="1600" b="1" dirty="0">
                <a:latin typeface="Gill Sans MT" panose="020B0502020104020203" pitchFamily="34" charset="77"/>
                <a:hlinkClick r:id="rId7"/>
              </a:rPr>
              <a:t>http://www.koulukino.net/etusivu</a:t>
            </a:r>
            <a:endParaRPr lang="fi-FI" sz="1600" b="1" dirty="0">
              <a:latin typeface="Gill Sans MT" panose="020B0502020104020203" pitchFamily="34" charset="77"/>
            </a:endParaRPr>
          </a:p>
          <a:p>
            <a:r>
              <a:rPr lang="fi-FI" sz="1600" b="1" dirty="0">
                <a:latin typeface="Gill Sans MT" panose="020B0502020104020203" pitchFamily="34" charset="77"/>
              </a:rPr>
              <a:t>Mediakasvatusseura: </a:t>
            </a:r>
            <a:r>
              <a:rPr lang="fi-FI" sz="1600" b="1" dirty="0">
                <a:latin typeface="Gill Sans MT" panose="020B0502020104020203" pitchFamily="34" charset="77"/>
                <a:hlinkClick r:id="rId8"/>
              </a:rPr>
              <a:t>https://mediakasvatus.fi</a:t>
            </a:r>
            <a:endParaRPr lang="fi-FI" sz="1600" b="1" dirty="0">
              <a:latin typeface="Gill Sans MT" panose="020B0502020104020203" pitchFamily="34" charset="77"/>
            </a:endParaRPr>
          </a:p>
          <a:p>
            <a:r>
              <a:rPr lang="fi-FI" sz="1600" b="1" dirty="0">
                <a:latin typeface="Gill Sans MT" panose="020B0502020104020203" pitchFamily="34" charset="77"/>
              </a:rPr>
              <a:t>Kotimainen taidehistoria: </a:t>
            </a:r>
            <a:r>
              <a:rPr lang="fi-FI" sz="1600" b="1" dirty="0">
                <a:latin typeface="Gill Sans MT" panose="020B0502020104020203" pitchFamily="34" charset="77"/>
                <a:hlinkClick r:id="rId9"/>
              </a:rPr>
              <a:t>https://www.kansallisgalleria.fi</a:t>
            </a:r>
            <a:endParaRPr lang="fi-FI" sz="1600" b="1" dirty="0">
              <a:latin typeface="Gill Sans MT" panose="020B0502020104020203" pitchFamily="34" charset="77"/>
            </a:endParaRPr>
          </a:p>
          <a:p>
            <a:r>
              <a:rPr lang="fi-FI" altLang="fi-FI" sz="1600" dirty="0" err="1">
                <a:latin typeface="Gill Sans MT" panose="020B0502020104020203" pitchFamily="34" charset="77"/>
                <a:ea typeface="ＭＳ Ｐゴシック" panose="020B0600070205080204" pitchFamily="34" charset="-128"/>
              </a:rPr>
              <a:t>Elliot</a:t>
            </a:r>
            <a:r>
              <a:rPr lang="fi-FI" altLang="fi-FI" sz="1600" dirty="0">
                <a:latin typeface="Gill Sans MT" panose="020B0502020104020203" pitchFamily="34" charset="77"/>
                <a:ea typeface="ＭＳ Ｐゴシック" panose="020B0600070205080204" pitchFamily="34" charset="-128"/>
              </a:rPr>
              <a:t> W. </a:t>
            </a:r>
            <a:r>
              <a:rPr lang="fi-FI" altLang="fi-FI" sz="1600" dirty="0" err="1">
                <a:latin typeface="Gill Sans MT" panose="020B0502020104020203" pitchFamily="34" charset="77"/>
                <a:ea typeface="ＭＳ Ｐゴシック" panose="020B0600070205080204" pitchFamily="34" charset="-128"/>
              </a:rPr>
              <a:t>Eisner</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The</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Arts</a:t>
            </a:r>
            <a:r>
              <a:rPr lang="fi-FI" altLang="fi-FI" sz="1600" dirty="0">
                <a:latin typeface="Gill Sans MT" panose="020B0502020104020203" pitchFamily="34" charset="77"/>
                <a:ea typeface="ＭＳ Ｐゴシック" panose="020B0600070205080204" pitchFamily="34" charset="-128"/>
              </a:rPr>
              <a:t> and </a:t>
            </a:r>
            <a:r>
              <a:rPr lang="fi-FI" altLang="fi-FI" sz="1600" dirty="0" err="1">
                <a:latin typeface="Gill Sans MT" panose="020B0502020104020203" pitchFamily="34" charset="77"/>
                <a:ea typeface="ＭＳ Ｐゴシック" panose="020B0600070205080204" pitchFamily="34" charset="-128"/>
              </a:rPr>
              <a:t>the</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Creation</a:t>
            </a:r>
            <a:r>
              <a:rPr lang="fi-FI" altLang="fi-FI" sz="1600" dirty="0">
                <a:latin typeface="Gill Sans MT" panose="020B0502020104020203" pitchFamily="34" charset="77"/>
                <a:ea typeface="ＭＳ Ｐゴシック" panose="020B0600070205080204" pitchFamily="34" charset="-128"/>
              </a:rPr>
              <a:t> of </a:t>
            </a:r>
            <a:r>
              <a:rPr lang="fi-FI" altLang="fi-FI" sz="1600" dirty="0" err="1">
                <a:latin typeface="Gill Sans MT" panose="020B0502020104020203" pitchFamily="34" charset="77"/>
                <a:ea typeface="ＭＳ Ｐゴシック" panose="020B0600070205080204" pitchFamily="34" charset="-128"/>
              </a:rPr>
              <a:t>Mind</a:t>
            </a:r>
            <a:r>
              <a:rPr lang="fi-FI" altLang="fi-FI" sz="1600" dirty="0">
                <a:latin typeface="Gill Sans MT" panose="020B0502020104020203" pitchFamily="34" charset="77"/>
                <a:ea typeface="ＭＳ Ｐゴシック" panose="020B0600070205080204" pitchFamily="34" charset="-128"/>
              </a:rPr>
              <a:t> 2004</a:t>
            </a:r>
          </a:p>
          <a:p>
            <a:r>
              <a:rPr lang="fi-FI" sz="1600" b="1" dirty="0">
                <a:latin typeface="Gill Sans MT" panose="020B0502020104020203" pitchFamily="34" charset="77"/>
              </a:rPr>
              <a:t>Martikainen</a:t>
            </a:r>
            <a:r>
              <a:rPr lang="fi-FI" sz="1600" dirty="0">
                <a:latin typeface="Gill Sans MT" panose="020B0502020104020203" pitchFamily="34" charset="77"/>
              </a:rPr>
              <a:t>, Annukka ; </a:t>
            </a:r>
            <a:r>
              <a:rPr lang="fi-FI" sz="1600" b="1" dirty="0">
                <a:latin typeface="Gill Sans MT" panose="020B0502020104020203" pitchFamily="34" charset="77"/>
              </a:rPr>
              <a:t>Nikkola</a:t>
            </a:r>
            <a:r>
              <a:rPr lang="fi-FI" sz="1600" dirty="0">
                <a:latin typeface="Gill Sans MT" panose="020B0502020104020203" pitchFamily="34" charset="77"/>
              </a:rPr>
              <a:t>, Tiina, 1970- ; </a:t>
            </a:r>
            <a:r>
              <a:rPr lang="fi-FI" sz="1600" b="1" dirty="0">
                <a:latin typeface="Gill Sans MT" panose="020B0502020104020203" pitchFamily="34" charset="77"/>
              </a:rPr>
              <a:t>Lokka</a:t>
            </a:r>
            <a:r>
              <a:rPr lang="fi-FI" sz="1600" dirty="0">
                <a:latin typeface="Gill Sans MT" panose="020B0502020104020203" pitchFamily="34" charset="77"/>
              </a:rPr>
              <a:t>, Antti. Julkaisussa: Toinen tapa käydä koulua : kokemuksen, kielen ja tiedon suhde oppimisessa, Vastapaino 2013</a:t>
            </a:r>
          </a:p>
          <a:p>
            <a:r>
              <a:rPr lang="fi-FI" sz="1600" dirty="0" err="1">
                <a:latin typeface="Gill Sans MT" panose="020B0502020104020203" pitchFamily="34" charset="77"/>
              </a:rPr>
              <a:t>Conversations</a:t>
            </a:r>
            <a:r>
              <a:rPr lang="fi-FI" sz="1600" dirty="0">
                <a:latin typeface="Gill Sans MT" panose="020B0502020104020203" pitchFamily="34" charset="77"/>
              </a:rPr>
              <a:t> on </a:t>
            </a:r>
            <a:r>
              <a:rPr lang="fi-FI" sz="1600" dirty="0" err="1">
                <a:latin typeface="Gill Sans MT" panose="020B0502020104020203" pitchFamily="34" charset="77"/>
              </a:rPr>
              <a:t>Finnish</a:t>
            </a:r>
            <a:r>
              <a:rPr lang="fi-FI" sz="1600" dirty="0">
                <a:latin typeface="Gill Sans MT" panose="020B0502020104020203" pitchFamily="34" charset="77"/>
              </a:rPr>
              <a:t> </a:t>
            </a:r>
            <a:r>
              <a:rPr lang="fi-FI" sz="1600" dirty="0" err="1">
                <a:latin typeface="Gill Sans MT" panose="020B0502020104020203" pitchFamily="34" charset="77"/>
              </a:rPr>
              <a:t>art</a:t>
            </a:r>
            <a:r>
              <a:rPr lang="fi-FI" sz="1600" dirty="0">
                <a:latin typeface="Gill Sans MT" panose="020B0502020104020203" pitchFamily="34" charset="77"/>
              </a:rPr>
              <a:t> </a:t>
            </a:r>
            <a:r>
              <a:rPr lang="fi-FI" sz="1600" dirty="0" err="1">
                <a:latin typeface="Gill Sans MT" panose="020B0502020104020203" pitchFamily="34" charset="77"/>
              </a:rPr>
              <a:t>education</a:t>
            </a:r>
            <a:r>
              <a:rPr lang="fi-FI" sz="1600" dirty="0">
                <a:latin typeface="Gill Sans MT" panose="020B0502020104020203" pitchFamily="34" charset="77"/>
              </a:rPr>
              <a:t>, Mira </a:t>
            </a:r>
            <a:r>
              <a:rPr lang="fi-FI" sz="1600" b="1" dirty="0">
                <a:latin typeface="Gill Sans MT" panose="020B0502020104020203" pitchFamily="34" charset="77"/>
              </a:rPr>
              <a:t>Kallio</a:t>
            </a:r>
            <a:r>
              <a:rPr lang="fi-FI" sz="1600" dirty="0">
                <a:latin typeface="Gill Sans MT" panose="020B0502020104020203" pitchFamily="34" charset="77"/>
              </a:rPr>
              <a:t>-</a:t>
            </a:r>
            <a:r>
              <a:rPr lang="fi-FI" sz="1600" b="1" dirty="0">
                <a:latin typeface="Gill Sans MT" panose="020B0502020104020203" pitchFamily="34" charset="77"/>
              </a:rPr>
              <a:t>Tavin</a:t>
            </a:r>
            <a:r>
              <a:rPr lang="fi-FI" sz="1600" dirty="0">
                <a:latin typeface="Gill Sans MT" panose="020B0502020104020203" pitchFamily="34" charset="77"/>
              </a:rPr>
              <a:t> ; Jouko </a:t>
            </a:r>
            <a:r>
              <a:rPr lang="fi-FI" sz="1600" b="1" dirty="0">
                <a:latin typeface="Gill Sans MT" panose="020B0502020104020203" pitchFamily="34" charset="77"/>
              </a:rPr>
              <a:t>Pullinen</a:t>
            </a:r>
            <a:r>
              <a:rPr lang="fi-FI" sz="1600" dirty="0">
                <a:latin typeface="Gill Sans MT" panose="020B0502020104020203" pitchFamily="34" charset="77"/>
              </a:rPr>
              <a:t> (toim.) , Aalto-yliopiston taiteiden ja suunnittelun korkeakoulu, Aalto </a:t>
            </a:r>
            <a:r>
              <a:rPr lang="fi-FI" sz="1600" dirty="0" err="1">
                <a:latin typeface="Gill Sans MT" panose="020B0502020104020203" pitchFamily="34" charset="77"/>
              </a:rPr>
              <a:t>Arts</a:t>
            </a:r>
            <a:r>
              <a:rPr lang="fi-FI" sz="1600" dirty="0">
                <a:latin typeface="Gill Sans MT" panose="020B0502020104020203" pitchFamily="34" charset="77"/>
              </a:rPr>
              <a:t> </a:t>
            </a:r>
            <a:r>
              <a:rPr lang="fi-FI" sz="1600" dirty="0" err="1">
                <a:latin typeface="Gill Sans MT" panose="020B0502020104020203" pitchFamily="34" charset="77"/>
              </a:rPr>
              <a:t>Books</a:t>
            </a:r>
            <a:endParaRPr lang="fi-FI" sz="1600" b="1" dirty="0">
              <a:latin typeface="Gill Sans MT" panose="020B0502020104020203" pitchFamily="34" charset="77"/>
            </a:endParaRPr>
          </a:p>
          <a:p>
            <a:r>
              <a:rPr lang="fi-FI" sz="1700" dirty="0">
                <a:latin typeface="Gill Sans MT" panose="020B0502020104020203" pitchFamily="34" charset="77"/>
              </a:rPr>
              <a:t>Visuaalisen kulttuurin monilukukirja, </a:t>
            </a:r>
            <a:r>
              <a:rPr lang="fi-FI" sz="1700" b="1" dirty="0">
                <a:latin typeface="Gill Sans MT" panose="020B0502020104020203" pitchFamily="34" charset="77"/>
              </a:rPr>
              <a:t>Marjo Räsänen</a:t>
            </a:r>
            <a:r>
              <a:rPr lang="fi-FI" sz="1700" dirty="0">
                <a:latin typeface="Gill Sans MT" panose="020B0502020104020203" pitchFamily="34" charset="77"/>
              </a:rPr>
              <a:t>, Aalto-yliopiston taiteiden ja suunnittelun korkeakoulu, Aalto </a:t>
            </a:r>
            <a:r>
              <a:rPr lang="fi-FI" sz="1700" dirty="0" err="1">
                <a:latin typeface="Gill Sans MT" panose="020B0502020104020203" pitchFamily="34" charset="77"/>
              </a:rPr>
              <a:t>Arts</a:t>
            </a:r>
            <a:r>
              <a:rPr lang="fi-FI" sz="1700" dirty="0">
                <a:latin typeface="Gill Sans MT" panose="020B0502020104020203" pitchFamily="34" charset="77"/>
              </a:rPr>
              <a:t> </a:t>
            </a:r>
            <a:r>
              <a:rPr lang="fi-FI" sz="1700" dirty="0" err="1">
                <a:latin typeface="Gill Sans MT" panose="020B0502020104020203" pitchFamily="34" charset="77"/>
              </a:rPr>
              <a:t>Books</a:t>
            </a:r>
            <a:r>
              <a:rPr lang="fi-FI" sz="1700" dirty="0">
                <a:latin typeface="Gill Sans MT" panose="020B0502020104020203" pitchFamily="34" charset="77"/>
              </a:rPr>
              <a:t> | </a:t>
            </a:r>
            <a:r>
              <a:rPr lang="fi-FI" sz="1700" dirty="0" err="1">
                <a:latin typeface="Gill Sans MT" panose="020B0502020104020203" pitchFamily="34" charset="77"/>
              </a:rPr>
              <a:t>Booky.fi</a:t>
            </a:r>
            <a:endParaRPr lang="fi-FI" sz="1700" b="1" dirty="0">
              <a:latin typeface="Gill Sans MT" panose="020B0502020104020203" pitchFamily="34" charset="77"/>
            </a:endParaRPr>
          </a:p>
          <a:p>
            <a:pPr marL="0" indent="0">
              <a:buNone/>
            </a:pPr>
            <a:endParaRPr lang="fi-FI" sz="1600" b="1" dirty="0">
              <a:latin typeface="Gill Sans MT" panose="020B0502020104020203" pitchFamily="34" charset="77"/>
            </a:endParaRPr>
          </a:p>
          <a:p>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364998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7833" y="2207941"/>
            <a:ext cx="7636336" cy="2386361"/>
          </a:xfrm>
        </p:spPr>
        <p:txBody>
          <a:bodyPr/>
          <a:lstStyle/>
          <a:p>
            <a:r>
              <a:rPr lang="en-US" dirty="0">
                <a:latin typeface="Gill Sans MT" panose="020B0502020104020203" pitchFamily="34" charset="77"/>
              </a:rPr>
              <a:t>KIITOS OSALLISTUJILLE!</a:t>
            </a:r>
          </a:p>
        </p:txBody>
      </p:sp>
      <p:sp>
        <p:nvSpPr>
          <p:cNvPr id="3" name="Subtitle 2"/>
          <p:cNvSpPr>
            <a:spLocks noGrp="1"/>
          </p:cNvSpPr>
          <p:nvPr>
            <p:ph type="subTitle" idx="1"/>
          </p:nvPr>
        </p:nvSpPr>
        <p:spPr>
          <a:xfrm>
            <a:off x="2277832" y="4995745"/>
            <a:ext cx="7636336" cy="936703"/>
          </a:xfrm>
        </p:spPr>
        <p:txBody>
          <a:bodyPr>
            <a:normAutofit/>
          </a:bodyPr>
          <a:lstStyle/>
          <a:p>
            <a:r>
              <a:rPr lang="en-US" sz="2800" dirty="0">
                <a:solidFill>
                  <a:schemeClr val="accent3">
                    <a:lumMod val="60000"/>
                    <a:lumOff val="40000"/>
                  </a:schemeClr>
                </a:solidFill>
                <a:latin typeface="Impact" panose="020B0806030902050204" pitchFamily="34" charset="0"/>
              </a:rPr>
              <a:t>ANTTI LOKKA 2021</a:t>
            </a:r>
          </a:p>
        </p:txBody>
      </p:sp>
      <p:sp>
        <p:nvSpPr>
          <p:cNvPr id="4" name="Footer Placeholder 3"/>
          <p:cNvSpPr>
            <a:spLocks noGrp="1"/>
          </p:cNvSpPr>
          <p:nvPr>
            <p:ph type="ftr" sz="quarter" idx="3"/>
          </p:nvPr>
        </p:nvSpPr>
        <p:spPr/>
        <p:txBody>
          <a:bodyPr/>
          <a:lstStyle/>
          <a:p>
            <a:r>
              <a:rPr lang="fi-FI" b="1">
                <a:solidFill>
                  <a:schemeClr val="accent1"/>
                </a:solidFill>
              </a:rPr>
              <a:t>JYU.</a:t>
            </a:r>
            <a:r>
              <a:rPr lang="fi-FI" b="1"/>
              <a:t> Since 1863.</a:t>
            </a:r>
            <a:endParaRPr lang="fi-FI" b="1" dirty="0"/>
          </a:p>
        </p:txBody>
      </p:sp>
      <p:sp>
        <p:nvSpPr>
          <p:cNvPr id="5" name="Slide Number Placeholder 4"/>
          <p:cNvSpPr>
            <a:spLocks noGrp="1"/>
          </p:cNvSpPr>
          <p:nvPr>
            <p:ph type="sldNum" sz="quarter" idx="4"/>
          </p:nvPr>
        </p:nvSpPr>
        <p:spPr/>
        <p:txBody>
          <a:bodyPr/>
          <a:lstStyle/>
          <a:p>
            <a:fld id="{0FE3988A-0109-0B40-965D-9E0ED41EFEE4}" type="slidenum">
              <a:rPr lang="fi-FI" smtClean="0"/>
              <a:pPr/>
              <a:t>34</a:t>
            </a:fld>
            <a:endParaRPr lang="fi-FI" dirty="0"/>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spTree>
    <p:extLst>
      <p:ext uri="{BB962C8B-B14F-4D97-AF65-F5344CB8AC3E}">
        <p14:creationId xmlns:p14="http://schemas.microsoft.com/office/powerpoint/2010/main" val="294605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946"/>
            <a:ext cx="9808432" cy="856590"/>
          </a:xfrm>
        </p:spPr>
        <p:txBody>
          <a:bodyPr>
            <a:normAutofit fontScale="90000"/>
          </a:bodyPr>
          <a:lstStyle/>
          <a:p>
            <a:r>
              <a:rPr lang="fi-FI" dirty="0">
                <a:solidFill>
                  <a:srgbClr val="B2BE3E"/>
                </a:solidFill>
                <a:latin typeface="Impact" panose="020B0806030902050204" pitchFamily="34" charset="0"/>
              </a:rPr>
              <a:t>KUVATAITEEN OPETUKSEN TAVOITTEET </a:t>
            </a:r>
            <a:r>
              <a:rPr lang="fi-FI" sz="1600" dirty="0">
                <a:solidFill>
                  <a:srgbClr val="B2BE3E"/>
                </a:solidFill>
                <a:latin typeface="Impact" panose="020B0806030902050204" pitchFamily="34" charset="0"/>
              </a:rPr>
              <a:t>OPS2016</a:t>
            </a:r>
            <a:br>
              <a:rPr lang="fi-FI" dirty="0"/>
            </a:br>
            <a:endParaRPr lang="fi-FI" dirty="0"/>
          </a:p>
        </p:txBody>
      </p:sp>
      <p:sp>
        <p:nvSpPr>
          <p:cNvPr id="3" name="Content Placeholder 2"/>
          <p:cNvSpPr>
            <a:spLocks noGrp="1"/>
          </p:cNvSpPr>
          <p:nvPr>
            <p:ph idx="1"/>
          </p:nvPr>
        </p:nvSpPr>
        <p:spPr>
          <a:xfrm>
            <a:off x="609600" y="1260764"/>
            <a:ext cx="9950896" cy="5120564"/>
          </a:xfrm>
        </p:spPr>
        <p:txBody>
          <a:bodyPr>
            <a:normAutofit lnSpcReduction="10000"/>
          </a:bodyPr>
          <a:lstStyle/>
          <a:p>
            <a:pPr marL="0" indent="0">
              <a:buNone/>
            </a:pPr>
            <a:r>
              <a:rPr lang="fi-FI" dirty="0"/>
              <a:t>Visuaalisen kulttuurin tulkinta</a:t>
            </a:r>
          </a:p>
          <a:p>
            <a:r>
              <a:rPr lang="fi-FI" sz="1800" dirty="0"/>
              <a:t>Ohjata tarkastelemaan erilähtökohdista ja eri yhteyksissä </a:t>
            </a:r>
          </a:p>
          <a:p>
            <a:pPr marL="0" indent="0">
              <a:buNone/>
            </a:pPr>
            <a:r>
              <a:rPr lang="fi-FI" sz="1800" dirty="0"/>
              <a:t>olevia kuvia ja pohtimaan todellisuuden ja fiktion suhdetta</a:t>
            </a:r>
          </a:p>
          <a:p>
            <a:r>
              <a:rPr lang="fi-FI" sz="1800" dirty="0"/>
              <a:t>Ohjata tarkastelemaan taidetta ja muuta visuaalista                 </a:t>
            </a:r>
          </a:p>
          <a:p>
            <a:pPr marL="0" indent="0">
              <a:buNone/>
            </a:pPr>
            <a:r>
              <a:rPr lang="fi-FI" sz="1800" dirty="0"/>
              <a:t>kulttuuria teoksen, tekijän ja katsojan näkökulmasta sekä </a:t>
            </a:r>
          </a:p>
          <a:p>
            <a:pPr marL="0" indent="0">
              <a:buNone/>
            </a:pPr>
            <a:r>
              <a:rPr lang="fi-FI" sz="1800" dirty="0"/>
              <a:t>pohtimaan historiallisten ja kulttuuristen tekijöiden vaikutusta kuviin</a:t>
            </a:r>
          </a:p>
          <a:p>
            <a:r>
              <a:rPr lang="fi-FI" sz="1800" dirty="0"/>
              <a:t>Innostaa kokeilemaan eri aikojen ja kulttuurien kuvailmaisun</a:t>
            </a:r>
          </a:p>
          <a:p>
            <a:pPr marL="0" indent="0">
              <a:buNone/>
            </a:pPr>
            <a:r>
              <a:rPr lang="fi-FI" sz="1800" dirty="0"/>
              <a:t> tapoja omissa kuvissaan</a:t>
            </a:r>
          </a:p>
          <a:p>
            <a:pPr marL="0" indent="0">
              <a:buNone/>
            </a:pPr>
            <a:r>
              <a:rPr lang="fi-FI" dirty="0"/>
              <a:t>Esteettinen, ekologinen ja eettinen arvottaminen</a:t>
            </a:r>
          </a:p>
          <a:p>
            <a:r>
              <a:rPr lang="fi-FI" sz="1800" dirty="0"/>
              <a:t>Ohjata keskustelemaan taiteessa, ympäristössä ja </a:t>
            </a:r>
          </a:p>
          <a:p>
            <a:pPr marL="0" indent="0">
              <a:buNone/>
            </a:pPr>
            <a:r>
              <a:rPr lang="fi-FI" sz="1800" dirty="0"/>
              <a:t>muussa visuaalisessa kulttuurissa ilmenevistä arvoista</a:t>
            </a:r>
          </a:p>
          <a:p>
            <a:r>
              <a:rPr lang="fi-FI" sz="1800" dirty="0"/>
              <a:t>Kannustaa huomioimaan kulttuurien mininaisuus ja </a:t>
            </a:r>
          </a:p>
          <a:p>
            <a:pPr marL="0" indent="0">
              <a:buNone/>
            </a:pPr>
            <a:r>
              <a:rPr lang="fi-FI" sz="1800" dirty="0"/>
              <a:t>kestävä kehitys kuvailmaisun sisältöjä ja toimintatapoja valittaessa    </a:t>
            </a:r>
          </a:p>
        </p:txBody>
      </p:sp>
      <p:pic>
        <p:nvPicPr>
          <p:cNvPr id="10" name="Kuva 9" descr="Kuva, joka sisältää kohteen lelu&#10;&#10;Kuvaus luotu automaattisesti">
            <a:extLst>
              <a:ext uri="{FF2B5EF4-FFF2-40B4-BE49-F238E27FC236}">
                <a16:creationId xmlns:a16="http://schemas.microsoft.com/office/drawing/2014/main" id="{043AF6B4-A8F1-D9F8-DE6F-8FEE1D78D0D8}"/>
              </a:ext>
            </a:extLst>
          </p:cNvPr>
          <p:cNvPicPr>
            <a:picLocks noChangeAspect="1"/>
          </p:cNvPicPr>
          <p:nvPr/>
        </p:nvPicPr>
        <p:blipFill>
          <a:blip r:embed="rId2"/>
          <a:stretch>
            <a:fillRect/>
          </a:stretch>
        </p:blipFill>
        <p:spPr>
          <a:xfrm>
            <a:off x="8085909" y="1854270"/>
            <a:ext cx="3496491" cy="1966776"/>
          </a:xfrm>
          <a:prstGeom prst="rect">
            <a:avLst/>
          </a:prstGeom>
        </p:spPr>
      </p:pic>
    </p:spTree>
    <p:extLst>
      <p:ext uri="{BB962C8B-B14F-4D97-AF65-F5344CB8AC3E}">
        <p14:creationId xmlns:p14="http://schemas.microsoft.com/office/powerpoint/2010/main" val="44138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solidFill>
                  <a:srgbClr val="B2BE3E"/>
                </a:solidFill>
                <a:latin typeface="Impact" panose="020B0806030902050204" pitchFamily="34" charset="0"/>
              </a:rPr>
              <a:t>KUVATAITEEN OPETUKSEN TAVOITTEET </a:t>
            </a:r>
            <a:r>
              <a:rPr lang="fi-FI" sz="1600" dirty="0">
                <a:solidFill>
                  <a:srgbClr val="B2BE3E"/>
                </a:solidFill>
                <a:latin typeface="Impact" panose="020B0806030902050204" pitchFamily="34" charset="0"/>
              </a:rPr>
              <a:t>OPS2016</a:t>
            </a:r>
            <a:br>
              <a:rPr lang="fi-FI" dirty="0"/>
            </a:br>
            <a:endParaRPr lang="fi-FI" dirty="0"/>
          </a:p>
        </p:txBody>
      </p:sp>
      <p:sp>
        <p:nvSpPr>
          <p:cNvPr id="3" name="Content Placeholder 2"/>
          <p:cNvSpPr>
            <a:spLocks noGrp="1"/>
          </p:cNvSpPr>
          <p:nvPr>
            <p:ph idx="1"/>
          </p:nvPr>
        </p:nvSpPr>
        <p:spPr>
          <a:xfrm>
            <a:off x="609600" y="1147535"/>
            <a:ext cx="9611544" cy="4933808"/>
          </a:xfrm>
        </p:spPr>
        <p:txBody>
          <a:bodyPr>
            <a:normAutofit fontScale="85000" lnSpcReduction="20000"/>
          </a:bodyPr>
          <a:lstStyle/>
          <a:p>
            <a:pPr marL="0" indent="0">
              <a:buNone/>
            </a:pPr>
            <a:endParaRPr lang="fi-FI" sz="2800" dirty="0"/>
          </a:p>
          <a:p>
            <a:pPr marL="0" indent="0">
              <a:buNone/>
            </a:pPr>
            <a:r>
              <a:rPr lang="fi-FI" sz="2800" dirty="0"/>
              <a:t>Visuaalinen havaitseminen ja ajattelu</a:t>
            </a:r>
          </a:p>
          <a:p>
            <a:r>
              <a:rPr lang="fi-FI" sz="1800" dirty="0"/>
              <a:t>Kannustaa ympäristön ja taiteen ja kulttuurin  moniaistiseen</a:t>
            </a:r>
          </a:p>
          <a:p>
            <a:pPr marL="0" indent="0">
              <a:buNone/>
            </a:pPr>
            <a:r>
              <a:rPr lang="fi-FI" sz="1800" dirty="0"/>
              <a:t> havainnointiin erilaisia kuvallisia välineitä hyödyntäen</a:t>
            </a:r>
          </a:p>
          <a:p>
            <a:r>
              <a:rPr lang="fi-FI" sz="1800" dirty="0"/>
              <a:t>Rohkaista keskusteluun ja perusteluun havainnoista</a:t>
            </a:r>
          </a:p>
          <a:p>
            <a:pPr marL="0" indent="0">
              <a:buNone/>
            </a:pPr>
            <a:r>
              <a:rPr lang="fi-FI" sz="1800" dirty="0"/>
              <a:t> ja ajatuksista</a:t>
            </a:r>
          </a:p>
          <a:p>
            <a:r>
              <a:rPr lang="fi-FI" sz="1800" dirty="0"/>
              <a:t>Innostaa ilmaisemaan havaintoja ja ajatuksia kuvallisesti </a:t>
            </a:r>
          </a:p>
          <a:p>
            <a:pPr marL="0" indent="0">
              <a:buNone/>
            </a:pPr>
            <a:r>
              <a:rPr lang="fi-FI" sz="1800" dirty="0"/>
              <a:t>ja muilla tiedon tuottamisen tavoilla</a:t>
            </a:r>
          </a:p>
          <a:p>
            <a:pPr marL="0" indent="0">
              <a:buNone/>
            </a:pPr>
            <a:endParaRPr lang="fi-FI" sz="1800" dirty="0"/>
          </a:p>
          <a:p>
            <a:pPr marL="0" indent="0">
              <a:buNone/>
            </a:pPr>
            <a:r>
              <a:rPr lang="fi-FI" sz="2800" dirty="0"/>
              <a:t>Kuvallinen tuottaminen</a:t>
            </a:r>
          </a:p>
          <a:p>
            <a:r>
              <a:rPr lang="fi-FI" sz="1800" dirty="0"/>
              <a:t>Ohjata käyttämään monipuolisesti erilaisia materiaaleja,</a:t>
            </a:r>
          </a:p>
          <a:p>
            <a:pPr marL="0" indent="0">
              <a:buNone/>
            </a:pPr>
            <a:r>
              <a:rPr lang="fi-FI" sz="1800" dirty="0"/>
              <a:t>     tekniikoita ja ilmaisun keinoja ja harjaannuttamaan kuvan tekemisen taitoja</a:t>
            </a:r>
          </a:p>
          <a:p>
            <a:r>
              <a:rPr lang="fi-FI" sz="1800" dirty="0"/>
              <a:t>Ohjata tavoitteelliseen kuvallisten taitojen </a:t>
            </a:r>
          </a:p>
          <a:p>
            <a:pPr marL="0" indent="0">
              <a:buNone/>
            </a:pPr>
            <a:r>
              <a:rPr lang="fi-FI" sz="1800" dirty="0"/>
              <a:t>      kehittämiseen yksin ja yhteistyössä</a:t>
            </a:r>
          </a:p>
          <a:p>
            <a:r>
              <a:rPr lang="fi-FI" sz="1800" dirty="0"/>
              <a:t>Ohjata tutustumaan erilaisiin kuvallisen viestinnän </a:t>
            </a:r>
          </a:p>
          <a:p>
            <a:pPr marL="0" indent="0">
              <a:buNone/>
            </a:pPr>
            <a:r>
              <a:rPr lang="fi-FI" sz="1800" dirty="0"/>
              <a:t>      tapoihin ja käyttämään kuvallisia vaikuttamisen keinoja omissa kuvissaan   </a:t>
            </a:r>
          </a:p>
        </p:txBody>
      </p:sp>
      <p:pic>
        <p:nvPicPr>
          <p:cNvPr id="5" name="Kuva 4" descr="Kuva, joka sisältää kohteen seinä, sisä-, seisominen, Lattia&#10;&#10;Kuvaus luotu automaattisesti">
            <a:extLst>
              <a:ext uri="{FF2B5EF4-FFF2-40B4-BE49-F238E27FC236}">
                <a16:creationId xmlns:a16="http://schemas.microsoft.com/office/drawing/2014/main" id="{AD2EC2DF-6692-598D-370A-1308279A7174}"/>
              </a:ext>
            </a:extLst>
          </p:cNvPr>
          <p:cNvPicPr>
            <a:picLocks noChangeAspect="1"/>
          </p:cNvPicPr>
          <p:nvPr/>
        </p:nvPicPr>
        <p:blipFill>
          <a:blip r:embed="rId2"/>
          <a:stretch>
            <a:fillRect/>
          </a:stretch>
        </p:blipFill>
        <p:spPr>
          <a:xfrm>
            <a:off x="7567749" y="3070355"/>
            <a:ext cx="4014651" cy="3010988"/>
          </a:xfrm>
          <a:prstGeom prst="rect">
            <a:avLst/>
          </a:prstGeom>
        </p:spPr>
      </p:pic>
    </p:spTree>
    <p:extLst>
      <p:ext uri="{BB962C8B-B14F-4D97-AF65-F5344CB8AC3E}">
        <p14:creationId xmlns:p14="http://schemas.microsoft.com/office/powerpoint/2010/main" val="43794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0361"/>
            <a:ext cx="9808432" cy="869795"/>
          </a:xfrm>
        </p:spPr>
        <p:txBody>
          <a:bodyPr>
            <a:normAutofit/>
          </a:bodyPr>
          <a:lstStyle/>
          <a:p>
            <a:r>
              <a:rPr lang="fi-FI" dirty="0">
                <a:latin typeface="Impact" panose="020B0806030902050204" pitchFamily="34" charset="0"/>
              </a:rPr>
              <a:t>TAVOITTEISIIN LIITTYVÄT SISÄLTÖALUEET</a:t>
            </a:r>
          </a:p>
        </p:txBody>
      </p:sp>
      <p:sp>
        <p:nvSpPr>
          <p:cNvPr id="3" name="Content Placeholder 2"/>
          <p:cNvSpPr>
            <a:spLocks noGrp="1"/>
          </p:cNvSpPr>
          <p:nvPr>
            <p:ph idx="1"/>
          </p:nvPr>
        </p:nvSpPr>
        <p:spPr>
          <a:xfrm>
            <a:off x="1059366" y="869795"/>
            <a:ext cx="9151434" cy="5256369"/>
          </a:xfrm>
        </p:spPr>
        <p:txBody>
          <a:bodyPr>
            <a:normAutofit fontScale="25000" lnSpcReduction="20000"/>
          </a:bodyPr>
          <a:lstStyle/>
          <a:p>
            <a:endParaRPr lang="fi-FI" sz="4800" dirty="0"/>
          </a:p>
          <a:p>
            <a:r>
              <a:rPr lang="fi-FI" sz="8000" b="1" dirty="0">
                <a:solidFill>
                  <a:srgbClr val="9B0570"/>
                </a:solidFill>
              </a:rPr>
              <a:t>S1 Omat kuvakulttuurit:</a:t>
            </a:r>
            <a:r>
              <a:rPr lang="fi-FI" sz="8000" dirty="0">
                <a:solidFill>
                  <a:srgbClr val="9B0570"/>
                </a:solidFill>
              </a:rPr>
              <a:t> </a:t>
            </a:r>
            <a:r>
              <a:rPr lang="fi-FI" sz="8000" b="1" dirty="0">
                <a:solidFill>
                  <a:srgbClr val="9B0570"/>
                </a:solidFill>
              </a:rPr>
              <a:t>sisällöiksi valitaan oppilaiden tekemiä kuvia ja kuvakulttuureja, joihin he osallistuvat omaehtoisesti. Niitä tarkastellaan suhteessa muihin kuvakulttuureihin ja niitä käytetään kuvallisen työskentelyn lähtökohtana.</a:t>
            </a:r>
          </a:p>
          <a:p>
            <a:endParaRPr lang="fi-FI" sz="8000" dirty="0">
              <a:solidFill>
                <a:srgbClr val="00B050"/>
              </a:solidFill>
            </a:endParaRPr>
          </a:p>
          <a:p>
            <a:r>
              <a:rPr lang="fi-FI" sz="8000" b="1" dirty="0">
                <a:solidFill>
                  <a:srgbClr val="00B050"/>
                </a:solidFill>
              </a:rPr>
              <a:t>S2 Ympäristön kuvakulttuurit: sisällöt valitaan erilaisista ympäristöistä, esineistä, mediakulttuureista ja virtuaalimaailmoista, monipuolisesti rakennetuista ja luonnon ympäristöistä sekä mediasta ja vakiintuneita kuvakulttuureja uudistavista, erilaisten yhteisöjen ja ryhmien tuottamista kuvista ja visuaalisen kulttuurin ilmiöistä.</a:t>
            </a:r>
          </a:p>
          <a:p>
            <a:r>
              <a:rPr lang="fi-FI" sz="8000" b="1" dirty="0">
                <a:solidFill>
                  <a:srgbClr val="00B050"/>
                </a:solidFill>
              </a:rPr>
              <a:t>Ympäristön kuvakulttuureja käytetään kuvallisen työskentelyn lähtökohtana. Opetuksessa käsitellään oppilaiden laajenevaa elinpiiriä ja medioiden merkitystä yhteiskunnassa.</a:t>
            </a:r>
          </a:p>
          <a:p>
            <a:endParaRPr lang="fi-FI" sz="8000" b="1" dirty="0">
              <a:solidFill>
                <a:schemeClr val="accent3">
                  <a:lumMod val="50000"/>
                </a:schemeClr>
              </a:solidFill>
            </a:endParaRPr>
          </a:p>
          <a:p>
            <a:r>
              <a:rPr lang="fi-FI" sz="8000" b="1" dirty="0">
                <a:solidFill>
                  <a:srgbClr val="0070C0"/>
                </a:solidFill>
              </a:rPr>
              <a:t>S3 Taiteen maailmat: Opetuksen sisällöt valitaan eri aikoina, eri ympäristöissä ja eri kulttuureissa tuotetusta kuvataiteesta. Perehdytään taiteelle ominaisiin toimintatapoihin, taiteen eri lajeihin sekä erilaisiin käsityksiin taiteesta. Taideteoksia käytetään kuvallisen työskentelyn lähtökohtana. Opetuksessa käsitellään kulttuuri-identiteetin vaikutusta taiteen tekemiseen ja vastaanottamiseen.</a:t>
            </a:r>
          </a:p>
          <a:p>
            <a:endParaRPr lang="fi-FI" sz="8000" dirty="0">
              <a:solidFill>
                <a:srgbClr val="0070C0"/>
              </a:solidFill>
            </a:endParaRPr>
          </a:p>
          <a:p>
            <a:endParaRPr lang="fi-FI" sz="5100" dirty="0"/>
          </a:p>
        </p:txBody>
      </p:sp>
    </p:spTree>
    <p:extLst>
      <p:ext uri="{BB962C8B-B14F-4D97-AF65-F5344CB8AC3E}">
        <p14:creationId xmlns:p14="http://schemas.microsoft.com/office/powerpoint/2010/main" val="98087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0F2112F-8671-0C45-BFB1-B0D24811D6B6}"/>
              </a:ext>
            </a:extLst>
          </p:cNvPr>
          <p:cNvSpPr>
            <a:spLocks noGrp="1" noChangeArrowheads="1"/>
          </p:cNvSpPr>
          <p:nvPr>
            <p:ph type="ctrTitle" idx="4294967295"/>
          </p:nvPr>
        </p:nvSpPr>
        <p:spPr>
          <a:xfrm>
            <a:off x="277091" y="110836"/>
            <a:ext cx="10071821" cy="984539"/>
          </a:xfrm>
        </p:spPr>
        <p:txBody>
          <a:bodyPr rtlCol="0">
            <a:normAutofit fontScale="90000"/>
          </a:bodyPr>
          <a:lstStyle/>
          <a:p>
            <a:pPr>
              <a:defRPr/>
            </a:pPr>
            <a:r>
              <a:rPr lang="fi-FI" sz="5300" dirty="0">
                <a:latin typeface="Trebuchet MS" charset="0"/>
              </a:rPr>
              <a:t>				                     </a:t>
            </a:r>
            <a:br>
              <a:rPr lang="fi-FI" sz="5300" dirty="0">
                <a:latin typeface="Trebuchet MS" charset="0"/>
              </a:rPr>
            </a:br>
            <a:r>
              <a:rPr lang="fi-FI" sz="4400" dirty="0">
                <a:solidFill>
                  <a:srgbClr val="570F56"/>
                </a:solidFill>
                <a:latin typeface="Century Gothic" panose="020B0502020202020204" pitchFamily="34" charset="0"/>
              </a:rPr>
              <a:t>KUVATAITEEN OPETUSSUUNNITELMA </a:t>
            </a:r>
            <a:r>
              <a:rPr lang="fi-FI" sz="4900" baseline="30000" noProof="1">
                <a:solidFill>
                  <a:srgbClr val="660066"/>
                </a:solidFill>
                <a:latin typeface="Impact" charset="0"/>
                <a:cs typeface="Century Gothic" charset="0"/>
              </a:rPr>
              <a:t>					</a:t>
            </a:r>
            <a:r>
              <a:rPr lang="fi-FI" sz="1300" baseline="30000" noProof="1">
                <a:solidFill>
                  <a:srgbClr val="08306D"/>
                </a:solidFill>
                <a:latin typeface="Gill Sans MT" panose="020B0502020104020203" pitchFamily="34" charset="77"/>
                <a:cs typeface="Century Gothic" charset="0"/>
              </a:rPr>
              <a:t>                </a:t>
            </a:r>
            <a:r>
              <a:rPr lang="fi-FI" sz="1300" dirty="0">
                <a:solidFill>
                  <a:srgbClr val="08306D"/>
                </a:solidFill>
                <a:latin typeface="Gill Sans MT" panose="020B0502020104020203" pitchFamily="34" charset="77"/>
                <a:cs typeface="Century Gothic" charset="0"/>
              </a:rPr>
              <a:t>                                          																		Antti Lokka 2023</a:t>
            </a:r>
            <a:br>
              <a:rPr lang="fi-FI" sz="1300" dirty="0">
                <a:latin typeface="Trebuchet MS" charset="0"/>
              </a:rPr>
            </a:br>
            <a:r>
              <a:rPr lang="fi-FI" sz="2400" dirty="0">
                <a:latin typeface="Trebuchet MS" charset="0"/>
              </a:rPr>
              <a:t>	</a:t>
            </a:r>
            <a:br>
              <a:rPr lang="fi-FI" sz="2400" dirty="0">
                <a:latin typeface="Trebuchet MS" charset="0"/>
              </a:rPr>
            </a:br>
            <a:r>
              <a:rPr lang="fi-FI" sz="2400" dirty="0">
                <a:latin typeface="Trebuchet MS" charset="0"/>
              </a:rPr>
              <a:t>		</a:t>
            </a:r>
            <a:endParaRPr lang="fi-FI" dirty="0">
              <a:latin typeface="Trebuchet MS" charset="0"/>
            </a:endParaRPr>
          </a:p>
        </p:txBody>
      </p:sp>
      <p:sp>
        <p:nvSpPr>
          <p:cNvPr id="20482" name="Rectangle 3">
            <a:extLst>
              <a:ext uri="{FF2B5EF4-FFF2-40B4-BE49-F238E27FC236}">
                <a16:creationId xmlns:a16="http://schemas.microsoft.com/office/drawing/2014/main" id="{41180333-94E5-9847-9363-A6F1CDFC8802}"/>
              </a:ext>
            </a:extLst>
          </p:cNvPr>
          <p:cNvSpPr>
            <a:spLocks noGrp="1"/>
          </p:cNvSpPr>
          <p:nvPr>
            <p:ph type="subTitle" idx="4294967295"/>
          </p:nvPr>
        </p:nvSpPr>
        <p:spPr>
          <a:xfrm>
            <a:off x="404949" y="1316287"/>
            <a:ext cx="10720252" cy="5084513"/>
          </a:xfrm>
        </p:spPr>
        <p:txBody>
          <a:bodyPr>
            <a:normAutofit/>
          </a:bodyPr>
          <a:lstStyle/>
          <a:p>
            <a:pPr marL="0" indent="0">
              <a:buNone/>
            </a:pPr>
            <a:r>
              <a:rPr lang="fi-FI" altLang="fi-FI" sz="2400" b="1" noProof="1">
                <a:solidFill>
                  <a:srgbClr val="08306D"/>
                </a:solidFill>
                <a:latin typeface="Century Gothic" panose="020B0502020202020204" pitchFamily="34" charset="0"/>
                <a:ea typeface="ＭＳ Ｐゴシック" panose="020B0600070205080204" pitchFamily="34" charset="-128"/>
              </a:rPr>
              <a:t>SISÄLTÖALUEET:</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S1 Omat kuvamaailmat	  S2 Taiteen maailmat       S3 Ympäristön kuvat</a:t>
            </a:r>
          </a:p>
          <a:p>
            <a:pPr marL="0" indent="0">
              <a:buNone/>
            </a:pPr>
            <a:endParaRPr lang="fi-FI" altLang="fi-FI" sz="2400" noProof="1">
              <a:solidFill>
                <a:srgbClr val="08306D"/>
              </a:solidFill>
              <a:latin typeface="Century Gothic" panose="020B0502020202020204" pitchFamily="34" charset="0"/>
              <a:ea typeface="ＭＳ Ｐゴシック" panose="020B0600070205080204" pitchFamily="34" charset="-128"/>
            </a:endParaRPr>
          </a:p>
          <a:p>
            <a:pPr marL="0" indent="0">
              <a:buNone/>
            </a:pPr>
            <a:r>
              <a:rPr lang="fi-FI" altLang="fi-FI" sz="2400" b="1" noProof="1">
                <a:solidFill>
                  <a:srgbClr val="08306D"/>
                </a:solidFill>
                <a:latin typeface="Century Gothic" panose="020B0502020202020204" pitchFamily="34" charset="0"/>
                <a:ea typeface="ＭＳ Ｐゴシック" panose="020B0600070205080204" pitchFamily="34" charset="-128"/>
              </a:rPr>
              <a:t>TAVOITEALUEET</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Visuaalinen havaitseminen ja ajattelu T1-T3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Kuvallinen tuottaminen T4-T6             Visuaalisen kulttuurin tulkinta T7-T9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Esteettinen, ekologinen ja eettinen arvottaminen T10-T11</a:t>
            </a:r>
            <a:endParaRPr lang="fi-FI" altLang="fi-FI" sz="2400" baseline="30000" noProof="1">
              <a:solidFill>
                <a:srgbClr val="08306D"/>
              </a:solidFill>
              <a:latin typeface="Century Gothic" panose="020B0502020202020204" pitchFamily="34" charset="0"/>
              <a:ea typeface="ＭＳ Ｐゴシック" panose="020B0600070205080204" pitchFamily="34" charset="-128"/>
            </a:endParaRPr>
          </a:p>
          <a:p>
            <a:pPr marL="0" indent="0">
              <a:buNone/>
            </a:pPr>
            <a:endParaRPr lang="fi-FI" altLang="fi-FI" sz="2400" noProof="1">
              <a:solidFill>
                <a:srgbClr val="08306D"/>
              </a:solidFill>
              <a:latin typeface="Century Gothic" panose="020B0502020202020204" pitchFamily="34" charset="0"/>
              <a:ea typeface="ＭＳ Ｐゴシック" panose="020B0600070205080204" pitchFamily="34" charset="-128"/>
            </a:endParaRP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a:t>
            </a:r>
          </a:p>
        </p:txBody>
      </p:sp>
      <p:sp>
        <p:nvSpPr>
          <p:cNvPr id="20483" name="Picture 1" descr="Näyttökuva 2017-09-19 kello 16.00.49.png">
            <a:extLst>
              <a:ext uri="{FF2B5EF4-FFF2-40B4-BE49-F238E27FC236}">
                <a16:creationId xmlns:a16="http://schemas.microsoft.com/office/drawing/2014/main" id="{CD764080-F3F1-704A-B3BA-2C86E33A1651}"/>
              </a:ext>
            </a:extLst>
          </p:cNvPr>
          <p:cNvSpPr>
            <a:spLocks noChangeAspect="1"/>
          </p:cNvSpPr>
          <p:nvPr/>
        </p:nvSpPr>
        <p:spPr bwMode="auto">
          <a:xfrm>
            <a:off x="2495550" y="4545014"/>
            <a:ext cx="38163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sp>
        <p:nvSpPr>
          <p:cNvPr id="20484" name="Picture 2" descr="P1080018.JPG">
            <a:extLst>
              <a:ext uri="{FF2B5EF4-FFF2-40B4-BE49-F238E27FC236}">
                <a16:creationId xmlns:a16="http://schemas.microsoft.com/office/drawing/2014/main" id="{DBE97AE2-901E-224C-9CBF-4856223EF2DE}"/>
              </a:ext>
            </a:extLst>
          </p:cNvPr>
          <p:cNvSpPr>
            <a:spLocks noChangeAspect="1"/>
          </p:cNvSpPr>
          <p:nvPr/>
        </p:nvSpPr>
        <p:spPr bwMode="auto">
          <a:xfrm>
            <a:off x="6383338" y="4557714"/>
            <a:ext cx="40687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pic>
        <p:nvPicPr>
          <p:cNvPr id="20486" name="Picture 1" descr="P1070579.JPG">
            <a:extLst>
              <a:ext uri="{FF2B5EF4-FFF2-40B4-BE49-F238E27FC236}">
                <a16:creationId xmlns:a16="http://schemas.microsoft.com/office/drawing/2014/main" id="{474834E9-B87A-014B-9361-897F48B8AD67}"/>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1334" y="4778626"/>
            <a:ext cx="2694937" cy="17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descr="Kuva, joka sisältää kohteen taivas, vesi, ulko, henkilö&#10;&#10;Kuvaus luotu automaattisesti">
            <a:extLst>
              <a:ext uri="{FF2B5EF4-FFF2-40B4-BE49-F238E27FC236}">
                <a16:creationId xmlns:a16="http://schemas.microsoft.com/office/drawing/2014/main" id="{438E6FD0-2FDA-6B43-AFC6-D85E54863457}"/>
              </a:ext>
            </a:extLst>
          </p:cNvPr>
          <p:cNvPicPr>
            <a:picLocks noChangeAspect="1"/>
          </p:cNvPicPr>
          <p:nvPr/>
        </p:nvPicPr>
        <p:blipFill>
          <a:blip r:embed="rId5">
            <a:alphaModFix amt="85000"/>
          </a:blip>
          <a:stretch>
            <a:fillRect/>
          </a:stretch>
        </p:blipFill>
        <p:spPr>
          <a:xfrm>
            <a:off x="7766271" y="4804146"/>
            <a:ext cx="2901712" cy="1763680"/>
          </a:xfrm>
          <a:prstGeom prst="rect">
            <a:avLst/>
          </a:prstGeom>
        </p:spPr>
      </p:pic>
      <p:pic>
        <p:nvPicPr>
          <p:cNvPr id="5" name="Kuva 4" descr="Kuva, joka sisältää kohteen lattia, sisä, sisäkatto&#10;&#10;Kuvaus luotu automaattisesti">
            <a:extLst>
              <a:ext uri="{FF2B5EF4-FFF2-40B4-BE49-F238E27FC236}">
                <a16:creationId xmlns:a16="http://schemas.microsoft.com/office/drawing/2014/main" id="{4A27EE0D-317A-CF42-9D15-9BD864057900}"/>
              </a:ext>
            </a:extLst>
          </p:cNvPr>
          <p:cNvPicPr>
            <a:picLocks noChangeAspect="1"/>
          </p:cNvPicPr>
          <p:nvPr/>
        </p:nvPicPr>
        <p:blipFill>
          <a:blip r:embed="rId6">
            <a:alphaModFix amt="85000"/>
          </a:blip>
          <a:stretch>
            <a:fillRect/>
          </a:stretch>
        </p:blipFill>
        <p:spPr>
          <a:xfrm flipH="1">
            <a:off x="32095" y="4769796"/>
            <a:ext cx="2383587" cy="1787691"/>
          </a:xfrm>
          <a:prstGeom prst="rect">
            <a:avLst/>
          </a:prstGeom>
        </p:spPr>
      </p:pic>
      <p:pic>
        <p:nvPicPr>
          <p:cNvPr id="7" name="Kuva 6" descr="Kuva, joka sisältää kohteen teksti, katettu, joukko, erilainen&#10;&#10;Kuvaus luotu automaattisesti">
            <a:extLst>
              <a:ext uri="{FF2B5EF4-FFF2-40B4-BE49-F238E27FC236}">
                <a16:creationId xmlns:a16="http://schemas.microsoft.com/office/drawing/2014/main" id="{85B998B2-E537-B74D-B0E9-47BE86A0C1E4}"/>
              </a:ext>
            </a:extLst>
          </p:cNvPr>
          <p:cNvPicPr>
            <a:picLocks noChangeAspect="1"/>
          </p:cNvPicPr>
          <p:nvPr/>
        </p:nvPicPr>
        <p:blipFill>
          <a:blip r:embed="rId7">
            <a:alphaModFix amt="85000"/>
          </a:blip>
          <a:stretch>
            <a:fillRect/>
          </a:stretch>
        </p:blipFill>
        <p:spPr>
          <a:xfrm flipH="1">
            <a:off x="2429833" y="4778626"/>
            <a:ext cx="2612021" cy="1740616"/>
          </a:xfrm>
          <a:prstGeom prst="rect">
            <a:avLst/>
          </a:prstGeom>
        </p:spPr>
      </p:pic>
      <p:pic>
        <p:nvPicPr>
          <p:cNvPr id="4" name="Kuva 3" descr="Kuva, joka sisältää kohteen sisä, värikäs, useat&#10;&#10;Kuvaus luotu automaattisesti">
            <a:extLst>
              <a:ext uri="{FF2B5EF4-FFF2-40B4-BE49-F238E27FC236}">
                <a16:creationId xmlns:a16="http://schemas.microsoft.com/office/drawing/2014/main" id="{E61E7874-E933-F3D6-C6E7-2E581EBD9054}"/>
              </a:ext>
            </a:extLst>
          </p:cNvPr>
          <p:cNvPicPr>
            <a:picLocks noChangeAspect="1"/>
          </p:cNvPicPr>
          <p:nvPr/>
        </p:nvPicPr>
        <p:blipFill>
          <a:blip r:embed="rId8">
            <a:alphaModFix amt="85000"/>
          </a:blip>
          <a:stretch>
            <a:fillRect/>
          </a:stretch>
        </p:blipFill>
        <p:spPr>
          <a:xfrm>
            <a:off x="10686998" y="4786952"/>
            <a:ext cx="1327901" cy="1770535"/>
          </a:xfrm>
          <a:prstGeom prst="rect">
            <a:avLst/>
          </a:prstGeom>
        </p:spPr>
      </p:pic>
    </p:spTree>
    <p:extLst>
      <p:ext uri="{BB962C8B-B14F-4D97-AF65-F5344CB8AC3E}">
        <p14:creationId xmlns:p14="http://schemas.microsoft.com/office/powerpoint/2010/main" val="388077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8</a:t>
            </a:fld>
            <a:endParaRPr lang="fi-FI" dirty="0"/>
          </a:p>
        </p:txBody>
      </p:sp>
      <p:sp>
        <p:nvSpPr>
          <p:cNvPr id="4" name="Title 3"/>
          <p:cNvSpPr>
            <a:spLocks noGrp="1"/>
          </p:cNvSpPr>
          <p:nvPr>
            <p:ph type="title"/>
          </p:nvPr>
        </p:nvSpPr>
        <p:spPr>
          <a:xfrm>
            <a:off x="609603" y="84384"/>
            <a:ext cx="9824559" cy="1573107"/>
          </a:xfrm>
        </p:spPr>
        <p:txBody>
          <a:bodyPr/>
          <a:lstStyle/>
          <a:p>
            <a:r>
              <a:rPr lang="fi-FI" dirty="0">
                <a:solidFill>
                  <a:schemeClr val="accent6">
                    <a:lumMod val="50000"/>
                  </a:schemeClr>
                </a:solidFill>
                <a:latin typeface="Impact" panose="020B0806030902050204" pitchFamily="34" charset="0"/>
              </a:rPr>
              <a:t>(TAIDE) KASVATUKSEN JA KOULUTUKSEN TEHTÄVÄT</a:t>
            </a:r>
            <a:endParaRPr lang="en-US" dirty="0">
              <a:solidFill>
                <a:schemeClr val="accent6">
                  <a:lumMod val="50000"/>
                </a:schemeClr>
              </a:solidFill>
              <a:latin typeface="Impact" panose="020B0806030902050204" pitchFamily="34" charset="0"/>
            </a:endParaRPr>
          </a:p>
        </p:txBody>
      </p:sp>
      <p:sp>
        <p:nvSpPr>
          <p:cNvPr id="5" name="Content Placeholder 4"/>
          <p:cNvSpPr>
            <a:spLocks noGrp="1"/>
          </p:cNvSpPr>
          <p:nvPr>
            <p:ph idx="1"/>
          </p:nvPr>
        </p:nvSpPr>
        <p:spPr>
          <a:xfrm>
            <a:off x="609600" y="1657492"/>
            <a:ext cx="10972800" cy="5200508"/>
          </a:xfrm>
        </p:spPr>
        <p:txBody>
          <a:bodyPr>
            <a:normAutofit/>
          </a:bodyPr>
          <a:lstStyle/>
          <a:p>
            <a:pPr lvl="0"/>
            <a:r>
              <a:rPr lang="fi-FI" dirty="0">
                <a:latin typeface="Gill Sans MT" panose="020B0502020104020203" pitchFamily="34" charset="77"/>
              </a:rPr>
              <a:t>Ekologiset, sosiaaliset, taloudelliset ja kulttuuriset kysymykset</a:t>
            </a:r>
          </a:p>
          <a:p>
            <a:r>
              <a:rPr lang="en-US" dirty="0" err="1">
                <a:latin typeface="Gill Sans MT" panose="020B0502020104020203" pitchFamily="34" charset="77"/>
              </a:rPr>
              <a:t>Yhteiskunta</a:t>
            </a:r>
            <a:r>
              <a:rPr lang="en-US" dirty="0">
                <a:latin typeface="Gill Sans MT" panose="020B0502020104020203" pitchFamily="34" charset="77"/>
              </a:rPr>
              <a:t> –</a:t>
            </a:r>
            <a:r>
              <a:rPr lang="en-US" dirty="0" err="1">
                <a:latin typeface="Gill Sans MT" panose="020B0502020104020203" pitchFamily="34" charset="77"/>
              </a:rPr>
              <a:t>demokraattinen</a:t>
            </a:r>
            <a:r>
              <a:rPr lang="en-US" dirty="0">
                <a:latin typeface="Gill Sans MT" panose="020B0502020104020203" pitchFamily="34" charset="77"/>
              </a:rPr>
              <a:t>- </a:t>
            </a:r>
            <a:r>
              <a:rPr lang="en-US" dirty="0" err="1">
                <a:latin typeface="Gill Sans MT" panose="020B0502020104020203" pitchFamily="34" charset="77"/>
              </a:rPr>
              <a:t>rakentuu</a:t>
            </a:r>
            <a:r>
              <a:rPr lang="en-US" dirty="0">
                <a:latin typeface="Gill Sans MT" panose="020B0502020104020203" pitchFamily="34" charset="77"/>
              </a:rPr>
              <a:t> </a:t>
            </a:r>
            <a:r>
              <a:rPr lang="en-US" dirty="0" err="1">
                <a:latin typeface="Gill Sans MT" panose="020B0502020104020203" pitchFamily="34" charset="77"/>
              </a:rPr>
              <a:t>näiden</a:t>
            </a:r>
            <a:r>
              <a:rPr lang="en-US" dirty="0">
                <a:latin typeface="Gill Sans MT" panose="020B0502020104020203" pitchFamily="34" charset="77"/>
              </a:rPr>
              <a:t> </a:t>
            </a:r>
            <a:r>
              <a:rPr lang="en-US" dirty="0" err="1">
                <a:latin typeface="Gill Sans MT" panose="020B0502020104020203" pitchFamily="34" charset="77"/>
              </a:rPr>
              <a:t>ratkaisuille</a:t>
            </a:r>
            <a:endParaRPr lang="en-US" dirty="0">
              <a:latin typeface="Gill Sans MT" panose="020B0502020104020203" pitchFamily="34" charset="77"/>
            </a:endParaRPr>
          </a:p>
          <a:p>
            <a:r>
              <a:rPr lang="en-US" dirty="0" err="1">
                <a:latin typeface="Gill Sans MT" panose="020B0502020104020203" pitchFamily="34" charset="77"/>
              </a:rPr>
              <a:t>Koulutuspolitiikan</a:t>
            </a:r>
            <a:r>
              <a:rPr lang="en-US" dirty="0">
                <a:latin typeface="Gill Sans MT" panose="020B0502020104020203" pitchFamily="34" charset="77"/>
              </a:rPr>
              <a:t> </a:t>
            </a:r>
            <a:r>
              <a:rPr lang="en-US" dirty="0" err="1">
                <a:latin typeface="Gill Sans MT" panose="020B0502020104020203" pitchFamily="34" charset="77"/>
              </a:rPr>
              <a:t>mikro</a:t>
            </a:r>
            <a:r>
              <a:rPr lang="en-US" dirty="0">
                <a:latin typeface="Gill Sans MT" panose="020B0502020104020203" pitchFamily="34" charset="77"/>
              </a:rPr>
              <a:t>- ja </a:t>
            </a:r>
            <a:r>
              <a:rPr lang="en-US" dirty="0" err="1">
                <a:latin typeface="Gill Sans MT" panose="020B0502020104020203" pitchFamily="34" charset="77"/>
              </a:rPr>
              <a:t>makrotasot</a:t>
            </a:r>
            <a:r>
              <a:rPr lang="en-US" dirty="0">
                <a:latin typeface="Gill Sans MT" panose="020B0502020104020203" pitchFamily="34" charset="77"/>
              </a:rPr>
              <a:t>:</a:t>
            </a:r>
          </a:p>
          <a:p>
            <a:r>
              <a:rPr lang="en-US" dirty="0" err="1">
                <a:latin typeface="Gill Sans MT" panose="020B0502020104020203" pitchFamily="34" charset="77"/>
              </a:rPr>
              <a:t>Valtakunnallinen</a:t>
            </a:r>
            <a:r>
              <a:rPr lang="en-US" dirty="0">
                <a:latin typeface="Gill Sans MT" panose="020B0502020104020203" pitchFamily="34" charset="77"/>
              </a:rPr>
              <a:t> / </a:t>
            </a:r>
            <a:r>
              <a:rPr lang="en-US" dirty="0" err="1">
                <a:latin typeface="Gill Sans MT" panose="020B0502020104020203" pitchFamily="34" charset="77"/>
              </a:rPr>
              <a:t>koulu</a:t>
            </a:r>
            <a:r>
              <a:rPr lang="en-US" dirty="0">
                <a:latin typeface="Gill Sans MT" panose="020B0502020104020203" pitchFamily="34" charset="77"/>
              </a:rPr>
              <a:t>- tai </a:t>
            </a:r>
            <a:r>
              <a:rPr lang="en-US" dirty="0" err="1">
                <a:latin typeface="Gill Sans MT" panose="020B0502020104020203" pitchFamily="34" charset="77"/>
              </a:rPr>
              <a:t>kuntakohtainen</a:t>
            </a:r>
            <a:r>
              <a:rPr lang="en-US" dirty="0">
                <a:latin typeface="Gill Sans MT" panose="020B0502020104020203" pitchFamily="34" charset="77"/>
              </a:rPr>
              <a:t> OPS</a:t>
            </a:r>
          </a:p>
          <a:p>
            <a:r>
              <a:rPr lang="en-US" dirty="0" err="1">
                <a:latin typeface="Gill Sans MT" panose="020B0502020104020203" pitchFamily="34" charset="77"/>
              </a:rPr>
              <a:t>Muutokset</a:t>
            </a:r>
            <a:r>
              <a:rPr lang="en-US" dirty="0">
                <a:latin typeface="Gill Sans MT" panose="020B0502020104020203" pitchFamily="34" charset="77"/>
              </a:rPr>
              <a:t> vs. </a:t>
            </a:r>
            <a:r>
              <a:rPr lang="en-US" dirty="0" err="1">
                <a:latin typeface="Gill Sans MT" panose="020B0502020104020203" pitchFamily="34" charset="77"/>
              </a:rPr>
              <a:t>perinteet</a:t>
            </a:r>
            <a:r>
              <a:rPr lang="en-US" dirty="0">
                <a:latin typeface="Gill Sans MT" panose="020B0502020104020203" pitchFamily="34" charset="77"/>
              </a:rPr>
              <a:t>, </a:t>
            </a:r>
            <a:r>
              <a:rPr lang="en-US" dirty="0" err="1">
                <a:latin typeface="Gill Sans MT" panose="020B0502020104020203" pitchFamily="34" charset="77"/>
              </a:rPr>
              <a:t>intressit</a:t>
            </a:r>
            <a:r>
              <a:rPr lang="en-US" dirty="0">
                <a:latin typeface="Gill Sans MT" panose="020B0502020104020203" pitchFamily="34" charset="77"/>
              </a:rPr>
              <a:t> ja </a:t>
            </a:r>
            <a:r>
              <a:rPr lang="en-US" dirty="0" err="1">
                <a:latin typeface="Gill Sans MT" panose="020B0502020104020203" pitchFamily="34" charset="77"/>
              </a:rPr>
              <a:t>kriittinen</a:t>
            </a:r>
            <a:r>
              <a:rPr lang="en-US" dirty="0">
                <a:latin typeface="Gill Sans MT" panose="020B0502020104020203" pitchFamily="34" charset="77"/>
              </a:rPr>
              <a:t> </a:t>
            </a:r>
            <a:r>
              <a:rPr lang="en-US" dirty="0" err="1">
                <a:latin typeface="Gill Sans MT" panose="020B0502020104020203" pitchFamily="34" charset="77"/>
              </a:rPr>
              <a:t>näkökulma</a:t>
            </a:r>
            <a:endParaRPr lang="en-US" dirty="0">
              <a:latin typeface="Gill Sans MT" panose="020B0502020104020203" pitchFamily="34" charset="77"/>
            </a:endParaRPr>
          </a:p>
          <a:p>
            <a:r>
              <a:rPr lang="en-US" dirty="0" err="1">
                <a:latin typeface="Gill Sans MT" panose="020B0502020104020203" pitchFamily="34" charset="77"/>
              </a:rPr>
              <a:t>Yleiset</a:t>
            </a:r>
            <a:r>
              <a:rPr lang="en-US" dirty="0">
                <a:latin typeface="Gill Sans MT" panose="020B0502020104020203" pitchFamily="34" charset="77"/>
              </a:rPr>
              <a:t> </a:t>
            </a:r>
            <a:r>
              <a:rPr lang="en-US" dirty="0" err="1">
                <a:latin typeface="Gill Sans MT" panose="020B0502020104020203" pitchFamily="34" charset="77"/>
              </a:rPr>
              <a:t>kasvatuskäytänteet</a:t>
            </a:r>
            <a:r>
              <a:rPr lang="en-US" dirty="0">
                <a:latin typeface="Gill Sans MT" panose="020B0502020104020203" pitchFamily="34" charset="77"/>
              </a:rPr>
              <a:t>, </a:t>
            </a:r>
            <a:r>
              <a:rPr lang="en-US" dirty="0" err="1">
                <a:latin typeface="Gill Sans MT" panose="020B0502020104020203" pitchFamily="34" charset="77"/>
              </a:rPr>
              <a:t>jotka</a:t>
            </a:r>
            <a:r>
              <a:rPr lang="en-US" dirty="0">
                <a:latin typeface="Gill Sans MT" panose="020B0502020104020203" pitchFamily="34" charset="77"/>
              </a:rPr>
              <a:t> </a:t>
            </a:r>
            <a:r>
              <a:rPr lang="en-US" dirty="0" err="1">
                <a:latin typeface="Gill Sans MT" panose="020B0502020104020203" pitchFamily="34" charset="77"/>
              </a:rPr>
              <a:t>näkyvät</a:t>
            </a:r>
            <a:r>
              <a:rPr lang="en-US" dirty="0">
                <a:latin typeface="Gill Sans MT" panose="020B0502020104020203" pitchFamily="34" charset="77"/>
              </a:rPr>
              <a:t> </a:t>
            </a:r>
            <a:r>
              <a:rPr lang="en-US" dirty="0" err="1">
                <a:latin typeface="Gill Sans MT" panose="020B0502020104020203" pitchFamily="34" charset="77"/>
              </a:rPr>
              <a:t>arkipäivässä</a:t>
            </a:r>
            <a:r>
              <a:rPr lang="en-US" dirty="0">
                <a:latin typeface="Gill Sans MT" panose="020B0502020104020203" pitchFamily="34" charset="77"/>
              </a:rPr>
              <a:t> - </a:t>
            </a:r>
            <a:r>
              <a:rPr lang="en-US" dirty="0" err="1">
                <a:latin typeface="Gill Sans MT" panose="020B0502020104020203" pitchFamily="34" charset="77"/>
              </a:rPr>
              <a:t>esteettinen</a:t>
            </a:r>
            <a:r>
              <a:rPr lang="en-US" dirty="0">
                <a:latin typeface="Gill Sans MT" panose="020B0502020104020203" pitchFamily="34" charset="77"/>
              </a:rPr>
              <a:t> </a:t>
            </a:r>
            <a:r>
              <a:rPr lang="en-US" dirty="0" err="1">
                <a:latin typeface="Gill Sans MT" panose="020B0502020104020203" pitchFamily="34" charset="77"/>
              </a:rPr>
              <a:t>kokeminen</a:t>
            </a:r>
            <a:r>
              <a:rPr lang="en-US" dirty="0">
                <a:latin typeface="Gill Sans MT" panose="020B0502020104020203" pitchFamily="34" charset="77"/>
              </a:rPr>
              <a:t> ja –</a:t>
            </a:r>
            <a:r>
              <a:rPr lang="en-US" dirty="0" err="1">
                <a:latin typeface="Gill Sans MT" panose="020B0502020104020203" pitchFamily="34" charset="77"/>
              </a:rPr>
              <a:t>kasvatus</a:t>
            </a:r>
            <a:r>
              <a:rPr lang="en-US" dirty="0">
                <a:latin typeface="Gill Sans MT" panose="020B0502020104020203" pitchFamily="34" charset="77"/>
              </a:rPr>
              <a:t> </a:t>
            </a:r>
            <a:r>
              <a:rPr lang="en-US" dirty="0" err="1">
                <a:latin typeface="Gill Sans MT" panose="020B0502020104020203" pitchFamily="34" charset="77"/>
              </a:rPr>
              <a:t>kotona</a:t>
            </a:r>
            <a:r>
              <a:rPr lang="en-US" dirty="0">
                <a:latin typeface="Gill Sans MT" panose="020B0502020104020203" pitchFamily="34" charset="77"/>
              </a:rPr>
              <a:t> ja </a:t>
            </a:r>
            <a:r>
              <a:rPr lang="en-US" dirty="0" err="1">
                <a:latin typeface="Gill Sans MT" panose="020B0502020104020203" pitchFamily="34" charset="77"/>
              </a:rPr>
              <a:t>koulussa</a:t>
            </a:r>
            <a:r>
              <a:rPr lang="en-US" dirty="0">
                <a:latin typeface="Gill Sans MT" panose="020B0502020104020203" pitchFamily="34" charset="77"/>
              </a:rPr>
              <a:t>.</a:t>
            </a:r>
          </a:p>
        </p:txBody>
      </p:sp>
      <p:sp>
        <p:nvSpPr>
          <p:cNvPr id="6" name="Date Placeholder 5"/>
          <p:cNvSpPr>
            <a:spLocks noGrp="1"/>
          </p:cNvSpPr>
          <p:nvPr>
            <p:ph type="dt" sz="half" idx="10"/>
          </p:nvPr>
        </p:nvSpPr>
        <p:spPr/>
        <p:txBody>
          <a:bodyPr/>
          <a:lstStyle/>
          <a:p>
            <a:fld id="{21A8D66E-D4C1-438C-8B85-C19A0838289F}" type="datetime1">
              <a:rPr lang="fi-FI" smtClean="0"/>
              <a:pPr/>
              <a:t>23.10.2023</a:t>
            </a:fld>
            <a:endParaRPr lang="fi-FI" dirty="0"/>
          </a:p>
        </p:txBody>
      </p:sp>
      <p:pic>
        <p:nvPicPr>
          <p:cNvPr id="8" name="Kuva 7" descr="Kuva, joka sisältää kohteen henkilö, sisä, mies, pöytä&#10;&#10;Kuvaus luotu automaattisesti">
            <a:extLst>
              <a:ext uri="{FF2B5EF4-FFF2-40B4-BE49-F238E27FC236}">
                <a16:creationId xmlns:a16="http://schemas.microsoft.com/office/drawing/2014/main" id="{F952BAAA-278D-7B41-8D1C-E7EDF51B8D50}"/>
              </a:ext>
            </a:extLst>
          </p:cNvPr>
          <p:cNvPicPr>
            <a:picLocks noChangeAspect="1"/>
          </p:cNvPicPr>
          <p:nvPr/>
        </p:nvPicPr>
        <p:blipFill>
          <a:blip r:embed="rId2">
            <a:alphaModFix amt="28000"/>
          </a:blip>
          <a:stretch>
            <a:fillRect/>
          </a:stretch>
        </p:blipFill>
        <p:spPr>
          <a:xfrm>
            <a:off x="0" y="-113998"/>
            <a:ext cx="12192000" cy="6797119"/>
          </a:xfrm>
          <a:prstGeom prst="rect">
            <a:avLst/>
          </a:prstGeom>
        </p:spPr>
      </p:pic>
    </p:spTree>
    <p:extLst>
      <p:ext uri="{BB962C8B-B14F-4D97-AF65-F5344CB8AC3E}">
        <p14:creationId xmlns:p14="http://schemas.microsoft.com/office/powerpoint/2010/main" val="164156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AEEF65E-AB3A-FC4C-804A-81098308540A}"/>
              </a:ext>
            </a:extLst>
          </p:cNvPr>
          <p:cNvSpPr>
            <a:spLocks noGrp="1"/>
          </p:cNvSpPr>
          <p:nvPr>
            <p:ph type="title"/>
          </p:nvPr>
        </p:nvSpPr>
        <p:spPr>
          <a:xfrm>
            <a:off x="114300" y="235806"/>
            <a:ext cx="10184423" cy="954087"/>
          </a:xfrm>
        </p:spPr>
        <p:txBody>
          <a:bodyPr>
            <a:normAutofit fontScale="90000"/>
          </a:bodyPr>
          <a:lstStyle/>
          <a:p>
            <a:pPr algn="l" eaLnBrk="1" hangingPunct="1"/>
            <a:r>
              <a:rPr lang="fi-FI" altLang="fi-FI" sz="1200" dirty="0">
                <a:latin typeface="Century Gothic" panose="020B0502020202020204" pitchFamily="34" charset="0"/>
                <a:ea typeface="ＭＳ Ｐゴシック" panose="020B0600070205080204" pitchFamily="34" charset="-128"/>
              </a:rPr>
              <a:t>						</a:t>
            </a:r>
            <a:br>
              <a:rPr lang="fi-FI" altLang="fi-FI" sz="1200" dirty="0">
                <a:latin typeface="Century Gothic" panose="020B0502020202020204" pitchFamily="34" charset="0"/>
                <a:ea typeface="ＭＳ Ｐゴシック" panose="020B0600070205080204" pitchFamily="34" charset="-128"/>
              </a:rPr>
            </a:br>
            <a:r>
              <a:rPr lang="fi-FI" altLang="fi-FI" sz="4000" dirty="0">
                <a:solidFill>
                  <a:srgbClr val="002060"/>
                </a:solidFill>
                <a:latin typeface="Century Gothic" panose="020B0502020202020204" pitchFamily="34" charset="0"/>
                <a:ea typeface="ＭＳ Ｐゴシック" panose="020B0600070205080204" pitchFamily="34" charset="-128"/>
              </a:rPr>
              <a:t>KÄYTÄNNÖN TOIMINTA                                          </a:t>
            </a:r>
            <a:r>
              <a:rPr lang="fi-FI" altLang="fi-FI" sz="1200" dirty="0">
                <a:solidFill>
                  <a:srgbClr val="002060"/>
                </a:solidFill>
                <a:latin typeface="Century Gothic" panose="020B0502020202020204" pitchFamily="34" charset="0"/>
                <a:ea typeface="ＭＳ Ｐゴシック" panose="020B0600070205080204" pitchFamily="34" charset="-128"/>
              </a:rPr>
              <a:t>                                  2023 Antti Lokka</a:t>
            </a:r>
            <a:br>
              <a:rPr lang="fi-FI" altLang="fi-FI" sz="4000" dirty="0">
                <a:solidFill>
                  <a:srgbClr val="81002C"/>
                </a:solidFill>
                <a:latin typeface="Impact" panose="020B0806030902050204" pitchFamily="34" charset="0"/>
                <a:ea typeface="ＭＳ Ｐゴシック" panose="020B0600070205080204" pitchFamily="34" charset="-128"/>
              </a:rPr>
            </a:br>
            <a:endParaRPr lang="fi-FI" altLang="fi-FI" sz="1200" dirty="0">
              <a:latin typeface="Century Gothic" panose="020B0502020202020204" pitchFamily="34" charset="0"/>
              <a:ea typeface="ＭＳ Ｐゴシック" panose="020B0600070205080204" pitchFamily="34" charset="-128"/>
            </a:endParaRPr>
          </a:p>
        </p:txBody>
      </p:sp>
      <p:sp>
        <p:nvSpPr>
          <p:cNvPr id="29698" name="Rectangle 3">
            <a:extLst>
              <a:ext uri="{FF2B5EF4-FFF2-40B4-BE49-F238E27FC236}">
                <a16:creationId xmlns:a16="http://schemas.microsoft.com/office/drawing/2014/main" id="{E64ED58D-7A34-C643-AE6D-8156BA0D02F9}"/>
              </a:ext>
            </a:extLst>
          </p:cNvPr>
          <p:cNvSpPr>
            <a:spLocks noGrp="1"/>
          </p:cNvSpPr>
          <p:nvPr>
            <p:ph idx="1"/>
          </p:nvPr>
        </p:nvSpPr>
        <p:spPr>
          <a:xfrm>
            <a:off x="114300" y="1189893"/>
            <a:ext cx="11360305" cy="5432301"/>
          </a:xfrm>
        </p:spPr>
        <p:txBody>
          <a:bodyPr>
            <a:normAutofit fontScale="62500" lnSpcReduction="20000"/>
          </a:bodyPr>
          <a:lstStyle/>
          <a:p>
            <a:pPr eaLnBrk="1" hangingPunct="1"/>
            <a:r>
              <a:rPr lang="fi-FI" altLang="fi-FI" b="1" dirty="0">
                <a:solidFill>
                  <a:srgbClr val="0E4E43"/>
                </a:solidFill>
                <a:latin typeface="Century Gothic" panose="020B0502020202020204" pitchFamily="34" charset="0"/>
                <a:ea typeface="ＭＳ Ｐゴシック" panose="020B0600070205080204" pitchFamily="34" charset="-128"/>
              </a:rPr>
              <a:t>Mitkä tekijät vaikuttavat kuvataiteen</a:t>
            </a:r>
          </a:p>
          <a:p>
            <a:pPr eaLnBrk="1" hangingPunct="1">
              <a:buFontTx/>
              <a:buNone/>
            </a:pPr>
            <a:r>
              <a:rPr lang="fi-FI" altLang="fi-FI" b="1" dirty="0">
                <a:solidFill>
                  <a:srgbClr val="0E4E43"/>
                </a:solidFill>
                <a:latin typeface="Century Gothic" panose="020B0502020202020204" pitchFamily="34" charset="0"/>
                <a:ea typeface="ＭＳ Ｐゴシック" panose="020B0600070205080204" pitchFamily="34" charset="-128"/>
              </a:rPr>
              <a:t>	tehtävän suunnitteluun?  </a:t>
            </a:r>
            <a:r>
              <a:rPr lang="fi-FI" altLang="fi-FI" sz="2600" dirty="0">
                <a:solidFill>
                  <a:srgbClr val="0E4E43"/>
                </a:solidFill>
                <a:latin typeface="Century Gothic" panose="020B0502020202020204" pitchFamily="34" charset="0"/>
                <a:ea typeface="ＭＳ Ｐゴシック" panose="020B0600070205080204" pitchFamily="34" charset="-128"/>
              </a:rPr>
              <a:t>Mistä tulee tehtävän </a:t>
            </a:r>
            <a:r>
              <a:rPr lang="fi-FI" altLang="fi-FI" dirty="0">
                <a:solidFill>
                  <a:srgbClr val="0E4E43"/>
                </a:solidFill>
                <a:latin typeface="Century Gothic" panose="020B0502020202020204" pitchFamily="34" charset="0"/>
                <a:ea typeface="ＭＳ Ｐゴシック" panose="020B0600070205080204" pitchFamily="34" charset="-128"/>
              </a:rPr>
              <a:t>AIHE / TEEMA ?</a:t>
            </a:r>
          </a:p>
          <a:p>
            <a:pPr marL="514350" indent="-514350" eaLnBrk="1" hangingPunct="1">
              <a:buFontTx/>
              <a:buAutoNum type="arabicPeriod"/>
            </a:pPr>
            <a:r>
              <a:rPr lang="fi-FI" altLang="fi-FI" dirty="0" err="1">
                <a:solidFill>
                  <a:srgbClr val="0E4E43"/>
                </a:solidFill>
                <a:latin typeface="Century Gothic" panose="020B0502020202020204" pitchFamily="34" charset="0"/>
                <a:ea typeface="ＭＳ Ｐゴシック" panose="020B0600070205080204" pitchFamily="34" charset="-128"/>
              </a:rPr>
              <a:t>Production</a:t>
            </a:r>
            <a:r>
              <a:rPr lang="fi-FI" altLang="fi-FI" dirty="0">
                <a:solidFill>
                  <a:srgbClr val="0E4E43"/>
                </a:solidFill>
                <a:latin typeface="Century Gothic" panose="020B0502020202020204" pitchFamily="34" charset="0"/>
                <a:ea typeface="ＭＳ Ｐゴシック" panose="020B0600070205080204" pitchFamily="34" charset="-128"/>
              </a:rPr>
              <a:t> – ilmaisukeinojen hallinta</a:t>
            </a:r>
          </a:p>
          <a:p>
            <a:pPr marL="514350" indent="-514350" eaLnBrk="1" hangingPunct="1">
              <a:buFontTx/>
              <a:buAutoNum type="arabicPeriod"/>
            </a:pPr>
            <a:r>
              <a:rPr lang="fi-FI" altLang="fi-FI" dirty="0">
                <a:solidFill>
                  <a:srgbClr val="0E4E43"/>
                </a:solidFill>
                <a:latin typeface="Century Gothic" panose="020B0502020202020204" pitchFamily="34" charset="0"/>
                <a:ea typeface="ＭＳ Ｐゴシック" panose="020B0600070205080204" pitchFamily="34" charset="-128"/>
              </a:rPr>
              <a:t>Critical – Ilmiöiden ja kulttuurien (esim. kuva, media- </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         ja ympäristö- väliset suhteet</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3.    </a:t>
            </a:r>
            <a:r>
              <a:rPr lang="fi-FI" altLang="fi-FI" dirty="0" err="1">
                <a:solidFill>
                  <a:srgbClr val="0E4E43"/>
                </a:solidFill>
                <a:latin typeface="Century Gothic" panose="020B0502020202020204" pitchFamily="34" charset="0"/>
                <a:ea typeface="ＭＳ Ｐゴシック" panose="020B0600070205080204" pitchFamily="34" charset="-128"/>
              </a:rPr>
              <a:t>Cultural</a:t>
            </a:r>
            <a:r>
              <a:rPr lang="fi-FI" altLang="fi-FI" dirty="0">
                <a:solidFill>
                  <a:srgbClr val="0E4E43"/>
                </a:solidFill>
                <a:latin typeface="Century Gothic" panose="020B0502020202020204" pitchFamily="34" charset="0"/>
                <a:ea typeface="ＭＳ Ｐゴシック" panose="020B0600070205080204" pitchFamily="34" charset="-128"/>
              </a:rPr>
              <a:t> – Esteettinen hahmottaminen ja arvottaminen</a:t>
            </a:r>
          </a:p>
          <a:p>
            <a:pPr eaLnBrk="1" hangingPunct="1">
              <a:buFontTx/>
              <a:buNone/>
            </a:pPr>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r>
              <a:rPr lang="fi-FI" altLang="fi-FI" b="1" dirty="0">
                <a:solidFill>
                  <a:srgbClr val="0E4E43"/>
                </a:solidFill>
                <a:latin typeface="Century Gothic" panose="020B0502020202020204" pitchFamily="34" charset="0"/>
                <a:ea typeface="ＭＳ Ｐゴシック" panose="020B0600070205080204" pitchFamily="34" charset="-128"/>
              </a:rPr>
              <a:t>Millainen on tehtävänanto?</a:t>
            </a:r>
            <a:r>
              <a:rPr lang="fi-FI" altLang="fi-FI" dirty="0">
                <a:solidFill>
                  <a:srgbClr val="0E4E43"/>
                </a:solidFill>
                <a:latin typeface="Century Gothic" panose="020B0502020202020204" pitchFamily="34" charset="0"/>
                <a:ea typeface="ＭＳ Ｐゴシック" panose="020B0600070205080204" pitchFamily="34" charset="-128"/>
              </a:rPr>
              <a:t>		</a:t>
            </a:r>
          </a:p>
          <a:p>
            <a:pPr eaLnBrk="1" hangingPunct="1"/>
            <a:r>
              <a:rPr lang="fi-FI" altLang="fi-FI" dirty="0">
                <a:solidFill>
                  <a:srgbClr val="0E4E43"/>
                </a:solidFill>
                <a:latin typeface="Century Gothic" panose="020B0502020202020204" pitchFamily="34" charset="0"/>
                <a:ea typeface="ＭＳ Ｐゴシック" panose="020B0600070205080204" pitchFamily="34" charset="-128"/>
              </a:rPr>
              <a:t>TAVOITE &lt;----&gt; ARVIOINTI</a:t>
            </a:r>
          </a:p>
          <a:p>
            <a:pPr eaLnBrk="1" hangingPunct="1"/>
            <a:r>
              <a:rPr lang="fi-FI" altLang="fi-FI" dirty="0">
                <a:solidFill>
                  <a:srgbClr val="0E4E43"/>
                </a:solidFill>
                <a:latin typeface="Century Gothic" panose="020B0502020202020204" pitchFamily="34" charset="0"/>
                <a:ea typeface="ＭＳ Ｐゴシック" panose="020B0600070205080204" pitchFamily="34" charset="-128"/>
              </a:rPr>
              <a:t>Organisointi ja materiaalit</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   </a:t>
            </a:r>
            <a:r>
              <a:rPr lang="fi-FI" altLang="fi-FI" sz="2600" dirty="0">
                <a:solidFill>
                  <a:srgbClr val="0E4E43"/>
                </a:solidFill>
                <a:latin typeface="Century Gothic" panose="020B0502020202020204" pitchFamily="34" charset="0"/>
                <a:ea typeface="ＭＳ Ｐゴシック" panose="020B0600070205080204" pitchFamily="34" charset="-128"/>
              </a:rPr>
              <a:t>OPSIN tavoitteet: Havaintojen tekeminen, kuvallinen tuottaminen</a:t>
            </a:r>
          </a:p>
          <a:p>
            <a:pPr marL="0" indent="0" eaLnBrk="1" hangingPunct="1">
              <a:buNone/>
            </a:pPr>
            <a:r>
              <a:rPr lang="fi-FI" altLang="fi-FI" sz="2600" dirty="0">
                <a:solidFill>
                  <a:srgbClr val="0E4E43"/>
                </a:solidFill>
                <a:latin typeface="Century Gothic" panose="020B0502020202020204" pitchFamily="34" charset="0"/>
                <a:ea typeface="ＭＳ Ｐゴシック" panose="020B0600070205080204" pitchFamily="34" charset="-128"/>
              </a:rPr>
              <a:t>                                     ja taiteen tuntemus sekä suhde ympäristöön</a:t>
            </a:r>
          </a:p>
          <a:p>
            <a:pPr eaLnBrk="1" hangingPunct="1"/>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buFontTx/>
              <a:buChar char="•"/>
            </a:pPr>
            <a:r>
              <a:rPr lang="fi-FI" altLang="fi-FI" b="1" dirty="0">
                <a:solidFill>
                  <a:srgbClr val="0E4E43"/>
                </a:solidFill>
                <a:latin typeface="Century Gothic" panose="020B0502020202020204" pitchFamily="34" charset="0"/>
                <a:ea typeface="ＭＳ Ｐゴシック" panose="020B0600070205080204" pitchFamily="34" charset="-128"/>
              </a:rPr>
              <a:t>Tunti- ja  jaksosuunnitelma</a:t>
            </a:r>
          </a:p>
        </p:txBody>
      </p:sp>
      <p:pic>
        <p:nvPicPr>
          <p:cNvPr id="4" name="Kuva 3" descr="Kuva, joka sisältää kohteen teksti, valokuvakehys, maalaus&#10;&#10;Kuvaus luotu automaattisesti">
            <a:extLst>
              <a:ext uri="{FF2B5EF4-FFF2-40B4-BE49-F238E27FC236}">
                <a16:creationId xmlns:a16="http://schemas.microsoft.com/office/drawing/2014/main" id="{5880CCE4-B0EA-ACB0-28F3-63B80763FE46}"/>
              </a:ext>
            </a:extLst>
          </p:cNvPr>
          <p:cNvPicPr>
            <a:picLocks noChangeAspect="1"/>
          </p:cNvPicPr>
          <p:nvPr/>
        </p:nvPicPr>
        <p:blipFill>
          <a:blip r:embed="rId3">
            <a:alphaModFix amt="70000"/>
          </a:blip>
          <a:stretch>
            <a:fillRect/>
          </a:stretch>
        </p:blipFill>
        <p:spPr>
          <a:xfrm rot="16200000">
            <a:off x="7302376" y="2590543"/>
            <a:ext cx="5789497" cy="2745416"/>
          </a:xfrm>
          <a:prstGeom prst="rect">
            <a:avLst/>
          </a:prstGeom>
        </p:spPr>
      </p:pic>
    </p:spTree>
    <p:extLst>
      <p:ext uri="{BB962C8B-B14F-4D97-AF65-F5344CB8AC3E}">
        <p14:creationId xmlns:p14="http://schemas.microsoft.com/office/powerpoint/2010/main" val="1747689762"/>
      </p:ext>
    </p:extLst>
  </p:cSld>
  <p:clrMapOvr>
    <a:masterClrMapping/>
  </p:clrMapOvr>
</p:sld>
</file>

<file path=ppt/theme/theme1.xml><?xml version="1.0" encoding="utf-8"?>
<a:theme xmlns:a="http://schemas.openxmlformats.org/drawingml/2006/main" name="JYU Otsikkodi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8C6851FC-BDE7-5C45-B9BF-4E59D057EB54}"/>
    </a:ext>
  </a:extLst>
</a:theme>
</file>

<file path=ppt/theme/theme2.xml><?xml version="1.0" encoding="utf-8"?>
<a:theme xmlns:a="http://schemas.openxmlformats.org/drawingml/2006/main" name="JYU sisältö pohj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F4751D54-1BD4-5441-B78A-358C5DC524DF}"/>
    </a:ext>
  </a:extLst>
</a:theme>
</file>

<file path=ppt/theme/theme3.xml><?xml version="1.0" encoding="utf-8"?>
<a:theme xmlns:a="http://schemas.openxmlformats.org/drawingml/2006/main" name="2_Mukautettu suunnittelumalli">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CCF3B531-D1DE-B645-80E2-FA0A582605CD}"/>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4456</TotalTime>
  <Words>2050</Words>
  <Application>Microsoft Macintosh PowerPoint</Application>
  <PresentationFormat>Laajakuva</PresentationFormat>
  <Paragraphs>373</Paragraphs>
  <Slides>34</Slides>
  <Notes>11</Notes>
  <HiddenSlides>0</HiddenSlides>
  <MMClips>0</MMClips>
  <ScaleCrop>false</ScaleCrop>
  <HeadingPairs>
    <vt:vector size="6" baseType="variant">
      <vt:variant>
        <vt:lpstr>Käytetyt fontit</vt:lpstr>
      </vt:variant>
      <vt:variant>
        <vt:i4>11</vt:i4>
      </vt:variant>
      <vt:variant>
        <vt:lpstr>Teema</vt:lpstr>
      </vt:variant>
      <vt:variant>
        <vt:i4>3</vt:i4>
      </vt:variant>
      <vt:variant>
        <vt:lpstr>Dian otsikot</vt:lpstr>
      </vt:variant>
      <vt:variant>
        <vt:i4>34</vt:i4>
      </vt:variant>
    </vt:vector>
  </HeadingPairs>
  <TitlesOfParts>
    <vt:vector size="48" baseType="lpstr">
      <vt:lpstr>Noto Sans Symbols</vt:lpstr>
      <vt:lpstr>Arial</vt:lpstr>
      <vt:lpstr>Calibri</vt:lpstr>
      <vt:lpstr>Century Gothic</vt:lpstr>
      <vt:lpstr>Gill Sans MT</vt:lpstr>
      <vt:lpstr>Goudy Stout</vt:lpstr>
      <vt:lpstr>Helvetica</vt:lpstr>
      <vt:lpstr>Helvetica Neue</vt:lpstr>
      <vt:lpstr>Impact</vt:lpstr>
      <vt:lpstr>Palatino Linotype</vt:lpstr>
      <vt:lpstr>Trebuchet MS</vt:lpstr>
      <vt:lpstr>JYU Otsikkodiat</vt:lpstr>
      <vt:lpstr>JYU sisältö pohjat</vt:lpstr>
      <vt:lpstr>2_Mukautettu suunnittelumalli</vt:lpstr>
      <vt:lpstr>KUVATAIDE POMM1033  </vt:lpstr>
      <vt:lpstr>PowerPoint-esitys</vt:lpstr>
      <vt:lpstr>Kuvataiteen tavoitteisiin liittyvät keskeiset opetuksen sisältöalueet vuosiluokilla 3-6</vt:lpstr>
      <vt:lpstr>KUVATAITEEN OPETUKSEN TAVOITTEET OPS2016 </vt:lpstr>
      <vt:lpstr>KUVATAITEEN OPETUKSEN TAVOITTEET OPS2016 </vt:lpstr>
      <vt:lpstr>TAVOITTEISIIN LIITTYVÄT SISÄLTÖALUEET</vt:lpstr>
      <vt:lpstr>                          KUVATAITEEN OPETUSSUUNNITELMA                                                                                  Antti Lokka 2023     </vt:lpstr>
      <vt:lpstr>(TAIDE) KASVATUKSEN JA KOULUTUKSEN TEHTÄVÄT</vt:lpstr>
      <vt:lpstr>       KÄYTÄNNÖN TOIMINTA                                                                            2023 Antti Lokka </vt:lpstr>
      <vt:lpstr>OPPIMINEN KUVATAITEESSA</vt:lpstr>
      <vt:lpstr>     Diederik W. Schönau: 21. vuosisadan perustaidot:  </vt:lpstr>
      <vt:lpstr>MITÄ ja MITEN ARVIOIDAAN KUVATAITEESSA                                                           Antti Lokka 2023    </vt:lpstr>
      <vt:lpstr> PEDAGOGINEN TEHTÄVÄ  23.10.  Pro </vt:lpstr>
      <vt:lpstr> LUOVUUDEN ARVIOINTITAPOJA                                    2023 Antti Lokka  </vt:lpstr>
      <vt:lpstr>PowerPoint-esitys</vt:lpstr>
      <vt:lpstr>TAIDE OSANA YLEISTÄ KASVATUSTA                     Antti Lokka</vt:lpstr>
      <vt:lpstr>MUODOSTA MAISEMA – tehdään  11.4. demolla</vt:lpstr>
      <vt:lpstr>PowerPoint-esitys</vt:lpstr>
      <vt:lpstr>                      AINEISTON SISÄLLÖNANALYYSI – TAIDEKUVA      - tehdään pienryhmissä</vt:lpstr>
      <vt:lpstr> Kuvantarkastelu tehtävä</vt:lpstr>
      <vt:lpstr>                                                       2023 Antti Lokka    </vt:lpstr>
      <vt:lpstr>          PALAUTE ja ARVIOINTI                                                  2022 Antti Lokka     </vt:lpstr>
      <vt:lpstr>                  PALAUTE ja ARVIOINTI                         </vt:lpstr>
      <vt:lpstr> KUVATAITEEN OPPITUNNIN RAKENNE                                                                             </vt:lpstr>
      <vt:lpstr>PowerPoint-esitys</vt:lpstr>
      <vt:lpstr>                 2022 Antti Lokka</vt:lpstr>
      <vt:lpstr>INTEGRAATIOKOULUTUKSEN ERITYISTEN EHTOJEN TAULUKKO – JYU OKL 2003 -&gt;</vt:lpstr>
      <vt:lpstr>MEDIAKASVATUS ja VISUAALINEN KULTTUURI</vt:lpstr>
      <vt:lpstr> TAIDEKASVATUS SUOMESSA</vt:lpstr>
      <vt:lpstr>TAIDEKASVATUKSEN PERIAATTEITA </vt:lpstr>
      <vt:lpstr>PowerPoint-esitys</vt:lpstr>
      <vt:lpstr>PowerPoint-esitys</vt:lpstr>
      <vt:lpstr>Lähteet, lisätietoa ja linkkejä</vt:lpstr>
      <vt:lpstr>KIITOS OSALLISTUJILLE!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KUVATAIDE CAMM5090 KOKKOLA </dc:title>
  <dc:subject/>
  <dc:creator>Lokka, Antti</dc:creator>
  <cp:keywords/>
  <dc:description/>
  <cp:lastModifiedBy>Lokka, Antti</cp:lastModifiedBy>
  <cp:revision>117</cp:revision>
  <dcterms:created xsi:type="dcterms:W3CDTF">2020-04-15T06:25:21Z</dcterms:created>
  <dcterms:modified xsi:type="dcterms:W3CDTF">2023-10-23T07:57:09Z</dcterms:modified>
  <cp:category/>
</cp:coreProperties>
</file>