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16"/>
  </p:handoutMasterIdLst>
  <p:sldIdLst>
    <p:sldId id="256" r:id="rId2"/>
    <p:sldId id="257" r:id="rId3"/>
    <p:sldId id="259" r:id="rId4"/>
    <p:sldId id="275" r:id="rId5"/>
    <p:sldId id="273" r:id="rId6"/>
    <p:sldId id="276" r:id="rId7"/>
    <p:sldId id="277" r:id="rId8"/>
    <p:sldId id="278" r:id="rId9"/>
    <p:sldId id="260" r:id="rId10"/>
    <p:sldId id="266" r:id="rId11"/>
    <p:sldId id="265" r:id="rId12"/>
    <p:sldId id="271" r:id="rId13"/>
    <p:sldId id="262" r:id="rId14"/>
    <p:sldId id="274" r:id="rId15"/>
  </p:sldIdLst>
  <p:sldSz cx="12192000" cy="6858000"/>
  <p:notesSz cx="6669088" cy="987266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56" autoAdjust="0"/>
    <p:restoredTop sz="94660"/>
  </p:normalViewPr>
  <p:slideViewPr>
    <p:cSldViewPr snapToGrid="0">
      <p:cViewPr varScale="1">
        <p:scale>
          <a:sx n="97" d="100"/>
          <a:sy n="97" d="100"/>
        </p:scale>
        <p:origin x="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FDB6E-7959-4D1F-8E1A-B7199376F1D8}" type="datetimeFigureOut">
              <a:rPr lang="fi-FI" smtClean="0"/>
              <a:t>10.10.2017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236C6-F47C-4B68-9968-DFACA2626DB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0392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1821-7406-F741-9EA6-06F28B720CD6}" type="datetimeFigureOut">
              <a:rPr lang="fi-FI" smtClean="0"/>
              <a:t>10.10.2017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2C79161-E039-694B-93D5-469D2437A086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1821-7406-F741-9EA6-06F28B720CD6}" type="datetimeFigureOut">
              <a:rPr lang="fi-FI" smtClean="0"/>
              <a:t>10.10.2017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79161-E039-694B-93D5-469D2437A086}" type="slidenum">
              <a:rPr lang="fi-FI" smtClean="0"/>
              <a:t>‹#›</a:t>
            </a:fld>
            <a:endParaRPr lang="fi-FI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1821-7406-F741-9EA6-06F28B720CD6}" type="datetimeFigureOut">
              <a:rPr lang="fi-FI" smtClean="0"/>
              <a:t>10.10.2017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79161-E039-694B-93D5-469D2437A086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1821-7406-F741-9EA6-06F28B720CD6}" type="datetimeFigureOut">
              <a:rPr lang="fi-FI" smtClean="0"/>
              <a:t>10.10.2017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79161-E039-694B-93D5-469D2437A086}" type="slidenum">
              <a:rPr lang="fi-FI" smtClean="0"/>
              <a:t>‹#›</a:t>
            </a:fld>
            <a:endParaRPr lang="fi-FI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1821-7406-F741-9EA6-06F28B720CD6}" type="datetimeFigureOut">
              <a:rPr lang="fi-FI" smtClean="0"/>
              <a:t>10.10.2017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79161-E039-694B-93D5-469D2437A086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1821-7406-F741-9EA6-06F28B720CD6}" type="datetimeFigureOut">
              <a:rPr lang="fi-FI" smtClean="0"/>
              <a:t>10.10.2017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79161-E039-694B-93D5-469D2437A086}" type="slidenum">
              <a:rPr lang="fi-FI" smtClean="0"/>
              <a:t>‹#›</a:t>
            </a:fld>
            <a:endParaRPr lang="fi-FI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1821-7406-F741-9EA6-06F28B720CD6}" type="datetimeFigureOut">
              <a:rPr lang="fi-FI" smtClean="0"/>
              <a:t>10.10.2017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79161-E039-694B-93D5-469D2437A086}" type="slidenum">
              <a:rPr lang="fi-FI" smtClean="0"/>
              <a:t>‹#›</a:t>
            </a:fld>
            <a:endParaRPr lang="fi-FI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1821-7406-F741-9EA6-06F28B720CD6}" type="datetimeFigureOut">
              <a:rPr lang="fi-FI" smtClean="0"/>
              <a:t>10.10.2017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79161-E039-694B-93D5-469D2437A086}" type="slidenum">
              <a:rPr lang="fi-FI" smtClean="0"/>
              <a:t>‹#›</a:t>
            </a:fld>
            <a:endParaRPr lang="fi-FI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1821-7406-F741-9EA6-06F28B720CD6}" type="datetimeFigureOut">
              <a:rPr lang="fi-FI" smtClean="0"/>
              <a:t>10.10.2017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79161-E039-694B-93D5-469D2437A086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1821-7406-F741-9EA6-06F28B720CD6}" type="datetimeFigureOut">
              <a:rPr lang="fi-FI" smtClean="0"/>
              <a:t>10.10.2017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79161-E039-694B-93D5-469D2437A086}" type="slidenum">
              <a:rPr lang="fi-FI" smtClean="0"/>
              <a:t>‹#›</a:t>
            </a:fld>
            <a:endParaRPr lang="fi-FI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Vedä kuva paikkamerkkiin tai lisää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1CD1821-7406-F741-9EA6-06F28B720CD6}" type="datetimeFigureOut">
              <a:rPr lang="fi-FI" smtClean="0"/>
              <a:t>10.10.2017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79161-E039-694B-93D5-469D2437A086}" type="slidenum">
              <a:rPr lang="fi-FI" smtClean="0"/>
              <a:t>‹#›</a:t>
            </a:fld>
            <a:endParaRPr lang="fi-FI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D1821-7406-F741-9EA6-06F28B720CD6}" type="datetimeFigureOut">
              <a:rPr lang="fi-FI" smtClean="0"/>
              <a:t>10.10.2017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2C79161-E039-694B-93D5-469D2437A086}" type="slidenum">
              <a:rPr lang="fi-FI" smtClean="0"/>
              <a:t>‹#›</a:t>
            </a:fld>
            <a:endParaRPr lang="fi-FI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12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eda.net/jyu/okl/ainepeda/kasityo/kp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244893" y="2182660"/>
            <a:ext cx="4417807" cy="1214167"/>
          </a:xfrm>
        </p:spPr>
        <p:txBody>
          <a:bodyPr>
            <a:normAutofit/>
          </a:bodyPr>
          <a:lstStyle/>
          <a:p>
            <a:r>
              <a:rPr lang="en-GB" sz="6000" dirty="0" smtClean="0"/>
              <a:t>Craft</a:t>
            </a:r>
            <a:endParaRPr lang="en-GB" sz="60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400800" y="3650474"/>
            <a:ext cx="4654052" cy="1690153"/>
          </a:xfrm>
        </p:spPr>
        <p:txBody>
          <a:bodyPr>
            <a:noAutofit/>
          </a:bodyPr>
          <a:lstStyle/>
          <a:p>
            <a:r>
              <a:rPr lang="en-GB" sz="1600" dirty="0" smtClean="0"/>
              <a:t>A core course of craft (3 ECTS)</a:t>
            </a:r>
          </a:p>
          <a:p>
            <a:r>
              <a:rPr lang="en-GB" sz="1600" dirty="0" smtClean="0"/>
              <a:t>POMM1041</a:t>
            </a:r>
          </a:p>
          <a:p>
            <a:r>
              <a:rPr lang="en-GB" sz="1600" dirty="0" smtClean="0"/>
              <a:t>Year</a:t>
            </a:r>
            <a:r>
              <a:rPr lang="en-GB" sz="1600" dirty="0" smtClean="0"/>
              <a:t> 2017-18</a:t>
            </a:r>
            <a:endParaRPr lang="en-GB" sz="1600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437" y="1698413"/>
            <a:ext cx="4605867" cy="33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3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80321" y="2869786"/>
            <a:ext cx="9352722" cy="1325563"/>
          </a:xfrm>
        </p:spPr>
        <p:txBody>
          <a:bodyPr/>
          <a:lstStyle/>
          <a:p>
            <a:r>
              <a:rPr lang="en-GB" dirty="0" smtClean="0"/>
              <a:t>What do you think about this change?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063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8071" y="1008630"/>
            <a:ext cx="9366325" cy="645861"/>
          </a:xfrm>
        </p:spPr>
        <p:txBody>
          <a:bodyPr>
            <a:normAutofit/>
          </a:bodyPr>
          <a:lstStyle/>
          <a:p>
            <a:r>
              <a:rPr lang="en-GB" dirty="0" smtClean="0"/>
              <a:t>Problem solving 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85305" y="2001078"/>
            <a:ext cx="9036423" cy="4121426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2400" b="1" dirty="0" smtClean="0"/>
              <a:t>In 15 minutes build the highest free-standing structure 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Materials: o</a:t>
            </a:r>
            <a:r>
              <a:rPr lang="en-GB" sz="2400" dirty="0" smtClean="0"/>
              <a:t>ne A4 paper sheet</a:t>
            </a:r>
            <a:r>
              <a:rPr lang="en-GB" sz="2400" dirty="0" smtClean="0"/>
              <a:t>, 30 cm tape, scissors</a:t>
            </a:r>
            <a:endParaRPr lang="en-GB" sz="2400" dirty="0" smtClean="0"/>
          </a:p>
          <a:p>
            <a:pPr>
              <a:spcAft>
                <a:spcPts val="600"/>
              </a:spcAft>
            </a:pPr>
            <a:r>
              <a:rPr lang="en-GB" sz="2400" dirty="0" smtClean="0"/>
              <a:t>Criteria:</a:t>
            </a:r>
          </a:p>
          <a:p>
            <a:pPr lvl="1">
              <a:spcAft>
                <a:spcPts val="600"/>
              </a:spcAft>
            </a:pPr>
            <a:r>
              <a:rPr lang="en-GB" sz="2200" dirty="0" smtClean="0"/>
              <a:t>It should be free standing structure</a:t>
            </a:r>
          </a:p>
          <a:p>
            <a:pPr lvl="1">
              <a:spcAft>
                <a:spcPts val="600"/>
              </a:spcAft>
            </a:pPr>
            <a:r>
              <a:rPr lang="en-GB" sz="2200" dirty="0" smtClean="0"/>
              <a:t>Don’t fasten it anywhere</a:t>
            </a:r>
          </a:p>
          <a:p>
            <a:pPr lvl="1">
              <a:spcAft>
                <a:spcPts val="600"/>
              </a:spcAft>
            </a:pPr>
            <a:r>
              <a:rPr lang="en-GB" sz="2200" dirty="0" smtClean="0"/>
              <a:t>Tape can be only used for fastening </a:t>
            </a:r>
            <a:r>
              <a:rPr lang="en-GB" sz="2200" dirty="0" smtClean="0"/>
              <a:t>paper</a:t>
            </a:r>
          </a:p>
          <a:p>
            <a:pPr lvl="1">
              <a:spcAft>
                <a:spcPts val="600"/>
              </a:spcAft>
            </a:pPr>
            <a:r>
              <a:rPr lang="en-GB" sz="2200" dirty="0" smtClean="0"/>
              <a:t>15 min time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312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t2.gstatic.com/images?q=tbn:ANd9GcQuYtOUFbYSI9RRwg2KiAGBdM-sVs0dNgLq277LudYLhycVsv-Zu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16" y="1375657"/>
            <a:ext cx="2689934" cy="201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t0.gstatic.com/images?q=tbn:ANd9GcTrcg41QjSFWkR9u0TzTLdxHw113f2-ggKsYguPcE_tNJbtcmJV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303" y="333764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t1.gstatic.com/images?q=tbn:ANd9GcRAqrn8OGgJdqZRyEiJ69Yg1JEWNbKJ1XMqxEmhLyNJLVIbu0Rb5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129" y="3749285"/>
            <a:ext cx="3137389" cy="22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t2.gstatic.com/images?q=tbn:ANd9GcSIuqO6YtAX0l2T3vuZL7Gm8s7tbjrnwAA8ghm5j6-bZWekbtseV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90" y="2114109"/>
            <a:ext cx="1047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t2.gstatic.com/images?q=tbn:ANd9GcSnzIjBxWQeqgj4DDCUhFpRoYDjbb8RuuhOjbHduTAKvEV78y24P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893" y="320512"/>
            <a:ext cx="2070982" cy="332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t0.gstatic.com/images?q=tbn:ANd9GcQX6I-9wALSZ5ngQRCXndVreNM5iKBbAWK4RW8yD8NfTjoQT395U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884" y="3158904"/>
            <a:ext cx="2156911" cy="287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63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Ryhmä 1"/>
          <p:cNvGrpSpPr/>
          <p:nvPr/>
        </p:nvGrpSpPr>
        <p:grpSpPr>
          <a:xfrm>
            <a:off x="2504292" y="2900342"/>
            <a:ext cx="3201145" cy="2259036"/>
            <a:chOff x="440233" y="2120993"/>
            <a:chExt cx="3201145" cy="2259036"/>
          </a:xfrm>
        </p:grpSpPr>
        <p:pic>
          <p:nvPicPr>
            <p:cNvPr id="3" name="Kuva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0233" y="2120993"/>
              <a:ext cx="3201145" cy="2259036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Tekstiruutu 9"/>
            <p:cNvSpPr txBox="1"/>
            <p:nvPr/>
          </p:nvSpPr>
          <p:spPr>
            <a:xfrm>
              <a:off x="1259941" y="2912027"/>
              <a:ext cx="180326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i-FI" sz="3200" dirty="0" smtClean="0">
                  <a:solidFill>
                    <a:schemeClr val="bg1"/>
                  </a:solidFill>
                </a:rPr>
                <a:t>Design</a:t>
              </a:r>
              <a:endParaRPr lang="fi-FI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Ryhmä 5"/>
          <p:cNvGrpSpPr/>
          <p:nvPr/>
        </p:nvGrpSpPr>
        <p:grpSpPr>
          <a:xfrm>
            <a:off x="6964236" y="2812317"/>
            <a:ext cx="3201145" cy="2259036"/>
            <a:chOff x="4474816" y="1936865"/>
            <a:chExt cx="3201145" cy="2259036"/>
          </a:xfrm>
        </p:grpSpPr>
        <p:pic>
          <p:nvPicPr>
            <p:cNvPr id="4" name="Kuva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4816" y="1936865"/>
              <a:ext cx="3201145" cy="2259036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Tekstiruutu 10"/>
            <p:cNvSpPr txBox="1"/>
            <p:nvPr/>
          </p:nvSpPr>
          <p:spPr>
            <a:xfrm>
              <a:off x="5122912" y="2450004"/>
              <a:ext cx="2059460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800" dirty="0" smtClean="0">
                  <a:solidFill>
                    <a:schemeClr val="bg1"/>
                  </a:solidFill>
                </a:rPr>
                <a:t>Making/ production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Ryhmä 13"/>
          <p:cNvGrpSpPr/>
          <p:nvPr/>
        </p:nvGrpSpPr>
        <p:grpSpPr>
          <a:xfrm>
            <a:off x="4446639" y="1413126"/>
            <a:ext cx="3985591" cy="1483048"/>
            <a:chOff x="8285435" y="1973017"/>
            <a:chExt cx="3201144" cy="2259036"/>
          </a:xfrm>
        </p:grpSpPr>
        <p:pic>
          <p:nvPicPr>
            <p:cNvPr id="5" name="Kuva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85435" y="1973017"/>
              <a:ext cx="3201144" cy="2259036"/>
            </a:xfrm>
            <a:prstGeom prst="rect">
              <a:avLst/>
            </a:prstGeom>
          </p:spPr>
        </p:pic>
        <p:sp>
          <p:nvSpPr>
            <p:cNvPr id="12" name="Tekstiruutu 11"/>
            <p:cNvSpPr txBox="1"/>
            <p:nvPr/>
          </p:nvSpPr>
          <p:spPr>
            <a:xfrm>
              <a:off x="9035399" y="2626916"/>
              <a:ext cx="1792655" cy="890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3200" smtClean="0">
                  <a:solidFill>
                    <a:schemeClr val="bg1"/>
                  </a:solidFill>
                </a:rPr>
                <a:t>Assessment</a:t>
              </a:r>
              <a:endParaRPr lang="fi-FI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 idx="4294967295"/>
          </p:nvPr>
        </p:nvSpPr>
        <p:spPr>
          <a:xfrm>
            <a:off x="834887" y="451622"/>
            <a:ext cx="8543925" cy="765175"/>
          </a:xfrm>
        </p:spPr>
        <p:txBody>
          <a:bodyPr>
            <a:normAutofit/>
          </a:bodyPr>
          <a:lstStyle/>
          <a:p>
            <a:r>
              <a:rPr lang="en-GB" b="1" dirty="0" smtClean="0"/>
              <a:t>A complete crafts process</a:t>
            </a:r>
            <a:endParaRPr lang="en-GB" dirty="0"/>
          </a:p>
        </p:txBody>
      </p:sp>
      <p:sp>
        <p:nvSpPr>
          <p:cNvPr id="17" name="Ellipsi 16"/>
          <p:cNvSpPr/>
          <p:nvPr/>
        </p:nvSpPr>
        <p:spPr>
          <a:xfrm>
            <a:off x="2788148" y="5127292"/>
            <a:ext cx="7343079" cy="91440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Documentation</a:t>
            </a:r>
            <a:endParaRPr kumimoji="0" lang="en-GB" sz="2800" b="0" i="0" u="none" strike="noStrike" kern="0" cap="none" spc="0" normalizeH="0" baseline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Ryhmä 14"/>
          <p:cNvGrpSpPr/>
          <p:nvPr/>
        </p:nvGrpSpPr>
        <p:grpSpPr>
          <a:xfrm>
            <a:off x="1210401" y="2427183"/>
            <a:ext cx="2321078" cy="1408835"/>
            <a:chOff x="327897" y="3434196"/>
            <a:chExt cx="1974057" cy="1408835"/>
          </a:xfrm>
        </p:grpSpPr>
        <p:pic>
          <p:nvPicPr>
            <p:cNvPr id="7" name="Kuva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897" y="3434196"/>
              <a:ext cx="1974057" cy="1408835"/>
            </a:xfrm>
            <a:prstGeom prst="rect">
              <a:avLst/>
            </a:prstGeom>
          </p:spPr>
        </p:pic>
        <p:sp>
          <p:nvSpPr>
            <p:cNvPr id="13" name="Tekstiruutu 12"/>
            <p:cNvSpPr txBox="1"/>
            <p:nvPr/>
          </p:nvSpPr>
          <p:spPr>
            <a:xfrm>
              <a:off x="547635" y="3661561"/>
              <a:ext cx="15345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chemeClr val="bg1"/>
                  </a:solidFill>
                </a:rPr>
                <a:t>Producing ideas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16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51579" y="1109319"/>
            <a:ext cx="9603275" cy="719481"/>
          </a:xfrm>
        </p:spPr>
        <p:txBody>
          <a:bodyPr/>
          <a:lstStyle/>
          <a:p>
            <a:r>
              <a:rPr lang="en-GB" dirty="0" smtClean="0"/>
              <a:t>Tasks for </a:t>
            </a:r>
            <a:r>
              <a:rPr lang="en-GB" smtClean="0"/>
              <a:t>the second meeting 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60174" y="1974575"/>
            <a:ext cx="9994679" cy="3518276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endParaRPr lang="fi-FI" sz="2400" dirty="0"/>
          </a:p>
          <a:p>
            <a:pPr marL="525780" indent="-457200">
              <a:buAutoNum type="arabicPeriod"/>
            </a:pPr>
            <a:r>
              <a:rPr lang="en-GB" sz="2400" dirty="0" smtClean="0"/>
              <a:t>Create a </a:t>
            </a:r>
            <a:r>
              <a:rPr lang="en-GB" sz="2400" dirty="0" err="1" smtClean="0"/>
              <a:t>Pedanet</a:t>
            </a:r>
            <a:r>
              <a:rPr lang="en-GB" sz="2400" dirty="0" smtClean="0"/>
              <a:t> account if you don’t have one yet AND</a:t>
            </a:r>
          </a:p>
          <a:p>
            <a:pPr marL="525780" indent="-457200">
              <a:buAutoNum type="arabicPeriod"/>
            </a:pPr>
            <a:r>
              <a:rPr lang="en-GB" sz="2400" dirty="0" smtClean="0"/>
              <a:t>Go to </a:t>
            </a:r>
            <a:r>
              <a:rPr lang="en-GB" sz="2400" dirty="0" err="1" smtClean="0"/>
              <a:t>Pedanet</a:t>
            </a:r>
            <a:r>
              <a:rPr lang="en-GB" sz="2400" dirty="0" smtClean="0"/>
              <a:t> website </a:t>
            </a:r>
            <a:r>
              <a:rPr lang="en-GB" sz="2400" dirty="0" smtClean="0">
                <a:hlinkClick r:id="rId2"/>
              </a:rPr>
              <a:t>https://peda.net/jyu/okl/ainepeda/kasityo/kp</a:t>
            </a:r>
            <a:r>
              <a:rPr lang="en-GB" sz="2400" dirty="0" smtClean="0"/>
              <a:t> and </a:t>
            </a:r>
            <a:r>
              <a:rPr lang="en-GB" sz="2400" dirty="0" smtClean="0">
                <a:solidFill>
                  <a:srgbClr val="FF0000"/>
                </a:solidFill>
              </a:rPr>
              <a:t>POMM1041 </a:t>
            </a:r>
            <a:endParaRPr lang="en-GB" sz="2400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400" dirty="0" smtClean="0"/>
              <a:t>Apply an access for R.1 Juliet folder!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200" dirty="0" smtClean="0"/>
              <a:t>Lue </a:t>
            </a:r>
            <a:r>
              <a:rPr lang="en-GB" sz="2200" dirty="0" err="1" smtClean="0"/>
              <a:t>seuraavaksi</a:t>
            </a:r>
            <a:r>
              <a:rPr lang="en-GB" sz="2200" dirty="0" smtClean="0"/>
              <a:t> </a:t>
            </a:r>
            <a:r>
              <a:rPr lang="en-GB" sz="2200" dirty="0" err="1" smtClean="0"/>
              <a:t>kerraksi</a:t>
            </a:r>
            <a:r>
              <a:rPr lang="en-GB" sz="2200" dirty="0" smtClean="0"/>
              <a:t> </a:t>
            </a:r>
            <a:r>
              <a:rPr lang="en-GB" sz="2200" dirty="0" err="1" smtClean="0"/>
              <a:t>Työturvallisuusartikkeli</a:t>
            </a:r>
            <a:r>
              <a:rPr lang="en-GB" sz="2200" dirty="0" smtClean="0"/>
              <a:t> </a:t>
            </a:r>
            <a:r>
              <a:rPr lang="en-GB" sz="2200" dirty="0" err="1" smtClean="0"/>
              <a:t>Peda.netistä</a:t>
            </a:r>
            <a:endParaRPr lang="en-GB" sz="22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200" dirty="0" smtClean="0"/>
              <a:t>Go through the slides of Safety in technical craft PP (in </a:t>
            </a:r>
            <a:r>
              <a:rPr lang="en-GB" sz="2200" dirty="0" err="1" smtClean="0"/>
              <a:t>Pedanet</a:t>
            </a:r>
            <a:r>
              <a:rPr lang="en-GB" sz="2200" dirty="0" smtClean="0"/>
              <a:t>, Juliet folder)</a:t>
            </a:r>
            <a:endParaRPr lang="en-GB" sz="24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69991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335133" y="861390"/>
            <a:ext cx="9023515" cy="673169"/>
          </a:xfrm>
        </p:spPr>
        <p:txBody>
          <a:bodyPr>
            <a:normAutofit/>
          </a:bodyPr>
          <a:lstStyle/>
          <a:p>
            <a:r>
              <a:rPr lang="en-GB" sz="3600" dirty="0" smtClean="0"/>
              <a:t>Aims </a:t>
            </a:r>
            <a:r>
              <a:rPr lang="en-GB" sz="3600" smtClean="0"/>
              <a:t>and contents</a:t>
            </a:r>
            <a:endParaRPr lang="en-GB" sz="3600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335133" y="1881808"/>
            <a:ext cx="4559808" cy="43069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After completion of the </a:t>
            </a:r>
            <a:r>
              <a:rPr lang="en-GB" b="1" smtClean="0"/>
              <a:t>course student</a:t>
            </a:r>
            <a:endParaRPr lang="en-GB" b="1" dirty="0" smtClean="0"/>
          </a:p>
          <a:p>
            <a:pPr marL="457200" indent="-457200">
              <a:lnSpc>
                <a:spcPct val="120000"/>
              </a:lnSpc>
              <a:spcAft>
                <a:spcPts val="600"/>
              </a:spcAft>
            </a:pPr>
            <a:r>
              <a:rPr lang="en-GB" dirty="0" smtClean="0"/>
              <a:t>h</a:t>
            </a:r>
            <a:r>
              <a:rPr lang="en-GB" dirty="0" smtClean="0"/>
              <a:t>ave experienced feeling</a:t>
            </a:r>
            <a:r>
              <a:rPr lang="en-GB" dirty="0" smtClean="0"/>
              <a:t>s of success and development of the abilities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</a:pPr>
            <a:r>
              <a:rPr lang="en-GB" dirty="0" smtClean="0"/>
              <a:t>understands </a:t>
            </a:r>
            <a:r>
              <a:rPr lang="en-GB" dirty="0" smtClean="0"/>
              <a:t>the craft process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</a:pPr>
            <a:r>
              <a:rPr lang="en-GB" dirty="0" smtClean="0"/>
              <a:t>understands the educational role and overall significance of doing crafts for  human being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</a:pPr>
            <a:r>
              <a:rPr lang="en-GB" dirty="0" smtClean="0"/>
              <a:t>conceptualizes the curriculum as a guiding document for teaching and developing teaching</a:t>
            </a:r>
            <a:endParaRPr lang="en-GB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00770" y="1881808"/>
            <a:ext cx="4699751" cy="4068418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en-GB" sz="2000" b="1" dirty="0" smtClean="0"/>
              <a:t>Contents of the course</a:t>
            </a:r>
          </a:p>
          <a:p>
            <a:pPr marL="68580" indent="0">
              <a:buNone/>
            </a:pPr>
            <a:endParaRPr lang="en-GB" sz="2000" b="1" dirty="0" smtClean="0"/>
          </a:p>
          <a:p>
            <a:r>
              <a:rPr lang="en-GB" sz="2000" dirty="0" smtClean="0"/>
              <a:t>safe working</a:t>
            </a:r>
          </a:p>
          <a:p>
            <a:r>
              <a:rPr lang="en-GB" sz="2000" dirty="0" smtClean="0"/>
              <a:t>the principles of a whole craft process</a:t>
            </a:r>
          </a:p>
          <a:p>
            <a:r>
              <a:rPr lang="en-GB" sz="2000" dirty="0" smtClean="0"/>
              <a:t>planning and assessment of teaching in craft</a:t>
            </a:r>
          </a:p>
          <a:p>
            <a:r>
              <a:rPr lang="en-GB" sz="2000" dirty="0" smtClean="0"/>
              <a:t>tools and materials in the subject area</a:t>
            </a:r>
          </a:p>
          <a:p>
            <a:r>
              <a:rPr lang="en-GB" sz="2000" dirty="0" smtClean="0"/>
              <a:t>the multidimensionality and importance of technology in everyday life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64382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37094" y="1034567"/>
            <a:ext cx="9366325" cy="721623"/>
          </a:xfrm>
        </p:spPr>
        <p:txBody>
          <a:bodyPr>
            <a:normAutofit/>
          </a:bodyPr>
          <a:lstStyle/>
          <a:p>
            <a:r>
              <a:rPr lang="en-GB" dirty="0" smtClean="0"/>
              <a:t>POMM1041 (3 ECTS = 81 </a:t>
            </a:r>
            <a:r>
              <a:rPr lang="en-GB" dirty="0" smtClean="0"/>
              <a:t>hours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37094" y="2049463"/>
            <a:ext cx="8578521" cy="3953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 smtClean="0"/>
              <a:t>Lessons/demos 36 h:</a:t>
            </a:r>
            <a:r>
              <a:rPr lang="en-GB" sz="2200" dirty="0" smtClean="0"/>
              <a:t>	</a:t>
            </a:r>
          </a:p>
          <a:p>
            <a:r>
              <a:rPr lang="en-GB" sz="2200" dirty="0" smtClean="0"/>
              <a:t>E- and X –</a:t>
            </a:r>
            <a:r>
              <a:rPr lang="en-GB" sz="2200" dirty="0" smtClean="0"/>
              <a:t>buildings</a:t>
            </a:r>
            <a:endParaRPr lang="en-GB" sz="2200" dirty="0" smtClean="0"/>
          </a:p>
          <a:p>
            <a:pPr marL="0" indent="0">
              <a:buNone/>
            </a:pPr>
            <a:r>
              <a:rPr lang="en-GB" sz="2200" b="1" dirty="0" smtClean="0"/>
              <a:t>Independent work 45 </a:t>
            </a:r>
            <a:r>
              <a:rPr lang="en-GB" sz="2200" b="1" dirty="0" smtClean="0"/>
              <a:t>h</a:t>
            </a:r>
            <a:r>
              <a:rPr lang="en-GB" sz="2200" b="1" dirty="0" smtClean="0"/>
              <a:t>:</a:t>
            </a:r>
            <a:endParaRPr lang="en-GB" sz="2200" dirty="0" smtClean="0"/>
          </a:p>
          <a:p>
            <a:r>
              <a:rPr lang="en-GB" sz="2200" dirty="0" smtClean="0"/>
              <a:t>Written assignments </a:t>
            </a:r>
          </a:p>
          <a:p>
            <a:r>
              <a:rPr lang="en-GB" sz="2200" dirty="0" smtClean="0"/>
              <a:t>Planning the teachings tasks in textile work</a:t>
            </a:r>
          </a:p>
          <a:p>
            <a:r>
              <a:rPr lang="en-GB" sz="2200" dirty="0" smtClean="0"/>
              <a:t>Planning and implementing the own project</a:t>
            </a:r>
          </a:p>
          <a:p>
            <a:r>
              <a:rPr lang="en-GB" sz="2200" dirty="0" smtClean="0"/>
              <a:t>Tasks from the demos</a:t>
            </a:r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4294967295"/>
          </p:nvPr>
        </p:nvSpPr>
        <p:spPr>
          <a:xfrm>
            <a:off x="7254875" y="2049463"/>
            <a:ext cx="4937125" cy="3819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2204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37" y="3946"/>
            <a:ext cx="12227337" cy="6877878"/>
          </a:xfrm>
        </p:spPr>
      </p:pic>
    </p:spTree>
    <p:extLst>
      <p:ext uri="{BB962C8B-B14F-4D97-AF65-F5344CB8AC3E}">
        <p14:creationId xmlns:p14="http://schemas.microsoft.com/office/powerpoint/2010/main" val="1904281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487" y="1054169"/>
            <a:ext cx="6665843" cy="721623"/>
          </a:xfrm>
        </p:spPr>
        <p:txBody>
          <a:bodyPr/>
          <a:lstStyle/>
          <a:p>
            <a:r>
              <a:rPr lang="fi-FI" smtClean="0"/>
              <a:t>Evaluation 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4487" y="2067339"/>
            <a:ext cx="8454887" cy="3975652"/>
          </a:xfrm>
        </p:spPr>
        <p:txBody>
          <a:bodyPr>
            <a:normAutofit lnSpcReduction="10000"/>
          </a:bodyPr>
          <a:lstStyle/>
          <a:p>
            <a:r>
              <a:rPr lang="en-GB" sz="2200" dirty="0" smtClean="0"/>
              <a:t>1/3 </a:t>
            </a:r>
            <a:r>
              <a:rPr lang="en-GB" sz="2200" dirty="0" smtClean="0"/>
              <a:t>self evaluation</a:t>
            </a:r>
            <a:endParaRPr lang="en-GB" sz="2200" dirty="0" smtClean="0"/>
          </a:p>
          <a:p>
            <a:r>
              <a:rPr lang="en-GB" sz="2200" dirty="0" smtClean="0"/>
              <a:t>1/3 peer evaluation – of the ‘</a:t>
            </a:r>
            <a:r>
              <a:rPr lang="en-GB" sz="2200" dirty="0" smtClean="0"/>
              <a:t>Year plan in crafts’</a:t>
            </a:r>
            <a:endParaRPr lang="en-GB" sz="2200" dirty="0" smtClean="0"/>
          </a:p>
          <a:p>
            <a:r>
              <a:rPr lang="en-GB" sz="2200" dirty="0" smtClean="0"/>
              <a:t>1/3 teacher’s evaluation of the '</a:t>
            </a:r>
            <a:r>
              <a:rPr lang="en-GB" sz="2200" dirty="0" err="1" smtClean="0"/>
              <a:t>Lopputehtävä</a:t>
            </a:r>
            <a:r>
              <a:rPr lang="en-GB" sz="2200" dirty="0" smtClean="0"/>
              <a:t>/Reflection essay’</a:t>
            </a:r>
          </a:p>
          <a:p>
            <a:pPr marL="68580" indent="0">
              <a:buNone/>
            </a:pPr>
            <a:endParaRPr lang="en-GB" sz="2200" dirty="0" smtClean="0"/>
          </a:p>
          <a:p>
            <a:r>
              <a:rPr lang="en-GB" sz="2200" b="1" dirty="0" smtClean="0"/>
              <a:t>+/- 1 of the final mark by teacher, based on</a:t>
            </a:r>
          </a:p>
          <a:p>
            <a:pPr lvl="1"/>
            <a:r>
              <a:rPr lang="en-GB" sz="2200" dirty="0" smtClean="0"/>
              <a:t>Making the own project</a:t>
            </a:r>
            <a:endParaRPr lang="en-GB" sz="2200" dirty="0" smtClean="0"/>
          </a:p>
          <a:p>
            <a:pPr lvl="1"/>
            <a:r>
              <a:rPr lang="en-GB" sz="2200" dirty="0" smtClean="0"/>
              <a:t>Planning and implementing</a:t>
            </a:r>
            <a:r>
              <a:rPr lang="en-GB" sz="2200" dirty="0" smtClean="0"/>
              <a:t> the textile teaching task</a:t>
            </a:r>
            <a:endParaRPr lang="en-GB" sz="2200" dirty="0" smtClean="0"/>
          </a:p>
          <a:p>
            <a:pPr lvl="1"/>
            <a:r>
              <a:rPr lang="en-GB" sz="2200" dirty="0" smtClean="0"/>
              <a:t>Participation during the course</a:t>
            </a:r>
          </a:p>
          <a:p>
            <a:endParaRPr lang="fi-FI" dirty="0"/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94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62674" y="925489"/>
            <a:ext cx="8136905" cy="638845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>Craft and technology </a:t>
            </a:r>
            <a:r>
              <a:rPr lang="en-GB" sz="3200" dirty="0"/>
              <a:t>education in Finland</a:t>
            </a:r>
            <a:endParaRPr lang="en-GB" sz="32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62674" y="2239616"/>
            <a:ext cx="7833764" cy="409492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Craft </a:t>
            </a:r>
            <a:r>
              <a:rPr lang="en-GB" dirty="0"/>
              <a:t>education is a practical subject with hands-on activities, and </a:t>
            </a:r>
            <a:r>
              <a:rPr lang="en-GB" b="1" dirty="0"/>
              <a:t>pupils actively practise experimentation, investigation, invention, problem solving and designing skills</a:t>
            </a:r>
            <a:r>
              <a:rPr lang="en-GB" dirty="0" smtClean="0"/>
              <a:t>. </a:t>
            </a:r>
            <a:r>
              <a:rPr lang="en-GB" dirty="0"/>
              <a:t>Craft education, especially technical craft, can be seen as supporting </a:t>
            </a:r>
            <a:r>
              <a:rPr lang="en-GB" b="1" dirty="0"/>
              <a:t>technology education</a:t>
            </a:r>
            <a:r>
              <a:rPr lang="en-GB" dirty="0"/>
              <a:t>. </a:t>
            </a:r>
            <a:endParaRPr lang="en-GB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The </a:t>
            </a:r>
            <a:r>
              <a:rPr lang="en-US" dirty="0"/>
              <a:t>nature of craft and technology education provides students with a systematic approach to solving problems and a context in which students can </a:t>
            </a:r>
            <a:r>
              <a:rPr lang="en-US" b="1" dirty="0"/>
              <a:t>test their own knowledge and apply it to practical problems</a:t>
            </a:r>
            <a:r>
              <a:rPr lang="en-US" b="1" dirty="0" smtClean="0"/>
              <a:t>.</a:t>
            </a:r>
          </a:p>
          <a:p>
            <a:pPr>
              <a:lnSpc>
                <a:spcPct val="120000"/>
              </a:lnSpc>
            </a:pPr>
            <a:endParaRPr lang="en-GB" sz="1800" dirty="0"/>
          </a:p>
          <a:p>
            <a:pPr>
              <a:lnSpc>
                <a:spcPct val="120000"/>
              </a:lnSpc>
            </a:pP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438" y="2931482"/>
            <a:ext cx="2472710" cy="16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2" y="10309"/>
            <a:ext cx="4563337" cy="60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5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60" y="259761"/>
            <a:ext cx="6808674" cy="3838224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r="27219"/>
          <a:stretch/>
        </p:blipFill>
        <p:spPr>
          <a:xfrm>
            <a:off x="4399470" y="4236733"/>
            <a:ext cx="2343070" cy="203857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77" y="4236733"/>
            <a:ext cx="3671191" cy="2069543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r="8472"/>
          <a:stretch/>
        </p:blipFill>
        <p:spPr>
          <a:xfrm rot="5400000">
            <a:off x="8000741" y="918307"/>
            <a:ext cx="3838223" cy="252113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t="2578" r="19447" b="7940"/>
          <a:stretch/>
        </p:blipFill>
        <p:spPr>
          <a:xfrm>
            <a:off x="987010" y="4236733"/>
            <a:ext cx="2724322" cy="203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6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98022" y="789236"/>
            <a:ext cx="7331826" cy="5263673"/>
            <a:chOff x="798022" y="789236"/>
            <a:chExt cx="7331826" cy="5263673"/>
          </a:xfrm>
        </p:grpSpPr>
        <p:grpSp>
          <p:nvGrpSpPr>
            <p:cNvPr id="13" name="Ryhmä 12"/>
            <p:cNvGrpSpPr/>
            <p:nvPr/>
          </p:nvGrpSpPr>
          <p:grpSpPr>
            <a:xfrm>
              <a:off x="3158837" y="3559091"/>
              <a:ext cx="4971011" cy="2493818"/>
              <a:chOff x="3724102" y="3532909"/>
              <a:chExt cx="4971011" cy="2493818"/>
            </a:xfrm>
          </p:grpSpPr>
          <p:sp>
            <p:nvSpPr>
              <p:cNvPr id="3" name="Ellipsi 2"/>
              <p:cNvSpPr/>
              <p:nvPr/>
            </p:nvSpPr>
            <p:spPr>
              <a:xfrm>
                <a:off x="3724102" y="3532909"/>
                <a:ext cx="4971011" cy="249381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4" name="Tekstiruutu 3"/>
              <p:cNvSpPr txBox="1"/>
              <p:nvPr/>
            </p:nvSpPr>
            <p:spPr>
              <a:xfrm>
                <a:off x="4658347" y="4364319"/>
                <a:ext cx="302333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4800" b="1" dirty="0" err="1" smtClean="0">
                    <a:solidFill>
                      <a:schemeClr val="bg1"/>
                    </a:solidFill>
                  </a:rPr>
                  <a:t>Craft</a:t>
                </a:r>
                <a:endParaRPr lang="fi-FI" sz="4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Ryhmä 11"/>
            <p:cNvGrpSpPr/>
            <p:nvPr/>
          </p:nvGrpSpPr>
          <p:grpSpPr>
            <a:xfrm>
              <a:off x="798022" y="789236"/>
              <a:ext cx="3466407" cy="2128058"/>
              <a:chOff x="1604356" y="720686"/>
              <a:chExt cx="3466407" cy="2128058"/>
            </a:xfrm>
          </p:grpSpPr>
          <p:sp>
            <p:nvSpPr>
              <p:cNvPr id="5" name="Ellipsi 4"/>
              <p:cNvSpPr/>
              <p:nvPr/>
            </p:nvSpPr>
            <p:spPr>
              <a:xfrm>
                <a:off x="1604356" y="720686"/>
                <a:ext cx="3466407" cy="212805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" name="Tekstiruutu 6"/>
              <p:cNvSpPr txBox="1"/>
              <p:nvPr/>
            </p:nvSpPr>
            <p:spPr>
              <a:xfrm>
                <a:off x="2144804" y="1447168"/>
                <a:ext cx="24649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3200" dirty="0" err="1" smtClean="0">
                    <a:solidFill>
                      <a:schemeClr val="bg1"/>
                    </a:solidFill>
                  </a:rPr>
                  <a:t>Textile</a:t>
                </a:r>
                <a:r>
                  <a:rPr lang="fi-FI" sz="3200" dirty="0" smtClean="0">
                    <a:solidFill>
                      <a:schemeClr val="bg1"/>
                    </a:solidFill>
                  </a:rPr>
                  <a:t> </a:t>
                </a:r>
                <a:r>
                  <a:rPr lang="fi-FI" sz="3200" dirty="0" err="1" smtClean="0">
                    <a:solidFill>
                      <a:schemeClr val="bg1"/>
                    </a:solidFill>
                  </a:rPr>
                  <a:t>work</a:t>
                </a:r>
                <a:endParaRPr lang="fi-FI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Nuoli oikealle 8"/>
            <p:cNvSpPr/>
            <p:nvPr/>
          </p:nvSpPr>
          <p:spPr>
            <a:xfrm rot="4302308">
              <a:off x="3220245" y="3100700"/>
              <a:ext cx="978408" cy="484632"/>
            </a:xfrm>
            <a:prstGeom prst="rightArrow">
              <a:avLst>
                <a:gd name="adj1" fmla="val 60292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15" name="Ryhmä 14"/>
          <p:cNvGrpSpPr/>
          <p:nvPr/>
        </p:nvGrpSpPr>
        <p:grpSpPr>
          <a:xfrm>
            <a:off x="9191115" y="2336386"/>
            <a:ext cx="2286000" cy="1414425"/>
            <a:chOff x="9434945" y="2560320"/>
            <a:chExt cx="2286000" cy="1587731"/>
          </a:xfrm>
          <a:solidFill>
            <a:schemeClr val="bg2">
              <a:lumMod val="50000"/>
            </a:schemeClr>
          </a:solidFill>
        </p:grpSpPr>
        <p:sp>
          <p:nvSpPr>
            <p:cNvPr id="2" name="Ellipsi 1"/>
            <p:cNvSpPr/>
            <p:nvPr/>
          </p:nvSpPr>
          <p:spPr>
            <a:xfrm>
              <a:off x="9434945" y="2560320"/>
              <a:ext cx="2286000" cy="158773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Tekstiruutu 10"/>
            <p:cNvSpPr txBox="1"/>
            <p:nvPr/>
          </p:nvSpPr>
          <p:spPr>
            <a:xfrm>
              <a:off x="9626372" y="3000242"/>
              <a:ext cx="170134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i-FI" sz="2000" dirty="0" smtClean="0">
                  <a:solidFill>
                    <a:schemeClr val="bg1"/>
                  </a:solidFill>
                </a:rPr>
                <a:t>teknologian </a:t>
              </a:r>
              <a:r>
                <a:rPr lang="fi-FI" sz="2000" dirty="0">
                  <a:solidFill>
                    <a:schemeClr val="bg1"/>
                  </a:solidFill>
                </a:rPr>
                <a:t>opetus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670" y="804888"/>
            <a:ext cx="3487214" cy="21520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11017" y="1562001"/>
            <a:ext cx="3156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 smtClean="0">
                <a:solidFill>
                  <a:schemeClr val="bg1"/>
                </a:solidFill>
              </a:rPr>
              <a:t>Technical </a:t>
            </a:r>
            <a:r>
              <a:rPr lang="fi-FI" sz="3200" dirty="0" err="1" smtClean="0">
                <a:solidFill>
                  <a:schemeClr val="bg1"/>
                </a:solidFill>
              </a:rPr>
              <a:t>work</a:t>
            </a:r>
            <a:endParaRPr lang="fi-FI" sz="3200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34928">
            <a:off x="7464230" y="2917294"/>
            <a:ext cx="634039" cy="999831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8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likoima">
  <a:themeElements>
    <a:clrScheme name="Valikoim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Valikoim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likoim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18046</TotalTime>
  <Words>367</Words>
  <Application>Microsoft Macintosh PowerPoint</Application>
  <PresentationFormat>Laajakuva</PresentationFormat>
  <Paragraphs>65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9" baseType="lpstr">
      <vt:lpstr>Calibri</vt:lpstr>
      <vt:lpstr>Gill Sans MT</vt:lpstr>
      <vt:lpstr>Wingdings</vt:lpstr>
      <vt:lpstr>Arial</vt:lpstr>
      <vt:lpstr>Valikoima</vt:lpstr>
      <vt:lpstr>Craft</vt:lpstr>
      <vt:lpstr>Aims and contents</vt:lpstr>
      <vt:lpstr>POMM1041 (3 ECTS = 81 hours)</vt:lpstr>
      <vt:lpstr>PowerPoint-esitys</vt:lpstr>
      <vt:lpstr>Evaluation </vt:lpstr>
      <vt:lpstr>Craft and technology education in Finland</vt:lpstr>
      <vt:lpstr>PowerPoint-esitys</vt:lpstr>
      <vt:lpstr>PowerPoint-esitys</vt:lpstr>
      <vt:lpstr>PowerPoint-esitys</vt:lpstr>
      <vt:lpstr>What do you think about this change?</vt:lpstr>
      <vt:lpstr>Problem solving </vt:lpstr>
      <vt:lpstr>PowerPoint-esitys</vt:lpstr>
      <vt:lpstr>A complete crafts process</vt:lpstr>
      <vt:lpstr>Tasks for the second meeting </vt:lpstr>
    </vt:vector>
  </TitlesOfParts>
  <Company>University Of Jyväskylä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Käsityö</dc:title>
  <dc:creator>Rissanen, Timo</dc:creator>
  <cp:lastModifiedBy>Samuli Niiranen</cp:lastModifiedBy>
  <cp:revision>52</cp:revision>
  <cp:lastPrinted>2017-09-05T10:31:57Z</cp:lastPrinted>
  <dcterms:created xsi:type="dcterms:W3CDTF">2017-08-31T11:13:31Z</dcterms:created>
  <dcterms:modified xsi:type="dcterms:W3CDTF">2017-10-22T09:04:07Z</dcterms:modified>
</cp:coreProperties>
</file>