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5"/>
  </p:handoutMasterIdLst>
  <p:sldIdLst>
    <p:sldId id="256" r:id="rId2"/>
    <p:sldId id="260" r:id="rId3"/>
    <p:sldId id="261" r:id="rId4"/>
    <p:sldId id="266" r:id="rId5"/>
    <p:sldId id="277" r:id="rId6"/>
    <p:sldId id="278" r:id="rId7"/>
    <p:sldId id="268" r:id="rId8"/>
    <p:sldId id="267" r:id="rId9"/>
    <p:sldId id="262" r:id="rId10"/>
    <p:sldId id="269" r:id="rId11"/>
    <p:sldId id="270" r:id="rId12"/>
    <p:sldId id="271" r:id="rId13"/>
    <p:sldId id="263" r:id="rId14"/>
  </p:sldIdLst>
  <p:sldSz cx="12192000" cy="6858000"/>
  <p:notesSz cx="6669088" cy="9872663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47" autoAdjust="0"/>
    <p:restoredTop sz="94660"/>
  </p:normalViewPr>
  <p:slideViewPr>
    <p:cSldViewPr snapToGrid="0">
      <p:cViewPr varScale="1">
        <p:scale>
          <a:sx n="77" d="100"/>
          <a:sy n="77" d="100"/>
        </p:scale>
        <p:origin x="156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1FDB6E-7959-4D1F-8E1A-B7199376F1D8}" type="datetimeFigureOut">
              <a:rPr lang="fi-FI" smtClean="0"/>
              <a:t>8.2.2018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2"/>
          </p:nvPr>
        </p:nvSpPr>
        <p:spPr>
          <a:xfrm>
            <a:off x="0" y="9377317"/>
            <a:ext cx="2889938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3"/>
          </p:nvPr>
        </p:nvSpPr>
        <p:spPr>
          <a:xfrm>
            <a:off x="3777607" y="9377317"/>
            <a:ext cx="2889938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9236C6-F47C-4B68-9968-DFACA2626DB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103925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509872" y="0"/>
            <a:ext cx="13243109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6081656" y="-21511"/>
            <a:ext cx="4905488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7" name="Rectangle 46"/>
          <p:cNvSpPr/>
          <p:nvPr/>
        </p:nvSpPr>
        <p:spPr>
          <a:xfrm>
            <a:off x="6198795" y="-21511"/>
            <a:ext cx="46736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311154" y="2708476"/>
            <a:ext cx="4417807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311154" y="4421081"/>
            <a:ext cx="4413071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318325" y="1516829"/>
            <a:ext cx="28448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81CD1821-7406-F741-9EA6-06F28B720CD6}" type="datetimeFigureOut">
              <a:rPr lang="fi-FI" smtClean="0"/>
              <a:t>8.2.2018</a:t>
            </a:fld>
            <a:endParaRPr lang="fi-FI"/>
          </a:p>
        </p:txBody>
      </p:sp>
      <p:sp>
        <p:nvSpPr>
          <p:cNvPr id="50" name="Rectangle 49"/>
          <p:cNvSpPr/>
          <p:nvPr/>
        </p:nvSpPr>
        <p:spPr>
          <a:xfrm>
            <a:off x="6201185" y="6088284"/>
            <a:ext cx="46736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71360" y="5719967"/>
            <a:ext cx="3775456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198795" y="5719967"/>
            <a:ext cx="858221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82C79161-E039-694B-93D5-469D2437A086}" type="slidenum">
              <a:rPr lang="fi-FI" smtClean="0"/>
              <a:t>‹#›</a:t>
            </a:fld>
            <a:endParaRPr lang="fi-FI"/>
          </a:p>
        </p:txBody>
      </p:sp>
      <p:sp>
        <p:nvSpPr>
          <p:cNvPr id="89" name="Rectangle 88"/>
          <p:cNvSpPr/>
          <p:nvPr/>
        </p:nvSpPr>
        <p:spPr>
          <a:xfrm>
            <a:off x="6201185" y="6088284"/>
            <a:ext cx="46736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598338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D1821-7406-F741-9EA6-06F28B720CD6}" type="datetimeFigureOut">
              <a:rPr lang="fi-FI" smtClean="0"/>
              <a:t>8.2.2018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79161-E039-694B-93D5-469D2437A08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875249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1030147"/>
            <a:ext cx="1979271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04395" y="1030147"/>
            <a:ext cx="7231605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D1821-7406-F741-9EA6-06F28B720CD6}" type="datetimeFigureOut">
              <a:rPr lang="fi-FI" smtClean="0"/>
              <a:t>8.2.2018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79161-E039-694B-93D5-469D2437A08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169676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D1821-7406-F741-9EA6-06F28B720CD6}" type="datetimeFigureOut">
              <a:rPr lang="fi-FI" smtClean="0"/>
              <a:t>8.2.2018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79161-E039-694B-93D5-469D2437A08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018479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194" y="2900830"/>
            <a:ext cx="8849957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8194" y="4267201"/>
            <a:ext cx="8849956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D1821-7406-F741-9EA6-06F28B720CD6}" type="datetimeFigureOut">
              <a:rPr lang="fi-FI" smtClean="0"/>
              <a:t>8.2.2018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79161-E039-694B-93D5-469D2437A08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045265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D1821-7406-F741-9EA6-06F28B720CD6}" type="datetimeFigureOut">
              <a:rPr lang="fi-FI" smtClean="0"/>
              <a:t>8.2.2018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79161-E039-694B-93D5-469D2437A086}" type="slidenum">
              <a:rPr lang="fi-FI" smtClean="0"/>
              <a:t>‹#›</a:t>
            </a:fld>
            <a:endParaRPr lang="fi-FI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389888" y="2313432"/>
            <a:ext cx="4559808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6193536" y="2313431"/>
            <a:ext cx="4559808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26091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82815" y="2316009"/>
            <a:ext cx="407619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88961" y="2974695"/>
            <a:ext cx="4559808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82450" y="2316010"/>
            <a:ext cx="4074289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536" y="2974695"/>
            <a:ext cx="4559808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D1821-7406-F741-9EA6-06F28B720CD6}" type="datetimeFigureOut">
              <a:rPr lang="fi-FI" smtClean="0"/>
              <a:t>8.2.2018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79161-E039-694B-93D5-469D2437A08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093787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D1821-7406-F741-9EA6-06F28B720CD6}" type="datetimeFigureOut">
              <a:rPr lang="fi-FI" smtClean="0"/>
              <a:t>8.2.2018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79161-E039-694B-93D5-469D2437A08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701921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D1821-7406-F741-9EA6-06F28B720CD6}" type="datetimeFigureOut">
              <a:rPr lang="fi-FI" smtClean="0"/>
              <a:t>8.2.2018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79161-E039-694B-93D5-469D2437A08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168426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509872" y="0"/>
            <a:ext cx="13243109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6081656" y="-21511"/>
            <a:ext cx="4905488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57" name="Rectangle 56"/>
          <p:cNvSpPr/>
          <p:nvPr/>
        </p:nvSpPr>
        <p:spPr>
          <a:xfrm>
            <a:off x="6198795" y="-21510"/>
            <a:ext cx="46736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D1821-7406-F741-9EA6-06F28B720CD6}" type="datetimeFigureOut">
              <a:rPr lang="fi-FI" smtClean="0"/>
              <a:t>8.2.2018</a:t>
            </a:fld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79161-E039-694B-93D5-469D2437A086}" type="slidenum">
              <a:rPr lang="fi-FI" smtClean="0"/>
              <a:t>‹#›</a:t>
            </a:fld>
            <a:endParaRPr lang="fi-FI"/>
          </a:p>
        </p:txBody>
      </p:sp>
      <p:sp>
        <p:nvSpPr>
          <p:cNvPr id="58" name="Rectangle 57"/>
          <p:cNvSpPr/>
          <p:nvPr/>
        </p:nvSpPr>
        <p:spPr>
          <a:xfrm>
            <a:off x="1207429" y="601884"/>
            <a:ext cx="4749676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7859" y="856527"/>
            <a:ext cx="4120587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6201185" y="6088284"/>
            <a:ext cx="46736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88597" y="5724836"/>
            <a:ext cx="4658219" cy="365125"/>
          </a:xfrm>
        </p:spPr>
        <p:txBody>
          <a:bodyPr>
            <a:normAutofit/>
          </a:bodyPr>
          <a:lstStyle/>
          <a:p>
            <a:endParaRPr lang="fi-FI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19777" y="2657435"/>
            <a:ext cx="4406096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15456" y="4136994"/>
            <a:ext cx="4398379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762866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509872" y="0"/>
            <a:ext cx="13243109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6081656" y="-21511"/>
            <a:ext cx="4905488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1" name="Rectangle 100"/>
          <p:cNvSpPr/>
          <p:nvPr/>
        </p:nvSpPr>
        <p:spPr>
          <a:xfrm>
            <a:off x="6198795" y="-21510"/>
            <a:ext cx="46736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2" name="Rectangle 101"/>
          <p:cNvSpPr/>
          <p:nvPr/>
        </p:nvSpPr>
        <p:spPr>
          <a:xfrm>
            <a:off x="1207429" y="601884"/>
            <a:ext cx="4749676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5" name="Rectangle 104"/>
          <p:cNvSpPr/>
          <p:nvPr/>
        </p:nvSpPr>
        <p:spPr>
          <a:xfrm>
            <a:off x="6201185" y="6088284"/>
            <a:ext cx="46736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12565" y="2660904"/>
            <a:ext cx="4401312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0278" y="693795"/>
            <a:ext cx="4479497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12841" y="4133089"/>
            <a:ext cx="4400764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D1821-7406-F741-9EA6-06F28B720CD6}" type="datetimeFigureOut">
              <a:rPr lang="fi-FI" smtClean="0"/>
              <a:t>8.2.2018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88597" y="5724836"/>
            <a:ext cx="4658219" cy="365125"/>
          </a:xfrm>
        </p:spPr>
        <p:txBody>
          <a:bodyPr>
            <a:normAutofit/>
          </a:bodyPr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79161-E039-694B-93D5-469D2437A08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656241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406400" y="0"/>
            <a:ext cx="13243109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609600" y="333488"/>
            <a:ext cx="109728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70" name="Rectangle 69"/>
          <p:cNvSpPr/>
          <p:nvPr/>
        </p:nvSpPr>
        <p:spPr>
          <a:xfrm>
            <a:off x="6081656" y="-21511"/>
            <a:ext cx="4905488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71" name="Rectangle 70"/>
          <p:cNvSpPr/>
          <p:nvPr/>
        </p:nvSpPr>
        <p:spPr>
          <a:xfrm>
            <a:off x="6198795" y="-21510"/>
            <a:ext cx="46736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91320" y="1027664"/>
            <a:ext cx="9366325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91323" y="2323652"/>
            <a:ext cx="9036423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96517" y="22449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81CD1821-7406-F741-9EA6-06F28B720CD6}" type="datetimeFigureOut">
              <a:rPr lang="fi-FI" smtClean="0"/>
              <a:t>8.2.2018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188597" y="5852161"/>
            <a:ext cx="46695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198795" y="224492"/>
            <a:ext cx="17762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82C79161-E039-694B-93D5-469D2437A08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50136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7" Type="http://schemas.openxmlformats.org/officeDocument/2006/relationships/image" Target="../media/image15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jpeg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8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i-FI" sz="8000" dirty="0" smtClean="0"/>
              <a:t>Käsityö</a:t>
            </a:r>
            <a:endParaRPr lang="fi-FI" sz="8000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 smtClean="0"/>
              <a:t>Soveltava opintojakso</a:t>
            </a:r>
          </a:p>
          <a:p>
            <a:r>
              <a:rPr lang="fi-FI" dirty="0" smtClean="0"/>
              <a:t>POMM1042</a:t>
            </a:r>
          </a:p>
          <a:p>
            <a:r>
              <a:rPr lang="fi-FI" dirty="0" smtClean="0"/>
              <a:t>Lv. 2017-18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703032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t0.gstatic.com/images?q=tbn:ANd9GcQX6I-9wALSZ5ngQRCXndVreNM5iKBbAWK4RW8yD8NfTjoQT395U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1253" y="1340767"/>
            <a:ext cx="2598049" cy="34685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http://t2.gstatic.com/images?q=tbn:ANd9GcSnzIjBxWQeqgj4DDCUhFpRoYDjbb8RuuhOjbHduTAKvEV78y24P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1584" y="1340769"/>
            <a:ext cx="2160240" cy="34685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2" name="Picture 18" descr="http://t2.gstatic.com/images?q=tbn:ANd9GcSynsUmuzM4KrGQFu7x9TpbH4G9ZQxzpM_pn4nQRA17kALsuWPti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3157" y="1340768"/>
            <a:ext cx="2201654" cy="34685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04656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4" descr="http://t2.gstatic.com/images?q=tbn:ANd9GcQjYW3EGayahYloNrvEGws7fsL9YSiEC8P5MYoAnteak445CberJ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1357" y="527758"/>
            <a:ext cx="1847850" cy="2466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6" descr="http://t2.gstatic.com/images?q=tbn:ANd9GcQuYtOUFbYSI9RRwg2KiAGBdM-sVs0dNgLq277LudYLhycVsv-Zuw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9857" y="1146882"/>
            <a:ext cx="2466975" cy="1847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4" descr="http://t0.gstatic.com/images?q=tbn:ANd9GcTrcg41QjSFWkR9u0TzTLdxHw113f2-ggKsYguPcE_tNJbtcmJVE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7531" y="375358"/>
            <a:ext cx="1743075" cy="2619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 descr="http://t3.gstatic.com/images?q=tbn:ANd9GcT6fG3jknGLaAFkAKxBa7WsxihxuuyT1pnzCIOKnUCQV1HzM36a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7580" y="3789040"/>
            <a:ext cx="1743075" cy="2619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8" descr="http://t1.gstatic.com/images?q=tbn:ANd9GcRAqrn8OGgJdqZRyEiJ69Yg1JEWNbKJ1XMqxEmhLyNJLVIbu0Rb5w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9857" y="3789041"/>
            <a:ext cx="2524125" cy="1809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t2.gstatic.com/images?q=tbn:ANd9GcT1Smlo_EGJQ3untPGZNdVOQLXqjFg05Wre3CP4IyvNDH0v7J-hA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1357" y="3766338"/>
            <a:ext cx="1847850" cy="2466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46563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t2.gstatic.com/images?q=tbn:ANd9GcSIuqO6YtAX0l2T3vuZL7Gm8s7tbjrnwAA8ghm5j6-bZWekbtseVQ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1725" y="1310432"/>
            <a:ext cx="1047750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12" descr="http://t2.gstatic.com/images?q=tbn:ANd9GcQtSw_u9cQ9ADv8FSoE6GttvfuVlDZCYi_a6oKeoxye0AIzycBmgw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0450" y="1317448"/>
            <a:ext cx="2667765" cy="38029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://t0.gstatic.com/images?q=tbn:ANd9GcToX3hR4_UGg1l0OZBU9rj-GdEC2JE8BmMzNpWszidQ3-AkUHox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2024" y="1310432"/>
            <a:ext cx="4001367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50714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shade val="94000"/>
                <a:satMod val="114000"/>
                <a:lumMod val="96000"/>
              </a:schemeClr>
            </a:gs>
            <a:gs pos="90000">
              <a:schemeClr val="bg2">
                <a:tint val="92000"/>
                <a:shade val="66000"/>
                <a:satMod val="110000"/>
                <a:lumMod val="80000"/>
              </a:schemeClr>
            </a:gs>
            <a:gs pos="100000">
              <a:schemeClr val="bg2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i 1"/>
          <p:cNvSpPr/>
          <p:nvPr/>
        </p:nvSpPr>
        <p:spPr>
          <a:xfrm>
            <a:off x="3087370" y="412153"/>
            <a:ext cx="5793970" cy="2302626"/>
          </a:xfrm>
          <a:prstGeom prst="ellipse">
            <a:avLst/>
          </a:prstGeom>
          <a:gradFill>
            <a:gsLst>
              <a:gs pos="0">
                <a:schemeClr val="bg2">
                  <a:shade val="94000"/>
                  <a:satMod val="114000"/>
                  <a:lumMod val="96000"/>
                </a:schemeClr>
              </a:gs>
              <a:gs pos="81000">
                <a:schemeClr val="bg2">
                  <a:tint val="92000"/>
                  <a:shade val="66000"/>
                  <a:satMod val="110000"/>
                  <a:lumMod val="85000"/>
                </a:schemeClr>
              </a:gs>
              <a:gs pos="100000">
                <a:schemeClr val="bg2">
                  <a:tint val="89000"/>
                  <a:shade val="62000"/>
                  <a:satMod val="110000"/>
                  <a:lumMod val="72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Tekstiruutu 4"/>
          <p:cNvSpPr txBox="1"/>
          <p:nvPr/>
        </p:nvSpPr>
        <p:spPr>
          <a:xfrm>
            <a:off x="4107039" y="686303"/>
            <a:ext cx="411480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3600" dirty="0" smtClean="0"/>
              <a:t>TEEMA</a:t>
            </a:r>
          </a:p>
          <a:p>
            <a:r>
              <a:rPr lang="fi-FI" dirty="0" smtClean="0"/>
              <a:t>-</a:t>
            </a:r>
            <a:r>
              <a:rPr lang="fi-FI" dirty="0" smtClean="0"/>
              <a:t>laaja-alainen osaaminen</a:t>
            </a:r>
            <a:endParaRPr lang="fi-FI" dirty="0" smtClean="0"/>
          </a:p>
          <a:p>
            <a:r>
              <a:rPr lang="fi-FI" dirty="0" smtClean="0"/>
              <a:t>-monialaiset oppimiskokonaisuudet</a:t>
            </a:r>
          </a:p>
          <a:p>
            <a:r>
              <a:rPr lang="fi-FI" dirty="0"/>
              <a:t>-teemaviikot / -päivät</a:t>
            </a:r>
          </a:p>
          <a:p>
            <a:r>
              <a:rPr lang="fi-FI" dirty="0" smtClean="0"/>
              <a:t>oppiaineiden </a:t>
            </a:r>
            <a:r>
              <a:rPr lang="fi-FI" dirty="0" smtClean="0"/>
              <a:t>integrointi</a:t>
            </a:r>
            <a:endParaRPr lang="fi-FI" dirty="0"/>
          </a:p>
        </p:txBody>
      </p:sp>
      <p:sp>
        <p:nvSpPr>
          <p:cNvPr id="7" name="Ellipsi 6"/>
          <p:cNvSpPr/>
          <p:nvPr/>
        </p:nvSpPr>
        <p:spPr>
          <a:xfrm>
            <a:off x="3099030" y="5456583"/>
            <a:ext cx="5782310" cy="99402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8" name="Tekstiruutu 7"/>
          <p:cNvSpPr txBox="1"/>
          <p:nvPr/>
        </p:nvSpPr>
        <p:spPr>
          <a:xfrm>
            <a:off x="3190462" y="5671207"/>
            <a:ext cx="56908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3200" dirty="0" smtClean="0"/>
              <a:t>Kokonainen käsityöprosessi</a:t>
            </a:r>
            <a:endParaRPr lang="fi-FI" sz="32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65252" y="2967155"/>
            <a:ext cx="5816088" cy="2316681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3975652" y="3279109"/>
            <a:ext cx="4597734" cy="169277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3200" dirty="0"/>
              <a:t>Oppimistehtävä</a:t>
            </a:r>
          </a:p>
          <a:p>
            <a:r>
              <a:rPr lang="fi-FI" dirty="0"/>
              <a:t>-tavoitteet</a:t>
            </a:r>
          </a:p>
          <a:p>
            <a:r>
              <a:rPr lang="fi-FI" dirty="0"/>
              <a:t>-sisällöt</a:t>
            </a:r>
          </a:p>
          <a:p>
            <a:r>
              <a:rPr lang="fi-FI" dirty="0"/>
              <a:t>-rajaus (aika, koko, materiaalit, tekniikat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736947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7" grpId="0" animBg="1"/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798022" y="789236"/>
            <a:ext cx="7331826" cy="5263673"/>
            <a:chOff x="798022" y="789236"/>
            <a:chExt cx="7331826" cy="5263673"/>
          </a:xfrm>
        </p:grpSpPr>
        <p:grpSp>
          <p:nvGrpSpPr>
            <p:cNvPr id="13" name="Ryhmä 12"/>
            <p:cNvGrpSpPr/>
            <p:nvPr/>
          </p:nvGrpSpPr>
          <p:grpSpPr>
            <a:xfrm>
              <a:off x="3158837" y="3559091"/>
              <a:ext cx="4971011" cy="2493818"/>
              <a:chOff x="3724102" y="3532909"/>
              <a:chExt cx="4971011" cy="2493818"/>
            </a:xfrm>
          </p:grpSpPr>
          <p:sp>
            <p:nvSpPr>
              <p:cNvPr id="3" name="Ellipsi 2"/>
              <p:cNvSpPr/>
              <p:nvPr/>
            </p:nvSpPr>
            <p:spPr>
              <a:xfrm>
                <a:off x="3724102" y="3532909"/>
                <a:ext cx="4971011" cy="2493818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sp>
            <p:nvSpPr>
              <p:cNvPr id="4" name="Tekstiruutu 3"/>
              <p:cNvSpPr txBox="1"/>
              <p:nvPr/>
            </p:nvSpPr>
            <p:spPr>
              <a:xfrm>
                <a:off x="4658347" y="4364319"/>
                <a:ext cx="3023335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i-FI" sz="4800" b="1" dirty="0" smtClean="0"/>
                  <a:t>KÄSITYÖ</a:t>
                </a:r>
                <a:endParaRPr lang="fi-FI" sz="4800" b="1" dirty="0"/>
              </a:p>
            </p:txBody>
          </p:sp>
        </p:grpSp>
        <p:grpSp>
          <p:nvGrpSpPr>
            <p:cNvPr id="12" name="Ryhmä 11"/>
            <p:cNvGrpSpPr/>
            <p:nvPr/>
          </p:nvGrpSpPr>
          <p:grpSpPr>
            <a:xfrm>
              <a:off x="798022" y="789236"/>
              <a:ext cx="3466407" cy="2128058"/>
              <a:chOff x="1604356" y="720686"/>
              <a:chExt cx="3466407" cy="2128058"/>
            </a:xfrm>
          </p:grpSpPr>
          <p:sp>
            <p:nvSpPr>
              <p:cNvPr id="5" name="Ellipsi 4"/>
              <p:cNvSpPr/>
              <p:nvPr/>
            </p:nvSpPr>
            <p:spPr>
              <a:xfrm>
                <a:off x="1604356" y="720686"/>
                <a:ext cx="3466407" cy="2128058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sp>
            <p:nvSpPr>
              <p:cNvPr id="7" name="Tekstiruutu 6"/>
              <p:cNvSpPr txBox="1"/>
              <p:nvPr/>
            </p:nvSpPr>
            <p:spPr>
              <a:xfrm>
                <a:off x="2343231" y="1447168"/>
                <a:ext cx="2100825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i-FI" sz="3200" dirty="0" smtClean="0"/>
                  <a:t>Tekstiilityö</a:t>
                </a:r>
                <a:endParaRPr lang="fi-FI" sz="3200" dirty="0"/>
              </a:p>
            </p:txBody>
          </p:sp>
        </p:grpSp>
        <p:sp>
          <p:nvSpPr>
            <p:cNvPr id="9" name="Nuoli oikealle 8"/>
            <p:cNvSpPr/>
            <p:nvPr/>
          </p:nvSpPr>
          <p:spPr>
            <a:xfrm rot="4302308">
              <a:off x="3220245" y="3100700"/>
              <a:ext cx="978408" cy="484632"/>
            </a:xfrm>
            <a:prstGeom prst="rightArrow">
              <a:avLst>
                <a:gd name="adj1" fmla="val 60292"/>
                <a:gd name="adj2" fmla="val 50000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</p:grpSp>
      <p:grpSp>
        <p:nvGrpSpPr>
          <p:cNvPr id="15" name="Ryhmä 14"/>
          <p:cNvGrpSpPr/>
          <p:nvPr/>
        </p:nvGrpSpPr>
        <p:grpSpPr>
          <a:xfrm>
            <a:off x="9191115" y="2336386"/>
            <a:ext cx="2286000" cy="1414425"/>
            <a:chOff x="9434945" y="2560320"/>
            <a:chExt cx="2286000" cy="1587731"/>
          </a:xfrm>
          <a:solidFill>
            <a:schemeClr val="bg2">
              <a:lumMod val="50000"/>
            </a:schemeClr>
          </a:solidFill>
        </p:grpSpPr>
        <p:sp>
          <p:nvSpPr>
            <p:cNvPr id="2" name="Ellipsi 1"/>
            <p:cNvSpPr/>
            <p:nvPr/>
          </p:nvSpPr>
          <p:spPr>
            <a:xfrm>
              <a:off x="9434945" y="2560320"/>
              <a:ext cx="2286000" cy="1587731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11" name="Tekstiruutu 10"/>
            <p:cNvSpPr txBox="1"/>
            <p:nvPr/>
          </p:nvSpPr>
          <p:spPr>
            <a:xfrm>
              <a:off x="9626372" y="3000242"/>
              <a:ext cx="1701340" cy="79462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fi-FI" sz="2000" dirty="0" smtClean="0"/>
                <a:t>teknologian </a:t>
              </a:r>
              <a:r>
                <a:rPr lang="fi-FI" sz="2000" dirty="0"/>
                <a:t>opetus</a:t>
              </a:r>
            </a:p>
          </p:txBody>
        </p:sp>
      </p:grpSp>
      <p:pic>
        <p:nvPicPr>
          <p:cNvPr id="19" name="Picture 1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39670" y="804888"/>
            <a:ext cx="3487214" cy="2152075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7116417" y="1588537"/>
            <a:ext cx="267252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3200" dirty="0" smtClean="0"/>
              <a:t>Tekninen työ</a:t>
            </a:r>
            <a:endParaRPr lang="fi-FI" sz="3200" dirty="0"/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3034928">
            <a:off x="7464230" y="2917294"/>
            <a:ext cx="634039" cy="9998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2684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Käsityö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200"/>
              </a:spcAft>
            </a:pPr>
            <a:r>
              <a:rPr lang="fi-FI" dirty="0" smtClean="0"/>
              <a:t>Monimateriaalinen</a:t>
            </a:r>
          </a:p>
          <a:p>
            <a:pPr>
              <a:spcAft>
                <a:spcPts val="1200"/>
              </a:spcAft>
            </a:pPr>
            <a:r>
              <a:rPr lang="fi-FI" dirty="0" smtClean="0"/>
              <a:t>Kaikille yhteinen</a:t>
            </a:r>
          </a:p>
          <a:p>
            <a:pPr>
              <a:spcAft>
                <a:spcPts val="1200"/>
              </a:spcAft>
            </a:pPr>
            <a:r>
              <a:rPr lang="fi-FI" dirty="0" smtClean="0"/>
              <a:t>Ei valintaa 1. – 7. -luokilla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62612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391320" y="1027664"/>
            <a:ext cx="9366325" cy="681866"/>
          </a:xfrm>
        </p:spPr>
        <p:txBody>
          <a:bodyPr>
            <a:normAutofit fontScale="90000"/>
          </a:bodyPr>
          <a:lstStyle/>
          <a:p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61506" y="1916148"/>
            <a:ext cx="9036423" cy="3508977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fi-FI" dirty="0" smtClean="0"/>
              <a:t>Mitä ajatuksia käsityö oppiaineen muutos herättää sinussa</a:t>
            </a: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+mj-lt"/>
              <a:buAutoNum type="alphaLcParenR"/>
            </a:pPr>
            <a:r>
              <a:rPr lang="fi-FI" dirty="0" smtClean="0"/>
              <a:t>henkilökohtaisella tasolla?</a:t>
            </a: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+mj-lt"/>
              <a:buAutoNum type="alphaLcParenR"/>
            </a:pPr>
            <a:r>
              <a:rPr lang="fi-FI" dirty="0"/>
              <a:t>a</a:t>
            </a:r>
            <a:r>
              <a:rPr lang="fi-FI" dirty="0" smtClean="0"/>
              <a:t>mmatillisesti?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fi-FI" dirty="0" smtClean="0"/>
              <a:t>Keskustelu </a:t>
            </a:r>
            <a:r>
              <a:rPr lang="fi-FI" dirty="0" smtClean="0"/>
              <a:t>kahden</a:t>
            </a:r>
            <a:r>
              <a:rPr lang="fi-FI" dirty="0" smtClean="0"/>
              <a:t> </a:t>
            </a:r>
            <a:r>
              <a:rPr lang="fi-FI" dirty="0" smtClean="0"/>
              <a:t>hengen ryhmissä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fi-FI" dirty="0" smtClean="0"/>
              <a:t>Ajatuksia ja kommentteja – </a:t>
            </a:r>
            <a:r>
              <a:rPr lang="fi-FI" dirty="0" err="1" smtClean="0"/>
              <a:t>Todaysmeet</a:t>
            </a:r>
            <a:endParaRPr lang="fi-FI" dirty="0" smtClean="0"/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fi-FI" dirty="0"/>
              <a:t>https://</a:t>
            </a:r>
            <a:r>
              <a:rPr lang="fi-FI" dirty="0" smtClean="0"/>
              <a:t>todaysmeet.com/POMM1042</a:t>
            </a:r>
          </a:p>
          <a:p>
            <a:pPr lvl="2">
              <a:spcBef>
                <a:spcPts val="600"/>
              </a:spcBef>
              <a:spcAft>
                <a:spcPts val="600"/>
              </a:spcAft>
            </a:pPr>
            <a:endParaRPr lang="fi-FI" dirty="0" smtClean="0"/>
          </a:p>
          <a:p>
            <a:pPr lvl="1"/>
            <a:endParaRPr lang="fi-FI" dirty="0"/>
          </a:p>
        </p:txBody>
      </p:sp>
      <p:pic>
        <p:nvPicPr>
          <p:cNvPr id="4" name="Kuva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0629" y="2436329"/>
            <a:ext cx="3599800" cy="3599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0635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391323" y="346021"/>
            <a:ext cx="9366325" cy="1233397"/>
          </a:xfrm>
        </p:spPr>
        <p:txBody>
          <a:bodyPr>
            <a:normAutofit/>
          </a:bodyPr>
          <a:lstStyle/>
          <a:p>
            <a:r>
              <a:rPr lang="fi-FI" sz="5400" dirty="0" smtClean="0"/>
              <a:t>Rakentelutehtävä</a:t>
            </a:r>
            <a:endParaRPr lang="fi-FI" sz="5400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1391323" y="1529541"/>
            <a:ext cx="9036423" cy="5139149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endParaRPr lang="fi-FI" sz="2600" dirty="0" smtClean="0"/>
          </a:p>
          <a:p>
            <a:pPr>
              <a:spcAft>
                <a:spcPts val="600"/>
              </a:spcAft>
            </a:pPr>
            <a:r>
              <a:rPr lang="fi-FI" sz="4400" dirty="0" smtClean="0"/>
              <a:t>Käytettävissä</a:t>
            </a:r>
          </a:p>
          <a:p>
            <a:pPr lvl="1">
              <a:spcAft>
                <a:spcPts val="600"/>
              </a:spcAft>
            </a:pPr>
            <a:r>
              <a:rPr lang="fi-FI" sz="4400" dirty="0" smtClean="0"/>
              <a:t>A4-arkki</a:t>
            </a:r>
          </a:p>
          <a:p>
            <a:pPr lvl="1">
              <a:spcAft>
                <a:spcPts val="600"/>
              </a:spcAft>
            </a:pPr>
            <a:r>
              <a:rPr lang="fi-FI" sz="4400" dirty="0" smtClean="0"/>
              <a:t>Teippiä (vaaksan mitta)</a:t>
            </a:r>
          </a:p>
          <a:p>
            <a:pPr lvl="1">
              <a:spcAft>
                <a:spcPts val="600"/>
              </a:spcAft>
            </a:pPr>
            <a:r>
              <a:rPr lang="fi-FI" sz="4400" dirty="0" smtClean="0"/>
              <a:t>Sakset</a:t>
            </a:r>
          </a:p>
          <a:p>
            <a:pPr lvl="1">
              <a:spcAft>
                <a:spcPts val="600"/>
              </a:spcAft>
            </a:pPr>
            <a:endParaRPr lang="fi-FI" sz="2200" dirty="0" smtClean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050075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391323" y="346021"/>
            <a:ext cx="9366325" cy="645861"/>
          </a:xfrm>
        </p:spPr>
        <p:txBody>
          <a:bodyPr>
            <a:normAutofit fontScale="90000"/>
          </a:bodyPr>
          <a:lstStyle/>
          <a:p>
            <a:r>
              <a:rPr lang="fi-FI" dirty="0" smtClean="0"/>
              <a:t>Rakentelutehtävä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1391323" y="1149823"/>
            <a:ext cx="9036423" cy="5518868"/>
          </a:xfrm>
        </p:spPr>
        <p:txBody>
          <a:bodyPr>
            <a:normAutofit fontScale="92500" lnSpcReduction="20000"/>
          </a:bodyPr>
          <a:lstStyle/>
          <a:p>
            <a:pPr>
              <a:spcAft>
                <a:spcPts val="600"/>
              </a:spcAft>
            </a:pPr>
            <a:r>
              <a:rPr lang="fi-FI" sz="2900" dirty="0" smtClean="0"/>
              <a:t>Rakentakaa annetuista materiaaleista mahdollisimman korkea rakennelma</a:t>
            </a:r>
          </a:p>
          <a:p>
            <a:pPr>
              <a:spcAft>
                <a:spcPts val="600"/>
              </a:spcAft>
            </a:pPr>
            <a:endParaRPr lang="fi-FI" sz="2600" dirty="0" smtClean="0"/>
          </a:p>
          <a:p>
            <a:pPr>
              <a:spcAft>
                <a:spcPts val="600"/>
              </a:spcAft>
            </a:pPr>
            <a:r>
              <a:rPr lang="fi-FI" sz="2900" dirty="0" smtClean="0"/>
              <a:t>Kriteereitä</a:t>
            </a:r>
          </a:p>
          <a:p>
            <a:pPr lvl="1">
              <a:spcAft>
                <a:spcPts val="600"/>
              </a:spcAft>
            </a:pPr>
            <a:r>
              <a:rPr lang="fi-FI" sz="2200" dirty="0" smtClean="0"/>
              <a:t>Pysyy pystyssä koskematta</a:t>
            </a:r>
          </a:p>
          <a:p>
            <a:pPr lvl="1">
              <a:spcAft>
                <a:spcPts val="600"/>
              </a:spcAft>
            </a:pPr>
            <a:r>
              <a:rPr lang="fi-FI" sz="2200" dirty="0"/>
              <a:t>E</a:t>
            </a:r>
            <a:r>
              <a:rPr lang="fi-FI" sz="2200" dirty="0" smtClean="0"/>
              <a:t>i ole teipattu alustaan</a:t>
            </a:r>
          </a:p>
          <a:p>
            <a:pPr lvl="1">
              <a:spcAft>
                <a:spcPts val="600"/>
              </a:spcAft>
            </a:pPr>
            <a:r>
              <a:rPr lang="fi-FI" sz="2200" dirty="0" smtClean="0"/>
              <a:t>Teippiä käytetään vain liittämiseen</a:t>
            </a:r>
          </a:p>
          <a:p>
            <a:pPr lvl="1">
              <a:spcAft>
                <a:spcPts val="600"/>
              </a:spcAft>
            </a:pPr>
            <a:r>
              <a:rPr lang="fi-FI" dirty="0" smtClean="0"/>
              <a:t>Sakset eivät ole osa rakennelmaa</a:t>
            </a:r>
            <a:endParaRPr lang="fi-FI" sz="2200" dirty="0" smtClean="0"/>
          </a:p>
          <a:p>
            <a:pPr lvl="1">
              <a:spcAft>
                <a:spcPts val="600"/>
              </a:spcAft>
            </a:pPr>
            <a:r>
              <a:rPr lang="fi-FI" sz="2200" dirty="0" smtClean="0"/>
              <a:t>Rakennelma valmistuu 20 minuutissa</a:t>
            </a:r>
          </a:p>
          <a:p>
            <a:pPr lvl="1">
              <a:spcAft>
                <a:spcPts val="600"/>
              </a:spcAft>
            </a:pPr>
            <a:endParaRPr lang="fi-FI" sz="2200" dirty="0" smtClean="0"/>
          </a:p>
          <a:p>
            <a:pPr>
              <a:spcAft>
                <a:spcPts val="600"/>
              </a:spcAft>
            </a:pPr>
            <a:r>
              <a:rPr lang="fi-FI" sz="2900" dirty="0" smtClean="0"/>
              <a:t>Mikä tekee ratkaisustanne onnistuneen / ei niin onnistuneen? Kuvatkaa kännykkäkameralla rakennelman kestävyyden kannalta kriittisimmät kohdat.</a:t>
            </a:r>
          </a:p>
          <a:p>
            <a:pPr lvl="1"/>
            <a:endParaRPr lang="en-US" sz="2200" dirty="0" smtClean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876162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1391320" y="1974518"/>
            <a:ext cx="9036423" cy="3508977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fi-FI" sz="3200" b="1" dirty="0"/>
              <a:t>Käsityön tekeminen on </a:t>
            </a:r>
            <a:r>
              <a:rPr lang="fi-FI" sz="3200" b="1" err="1" smtClean="0"/>
              <a:t>tutkivaa</a:t>
            </a:r>
            <a:r>
              <a:rPr lang="fi-FI" sz="3200" b="1" smtClean="0"/>
              <a:t>, keksivää </a:t>
            </a:r>
            <a:r>
              <a:rPr lang="fi-FI" sz="3200" b="1" dirty="0"/>
              <a:t>ja kokeilevaa toimintaa ja siinä toteutetaan ennakkoluulottomasti erilaisia </a:t>
            </a:r>
            <a:r>
              <a:rPr lang="fi-FI" sz="3200" b="1" dirty="0" smtClean="0"/>
              <a:t>visuaalisia, materiaalisia</a:t>
            </a:r>
            <a:r>
              <a:rPr lang="fi-FI" sz="3200" b="1" dirty="0"/>
              <a:t>, teknisiä sekä </a:t>
            </a:r>
            <a:r>
              <a:rPr lang="fi-FI" sz="3200" b="1" dirty="0" smtClean="0"/>
              <a:t>valmistus-menetelmällisiä </a:t>
            </a:r>
            <a:r>
              <a:rPr lang="fi-FI" sz="3200" b="1" dirty="0"/>
              <a:t>ratkaisuja.</a:t>
            </a:r>
          </a:p>
        </p:txBody>
      </p:sp>
    </p:spTree>
    <p:extLst>
      <p:ext uri="{BB962C8B-B14F-4D97-AF65-F5344CB8AC3E}">
        <p14:creationId xmlns:p14="http://schemas.microsoft.com/office/powerpoint/2010/main" val="1041807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8580" indent="0">
              <a:buNone/>
            </a:pPr>
            <a:r>
              <a:rPr lang="fi-FI" sz="3200" b="1" dirty="0"/>
              <a:t>Käsityön oppiaineen tehtävänä on ohjata oppilaita kokonaiseen käsityöprosessin </a:t>
            </a:r>
            <a:r>
              <a:rPr lang="fi-FI" sz="3200" b="1" dirty="0" smtClean="0"/>
              <a:t>hallintaan.</a:t>
            </a:r>
            <a:endParaRPr lang="fi-FI" sz="3200" b="1" dirty="0"/>
          </a:p>
        </p:txBody>
      </p:sp>
    </p:spTree>
    <p:extLst>
      <p:ext uri="{BB962C8B-B14F-4D97-AF65-F5344CB8AC3E}">
        <p14:creationId xmlns:p14="http://schemas.microsoft.com/office/powerpoint/2010/main" val="2951196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Ryhmä 1"/>
          <p:cNvGrpSpPr/>
          <p:nvPr/>
        </p:nvGrpSpPr>
        <p:grpSpPr>
          <a:xfrm>
            <a:off x="2560977" y="3112755"/>
            <a:ext cx="3246482" cy="2259036"/>
            <a:chOff x="649429" y="2049961"/>
            <a:chExt cx="3246482" cy="2259036"/>
          </a:xfrm>
        </p:grpSpPr>
        <p:pic>
          <p:nvPicPr>
            <p:cNvPr id="3" name="Kuva 2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49429" y="2049961"/>
              <a:ext cx="3201145" cy="2259036"/>
            </a:xfrm>
            <a:prstGeom prst="rect">
              <a:avLst/>
            </a:prstGeom>
            <a:ln>
              <a:noFill/>
            </a:ln>
          </p:spPr>
        </p:pic>
        <p:sp>
          <p:nvSpPr>
            <p:cNvPr id="10" name="Tekstiruutu 9"/>
            <p:cNvSpPr txBox="1"/>
            <p:nvPr/>
          </p:nvSpPr>
          <p:spPr>
            <a:xfrm>
              <a:off x="1009479" y="2887092"/>
              <a:ext cx="2886432" cy="58477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fi-FI" sz="3200" dirty="0" smtClean="0">
                  <a:solidFill>
                    <a:schemeClr val="bg1"/>
                  </a:solidFill>
                </a:rPr>
                <a:t>SUUNNITTELU</a:t>
              </a:r>
              <a:endParaRPr lang="fi-FI" sz="32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6" name="Ryhmä 5"/>
          <p:cNvGrpSpPr/>
          <p:nvPr/>
        </p:nvGrpSpPr>
        <p:grpSpPr>
          <a:xfrm>
            <a:off x="7251266" y="3112755"/>
            <a:ext cx="3201145" cy="2259036"/>
            <a:chOff x="4474816" y="1936865"/>
            <a:chExt cx="3201145" cy="2259036"/>
          </a:xfrm>
        </p:grpSpPr>
        <p:pic>
          <p:nvPicPr>
            <p:cNvPr id="4" name="Kuva 3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474816" y="1936865"/>
              <a:ext cx="3201145" cy="2259036"/>
            </a:xfrm>
            <a:prstGeom prst="rect">
              <a:avLst/>
            </a:prstGeom>
            <a:ln>
              <a:noFill/>
            </a:ln>
          </p:spPr>
        </p:pic>
        <p:sp>
          <p:nvSpPr>
            <p:cNvPr id="11" name="Tekstiruutu 10"/>
            <p:cNvSpPr txBox="1"/>
            <p:nvPr/>
          </p:nvSpPr>
          <p:spPr>
            <a:xfrm>
              <a:off x="5076311" y="2773995"/>
              <a:ext cx="2312620" cy="58477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fi-FI" sz="3200" dirty="0" smtClean="0">
                  <a:solidFill>
                    <a:schemeClr val="bg1"/>
                  </a:solidFill>
                </a:rPr>
                <a:t>TOTEUTUS</a:t>
              </a:r>
              <a:endParaRPr lang="fi-FI" sz="32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4" name="Ryhmä 13"/>
          <p:cNvGrpSpPr/>
          <p:nvPr/>
        </p:nvGrpSpPr>
        <p:grpSpPr>
          <a:xfrm>
            <a:off x="4312679" y="1558274"/>
            <a:ext cx="3985591" cy="1483048"/>
            <a:chOff x="8285435" y="1973017"/>
            <a:chExt cx="3201144" cy="2259036"/>
          </a:xfrm>
        </p:grpSpPr>
        <p:pic>
          <p:nvPicPr>
            <p:cNvPr id="5" name="Kuva 4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285435" y="1973017"/>
              <a:ext cx="3201144" cy="2259036"/>
            </a:xfrm>
            <a:prstGeom prst="rect">
              <a:avLst/>
            </a:prstGeom>
          </p:spPr>
        </p:pic>
        <p:sp>
          <p:nvSpPr>
            <p:cNvPr id="12" name="Tekstiruutu 11"/>
            <p:cNvSpPr txBox="1"/>
            <p:nvPr/>
          </p:nvSpPr>
          <p:spPr>
            <a:xfrm>
              <a:off x="8841117" y="2668019"/>
              <a:ext cx="2188383" cy="5847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i-FI" sz="3200" dirty="0" smtClean="0">
                  <a:solidFill>
                    <a:schemeClr val="bg1"/>
                  </a:solidFill>
                </a:rPr>
                <a:t>ARVIOINTI</a:t>
              </a:r>
              <a:endParaRPr lang="fi-FI" sz="3200" dirty="0">
                <a:solidFill>
                  <a:schemeClr val="bg1"/>
                </a:solidFill>
              </a:endParaRPr>
            </a:p>
          </p:txBody>
        </p:sp>
      </p:grpSp>
      <p:sp>
        <p:nvSpPr>
          <p:cNvPr id="16" name="Title 15"/>
          <p:cNvSpPr>
            <a:spLocks noGrp="1"/>
          </p:cNvSpPr>
          <p:nvPr>
            <p:ph type="title" idx="4294967295"/>
          </p:nvPr>
        </p:nvSpPr>
        <p:spPr>
          <a:xfrm>
            <a:off x="822285" y="523102"/>
            <a:ext cx="8543965" cy="766520"/>
          </a:xfrm>
        </p:spPr>
        <p:txBody>
          <a:bodyPr>
            <a:normAutofit/>
          </a:bodyPr>
          <a:lstStyle/>
          <a:p>
            <a:r>
              <a:rPr lang="fi-FI" b="1" dirty="0"/>
              <a:t>Kokonainen </a:t>
            </a:r>
            <a:r>
              <a:rPr lang="fi-FI" b="1" dirty="0" smtClean="0"/>
              <a:t>käsityöprosessi</a:t>
            </a:r>
            <a:endParaRPr lang="fi-FI" dirty="0"/>
          </a:p>
        </p:txBody>
      </p:sp>
      <p:sp>
        <p:nvSpPr>
          <p:cNvPr id="17" name="Ellipsi 16"/>
          <p:cNvSpPr/>
          <p:nvPr/>
        </p:nvSpPr>
        <p:spPr>
          <a:xfrm>
            <a:off x="2822302" y="5506547"/>
            <a:ext cx="7343079" cy="914400"/>
          </a:xfrm>
          <a:prstGeom prst="ellipse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2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Dokumentointi</a:t>
            </a:r>
          </a:p>
        </p:txBody>
      </p:sp>
      <p:grpSp>
        <p:nvGrpSpPr>
          <p:cNvPr id="18" name="Ryhmä 17"/>
          <p:cNvGrpSpPr/>
          <p:nvPr/>
        </p:nvGrpSpPr>
        <p:grpSpPr>
          <a:xfrm>
            <a:off x="2549940" y="3105935"/>
            <a:ext cx="3246482" cy="2259036"/>
            <a:chOff x="649429" y="2049961"/>
            <a:chExt cx="3246482" cy="2259036"/>
          </a:xfrm>
        </p:grpSpPr>
        <p:pic>
          <p:nvPicPr>
            <p:cNvPr id="19" name="Kuva 18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49429" y="2049961"/>
              <a:ext cx="3201145" cy="2259036"/>
            </a:xfrm>
            <a:prstGeom prst="rect">
              <a:avLst/>
            </a:prstGeom>
            <a:ln>
              <a:noFill/>
            </a:ln>
          </p:spPr>
        </p:pic>
        <p:sp>
          <p:nvSpPr>
            <p:cNvPr id="20" name="Tekstiruutu 19"/>
            <p:cNvSpPr txBox="1"/>
            <p:nvPr/>
          </p:nvSpPr>
          <p:spPr>
            <a:xfrm>
              <a:off x="1009479" y="2887092"/>
              <a:ext cx="2886432" cy="58477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fi-FI" sz="3200" dirty="0" smtClean="0">
                  <a:solidFill>
                    <a:schemeClr val="bg1"/>
                  </a:solidFill>
                </a:rPr>
                <a:t>SUUNNITTELU</a:t>
              </a:r>
              <a:endParaRPr lang="fi-FI" sz="32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1" name="Ryhmä 20"/>
          <p:cNvGrpSpPr/>
          <p:nvPr/>
        </p:nvGrpSpPr>
        <p:grpSpPr>
          <a:xfrm>
            <a:off x="7268690" y="3112755"/>
            <a:ext cx="3201145" cy="2259036"/>
            <a:chOff x="4474816" y="1936865"/>
            <a:chExt cx="3201145" cy="2259036"/>
          </a:xfrm>
        </p:grpSpPr>
        <p:pic>
          <p:nvPicPr>
            <p:cNvPr id="22" name="Kuva 21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474816" y="1936865"/>
              <a:ext cx="3201145" cy="2259036"/>
            </a:xfrm>
            <a:prstGeom prst="rect">
              <a:avLst/>
            </a:prstGeom>
            <a:ln>
              <a:noFill/>
            </a:ln>
          </p:spPr>
        </p:pic>
        <p:sp>
          <p:nvSpPr>
            <p:cNvPr id="23" name="Tekstiruutu 22"/>
            <p:cNvSpPr txBox="1"/>
            <p:nvPr/>
          </p:nvSpPr>
          <p:spPr>
            <a:xfrm>
              <a:off x="5076311" y="2773995"/>
              <a:ext cx="2312620" cy="58477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fi-FI" sz="3200" dirty="0" smtClean="0">
                  <a:solidFill>
                    <a:schemeClr val="bg1"/>
                  </a:solidFill>
                </a:rPr>
                <a:t>TOTEUTUS</a:t>
              </a:r>
              <a:endParaRPr lang="fi-FI" sz="32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4" name="Ryhmä 23"/>
          <p:cNvGrpSpPr/>
          <p:nvPr/>
        </p:nvGrpSpPr>
        <p:grpSpPr>
          <a:xfrm>
            <a:off x="4312679" y="1565094"/>
            <a:ext cx="3985591" cy="1483048"/>
            <a:chOff x="8285435" y="1973017"/>
            <a:chExt cx="3201144" cy="2259036"/>
          </a:xfrm>
        </p:grpSpPr>
        <p:pic>
          <p:nvPicPr>
            <p:cNvPr id="25" name="Kuva 24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285435" y="1973017"/>
              <a:ext cx="3201144" cy="2259036"/>
            </a:xfrm>
            <a:prstGeom prst="rect">
              <a:avLst/>
            </a:prstGeom>
          </p:spPr>
        </p:pic>
        <p:sp>
          <p:nvSpPr>
            <p:cNvPr id="26" name="Tekstiruutu 25"/>
            <p:cNvSpPr txBox="1"/>
            <p:nvPr/>
          </p:nvSpPr>
          <p:spPr>
            <a:xfrm>
              <a:off x="8841117" y="2668019"/>
              <a:ext cx="2188383" cy="5847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i-FI" sz="3200" dirty="0" smtClean="0">
                  <a:solidFill>
                    <a:schemeClr val="bg1"/>
                  </a:solidFill>
                </a:rPr>
                <a:t>ARVIOINTI</a:t>
              </a:r>
              <a:endParaRPr lang="fi-FI" sz="32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5" name="Ryhmä 14"/>
          <p:cNvGrpSpPr/>
          <p:nvPr/>
        </p:nvGrpSpPr>
        <p:grpSpPr>
          <a:xfrm>
            <a:off x="1477220" y="2619195"/>
            <a:ext cx="1974057" cy="1408835"/>
            <a:chOff x="275947" y="3394170"/>
            <a:chExt cx="1974057" cy="1408835"/>
          </a:xfrm>
        </p:grpSpPr>
        <p:pic>
          <p:nvPicPr>
            <p:cNvPr id="7" name="Kuva 6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75947" y="3394170"/>
              <a:ext cx="1974057" cy="1408835"/>
            </a:xfrm>
            <a:prstGeom prst="rect">
              <a:avLst/>
            </a:prstGeom>
          </p:spPr>
        </p:pic>
        <p:sp>
          <p:nvSpPr>
            <p:cNvPr id="13" name="Tekstiruutu 12"/>
            <p:cNvSpPr txBox="1"/>
            <p:nvPr/>
          </p:nvSpPr>
          <p:spPr>
            <a:xfrm>
              <a:off x="378002" y="3836977"/>
              <a:ext cx="153458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i-FI" sz="2800" dirty="0" smtClean="0">
                  <a:solidFill>
                    <a:schemeClr val="bg1"/>
                  </a:solidFill>
                </a:rPr>
                <a:t>Ideointi</a:t>
              </a:r>
              <a:endParaRPr lang="fi-FI" sz="2800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7163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1070</TotalTime>
  <Words>178</Words>
  <Application>Microsoft Office PowerPoint</Application>
  <PresentationFormat>Widescreen</PresentationFormat>
  <Paragraphs>56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Calibri</vt:lpstr>
      <vt:lpstr>Century Gothic</vt:lpstr>
      <vt:lpstr>Wingdings 2</vt:lpstr>
      <vt:lpstr>Austin</vt:lpstr>
      <vt:lpstr>Käsityö</vt:lpstr>
      <vt:lpstr>PowerPoint Presentation</vt:lpstr>
      <vt:lpstr>Käsityö</vt:lpstr>
      <vt:lpstr>PowerPoint Presentation</vt:lpstr>
      <vt:lpstr>Rakentelutehtävä</vt:lpstr>
      <vt:lpstr>Rakentelutehtävä</vt:lpstr>
      <vt:lpstr>PowerPoint Presentation</vt:lpstr>
      <vt:lpstr>PowerPoint Presentation</vt:lpstr>
      <vt:lpstr>Kokonainen käsityöprosessi</vt:lpstr>
      <vt:lpstr>PowerPoint Presentation</vt:lpstr>
      <vt:lpstr>PowerPoint Presentation</vt:lpstr>
      <vt:lpstr>PowerPoint Presentation</vt:lpstr>
      <vt:lpstr>PowerPoint Presentation</vt:lpstr>
    </vt:vector>
  </TitlesOfParts>
  <Company>University Of Jyväskylä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Käsityö</dc:title>
  <dc:creator>Rissanen, Timo</dc:creator>
  <cp:lastModifiedBy>Rissanen, Timo</cp:lastModifiedBy>
  <cp:revision>49</cp:revision>
  <cp:lastPrinted>2017-09-05T10:31:57Z</cp:lastPrinted>
  <dcterms:created xsi:type="dcterms:W3CDTF">2017-08-31T11:13:31Z</dcterms:created>
  <dcterms:modified xsi:type="dcterms:W3CDTF">2018-02-08T06:43:46Z</dcterms:modified>
</cp:coreProperties>
</file>