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</p:sldMasterIdLst>
  <p:sldIdLst>
    <p:sldId id="260" r:id="rId2"/>
    <p:sldId id="268" r:id="rId3"/>
    <p:sldId id="269" r:id="rId4"/>
    <p:sldId id="257" r:id="rId5"/>
    <p:sldId id="274" r:id="rId6"/>
    <p:sldId id="270" r:id="rId7"/>
    <p:sldId id="273" r:id="rId8"/>
    <p:sldId id="262" r:id="rId9"/>
    <p:sldId id="263" r:id="rId10"/>
    <p:sldId id="264" r:id="rId11"/>
    <p:sldId id="265" r:id="rId12"/>
    <p:sldId id="266" r:id="rId13"/>
    <p:sldId id="275" r:id="rId14"/>
    <p:sldId id="272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9"/>
    <p:restoredTop sz="94716"/>
  </p:normalViewPr>
  <p:slideViewPr>
    <p:cSldViewPr snapToGrid="0" snapToObjects="1">
      <p:cViewPr varScale="1">
        <p:scale>
          <a:sx n="59" d="100"/>
          <a:sy n="59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C0AD39-D70E-ED48-B5DE-4FE2E630B355}" type="datetimeFigureOut">
              <a:rPr lang="fi-FI" smtClean="0"/>
              <a:t>15.3.2018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780FA1-006D-5945-A23A-8E0074002D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start.luma.fi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89719" y="441429"/>
            <a:ext cx="10018713" cy="1283501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POMM1042 Käsityön soveltava osa (2 op)</a:t>
            </a:r>
            <a:br>
              <a:rPr lang="fi-FI" dirty="0" smtClean="0"/>
            </a:br>
            <a:r>
              <a:rPr lang="fi-FI" dirty="0" smtClean="0"/>
              <a:t>HYVO -16  ryhmä, Kevät 2018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1844566" y="1929882"/>
            <a:ext cx="9900744" cy="4234435"/>
          </a:xfrm>
        </p:spPr>
        <p:txBody>
          <a:bodyPr>
            <a:normAutofit lnSpcReduction="10000"/>
          </a:bodyPr>
          <a:lstStyle/>
          <a:p>
            <a:r>
              <a:rPr lang="fi-FI" sz="2800" b="1" dirty="0"/>
              <a:t>Demot: 24 tuntia</a:t>
            </a:r>
          </a:p>
          <a:p>
            <a:r>
              <a:rPr lang="fi-FI" sz="2800" b="1" dirty="0"/>
              <a:t>Itsenäistä työskentelyä </a:t>
            </a:r>
            <a:r>
              <a:rPr lang="fi-FI" sz="2800" b="1" dirty="0" smtClean="0"/>
              <a:t>28 </a:t>
            </a:r>
            <a:r>
              <a:rPr lang="fi-FI" sz="2800" b="1" dirty="0"/>
              <a:t>tuntia</a:t>
            </a:r>
          </a:p>
          <a:p>
            <a:pPr lvl="1"/>
            <a:r>
              <a:rPr lang="fi-FI" sz="2800" dirty="0" smtClean="0"/>
              <a:t>Soveltavaan projektiin valmistautuminen/työskentelyn suunnitteleminen</a:t>
            </a:r>
          </a:p>
          <a:p>
            <a:pPr lvl="1"/>
            <a:r>
              <a:rPr lang="fi-FI" sz="2800" dirty="0" smtClean="0"/>
              <a:t>esitelmän tekeminen 26.4 demolle</a:t>
            </a:r>
          </a:p>
          <a:p>
            <a:pPr marL="457200" lvl="1" indent="0">
              <a:buNone/>
            </a:pPr>
            <a:r>
              <a:rPr lang="fi-FI" sz="2800" b="1" dirty="0" smtClean="0"/>
              <a:t>TAI</a:t>
            </a:r>
          </a:p>
          <a:p>
            <a:pPr lvl="1"/>
            <a:r>
              <a:rPr lang="fi-FI" sz="2800" dirty="0" smtClean="0"/>
              <a:t>Oman projektin suunnittelu ja dokumentointi</a:t>
            </a:r>
          </a:p>
          <a:p>
            <a:pPr lvl="1"/>
            <a:r>
              <a:rPr lang="fi-FI" sz="2800" dirty="0" smtClean="0"/>
              <a:t>lyhyt esitelmä 26.4 demolle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7044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7076" y="188913"/>
            <a:ext cx="8213725" cy="1008062"/>
          </a:xfrm>
        </p:spPr>
        <p:txBody>
          <a:bodyPr/>
          <a:lstStyle/>
          <a:p>
            <a:r>
              <a:rPr lang="fi-FI" dirty="0" smtClean="0"/>
              <a:t>OPS 2014 Käsityö ja L3</a:t>
            </a:r>
            <a:endParaRPr lang="fi-FI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135560" y="1340768"/>
            <a:ext cx="9420564" cy="5112568"/>
          </a:xfrm>
        </p:spPr>
        <p:txBody>
          <a:bodyPr>
            <a:normAutofit/>
          </a:bodyPr>
          <a:lstStyle/>
          <a:p>
            <a:r>
              <a:rPr lang="fi-FI" dirty="0"/>
              <a:t>Käsityö on monimateriaalinen oppiaine, jossa toteutetaan käsityöilmaisuun, muotoiluun ja </a:t>
            </a:r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teknologiaan perustuvaa toimintaa.</a:t>
            </a:r>
          </a:p>
          <a:p>
            <a:r>
              <a:rPr lang="fi-FI" dirty="0"/>
              <a:t>Käsityön tekeminen </a:t>
            </a:r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on tutkivaa, keksivää ja kokeilevaa </a:t>
            </a:r>
            <a:r>
              <a:rPr lang="fi-FI" dirty="0"/>
              <a:t>toimintaa ja siinä toteutetaan ennakkoluulottomasti erilaisia visuaalisia, materiaalisia, teknisiä sekä valmistusmenetelmällisiä ratkaisuja. </a:t>
            </a:r>
          </a:p>
          <a:p>
            <a:r>
              <a:rPr lang="fi-FI" dirty="0"/>
              <a:t>Käsityössä opetellaan </a:t>
            </a:r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ymmärtämään, arvioimaan ja kehittämään erilaisia teknologisia sovelluksia </a:t>
            </a:r>
            <a:r>
              <a:rPr lang="fi-FI" dirty="0"/>
              <a:t>sekä käyttämään opittuja tietoja ja taitoja arjessa. </a:t>
            </a:r>
          </a:p>
          <a:p>
            <a:r>
              <a:rPr lang="fi-FI" dirty="0"/>
              <a:t>Oppilaiden kanssa </a:t>
            </a:r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tutkitaan arjen teknologiaa </a:t>
            </a:r>
            <a:r>
              <a:rPr lang="fi-FI" dirty="0"/>
              <a:t>ja sen merkitystä päivittäisessä elämässä sekä opitaan, mitä teknisten laitteiden turvallinen käyttö edellyttää. </a:t>
            </a:r>
          </a:p>
        </p:txBody>
      </p:sp>
    </p:spTree>
    <p:extLst>
      <p:ext uri="{BB962C8B-B14F-4D97-AF65-F5344CB8AC3E}">
        <p14:creationId xmlns:p14="http://schemas.microsoft.com/office/powerpoint/2010/main" val="1708520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06" y="4260199"/>
            <a:ext cx="2911475" cy="2182813"/>
          </a:xfr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30" y="4282772"/>
            <a:ext cx="3235764" cy="21602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51" y="2270255"/>
            <a:ext cx="2448272" cy="3264363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2351585" y="163698"/>
            <a:ext cx="885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Esimerkkejä erilaisista rakenteluprojekteista</a:t>
            </a:r>
          </a:p>
        </p:txBody>
      </p:sp>
      <p:pic>
        <p:nvPicPr>
          <p:cNvPr id="11" name="Kuva 10" descr="DSC_01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79" y="1058950"/>
            <a:ext cx="4440302" cy="2952328"/>
          </a:xfrm>
          <a:prstGeom prst="rect">
            <a:avLst/>
          </a:prstGeom>
        </p:spPr>
      </p:pic>
      <p:pic>
        <p:nvPicPr>
          <p:cNvPr id="12" name="Picture 4" descr="IMG_22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30" y="1058950"/>
            <a:ext cx="2213201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20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07" y="1363729"/>
            <a:ext cx="3300335" cy="440044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77" y="193028"/>
            <a:ext cx="2445453" cy="3260604"/>
          </a:xfrm>
          <a:prstGeom prst="rect">
            <a:avLst/>
          </a:prstGeom>
        </p:spPr>
      </p:pic>
      <p:pic>
        <p:nvPicPr>
          <p:cNvPr id="7" name="Sisällön paikkamerkki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38" y="188641"/>
            <a:ext cx="2448743" cy="3264991"/>
          </a:xfrm>
          <a:prstGeom prst="rect">
            <a:avLst/>
          </a:prstGeom>
        </p:spPr>
      </p:pic>
      <p:pic>
        <p:nvPicPr>
          <p:cNvPr id="8" name="Kuva 7" descr="DSCN0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39" y="3578963"/>
            <a:ext cx="2448743" cy="31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4" descr="DSCN00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65" y="3563952"/>
            <a:ext cx="2376265" cy="316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94670" y="260132"/>
            <a:ext cx="10018713" cy="1505606"/>
          </a:xfrm>
        </p:spPr>
        <p:txBody>
          <a:bodyPr/>
          <a:lstStyle/>
          <a:p>
            <a:r>
              <a:rPr lang="fi-FI" dirty="0" smtClean="0"/>
              <a:t>Ongelmanratkaisutehtävä</a:t>
            </a:r>
            <a:br>
              <a:rPr lang="fi-FI" dirty="0" smtClean="0"/>
            </a:br>
            <a:r>
              <a:rPr lang="fi-FI" dirty="0" smtClean="0"/>
              <a:t>”Ötökkää metsästämässä”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4310" y="1923392"/>
            <a:ext cx="10018713" cy="471389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2600" dirty="0"/>
              <a:t>Ryhmien tehtävänä on </a:t>
            </a:r>
            <a:r>
              <a:rPr lang="fi-FI" sz="2600" dirty="0" smtClean="0"/>
              <a:t>rakentaa </a:t>
            </a:r>
            <a:r>
              <a:rPr lang="fi-FI" sz="2600" dirty="0"/>
              <a:t>annetuista materiaaleista ratkaisu, joka mahdollistaa </a:t>
            </a:r>
            <a:r>
              <a:rPr lang="fi-FI" sz="2600" dirty="0" smtClean="0"/>
              <a:t>ötökän siirtämisen turvallisesti toiseen huoneeseen.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600" dirty="0" smtClean="0"/>
              <a:t>Aikaa ratkaisun toteuttamiseen 20 min.</a:t>
            </a:r>
            <a:endParaRPr lang="fi-FI" sz="26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600" b="1" dirty="0" smtClean="0"/>
              <a:t>Käytettävissä</a:t>
            </a:r>
            <a:endParaRPr lang="fi-FI" sz="2200" b="1" dirty="0"/>
          </a:p>
          <a:p>
            <a:r>
              <a:rPr lang="fi-FI" dirty="0" smtClean="0"/>
              <a:t>Kartonkia, piipunrassi, tilkkuja, puurima </a:t>
            </a:r>
            <a:r>
              <a:rPr lang="fi-FI" dirty="0"/>
              <a:t>1 </a:t>
            </a:r>
            <a:r>
              <a:rPr lang="fi-FI" dirty="0" smtClean="0"/>
              <a:t>kpl, teippiä </a:t>
            </a:r>
            <a:r>
              <a:rPr lang="fi-FI" dirty="0"/>
              <a:t>n. 20 </a:t>
            </a:r>
            <a:r>
              <a:rPr lang="fi-FI" dirty="0" smtClean="0"/>
              <a:t>cm, lankaa, vanua, haaraniittejä </a:t>
            </a:r>
            <a:r>
              <a:rPr lang="fi-FI" dirty="0"/>
              <a:t>3 </a:t>
            </a:r>
            <a:r>
              <a:rPr lang="fi-FI" dirty="0" smtClean="0"/>
              <a:t>kpl, kuminauhoja </a:t>
            </a:r>
            <a:r>
              <a:rPr lang="fi-FI" dirty="0"/>
              <a:t>2 </a:t>
            </a:r>
            <a:r>
              <a:rPr lang="fi-FI" dirty="0" smtClean="0"/>
              <a:t>kpl, kuumaliimaa</a:t>
            </a:r>
            <a:endParaRPr lang="fi-FI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600" b="1" dirty="0" smtClean="0"/>
              <a:t>Kriteereitä</a:t>
            </a:r>
            <a:endParaRPr lang="fi-FI" sz="2600" b="1" dirty="0"/>
          </a:p>
          <a:p>
            <a:pPr lvl="1">
              <a:lnSpc>
                <a:spcPct val="90000"/>
              </a:lnSpc>
            </a:pPr>
            <a:r>
              <a:rPr lang="fi-FI" dirty="0"/>
              <a:t>r</a:t>
            </a:r>
            <a:r>
              <a:rPr lang="fi-FI" dirty="0" smtClean="0"/>
              <a:t>akennelmassa </a:t>
            </a:r>
            <a:r>
              <a:rPr lang="fi-FI" dirty="0"/>
              <a:t>on hyödynnetty </a:t>
            </a:r>
            <a:r>
              <a:rPr lang="fi-FI" dirty="0" smtClean="0"/>
              <a:t>vain käytettävissä olevia materiaaleja</a:t>
            </a:r>
          </a:p>
          <a:p>
            <a:pPr lvl="1">
              <a:lnSpc>
                <a:spcPct val="90000"/>
              </a:lnSpc>
            </a:pPr>
            <a:r>
              <a:rPr lang="fi-FI" dirty="0" smtClean="0"/>
              <a:t>ötökkä pääsee turvaan rakennelman avulla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6244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1413" y="494531"/>
            <a:ext cx="9905998" cy="1478570"/>
          </a:xfrm>
        </p:spPr>
        <p:txBody>
          <a:bodyPr/>
          <a:lstStyle/>
          <a:p>
            <a:r>
              <a:rPr lang="fi-FI" dirty="0"/>
              <a:t>O</a:t>
            </a:r>
            <a:r>
              <a:rPr lang="fi-FI" dirty="0" smtClean="0"/>
              <a:t>man </a:t>
            </a:r>
            <a:r>
              <a:rPr lang="fi-FI" dirty="0"/>
              <a:t>kehityssuunnitelman laatiminen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9255" y="1371600"/>
            <a:ext cx="9768816" cy="3489435"/>
          </a:xfrm>
        </p:spPr>
        <p:txBody>
          <a:bodyPr>
            <a:normAutofit/>
          </a:bodyPr>
          <a:lstStyle/>
          <a:p>
            <a:r>
              <a:rPr lang="fi-FI" sz="2800" dirty="0"/>
              <a:t>M</a:t>
            </a:r>
            <a:r>
              <a:rPr lang="fi-FI" sz="2800" dirty="0" smtClean="0"/>
              <a:t>itä </a:t>
            </a:r>
            <a:r>
              <a:rPr lang="fi-FI" sz="2800" dirty="0"/>
              <a:t>TN tekniikkaa/työvälinettä/konetta haluaisin käyttää tai syventää osaamistani</a:t>
            </a:r>
            <a:r>
              <a:rPr lang="fi-FI" sz="2800" dirty="0" smtClean="0"/>
              <a:t>? (moniste)</a:t>
            </a:r>
          </a:p>
          <a:p>
            <a:r>
              <a:rPr lang="fi-FI" sz="2800" dirty="0" smtClean="0"/>
              <a:t>Työskentely demolla 3.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469" y="3479800"/>
            <a:ext cx="5644444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7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1531608" y="134007"/>
            <a:ext cx="10018713" cy="1752599"/>
          </a:xfrm>
        </p:spPr>
        <p:txBody>
          <a:bodyPr/>
          <a:lstStyle/>
          <a:p>
            <a:r>
              <a:rPr lang="fi-FI" dirty="0" smtClean="0"/>
              <a:t>Kurssin toimintavaihtoehdot (8 tuntia)</a:t>
            </a:r>
            <a:endParaRPr lang="fi-FI" dirty="0"/>
          </a:p>
        </p:txBody>
      </p:sp>
      <p:sp>
        <p:nvSpPr>
          <p:cNvPr id="12" name="Tekstiruutu 11"/>
          <p:cNvSpPr txBox="1"/>
          <p:nvPr/>
        </p:nvSpPr>
        <p:spPr>
          <a:xfrm>
            <a:off x="1545017" y="2151639"/>
            <a:ext cx="31531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i-FI" sz="2800" b="1" dirty="0" smtClean="0"/>
              <a:t>Osallistuminen </a:t>
            </a:r>
            <a:r>
              <a:rPr lang="fi-FI" sz="2800" b="1" dirty="0" err="1" smtClean="0"/>
              <a:t>StarT</a:t>
            </a:r>
            <a:r>
              <a:rPr lang="fi-FI" sz="2800" b="1" dirty="0" smtClean="0"/>
              <a:t> </a:t>
            </a:r>
            <a:r>
              <a:rPr lang="fi-FI" sz="2800" b="1" dirty="0"/>
              <a:t>–</a:t>
            </a:r>
            <a:r>
              <a:rPr lang="fi-FI" sz="2800" b="1" dirty="0" smtClean="0"/>
              <a:t>päivään </a:t>
            </a:r>
            <a:r>
              <a:rPr lang="fi-FI" sz="2800" b="1" dirty="0" smtClean="0">
                <a:solidFill>
                  <a:schemeClr val="accent5"/>
                </a:solidFill>
              </a:rPr>
              <a:t>Ti 10.4 </a:t>
            </a:r>
            <a:r>
              <a:rPr lang="fi-FI" sz="2800" b="1" dirty="0" smtClean="0"/>
              <a:t>klo 8-14</a:t>
            </a:r>
          </a:p>
          <a:p>
            <a:pPr marL="457200" indent="-457200">
              <a:buAutoNum type="arabicPeriod"/>
            </a:pPr>
            <a:endParaRPr lang="fi-FI" sz="2800" b="1" dirty="0" smtClean="0"/>
          </a:p>
          <a:p>
            <a:r>
              <a:rPr lang="fi-FI" sz="2400" dirty="0" smtClean="0"/>
              <a:t>- </a:t>
            </a:r>
            <a:r>
              <a:rPr lang="fi-FI" sz="2400" dirty="0"/>
              <a:t>tutorin </a:t>
            </a:r>
            <a:r>
              <a:rPr lang="fi-FI" sz="2400" dirty="0" smtClean="0"/>
              <a:t>tehtävät</a:t>
            </a:r>
            <a:endParaRPr lang="fi-FI" sz="2400" dirty="0"/>
          </a:p>
          <a:p>
            <a:r>
              <a:rPr lang="fi-FI" sz="2400" dirty="0" smtClean="0"/>
              <a:t>- työpajoihin </a:t>
            </a:r>
            <a:r>
              <a:rPr lang="fi-FI" sz="2400" dirty="0"/>
              <a:t>tutustuminen </a:t>
            </a:r>
            <a:r>
              <a:rPr lang="fi-FI" sz="2400" b="1" dirty="0"/>
              <a:t>Ma 9.4 klo 14-17</a:t>
            </a:r>
            <a:endParaRPr lang="fi-FI" sz="2400" dirty="0"/>
          </a:p>
        </p:txBody>
      </p:sp>
      <p:sp>
        <p:nvSpPr>
          <p:cNvPr id="13" name="Tekstiruutu 12"/>
          <p:cNvSpPr txBox="1"/>
          <p:nvPr/>
        </p:nvSpPr>
        <p:spPr>
          <a:xfrm>
            <a:off x="4790985" y="2120112"/>
            <a:ext cx="343688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i-FI" sz="2800" b="1" dirty="0" smtClean="0"/>
              <a:t>2. Maker työpajan pitäminen Jokelan koululla 3-4 </a:t>
            </a:r>
            <a:r>
              <a:rPr lang="fi-FI" sz="2800" b="1" dirty="0" err="1" smtClean="0"/>
              <a:t>lk:lle</a:t>
            </a:r>
            <a:r>
              <a:rPr lang="fi-FI" sz="2800" b="1" dirty="0" smtClean="0"/>
              <a:t> </a:t>
            </a:r>
            <a:r>
              <a:rPr lang="fi-FI" sz="2800" b="1" dirty="0" smtClean="0">
                <a:solidFill>
                  <a:schemeClr val="accent5"/>
                </a:solidFill>
              </a:rPr>
              <a:t>Ti 24.4 </a:t>
            </a:r>
            <a:r>
              <a:rPr lang="fi-FI" sz="2800" b="1" dirty="0" smtClean="0"/>
              <a:t>klo 14-15.30</a:t>
            </a:r>
          </a:p>
          <a:p>
            <a:pPr lvl="1"/>
            <a:endParaRPr lang="fi-FI" sz="2800" b="1" dirty="0"/>
          </a:p>
          <a:p>
            <a:pPr lvl="1"/>
            <a:r>
              <a:rPr lang="fi-FI" sz="2400" dirty="0" smtClean="0"/>
              <a:t>- </a:t>
            </a:r>
            <a:r>
              <a:rPr lang="fi-FI" sz="2400" dirty="0"/>
              <a:t>t</a:t>
            </a:r>
            <a:r>
              <a:rPr lang="fi-FI" sz="2400" dirty="0" smtClean="0"/>
              <a:t>yöpajan suunnitteleminen ja pitäminen</a:t>
            </a:r>
          </a:p>
          <a:p>
            <a:pPr lvl="1"/>
            <a:endParaRPr lang="fi-FI" sz="2800" b="1" dirty="0"/>
          </a:p>
        </p:txBody>
      </p:sp>
      <p:sp>
        <p:nvSpPr>
          <p:cNvPr id="15" name="Tekstiruutu 14"/>
          <p:cNvSpPr txBox="1"/>
          <p:nvPr/>
        </p:nvSpPr>
        <p:spPr>
          <a:xfrm>
            <a:off x="8665776" y="2120107"/>
            <a:ext cx="31531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 smtClean="0"/>
              <a:t>3. </a:t>
            </a:r>
            <a:r>
              <a:rPr lang="fi-FI" sz="2800" b="1" dirty="0" err="1" smtClean="0"/>
              <a:t>The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Shoe</a:t>
            </a:r>
            <a:r>
              <a:rPr lang="fi-FI" sz="2800" b="1" dirty="0" smtClean="0"/>
              <a:t> -</a:t>
            </a:r>
            <a:r>
              <a:rPr lang="fi-FI" sz="2800" b="1" dirty="0" err="1" smtClean="0"/>
              <a:t>project</a:t>
            </a:r>
            <a:endParaRPr lang="fi-FI" sz="2800" b="1" dirty="0" smtClean="0"/>
          </a:p>
          <a:p>
            <a:pPr marL="457200" indent="-457200">
              <a:buAutoNum type="arabicPeriod"/>
            </a:pPr>
            <a:endParaRPr lang="fi-FI" sz="2800" b="1" dirty="0" smtClean="0"/>
          </a:p>
          <a:p>
            <a:r>
              <a:rPr lang="fi-FI" sz="2400" dirty="0" smtClean="0"/>
              <a:t>-osallistuminen Korpissa merkityille demoille, sekä oman työ loppuun saattaminen OTO-ajalla</a:t>
            </a:r>
            <a:endParaRPr lang="fi-FI" sz="2400" dirty="0"/>
          </a:p>
        </p:txBody>
      </p:sp>
      <p:sp>
        <p:nvSpPr>
          <p:cNvPr id="16" name="Tekstiruutu 15"/>
          <p:cNvSpPr txBox="1"/>
          <p:nvPr/>
        </p:nvSpPr>
        <p:spPr>
          <a:xfrm>
            <a:off x="4416075" y="4228381"/>
            <a:ext cx="75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solidFill>
                  <a:schemeClr val="accent5"/>
                </a:solidFill>
              </a:rPr>
              <a:t>TAI</a:t>
            </a:r>
            <a:endParaRPr lang="fi-FI" sz="3200" dirty="0">
              <a:solidFill>
                <a:schemeClr val="accent5"/>
              </a:solidFill>
            </a:endParaRPr>
          </a:p>
        </p:txBody>
      </p:sp>
      <p:sp>
        <p:nvSpPr>
          <p:cNvPr id="17" name="Tekstiruutu 16"/>
          <p:cNvSpPr txBox="1"/>
          <p:nvPr/>
        </p:nvSpPr>
        <p:spPr>
          <a:xfrm>
            <a:off x="7818859" y="4228381"/>
            <a:ext cx="75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solidFill>
                  <a:schemeClr val="accent5"/>
                </a:solidFill>
              </a:rPr>
              <a:t>TAI</a:t>
            </a:r>
            <a:endParaRPr lang="fi-FI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4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4310" y="157656"/>
            <a:ext cx="10018713" cy="1387366"/>
          </a:xfrm>
        </p:spPr>
        <p:txBody>
          <a:bodyPr/>
          <a:lstStyle/>
          <a:p>
            <a:r>
              <a:rPr lang="fi-FI" dirty="0" smtClean="0"/>
              <a:t>Demot (24 t)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891862" y="2028496"/>
            <a:ext cx="9611161" cy="46560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 smtClean="0"/>
              <a:t>1. To 15.3 klo 8:15-11.30   Yhdessä (E-rakennus)</a:t>
            </a:r>
          </a:p>
          <a:p>
            <a:pPr marL="0" indent="0">
              <a:buNone/>
            </a:pPr>
            <a:r>
              <a:rPr lang="fi-FI" sz="3200" dirty="0" smtClean="0"/>
              <a:t>2. To 22.3 klo </a:t>
            </a:r>
            <a:r>
              <a:rPr lang="fi-FI" sz="3200" dirty="0"/>
              <a:t>8:15-11.30 </a:t>
            </a:r>
            <a:r>
              <a:rPr lang="fi-FI" sz="3200" dirty="0" smtClean="0"/>
              <a:t>  Yhdessä (X-rakennus)</a:t>
            </a:r>
          </a:p>
          <a:p>
            <a:pPr marL="0" indent="0">
              <a:buNone/>
            </a:pPr>
            <a:r>
              <a:rPr lang="fi-FI" sz="3200" dirty="0" smtClean="0"/>
              <a:t>3. To 5.4 </a:t>
            </a:r>
            <a:r>
              <a:rPr lang="fi-FI" sz="3200" dirty="0"/>
              <a:t>klo 8:15-11.30 </a:t>
            </a:r>
            <a:r>
              <a:rPr lang="fi-FI" sz="3200" dirty="0" smtClean="0"/>
              <a:t>    Yhdessä (E-rakennus)</a:t>
            </a:r>
          </a:p>
          <a:p>
            <a:pPr marL="0" indent="0">
              <a:buNone/>
            </a:pP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4. To 10.4 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klo 8:15-11.30 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 Vain </a:t>
            </a:r>
            <a:r>
              <a:rPr lang="fi-FI" sz="32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3200" dirty="0" err="1" smtClean="0">
                <a:solidFill>
                  <a:schemeClr val="accent1">
                    <a:lumMod val="75000"/>
                  </a:schemeClr>
                </a:solidFill>
              </a:rPr>
              <a:t>Shoe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3200" dirty="0" err="1" smtClean="0">
                <a:solidFill>
                  <a:schemeClr val="accent1">
                    <a:lumMod val="75000"/>
                  </a:schemeClr>
                </a:solidFill>
              </a:rPr>
              <a:t>project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 valinneet 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(X-rakennus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5. To 19.4 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klo 8:15-11.30 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  Vain </a:t>
            </a:r>
            <a:r>
              <a:rPr lang="fi-FI" sz="32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3200" dirty="0" err="1">
                <a:solidFill>
                  <a:schemeClr val="accent1">
                    <a:lumMod val="75000"/>
                  </a:schemeClr>
                </a:solidFill>
              </a:rPr>
              <a:t>Shoe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3200" dirty="0" err="1">
                <a:solidFill>
                  <a:schemeClr val="accent1">
                    <a:lumMod val="75000"/>
                  </a:schemeClr>
                </a:solidFill>
              </a:rPr>
              <a:t>project</a:t>
            </a:r>
            <a:r>
              <a:rPr lang="fi-FI" sz="3200" dirty="0">
                <a:solidFill>
                  <a:schemeClr val="accent1">
                    <a:lumMod val="75000"/>
                  </a:schemeClr>
                </a:solidFill>
              </a:rPr>
              <a:t> valinneet </a:t>
            </a:r>
            <a:r>
              <a:rPr lang="fi-FI" sz="3200" dirty="0" smtClean="0">
                <a:solidFill>
                  <a:schemeClr val="accent1">
                    <a:lumMod val="75000"/>
                  </a:schemeClr>
                </a:solidFill>
              </a:rPr>
              <a:t>(X ja E-rakennus)</a:t>
            </a:r>
          </a:p>
          <a:p>
            <a:pPr marL="0" indent="0">
              <a:buNone/>
            </a:pPr>
            <a:r>
              <a:rPr lang="fi-FI" sz="3200" dirty="0" smtClean="0"/>
              <a:t>6. To 26.4 </a:t>
            </a:r>
            <a:r>
              <a:rPr lang="fi-FI" sz="3200" dirty="0"/>
              <a:t>klo 8:15-11.30 </a:t>
            </a:r>
            <a:r>
              <a:rPr lang="fi-FI" sz="3200" dirty="0" smtClean="0"/>
              <a:t> Yhdessä (X-rakennus</a:t>
            </a:r>
            <a:r>
              <a:rPr lang="fi-FI" sz="3200" dirty="0"/>
              <a:t>)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973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024759"/>
          </a:xfrm>
        </p:spPr>
        <p:txBody>
          <a:bodyPr/>
          <a:lstStyle/>
          <a:p>
            <a:r>
              <a:rPr lang="fi-FI" dirty="0" err="1" smtClean="0"/>
              <a:t>StarT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55379" y="1292772"/>
            <a:ext cx="9847643" cy="53760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i-FI" sz="3500" b="1" dirty="0"/>
              <a:t>Y</a:t>
            </a:r>
            <a:r>
              <a:rPr lang="fi-FI" sz="3500" b="1" dirty="0" smtClean="0"/>
              <a:t>hdessä </a:t>
            </a:r>
            <a:r>
              <a:rPr lang="fi-FI" sz="3500" b="1" dirty="0"/>
              <a:t>hyvään </a:t>
            </a:r>
            <a:r>
              <a:rPr lang="fi-FI" sz="3500" b="1" dirty="0" smtClean="0"/>
              <a:t>tulevaisuuteen</a:t>
            </a:r>
          </a:p>
          <a:p>
            <a:pPr marL="0" lvl="1" indent="0" algn="ctr">
              <a:buNone/>
            </a:pPr>
            <a:r>
              <a:rPr lang="fi-FI" sz="2800" dirty="0" smtClean="0"/>
              <a:t>(OKL </a:t>
            </a:r>
            <a:r>
              <a:rPr lang="fi-FI" sz="2800" dirty="0"/>
              <a:t>mukana </a:t>
            </a:r>
            <a:r>
              <a:rPr lang="fi-FI" sz="2800" dirty="0" smtClean="0"/>
              <a:t>yhteistyössä) </a:t>
            </a:r>
            <a:r>
              <a:rPr lang="fi-FI" dirty="0">
                <a:hlinkClick r:id="rId2"/>
              </a:rPr>
              <a:t>http://</a:t>
            </a:r>
            <a:r>
              <a:rPr lang="fi-FI" dirty="0" smtClean="0">
                <a:hlinkClick r:id="rId2"/>
              </a:rPr>
              <a:t>start.luma.fi</a:t>
            </a:r>
            <a:endParaRPr lang="fi-FI" sz="2800" b="1" dirty="0" smtClean="0"/>
          </a:p>
          <a:p>
            <a:pPr marL="0" indent="0">
              <a:buNone/>
            </a:pPr>
            <a:r>
              <a:rPr lang="fi-FI" sz="2800" dirty="0" err="1" smtClean="0"/>
              <a:t>StarT</a:t>
            </a:r>
            <a:r>
              <a:rPr lang="fi-FI" sz="2800" dirty="0" smtClean="0"/>
              <a:t> </a:t>
            </a:r>
            <a:r>
              <a:rPr lang="fi-FI" sz="2800" dirty="0"/>
              <a:t>tukee uusien kansallisten opetussuunnitelman perusteiden mukaisia tavoitteita mm. </a:t>
            </a:r>
            <a:r>
              <a:rPr lang="fi-FI" sz="2800" b="1" dirty="0"/>
              <a:t>projektioppimisesta, oppivasta yhteisöstä, tutkimuksellisesta opiskelusta</a:t>
            </a:r>
            <a:r>
              <a:rPr lang="fi-FI" sz="2800" dirty="0"/>
              <a:t>, eheytyvästä opetuksesta, ilmiöpohjaisesta opiskelusta, maasto-opetuksesta sekä modernin teknologian ja koulun ulkopuolisten oppimisympäristöjen hyödyntämisestä</a:t>
            </a:r>
            <a:r>
              <a:rPr lang="fi-FI" sz="2800" dirty="0" smtClean="0"/>
              <a:t>.</a:t>
            </a:r>
          </a:p>
          <a:p>
            <a:pPr marL="0" indent="0">
              <a:buNone/>
            </a:pPr>
            <a:endParaRPr lang="fi-FI" sz="2800" b="1" dirty="0" smtClean="0"/>
          </a:p>
          <a:p>
            <a:r>
              <a:rPr lang="fi-FI" sz="2800" b="1" dirty="0" err="1" smtClean="0"/>
              <a:t>StarT</a:t>
            </a:r>
            <a:r>
              <a:rPr lang="fi-FI" sz="2800" b="1" dirty="0" smtClean="0"/>
              <a:t> </a:t>
            </a:r>
            <a:r>
              <a:rPr lang="fi-FI" sz="2800" b="1" dirty="0"/>
              <a:t>-</a:t>
            </a:r>
            <a:r>
              <a:rPr lang="fi-FI" sz="2800" b="1" dirty="0" err="1"/>
              <a:t>festarit</a:t>
            </a:r>
            <a:r>
              <a:rPr lang="fi-FI" sz="2800" b="1" dirty="0"/>
              <a:t> Jyväskylän yliopistolla </a:t>
            </a:r>
            <a:r>
              <a:rPr lang="fi-FI" sz="2800" b="1" dirty="0">
                <a:solidFill>
                  <a:srgbClr val="FF0000"/>
                </a:solidFill>
              </a:rPr>
              <a:t>10.4.2018</a:t>
            </a:r>
          </a:p>
          <a:p>
            <a:pPr lvl="1"/>
            <a:r>
              <a:rPr lang="fi-FI" sz="2400" dirty="0"/>
              <a:t>Tutorina </a:t>
            </a:r>
            <a:r>
              <a:rPr lang="fi-FI" sz="2400" dirty="0" smtClean="0"/>
              <a:t>toimiminen</a:t>
            </a:r>
          </a:p>
          <a:p>
            <a:pPr>
              <a:buFontTx/>
              <a:buChar char="-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34163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16" y="0"/>
            <a:ext cx="8731489" cy="6858000"/>
          </a:xfrm>
        </p:spPr>
      </p:pic>
    </p:spTree>
    <p:extLst>
      <p:ext uri="{BB962C8B-B14F-4D97-AF65-F5344CB8AC3E}">
        <p14:creationId xmlns:p14="http://schemas.microsoft.com/office/powerpoint/2010/main" val="178599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31153" y="402021"/>
            <a:ext cx="10018713" cy="1363718"/>
          </a:xfrm>
        </p:spPr>
        <p:txBody>
          <a:bodyPr/>
          <a:lstStyle/>
          <a:p>
            <a:r>
              <a:rPr lang="fi-FI" smtClean="0"/>
              <a:t>Maker –työpaja </a:t>
            </a:r>
            <a:r>
              <a:rPr lang="fi-FI" dirty="0" smtClean="0"/>
              <a:t>Jokelan koululla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0452" y="2106881"/>
            <a:ext cx="4018099" cy="3860182"/>
          </a:xfrm>
          <a:prstGeom prst="rect">
            <a:avLst/>
          </a:prstGeom>
        </p:spPr>
      </p:pic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607968" y="2540785"/>
            <a:ext cx="4895056" cy="3124200"/>
          </a:xfrm>
        </p:spPr>
        <p:txBody>
          <a:bodyPr>
            <a:normAutofit/>
          </a:bodyPr>
          <a:lstStyle/>
          <a:p>
            <a:r>
              <a:rPr lang="fi-FI" sz="2800" b="1" dirty="0" smtClean="0"/>
              <a:t>Ti 24.4 klo 14.00-15.30 3-4lk:lle</a:t>
            </a:r>
          </a:p>
          <a:p>
            <a:r>
              <a:rPr lang="fi-FI" sz="2800" dirty="0" smtClean="0"/>
              <a:t>Teemana jokin teknologiarakentelu, niin että lapset saisivat jotain mukaansa.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9975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765319"/>
              </p:ext>
            </p:extLst>
          </p:nvPr>
        </p:nvGraphicFramePr>
        <p:xfrm>
          <a:off x="2627586" y="315311"/>
          <a:ext cx="8534402" cy="620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11</a:t>
                      </a:r>
                      <a:endParaRPr lang="fi-FI" sz="3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</a:t>
                      </a:r>
                      <a:endParaRPr lang="fi-FI" sz="3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15.3.2018</a:t>
                      </a:r>
                      <a:endParaRPr lang="fi-FI" sz="3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08:15-11:30</a:t>
                      </a:r>
                      <a:endParaRPr lang="fi-FI" sz="3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E-</a:t>
                      </a:r>
                      <a:r>
                        <a:rPr lang="fi-FI" sz="1400" b="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 baseline="0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i-FI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ALOITUS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Tehtävä </a:t>
                      </a:r>
                      <a:r>
                        <a:rPr lang="fi-FI" sz="1800" b="1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Pedanet</a:t>
                      </a:r>
                      <a:r>
                        <a:rPr lang="fi-FI" sz="1800" b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: Ke-ke</a:t>
                      </a:r>
                      <a:r>
                        <a:rPr lang="fi-FI" sz="1800" b="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ja t</a:t>
                      </a:r>
                      <a:r>
                        <a:rPr lang="fi-FI" sz="1800" b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uunaus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i-FI" sz="1800" b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Demolle </a:t>
                      </a:r>
                      <a:r>
                        <a:rPr lang="fi-FI" sz="1800" b="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22.3.</a:t>
                      </a:r>
                      <a:endParaRPr lang="fi-FI" sz="3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12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22.3.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8:15-11:30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X-</a:t>
                      </a:r>
                      <a:r>
                        <a:rPr lang="fi-FI" sz="14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Tuunauspaja</a:t>
                      </a:r>
                      <a:endParaRPr lang="fi-FI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14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5.4.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8:15-11:30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E-</a:t>
                      </a:r>
                      <a:r>
                        <a:rPr lang="fi-FI" sz="14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i-FI" sz="1800" b="1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Tekniikat</a:t>
                      </a:r>
                      <a:r>
                        <a:rPr lang="fi-FI" sz="1800" b="1" baseline="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ja koneet syventyminen</a:t>
                      </a:r>
                      <a:endParaRPr lang="fi-FI" sz="18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7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ti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10.4.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8:15-11:30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X-</a:t>
                      </a:r>
                      <a:r>
                        <a:rPr lang="fi-FI" sz="14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POPS 2014: ”Tuote</a:t>
                      </a:r>
                      <a:r>
                        <a:rPr lang="fi-FI" sz="180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teos</a:t>
                      </a: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”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Fullbright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visitor from Arizona,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Boulder. Art teacher,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Sarah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Flynn: </a:t>
                      </a:r>
                      <a:endParaRPr lang="en-US" sz="180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Shoe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–project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Dokumentointi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Projektikuvaus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sanoin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ja </a:t>
                      </a:r>
                      <a:r>
                        <a:rPr lang="en-US" sz="1800" b="0" baseline="0" dirty="0" err="1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kuvin</a:t>
                      </a:r>
                      <a:endParaRPr lang="fi-FI" sz="3200" b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16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19.4.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8:15-11:30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X-</a:t>
                      </a:r>
                      <a:r>
                        <a:rPr lang="fi-FI" sz="14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140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E-</a:t>
                      </a:r>
                      <a:r>
                        <a:rPr lang="fi-FI" sz="140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rak</a:t>
                      </a:r>
                      <a:endParaRPr lang="fi-FI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The </a:t>
                      </a:r>
                      <a:r>
                        <a:rPr lang="fi-FI" sz="1800" b="1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Shoe</a:t>
                      </a:r>
                      <a:r>
                        <a:rPr lang="fi-FI" sz="18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–</a:t>
                      </a:r>
                      <a:r>
                        <a:rPr lang="fi-FI" sz="1800" b="1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project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17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to</a:t>
                      </a:r>
                      <a:endParaRPr lang="fi-FI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26.4.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8:15-11:30</a:t>
                      </a:r>
                      <a:endParaRPr lang="fi-FI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X-</a:t>
                      </a:r>
                      <a:r>
                        <a:rPr lang="fi-FI" sz="140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rak</a:t>
                      </a:r>
                      <a:endParaRPr lang="fi-FI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b="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i-FI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LOPETUS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i-FI" sz="180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Oma projekti,</a:t>
                      </a:r>
                      <a:r>
                        <a:rPr lang="fi-FI" sz="1800" baseline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i-FI" sz="180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esitys </a:t>
                      </a:r>
                      <a:r>
                        <a:rPr lang="fi-FI" sz="1800" baseline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(3 min)</a:t>
                      </a:r>
                      <a:endParaRPr lang="fi-FI" sz="32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96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913498" y="299545"/>
            <a:ext cx="8229600" cy="2002221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sz="4800" dirty="0"/>
              <a:t>Teknologiarakentelu</a:t>
            </a:r>
            <a:r>
              <a:rPr lang="fi-FI" sz="5400" dirty="0"/>
              <a:t/>
            </a:r>
            <a:br>
              <a:rPr lang="fi-FI" sz="5400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sz="16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27" y="1426783"/>
            <a:ext cx="7589078" cy="50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537333" y="1046382"/>
            <a:ext cx="8229600" cy="1828800"/>
          </a:xfrm>
        </p:spPr>
        <p:txBody>
          <a:bodyPr/>
          <a:lstStyle/>
          <a:p>
            <a:pPr algn="ctr"/>
            <a:r>
              <a:rPr lang="fi-FI" sz="4800" dirty="0"/>
              <a:t>Technology is </a:t>
            </a:r>
            <a:r>
              <a:rPr lang="fi-FI" sz="4800" dirty="0" err="1"/>
              <a:t>human</a:t>
            </a:r>
            <a:r>
              <a:rPr lang="fi-FI" sz="4800" dirty="0"/>
              <a:t> </a:t>
            </a:r>
            <a:r>
              <a:rPr lang="fi-FI" sz="4800" dirty="0" err="1"/>
              <a:t>innovation</a:t>
            </a:r>
            <a:r>
              <a:rPr lang="fi-FI" sz="4800" dirty="0"/>
              <a:t> in action </a:t>
            </a:r>
            <a:br>
              <a:rPr lang="fi-FI" sz="4800" dirty="0"/>
            </a:br>
            <a:r>
              <a:rPr lang="fi-FI" sz="1800" dirty="0"/>
              <a:t>International Technology </a:t>
            </a:r>
            <a:r>
              <a:rPr lang="fi-FI" sz="1800" dirty="0" err="1"/>
              <a:t>Education</a:t>
            </a:r>
            <a:r>
              <a:rPr lang="fi-FI" sz="1800" dirty="0"/>
              <a:t> Association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158322" y="3531969"/>
            <a:ext cx="7272337" cy="2881312"/>
          </a:xfrm>
        </p:spPr>
        <p:txBody>
          <a:bodyPr/>
          <a:lstStyle/>
          <a:p>
            <a:pPr algn="ctr"/>
            <a:r>
              <a:rPr lang="fi-FI" sz="4400" dirty="0"/>
              <a:t>Teknologia on ihmisen </a:t>
            </a:r>
            <a:r>
              <a:rPr lang="fi-FI" sz="4000" dirty="0"/>
              <a:t>innovatiivista</a:t>
            </a:r>
            <a:r>
              <a:rPr lang="fi-FI" sz="4400" dirty="0"/>
              <a:t> / kekseliästä toimintaa</a:t>
            </a:r>
          </a:p>
        </p:txBody>
      </p:sp>
    </p:spTree>
    <p:extLst>
      <p:ext uri="{BB962C8B-B14F-4D97-AF65-F5344CB8AC3E}">
        <p14:creationId xmlns:p14="http://schemas.microsoft.com/office/powerpoint/2010/main" val="258842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ksi">
  <a:themeElements>
    <a:clrScheme name="Parallaksi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ksi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ks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8786</TotalTime>
  <Words>514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Times New Roman</vt:lpstr>
      <vt:lpstr>Verdana</vt:lpstr>
      <vt:lpstr>Wingdings</vt:lpstr>
      <vt:lpstr>Parallaksi</vt:lpstr>
      <vt:lpstr>POMM1042 Käsityön soveltava osa (2 op) HYVO -16  ryhmä, Kevät 2018</vt:lpstr>
      <vt:lpstr>Kurssin toimintavaihtoehdot (8 tuntia)</vt:lpstr>
      <vt:lpstr>Demot (24 t)</vt:lpstr>
      <vt:lpstr>StarT</vt:lpstr>
      <vt:lpstr>PowerPoint Presentation</vt:lpstr>
      <vt:lpstr>Maker –työpaja Jokelan koululla</vt:lpstr>
      <vt:lpstr>PowerPoint Presentation</vt:lpstr>
      <vt:lpstr>   Teknologiarakentelu     </vt:lpstr>
      <vt:lpstr>Technology is human innovation in action  International Technology Education Association</vt:lpstr>
      <vt:lpstr>OPS 2014 Käsityö ja L3</vt:lpstr>
      <vt:lpstr>PowerPoint Presentation</vt:lpstr>
      <vt:lpstr>PowerPoint Presentation</vt:lpstr>
      <vt:lpstr>Ongelmanratkaisutehtävä ”Ötökkää metsästämässä”</vt:lpstr>
      <vt:lpstr>Oman kehityssuunnitelman laatiminen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StarT- yhdessä hyvään tulevaisuuteen</dc:title>
  <dc:creator>Samuli Niiranen</dc:creator>
  <cp:lastModifiedBy>Niiranen, Sonja</cp:lastModifiedBy>
  <cp:revision>28</cp:revision>
  <dcterms:created xsi:type="dcterms:W3CDTF">2017-01-29T10:37:25Z</dcterms:created>
  <dcterms:modified xsi:type="dcterms:W3CDTF">2018-03-15T07:34:29Z</dcterms:modified>
</cp:coreProperties>
</file>