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60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1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9"/>
    <p:restoredTop sz="94716"/>
  </p:normalViewPr>
  <p:slideViewPr>
    <p:cSldViewPr snapToGrid="0" snapToObjects="1">
      <p:cViewPr varScale="1">
        <p:scale>
          <a:sx n="56" d="100"/>
          <a:sy n="56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C0AD39-D70E-ED48-B5DE-4FE2E630B355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780FA1-006D-5945-A23A-8E0074002D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33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lu.fi/teknoka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tart.luma.fi/mahdollisuudet/materiaalipankki-2/teknologia-ymparillamme/" TargetMode="External"/><Relationship Id="rId3" Type="http://schemas.openxmlformats.org/officeDocument/2006/relationships/hyperlink" Target="http://start.luma.fi/mahdollisuudet/materiaalipankki-2/luonto-ja-ymparisto/" TargetMode="External"/><Relationship Id="rId7" Type="http://schemas.openxmlformats.org/officeDocument/2006/relationships/hyperlink" Target="http://start.luma.fi/mahdollisuudet/materiaalipankki-2/tama-toimii-liikkuva-lelu/" TargetMode="External"/><Relationship Id="rId2" Type="http://schemas.openxmlformats.org/officeDocument/2006/relationships/hyperlink" Target="http://start.luma.fi/mahdollisuudet/materiaalipankki-2/matematiikkaa-ymparillam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rt.luma.fi/mahdollisuudet/materiaalipankki-2/koti-kulttuuri-ja-kansainvalisyys/" TargetMode="External"/><Relationship Id="rId5" Type="http://schemas.openxmlformats.org/officeDocument/2006/relationships/hyperlink" Target="http://start.luma.fi/tahdet-ja-avaruus/" TargetMode="External"/><Relationship Id="rId4" Type="http://schemas.openxmlformats.org/officeDocument/2006/relationships/hyperlink" Target="http://start.luma.fi/mahdollisuudet/materiaalipankki-2/hyvinvointi-ja-tervey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art.luma.f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69002" y="126119"/>
            <a:ext cx="10018713" cy="1283501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POMM1042 Käsityön soveltava osa (2 op)</a:t>
            </a:r>
            <a:br>
              <a:rPr lang="fi-FI" dirty="0" smtClean="0"/>
            </a:br>
            <a:r>
              <a:rPr lang="fi-FI" dirty="0" smtClean="0"/>
              <a:t>YTY -15 ryhmä, Kevät 2018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1461315" y="1724931"/>
            <a:ext cx="6689457" cy="2673648"/>
          </a:xfrm>
        </p:spPr>
        <p:txBody>
          <a:bodyPr>
            <a:normAutofit/>
          </a:bodyPr>
          <a:lstStyle/>
          <a:p>
            <a:r>
              <a:rPr lang="fi-FI" sz="2000" b="1" dirty="0" smtClean="0"/>
              <a:t>Demot: 22 tuntia</a:t>
            </a:r>
          </a:p>
          <a:p>
            <a:r>
              <a:rPr lang="fi-FI" sz="2000" b="1" dirty="0" smtClean="0"/>
              <a:t>Itsenäistä työskentelyä 32 tuntia</a:t>
            </a:r>
          </a:p>
          <a:p>
            <a:pPr lvl="1"/>
            <a:r>
              <a:rPr lang="fi-FI" sz="2000" dirty="0" err="1" smtClean="0"/>
              <a:t>StarT</a:t>
            </a:r>
            <a:r>
              <a:rPr lang="fi-FI" sz="2000" dirty="0" smtClean="0"/>
              <a:t> -työpajojen suunnittelu ja valmistelu 9.4.2018</a:t>
            </a:r>
          </a:p>
          <a:p>
            <a:pPr lvl="1"/>
            <a:r>
              <a:rPr lang="fi-FI" sz="2000" dirty="0" smtClean="0"/>
              <a:t>Työpajakortin tekeminen</a:t>
            </a:r>
          </a:p>
          <a:p>
            <a:pPr lvl="1"/>
            <a:r>
              <a:rPr lang="fi-FI" sz="2000" dirty="0"/>
              <a:t>K</a:t>
            </a:r>
            <a:r>
              <a:rPr lang="fi-FI" sz="2000" dirty="0" smtClean="0"/>
              <a:t>ehityssuunnitelman mukaisen työn tai kokeilun loppuun saattaminen</a:t>
            </a:r>
          </a:p>
          <a:p>
            <a:pPr lvl="1"/>
            <a:endParaRPr lang="fi-FI" sz="26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83" y="4239985"/>
            <a:ext cx="2966189" cy="236368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07" y="2522483"/>
            <a:ext cx="3060888" cy="40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4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94670" y="260132"/>
            <a:ext cx="10018713" cy="1505606"/>
          </a:xfrm>
        </p:spPr>
        <p:txBody>
          <a:bodyPr/>
          <a:lstStyle/>
          <a:p>
            <a:r>
              <a:rPr lang="fi-FI" dirty="0" smtClean="0"/>
              <a:t>Ongelmanratkaisutehtävä</a:t>
            </a:r>
            <a:br>
              <a:rPr lang="fi-FI" dirty="0" smtClean="0"/>
            </a:br>
            <a:r>
              <a:rPr lang="fi-FI" dirty="0" smtClean="0"/>
              <a:t>”</a:t>
            </a:r>
            <a:r>
              <a:rPr lang="fi-FI" dirty="0" smtClean="0"/>
              <a:t>Ötökkää metsästämässä</a:t>
            </a:r>
            <a:r>
              <a:rPr lang="fi-FI" dirty="0" smtClean="0"/>
              <a:t>”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4310" y="1923392"/>
            <a:ext cx="10018713" cy="471389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Ryhmien tehtävänä on </a:t>
            </a:r>
            <a:r>
              <a:rPr lang="fi-FI" sz="2600" dirty="0" smtClean="0"/>
              <a:t>rakentaa </a:t>
            </a:r>
            <a:r>
              <a:rPr lang="fi-FI" sz="2600" dirty="0"/>
              <a:t>annetuista materiaaleista ratkaisu, joka mahdollistaa </a:t>
            </a:r>
            <a:r>
              <a:rPr lang="fi-FI" sz="2600" dirty="0" smtClean="0"/>
              <a:t>ötökän siirtämisen turvallisesti toiseen huoneeseen.</a:t>
            </a:r>
            <a:endParaRPr lang="fi-FI" sz="2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 smtClean="0"/>
              <a:t>Aikaa ratkaisun toteuttamiseen </a:t>
            </a:r>
            <a:r>
              <a:rPr lang="fi-FI" sz="2600" dirty="0" smtClean="0"/>
              <a:t>20</a:t>
            </a:r>
            <a:r>
              <a:rPr lang="fi-FI" sz="2600" dirty="0" smtClean="0"/>
              <a:t> </a:t>
            </a:r>
            <a:r>
              <a:rPr lang="fi-FI" sz="2600" dirty="0" smtClean="0"/>
              <a:t>min.</a:t>
            </a:r>
            <a:endParaRPr lang="fi-FI" sz="26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2600" b="1" dirty="0" smtClean="0"/>
              <a:t>Käytettävissä</a:t>
            </a:r>
            <a:endParaRPr lang="fi-FI" sz="2200" b="1" dirty="0"/>
          </a:p>
          <a:p>
            <a:r>
              <a:rPr lang="fi-FI" dirty="0" smtClean="0"/>
              <a:t>Kartonkia, piipunrassi, tilkkuja, puurima </a:t>
            </a:r>
            <a:r>
              <a:rPr lang="fi-FI" dirty="0"/>
              <a:t>1 </a:t>
            </a:r>
            <a:r>
              <a:rPr lang="fi-FI" dirty="0" smtClean="0"/>
              <a:t>kpl, teippiä </a:t>
            </a:r>
            <a:r>
              <a:rPr lang="fi-FI" dirty="0"/>
              <a:t>n. 20 </a:t>
            </a:r>
            <a:r>
              <a:rPr lang="fi-FI" dirty="0" smtClean="0"/>
              <a:t>cm, lankaa, vanua, haaraniittejä </a:t>
            </a:r>
            <a:r>
              <a:rPr lang="fi-FI" dirty="0"/>
              <a:t>3 </a:t>
            </a:r>
            <a:r>
              <a:rPr lang="fi-FI" dirty="0" smtClean="0"/>
              <a:t>kpl, kuminauhoja </a:t>
            </a:r>
            <a:r>
              <a:rPr lang="fi-FI" dirty="0"/>
              <a:t>2 </a:t>
            </a:r>
            <a:r>
              <a:rPr lang="fi-FI" dirty="0" smtClean="0"/>
              <a:t>kpl, kuumaliimaa</a:t>
            </a:r>
            <a:endParaRPr 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sz="2600" b="1" dirty="0" smtClean="0"/>
              <a:t>Kriteereitä</a:t>
            </a:r>
            <a:endParaRPr lang="fi-FI" sz="2600" b="1" dirty="0"/>
          </a:p>
          <a:p>
            <a:pPr lvl="1">
              <a:lnSpc>
                <a:spcPct val="90000"/>
              </a:lnSpc>
            </a:pPr>
            <a:r>
              <a:rPr lang="fi-FI" dirty="0"/>
              <a:t>r</a:t>
            </a:r>
            <a:r>
              <a:rPr lang="fi-FI" dirty="0" smtClean="0"/>
              <a:t>akennelmassa </a:t>
            </a:r>
            <a:r>
              <a:rPr lang="fi-FI" dirty="0"/>
              <a:t>on hyödynnetty </a:t>
            </a:r>
            <a:r>
              <a:rPr lang="fi-FI" dirty="0" smtClean="0"/>
              <a:t>vain käytettävissä olevia </a:t>
            </a:r>
            <a:r>
              <a:rPr lang="fi-FI" dirty="0" smtClean="0"/>
              <a:t>materiaaleja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ö</a:t>
            </a:r>
            <a:r>
              <a:rPr lang="fi-FI" dirty="0" smtClean="0"/>
              <a:t>tökkä pääsee turvaan rakennelman avulla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942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20794" y="465083"/>
            <a:ext cx="10018713" cy="1237594"/>
          </a:xfrm>
        </p:spPr>
        <p:txBody>
          <a:bodyPr/>
          <a:lstStyle/>
          <a:p>
            <a:r>
              <a:rPr lang="fi-FI" smtClean="0"/>
              <a:t>Työpajojen/pisteiden ideointi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00076" y="1702677"/>
            <a:ext cx="10018713" cy="2257099"/>
          </a:xfrm>
        </p:spPr>
        <p:txBody>
          <a:bodyPr>
            <a:normAutofit/>
          </a:bodyPr>
          <a:lstStyle/>
          <a:p>
            <a:r>
              <a:rPr lang="fi-FI" sz="2800" dirty="0" smtClean="0"/>
              <a:t>Ideoikaa pienryhmissä </a:t>
            </a:r>
            <a:r>
              <a:rPr lang="fi-FI" sz="2800" smtClean="0"/>
              <a:t>2 työpajaideaa</a:t>
            </a:r>
            <a:endParaRPr lang="fi-FI" sz="2800" dirty="0" smtClean="0"/>
          </a:p>
          <a:p>
            <a:pPr lvl="1"/>
            <a:r>
              <a:rPr lang="fi-FI" sz="2800" dirty="0" smtClean="0"/>
              <a:t>Ideointiin avuksi esim. </a:t>
            </a:r>
            <a:r>
              <a:rPr lang="fi-FI" sz="2800" dirty="0" smtClean="0">
                <a:hlinkClick r:id="rId2"/>
              </a:rPr>
              <a:t>http</a:t>
            </a:r>
            <a:r>
              <a:rPr lang="fi-FI" sz="2800" dirty="0">
                <a:hlinkClick r:id="rId2"/>
              </a:rPr>
              <a:t>://www.oulu.fi/teknokas</a:t>
            </a:r>
            <a:r>
              <a:rPr lang="fi-FI" sz="2800" dirty="0" smtClean="0">
                <a:hlinkClick r:id="rId2"/>
              </a:rPr>
              <a:t>/</a:t>
            </a:r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37474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fi-FI" dirty="0" err="1" smtClean="0"/>
              <a:t>StarT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54923" y="1277006"/>
            <a:ext cx="9548099" cy="517109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i-FI" sz="3500" b="1" dirty="0"/>
              <a:t>Y</a:t>
            </a:r>
            <a:r>
              <a:rPr lang="fi-FI" sz="3500" b="1" dirty="0" smtClean="0"/>
              <a:t>hdessä </a:t>
            </a:r>
            <a:r>
              <a:rPr lang="fi-FI" sz="3500" b="1" dirty="0"/>
              <a:t>hyvään </a:t>
            </a:r>
            <a:r>
              <a:rPr lang="fi-FI" sz="3500" b="1" dirty="0" smtClean="0"/>
              <a:t>tulevaisuuteen</a:t>
            </a:r>
          </a:p>
          <a:p>
            <a:pPr marL="0" indent="0" algn="ctr">
              <a:buNone/>
            </a:pPr>
            <a:r>
              <a:rPr lang="fi-FI" sz="2800" dirty="0" smtClean="0"/>
              <a:t>(OKL </a:t>
            </a:r>
            <a:r>
              <a:rPr lang="fi-FI" sz="2800" dirty="0"/>
              <a:t>mukana </a:t>
            </a:r>
            <a:r>
              <a:rPr lang="fi-FI" sz="2800" dirty="0" smtClean="0"/>
              <a:t>yhteistyössä)</a:t>
            </a:r>
            <a:endParaRPr lang="fi-FI" sz="2800" b="1" dirty="0" smtClean="0"/>
          </a:p>
          <a:p>
            <a:pPr marL="0" indent="0">
              <a:buNone/>
            </a:pPr>
            <a:r>
              <a:rPr lang="fi-FI" sz="2800" dirty="0" err="1" smtClean="0"/>
              <a:t>StarT</a:t>
            </a:r>
            <a:r>
              <a:rPr lang="fi-FI" sz="2800" dirty="0" smtClean="0"/>
              <a:t> </a:t>
            </a:r>
            <a:r>
              <a:rPr lang="fi-FI" sz="2800" dirty="0"/>
              <a:t>tukee uusien kansallisten opetussuunnitelman perusteiden mukaisia tavoitteita mm. </a:t>
            </a:r>
            <a:r>
              <a:rPr lang="fi-FI" sz="2800" b="1" dirty="0"/>
              <a:t>projektioppimisesta, oppivasta yhteisöstä, tutkimuksellisesta opiskelusta</a:t>
            </a:r>
            <a:r>
              <a:rPr lang="fi-FI" sz="2800" dirty="0"/>
              <a:t>, eheytyvästä opetuksesta, ilmiöpohjaisesta opiskelusta, maasto-opetuksesta sekä modernin teknologian ja koulun ulkopuolisten oppimisympäristöjen hyödyntämisestä</a:t>
            </a:r>
            <a:r>
              <a:rPr lang="fi-FI" sz="2800" dirty="0" smtClean="0"/>
              <a:t>.</a:t>
            </a:r>
          </a:p>
          <a:p>
            <a:pPr marL="0" indent="0">
              <a:buNone/>
            </a:pPr>
            <a:endParaRPr lang="fi-FI" sz="2800" b="1" dirty="0" smtClean="0"/>
          </a:p>
          <a:p>
            <a:pPr marL="0" indent="0">
              <a:buNone/>
            </a:pPr>
            <a:r>
              <a:rPr lang="fi-FI" sz="2800" b="1" dirty="0" smtClean="0"/>
              <a:t>Tavoitteena on:</a:t>
            </a:r>
          </a:p>
          <a:p>
            <a:pPr>
              <a:buFontTx/>
              <a:buChar char="-"/>
            </a:pPr>
            <a:r>
              <a:rPr lang="fi-FI" sz="2800" dirty="0" smtClean="0"/>
              <a:t>Innostaa oppimisyhteisöjä tieteitä ja taiteita yhdistelevään projektiopiskeluun</a:t>
            </a:r>
          </a:p>
          <a:p>
            <a:pPr>
              <a:buFontTx/>
              <a:buChar char="-"/>
            </a:pPr>
            <a:r>
              <a:rPr lang="fi-FI" sz="2800" dirty="0" smtClean="0"/>
              <a:t>Kannustaa tutkivaan ja ongelmakeskeiseen oppimiseen</a:t>
            </a:r>
          </a:p>
          <a:p>
            <a:pPr>
              <a:buFontTx/>
              <a:buChar char="-"/>
            </a:pPr>
            <a:r>
              <a:rPr lang="fi-FI" sz="2800" dirty="0" smtClean="0"/>
              <a:t>Yhdistää eri tiedonaloja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34163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6455" y="480850"/>
            <a:ext cx="9516568" cy="953814"/>
          </a:xfrm>
        </p:spPr>
        <p:txBody>
          <a:bodyPr/>
          <a:lstStyle/>
          <a:p>
            <a:r>
              <a:rPr lang="fi-FI" smtClean="0"/>
              <a:t>Teemat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07172" y="1434664"/>
            <a:ext cx="9295851" cy="5249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/>
              <a:t>StarTin</a:t>
            </a:r>
            <a:r>
              <a:rPr lang="fi-FI" dirty="0"/>
              <a:t> viiden tähden ohjelma on Tiede-Teknologia-Taide-Työelämä-Tulevaisuus. Ohjelman alla on kaudelle 2017-2018 valittu seitsemän teemaa:</a:t>
            </a:r>
          </a:p>
          <a:p>
            <a:pPr marL="0" indent="0">
              <a:buNone/>
            </a:pPr>
            <a:r>
              <a:rPr lang="fi-FI" dirty="0"/>
              <a:t>1)</a:t>
            </a:r>
            <a:r>
              <a:rPr lang="fi-FI" dirty="0">
                <a:hlinkClick r:id="rId2"/>
              </a:rPr>
              <a:t> Matematiikkaa ympärillämme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2)</a:t>
            </a:r>
            <a:r>
              <a:rPr lang="fi-FI" dirty="0">
                <a:hlinkClick r:id="rId3"/>
              </a:rPr>
              <a:t> Luonto ja ympäristö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3) </a:t>
            </a:r>
            <a:r>
              <a:rPr lang="fi-FI" dirty="0">
                <a:hlinkClick r:id="rId4"/>
              </a:rPr>
              <a:t>Hyvinvointi ja terveys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4) </a:t>
            </a:r>
            <a:r>
              <a:rPr lang="fi-FI" dirty="0">
                <a:hlinkClick r:id="rId5"/>
              </a:rPr>
              <a:t>Tähdet ja avaruus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5) </a:t>
            </a:r>
            <a:r>
              <a:rPr lang="fi-FI" dirty="0">
                <a:hlinkClick r:id="rId6"/>
              </a:rPr>
              <a:t>Koti, kulttuuri, kansainvälisyys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6) </a:t>
            </a:r>
            <a:r>
              <a:rPr lang="fi-FI" dirty="0">
                <a:hlinkClick r:id="rId7"/>
              </a:rPr>
              <a:t>Tämä toimii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7) </a:t>
            </a:r>
            <a:r>
              <a:rPr lang="fi-FI" dirty="0">
                <a:hlinkClick r:id="rId8"/>
              </a:rPr>
              <a:t>Teknologia ympärillämme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463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4311" y="394138"/>
            <a:ext cx="10018713" cy="1752599"/>
          </a:xfrm>
        </p:spPr>
        <p:txBody>
          <a:bodyPr/>
          <a:lstStyle/>
          <a:p>
            <a:r>
              <a:rPr lang="fi-FI" dirty="0" smtClean="0"/>
              <a:t>Projektien toteutus ja </a:t>
            </a:r>
            <a:r>
              <a:rPr lang="fi-FI" dirty="0" err="1" smtClean="0"/>
              <a:t>StarT</a:t>
            </a:r>
            <a:r>
              <a:rPr lang="fi-FI" dirty="0" smtClean="0"/>
              <a:t> -</a:t>
            </a:r>
            <a:r>
              <a:rPr lang="fi-FI" dirty="0" err="1" smtClean="0"/>
              <a:t>festarit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002221" y="1752599"/>
            <a:ext cx="9500803" cy="4423117"/>
          </a:xfrm>
        </p:spPr>
        <p:txBody>
          <a:bodyPr>
            <a:normAutofit/>
          </a:bodyPr>
          <a:lstStyle/>
          <a:p>
            <a:r>
              <a:rPr lang="fi-FI" sz="2800" b="1" dirty="0" err="1" smtClean="0"/>
              <a:t>StarT</a:t>
            </a:r>
            <a:r>
              <a:rPr lang="fi-FI" sz="2800" b="1" dirty="0" smtClean="0"/>
              <a:t> -</a:t>
            </a:r>
            <a:r>
              <a:rPr lang="fi-FI" sz="2800" b="1" dirty="0" err="1" smtClean="0"/>
              <a:t>festarit</a:t>
            </a:r>
            <a:r>
              <a:rPr lang="fi-FI" sz="2800" b="1" dirty="0" smtClean="0"/>
              <a:t> Jyväskylän yliopistolla </a:t>
            </a:r>
            <a:r>
              <a:rPr lang="fi-FI" sz="2800" b="1" dirty="0" smtClean="0">
                <a:solidFill>
                  <a:srgbClr val="FF0000"/>
                </a:solidFill>
              </a:rPr>
              <a:t>10.4.2018</a:t>
            </a:r>
            <a:endParaRPr lang="fi-FI" sz="2800" b="1" dirty="0">
              <a:solidFill>
                <a:srgbClr val="FF0000"/>
              </a:solidFill>
            </a:endParaRPr>
          </a:p>
          <a:p>
            <a:pPr lvl="1"/>
            <a:r>
              <a:rPr lang="fi-FI" sz="2400" dirty="0" err="1" smtClean="0"/>
              <a:t>Festareiden</a:t>
            </a:r>
            <a:r>
              <a:rPr lang="fi-FI" sz="2400" dirty="0" smtClean="0"/>
              <a:t> työpajojen suunnittelu ja päivän toteuttaminen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start.luma.fi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11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913498" y="299545"/>
            <a:ext cx="8229600" cy="2002221"/>
          </a:xfrm>
        </p:spPr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sz="4800" dirty="0"/>
              <a:t>Teknologiarakentelu</a:t>
            </a:r>
            <a:r>
              <a:rPr lang="fi-FI" sz="5400" dirty="0"/>
              <a:t/>
            </a:r>
            <a:br>
              <a:rPr lang="fi-FI" sz="5400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sz="16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27" y="1426783"/>
            <a:ext cx="7589078" cy="506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3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37333" y="1046382"/>
            <a:ext cx="8229600" cy="1828800"/>
          </a:xfrm>
        </p:spPr>
        <p:txBody>
          <a:bodyPr/>
          <a:lstStyle/>
          <a:p>
            <a:pPr algn="ctr"/>
            <a:r>
              <a:rPr lang="fi-FI" sz="4800" dirty="0"/>
              <a:t>Technology is </a:t>
            </a:r>
            <a:r>
              <a:rPr lang="fi-FI" sz="4800" dirty="0" err="1"/>
              <a:t>human</a:t>
            </a:r>
            <a:r>
              <a:rPr lang="fi-FI" sz="4800" dirty="0"/>
              <a:t> </a:t>
            </a:r>
            <a:r>
              <a:rPr lang="fi-FI" sz="4800" dirty="0" err="1"/>
              <a:t>innovation</a:t>
            </a:r>
            <a:r>
              <a:rPr lang="fi-FI" sz="4800" dirty="0"/>
              <a:t> in action </a:t>
            </a:r>
            <a:br>
              <a:rPr lang="fi-FI" sz="4800" dirty="0"/>
            </a:br>
            <a:r>
              <a:rPr lang="fi-FI" sz="1800" dirty="0"/>
              <a:t>International Technology </a:t>
            </a:r>
            <a:r>
              <a:rPr lang="fi-FI" sz="1800" dirty="0" err="1"/>
              <a:t>Education</a:t>
            </a:r>
            <a:r>
              <a:rPr lang="fi-FI" sz="1800" dirty="0"/>
              <a:t> Association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58322" y="3531969"/>
            <a:ext cx="7272337" cy="2881312"/>
          </a:xfrm>
        </p:spPr>
        <p:txBody>
          <a:bodyPr/>
          <a:lstStyle/>
          <a:p>
            <a:pPr algn="ctr"/>
            <a:r>
              <a:rPr lang="fi-FI" sz="4400" dirty="0"/>
              <a:t>Teknologia on ihmisen </a:t>
            </a:r>
            <a:r>
              <a:rPr lang="fi-FI" sz="4000" dirty="0"/>
              <a:t>innovatiivista</a:t>
            </a:r>
            <a:r>
              <a:rPr lang="fi-FI" sz="4400" dirty="0"/>
              <a:t> / kekseliästä toimintaa</a:t>
            </a:r>
          </a:p>
        </p:txBody>
      </p:sp>
    </p:spTree>
    <p:extLst>
      <p:ext uri="{BB962C8B-B14F-4D97-AF65-F5344CB8AC3E}">
        <p14:creationId xmlns:p14="http://schemas.microsoft.com/office/powerpoint/2010/main" val="25884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7076" y="188913"/>
            <a:ext cx="8213725" cy="1008062"/>
          </a:xfrm>
        </p:spPr>
        <p:txBody>
          <a:bodyPr/>
          <a:lstStyle/>
          <a:p>
            <a:r>
              <a:rPr lang="fi-FI" dirty="0" smtClean="0"/>
              <a:t>OPS 2014 Käsityö ja L3</a:t>
            </a:r>
            <a:endParaRPr lang="fi-FI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560" y="1340768"/>
            <a:ext cx="9420564" cy="5112568"/>
          </a:xfrm>
        </p:spPr>
        <p:txBody>
          <a:bodyPr>
            <a:normAutofit/>
          </a:bodyPr>
          <a:lstStyle/>
          <a:p>
            <a:r>
              <a:rPr lang="fi-FI" dirty="0"/>
              <a:t>Käsityö on monimateriaalinen oppiaine, jossa toteutetaan käsityöilmaisuun, muotoiluun ja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teknologiaan perustuvaa toimintaa.</a:t>
            </a:r>
          </a:p>
          <a:p>
            <a:r>
              <a:rPr lang="fi-FI" dirty="0"/>
              <a:t>Käsityön tekeminen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on tutkivaa, keksivää ja kokeilevaa </a:t>
            </a:r>
            <a:r>
              <a:rPr lang="fi-FI" dirty="0"/>
              <a:t>toimintaa ja siinä toteutetaan ennakkoluulottomasti erilaisia visuaalisia, materiaalisia, teknisiä sekä valmistusmenetelmällisiä ratkaisuja. </a:t>
            </a:r>
          </a:p>
          <a:p>
            <a:r>
              <a:rPr lang="fi-FI" dirty="0"/>
              <a:t>Käsityössä opetellaan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ymmärtämään, arvioimaan ja kehittämään erilaisia teknologisia sovelluksia </a:t>
            </a:r>
            <a:r>
              <a:rPr lang="fi-FI" dirty="0"/>
              <a:t>sekä käyttämään opittuja tietoja ja taitoja arjessa. </a:t>
            </a:r>
          </a:p>
          <a:p>
            <a:r>
              <a:rPr lang="fi-FI" dirty="0"/>
              <a:t>Oppilaiden kanssa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tutkitaan arjen teknologiaa </a:t>
            </a:r>
            <a:r>
              <a:rPr lang="fi-FI" dirty="0"/>
              <a:t>ja sen merkitystä päivittäisessä elämässä sekä opitaan, mitä teknisten laitteiden turvallinen käyttö edellyttää. </a:t>
            </a:r>
          </a:p>
        </p:txBody>
      </p:sp>
    </p:spTree>
    <p:extLst>
      <p:ext uri="{BB962C8B-B14F-4D97-AF65-F5344CB8AC3E}">
        <p14:creationId xmlns:p14="http://schemas.microsoft.com/office/powerpoint/2010/main" val="1708520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90" y="4368666"/>
            <a:ext cx="2911475" cy="2182813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13" y="4414525"/>
            <a:ext cx="3235764" cy="216024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1" y="2270255"/>
            <a:ext cx="2448272" cy="3264363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2351585" y="163698"/>
            <a:ext cx="885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Esimerkkejä erilaisista rakenteluprojekteista</a:t>
            </a:r>
          </a:p>
        </p:txBody>
      </p:sp>
      <p:pic>
        <p:nvPicPr>
          <p:cNvPr id="11" name="Kuva 10" descr="DSC_012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79" y="1058950"/>
            <a:ext cx="4440302" cy="2952328"/>
          </a:xfrm>
          <a:prstGeom prst="rect">
            <a:avLst/>
          </a:prstGeom>
        </p:spPr>
      </p:pic>
      <p:pic>
        <p:nvPicPr>
          <p:cNvPr id="12" name="Picture 4" descr="IMG_22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30" y="1058950"/>
            <a:ext cx="221320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20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07" y="1363729"/>
            <a:ext cx="3300335" cy="440044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77" y="193028"/>
            <a:ext cx="2445453" cy="3260604"/>
          </a:xfrm>
          <a:prstGeom prst="rect">
            <a:avLst/>
          </a:prstGeom>
        </p:spPr>
      </p:pic>
      <p:pic>
        <p:nvPicPr>
          <p:cNvPr id="7" name="Sisällön paikkamerkk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38" y="188641"/>
            <a:ext cx="2448743" cy="3264991"/>
          </a:xfrm>
          <a:prstGeom prst="rect">
            <a:avLst/>
          </a:prstGeom>
        </p:spPr>
      </p:pic>
      <p:pic>
        <p:nvPicPr>
          <p:cNvPr id="8" name="Kuva 7" descr="DSCN00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39" y="3578963"/>
            <a:ext cx="2448743" cy="315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uva 4" descr="DSCN003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565" y="3563952"/>
            <a:ext cx="2376265" cy="316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36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ksi">
  <a:themeElements>
    <a:clrScheme name="Parallaksi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ksi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ks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7555</TotalTime>
  <Words>310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Parallaksi</vt:lpstr>
      <vt:lpstr>POMM1042 Käsityön soveltava osa (2 op) YTY -15 ryhmä, Kevät 2018</vt:lpstr>
      <vt:lpstr>StarT</vt:lpstr>
      <vt:lpstr>Teemat</vt:lpstr>
      <vt:lpstr>Projektien toteutus ja StarT -festarit</vt:lpstr>
      <vt:lpstr>   Teknologiarakentelu     </vt:lpstr>
      <vt:lpstr>Technology is human innovation in action  International Technology Education Association</vt:lpstr>
      <vt:lpstr>OPS 2014 Käsityö ja L3</vt:lpstr>
      <vt:lpstr>PowerPoint Presentation</vt:lpstr>
      <vt:lpstr>PowerPoint Presentation</vt:lpstr>
      <vt:lpstr>Ongelmanratkaisutehtävä ”Ötökkää metsästämässä”</vt:lpstr>
      <vt:lpstr>Työpajojen/pisteiden ideointi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StarT- yhdessä hyvään tulevaisuuteen</dc:title>
  <dc:creator>Samuli Niiranen</dc:creator>
  <cp:lastModifiedBy>Niiranen, Sonja</cp:lastModifiedBy>
  <cp:revision>17</cp:revision>
  <dcterms:created xsi:type="dcterms:W3CDTF">2017-01-29T10:37:25Z</dcterms:created>
  <dcterms:modified xsi:type="dcterms:W3CDTF">2018-02-06T11:50:07Z</dcterms:modified>
</cp:coreProperties>
</file>