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8" r:id="rId2"/>
    <p:sldId id="339" r:id="rId3"/>
    <p:sldId id="301" r:id="rId4"/>
    <p:sldId id="328" r:id="rId5"/>
    <p:sldId id="307" r:id="rId6"/>
    <p:sldId id="303" r:id="rId7"/>
    <p:sldId id="333" r:id="rId8"/>
    <p:sldId id="332" r:id="rId9"/>
    <p:sldId id="316" r:id="rId10"/>
    <p:sldId id="304" r:id="rId11"/>
    <p:sldId id="334" r:id="rId12"/>
    <p:sldId id="317" r:id="rId13"/>
    <p:sldId id="337" r:id="rId14"/>
    <p:sldId id="335" r:id="rId15"/>
    <p:sldId id="336" r:id="rId16"/>
    <p:sldId id="338" r:id="rId17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8E8C"/>
    <a:srgbClr val="7EC8E4"/>
    <a:srgbClr val="4E95AF"/>
    <a:srgbClr val="8EBDCE"/>
    <a:srgbClr val="0000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58" autoAdjust="0"/>
    <p:restoredTop sz="94732" autoAdjust="0"/>
  </p:normalViewPr>
  <p:slideViewPr>
    <p:cSldViewPr>
      <p:cViewPr varScale="1">
        <p:scale>
          <a:sx n="86" d="100"/>
          <a:sy n="86" d="100"/>
        </p:scale>
        <p:origin x="200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30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7CFB15-3B87-984B-80F1-E6A911DFE27B}" type="doc">
      <dgm:prSet loTypeId="urn:microsoft.com/office/officeart/2008/layout/RadialCluster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8CD972D-64EF-6044-82FB-3AAE5DA884E3}">
      <dgm:prSet phldrT="[Teksti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i-FI" sz="2800" noProof="0" dirty="0">
              <a:latin typeface="Book Antiqua"/>
              <a:cs typeface="Book Antiqua"/>
            </a:rPr>
            <a:t>Tytöt ja teknologiakasvatus</a:t>
          </a:r>
        </a:p>
      </dgm:t>
    </dgm:pt>
    <dgm:pt modelId="{3F45FDA6-835B-D84A-BC40-D1EF720079FC}" type="parTrans" cxnId="{4F1CAA2A-C92B-3444-930A-87D2E9FEE286}">
      <dgm:prSet/>
      <dgm:spPr/>
      <dgm:t>
        <a:bodyPr/>
        <a:lstStyle/>
        <a:p>
          <a:endParaRPr lang="fi-FI"/>
        </a:p>
      </dgm:t>
    </dgm:pt>
    <dgm:pt modelId="{F89F24C4-C585-B546-90B7-6F5D5158208F}" type="sibTrans" cxnId="{4F1CAA2A-C92B-3444-930A-87D2E9FEE286}">
      <dgm:prSet/>
      <dgm:spPr/>
      <dgm:t>
        <a:bodyPr/>
        <a:lstStyle/>
        <a:p>
          <a:endParaRPr lang="fi-FI"/>
        </a:p>
      </dgm:t>
    </dgm:pt>
    <dgm:pt modelId="{AB878511-00C0-E644-A303-D173215ECD0B}">
      <dgm:prSet phldrT="[Teksti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fi-FI" sz="1800" b="1" noProof="0" dirty="0">
              <a:latin typeface="Book Antiqua"/>
              <a:cs typeface="Book Antiqua"/>
            </a:rPr>
            <a:t>Naiset teknologia-aloilla</a:t>
          </a:r>
        </a:p>
        <a:p>
          <a:pPr>
            <a:lnSpc>
              <a:spcPct val="100000"/>
            </a:lnSpc>
          </a:pPr>
          <a:r>
            <a:rPr lang="fi-FI" sz="1600" noProof="0" dirty="0">
              <a:latin typeface="Book Antiqua"/>
              <a:cs typeface="Book Antiqua"/>
            </a:rPr>
            <a:t>(Osatutkimukset 3 ja 4)</a:t>
          </a:r>
        </a:p>
        <a:p>
          <a:pPr>
            <a:lnSpc>
              <a:spcPct val="100000"/>
            </a:lnSpc>
          </a:pPr>
          <a:r>
            <a:rPr lang="fi-FI" sz="1600" noProof="0" dirty="0">
              <a:latin typeface="Book Antiqua"/>
              <a:cs typeface="Book Antiqua"/>
            </a:rPr>
            <a:t>- Naisten uraorientaatiot</a:t>
          </a:r>
        </a:p>
        <a:p>
          <a:pPr>
            <a:lnSpc>
              <a:spcPct val="100000"/>
            </a:lnSpc>
          </a:pPr>
          <a:r>
            <a:rPr lang="fi-FI" sz="1600" noProof="0" dirty="0">
              <a:latin typeface="Book Antiqua"/>
              <a:cs typeface="Book Antiqua"/>
            </a:rPr>
            <a:t>- Sukupuolistuneet</a:t>
          </a:r>
          <a:r>
            <a:rPr lang="fi-FI" sz="1600" baseline="0" noProof="0" dirty="0">
              <a:latin typeface="Book Antiqua"/>
              <a:cs typeface="Book Antiqua"/>
            </a:rPr>
            <a:t> prosessit teknisessä työssä</a:t>
          </a:r>
          <a:endParaRPr lang="fi-FI" sz="1600" noProof="0" dirty="0">
            <a:latin typeface="Book Antiqua"/>
            <a:cs typeface="Book Antiqua"/>
          </a:endParaRPr>
        </a:p>
      </dgm:t>
    </dgm:pt>
    <dgm:pt modelId="{6A7F3E18-57FE-7740-9FFB-798CEDAFEFB0}" type="parTrans" cxnId="{BEDA695A-0A10-044A-86AB-E53C7434747B}">
      <dgm:prSet/>
      <dgm:spPr/>
      <dgm:t>
        <a:bodyPr/>
        <a:lstStyle/>
        <a:p>
          <a:endParaRPr lang="fi-FI"/>
        </a:p>
      </dgm:t>
    </dgm:pt>
    <dgm:pt modelId="{62968379-0B3C-6E4D-9E4F-20EAA1A885F8}" type="sibTrans" cxnId="{BEDA695A-0A10-044A-86AB-E53C7434747B}">
      <dgm:prSet/>
      <dgm:spPr/>
      <dgm:t>
        <a:bodyPr/>
        <a:lstStyle/>
        <a:p>
          <a:endParaRPr lang="fi-FI"/>
        </a:p>
      </dgm:t>
    </dgm:pt>
    <dgm:pt modelId="{340C6E82-FD53-A94B-A028-4EDFEA01F7CE}">
      <dgm:prSet phldrT="[Teksti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i-FI" sz="1800" b="1" noProof="0" dirty="0">
              <a:latin typeface="Book Antiqua"/>
              <a:cs typeface="Book Antiqua"/>
            </a:rPr>
            <a:t>Oppilaiden teknologiakasvatuksen</a:t>
          </a:r>
          <a:r>
            <a:rPr lang="fi-FI" sz="1800" b="1" baseline="0" noProof="0" dirty="0">
              <a:latin typeface="Book Antiqua"/>
              <a:cs typeface="Book Antiqua"/>
            </a:rPr>
            <a:t> motivaatiot</a:t>
          </a:r>
          <a:endParaRPr lang="fi-FI" sz="1800" b="1" noProof="0" dirty="0">
            <a:latin typeface="Book Antiqua"/>
            <a:cs typeface="Book Antiqua"/>
          </a:endParaRPr>
        </a:p>
        <a:p>
          <a:r>
            <a:rPr lang="fi-FI" sz="1600" noProof="0" dirty="0">
              <a:latin typeface="Book Antiqua"/>
              <a:cs typeface="Book Antiqua"/>
            </a:rPr>
            <a:t>(Osatutkimus 2)</a:t>
          </a:r>
        </a:p>
      </dgm:t>
    </dgm:pt>
    <dgm:pt modelId="{911080AF-C4E6-ED48-9176-57FB1F71CD24}" type="parTrans" cxnId="{F2B252B9-D909-FB47-A296-17ED5BDC3CC9}">
      <dgm:prSet/>
      <dgm:spPr/>
      <dgm:t>
        <a:bodyPr/>
        <a:lstStyle/>
        <a:p>
          <a:endParaRPr lang="fi-FI"/>
        </a:p>
      </dgm:t>
    </dgm:pt>
    <dgm:pt modelId="{E1872AA1-E743-6D41-BA64-02F7C0EF0B47}" type="sibTrans" cxnId="{F2B252B9-D909-FB47-A296-17ED5BDC3CC9}">
      <dgm:prSet/>
      <dgm:spPr/>
      <dgm:t>
        <a:bodyPr/>
        <a:lstStyle/>
        <a:p>
          <a:endParaRPr lang="fi-FI"/>
        </a:p>
      </dgm:t>
    </dgm:pt>
    <dgm:pt modelId="{6C653142-67A9-BD4A-A8CC-059A3AD92053}">
      <dgm:prSet phldrT="[Teksti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800" b="1" noProof="0" dirty="0">
              <a:latin typeface="Book Antiqua"/>
              <a:cs typeface="Book Antiqua"/>
            </a:rPr>
            <a:t>Perusopetuksen opetussuunnitelman</a:t>
          </a:r>
          <a:r>
            <a:rPr lang="fi-FI" sz="1800" b="1" baseline="0" noProof="0" dirty="0">
              <a:latin typeface="Book Antiqua"/>
              <a:cs typeface="Book Antiqua"/>
            </a:rPr>
            <a:t> perusteet </a:t>
          </a:r>
          <a:r>
            <a:rPr lang="fi-FI" sz="1800" b="1" noProof="0" dirty="0">
              <a:latin typeface="Book Antiqua"/>
              <a:cs typeface="Book Antiqua"/>
            </a:rPr>
            <a:t>2004</a:t>
          </a:r>
        </a:p>
        <a:p>
          <a:r>
            <a:rPr lang="fi-FI" sz="1600" noProof="0" dirty="0">
              <a:latin typeface="Book Antiqua"/>
              <a:cs typeface="Book Antiqua"/>
            </a:rPr>
            <a:t>(Osatutkimus 1)</a:t>
          </a:r>
        </a:p>
      </dgm:t>
    </dgm:pt>
    <dgm:pt modelId="{9BE03A98-0538-854F-BC02-1EC99F0254DD}" type="parTrans" cxnId="{433308F9-5AE8-324D-B9F2-B92264E25492}">
      <dgm:prSet/>
      <dgm:spPr/>
      <dgm:t>
        <a:bodyPr/>
        <a:lstStyle/>
        <a:p>
          <a:endParaRPr lang="fi-FI"/>
        </a:p>
      </dgm:t>
    </dgm:pt>
    <dgm:pt modelId="{1B2B16A3-F5DE-9D47-AFAC-1058F9664D2D}" type="sibTrans" cxnId="{433308F9-5AE8-324D-B9F2-B92264E25492}">
      <dgm:prSet/>
      <dgm:spPr/>
      <dgm:t>
        <a:bodyPr/>
        <a:lstStyle/>
        <a:p>
          <a:endParaRPr lang="fi-FI"/>
        </a:p>
      </dgm:t>
    </dgm:pt>
    <dgm:pt modelId="{E5701622-683E-3D4D-88CE-C668083BC157}" type="pres">
      <dgm:prSet presAssocID="{FC7CFB15-3B87-984B-80F1-E6A911DFE27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15C1176-B490-B34C-A8CD-B8021A482AED}" type="pres">
      <dgm:prSet presAssocID="{E8CD972D-64EF-6044-82FB-3AAE5DA884E3}" presName="singleCycle" presStyleCnt="0"/>
      <dgm:spPr/>
    </dgm:pt>
    <dgm:pt modelId="{9FE03ACC-557C-344C-813C-65F152BFDA9C}" type="pres">
      <dgm:prSet presAssocID="{E8CD972D-64EF-6044-82FB-3AAE5DA884E3}" presName="singleCenter" presStyleLbl="node1" presStyleIdx="0" presStyleCnt="4" custScaleX="344850" custLinFactNeighborX="-530" custLinFactNeighborY="-8215">
        <dgm:presLayoutVars>
          <dgm:chMax val="7"/>
          <dgm:chPref val="7"/>
        </dgm:presLayoutVars>
      </dgm:prSet>
      <dgm:spPr/>
    </dgm:pt>
    <dgm:pt modelId="{1B36AB47-3FFB-0C4A-8779-40151DD26A50}" type="pres">
      <dgm:prSet presAssocID="{6A7F3E18-57FE-7740-9FFB-798CEDAFEFB0}" presName="Name56" presStyleLbl="parChTrans1D2" presStyleIdx="0" presStyleCnt="3"/>
      <dgm:spPr/>
    </dgm:pt>
    <dgm:pt modelId="{D6BB588E-C371-7A41-B0B5-C94248DCBD6D}" type="pres">
      <dgm:prSet presAssocID="{AB878511-00C0-E644-A303-D173215ECD0B}" presName="text0" presStyleLbl="node1" presStyleIdx="1" presStyleCnt="4" custScaleX="299151" custScaleY="141191" custRadScaleRad="102657" custRadScaleInc="-1478">
        <dgm:presLayoutVars>
          <dgm:bulletEnabled val="1"/>
        </dgm:presLayoutVars>
      </dgm:prSet>
      <dgm:spPr/>
    </dgm:pt>
    <dgm:pt modelId="{39679040-14A0-0A4D-A2DF-E6578FD076A2}" type="pres">
      <dgm:prSet presAssocID="{911080AF-C4E6-ED48-9176-57FB1F71CD24}" presName="Name56" presStyleLbl="parChTrans1D2" presStyleIdx="1" presStyleCnt="3"/>
      <dgm:spPr/>
    </dgm:pt>
    <dgm:pt modelId="{843FCE5F-AA05-1C4B-8DD4-1C148BB278A4}" type="pres">
      <dgm:prSet presAssocID="{340C6E82-FD53-A94B-A028-4EDFEA01F7CE}" presName="text0" presStyleLbl="node1" presStyleIdx="2" presStyleCnt="4" custScaleX="259044" custScaleY="118215" custRadScaleRad="105232" custRadScaleInc="5106">
        <dgm:presLayoutVars>
          <dgm:bulletEnabled val="1"/>
        </dgm:presLayoutVars>
      </dgm:prSet>
      <dgm:spPr/>
    </dgm:pt>
    <dgm:pt modelId="{8978BB9E-C049-4545-BBFC-F6F5F692BC06}" type="pres">
      <dgm:prSet presAssocID="{9BE03A98-0538-854F-BC02-1EC99F0254DD}" presName="Name56" presStyleLbl="parChTrans1D2" presStyleIdx="2" presStyleCnt="3"/>
      <dgm:spPr/>
    </dgm:pt>
    <dgm:pt modelId="{41A75DA0-BA07-064E-9B38-F43C18A321B8}" type="pres">
      <dgm:prSet presAssocID="{6C653142-67A9-BD4A-A8CC-059A3AD92053}" presName="text0" presStyleLbl="node1" presStyleIdx="3" presStyleCnt="4" custScaleX="278087" custScaleY="115986" custRadScaleRad="111064" custRadScaleInc="-1877">
        <dgm:presLayoutVars>
          <dgm:bulletEnabled val="1"/>
        </dgm:presLayoutVars>
      </dgm:prSet>
      <dgm:spPr/>
    </dgm:pt>
  </dgm:ptLst>
  <dgm:cxnLst>
    <dgm:cxn modelId="{22C05110-DFAC-264F-A612-5973F656E0ED}" type="presOf" srcId="{6A7F3E18-57FE-7740-9FFB-798CEDAFEFB0}" destId="{1B36AB47-3FFB-0C4A-8779-40151DD26A50}" srcOrd="0" destOrd="0" presId="urn:microsoft.com/office/officeart/2008/layout/RadialCluster"/>
    <dgm:cxn modelId="{617A621A-D5F6-0C47-9E78-05649BF2F52D}" type="presOf" srcId="{9BE03A98-0538-854F-BC02-1EC99F0254DD}" destId="{8978BB9E-C049-4545-BBFC-F6F5F692BC06}" srcOrd="0" destOrd="0" presId="urn:microsoft.com/office/officeart/2008/layout/RadialCluster"/>
    <dgm:cxn modelId="{885E6A21-4D1F-A64A-8873-045FD6C2A52E}" type="presOf" srcId="{6C653142-67A9-BD4A-A8CC-059A3AD92053}" destId="{41A75DA0-BA07-064E-9B38-F43C18A321B8}" srcOrd="0" destOrd="0" presId="urn:microsoft.com/office/officeart/2008/layout/RadialCluster"/>
    <dgm:cxn modelId="{4F1CAA2A-C92B-3444-930A-87D2E9FEE286}" srcId="{FC7CFB15-3B87-984B-80F1-E6A911DFE27B}" destId="{E8CD972D-64EF-6044-82FB-3AAE5DA884E3}" srcOrd="0" destOrd="0" parTransId="{3F45FDA6-835B-D84A-BC40-D1EF720079FC}" sibTransId="{F89F24C4-C585-B546-90B7-6F5D5158208F}"/>
    <dgm:cxn modelId="{BC84814C-135A-DC42-8335-1F0DD2424D17}" type="presOf" srcId="{911080AF-C4E6-ED48-9176-57FB1F71CD24}" destId="{39679040-14A0-0A4D-A2DF-E6578FD076A2}" srcOrd="0" destOrd="0" presId="urn:microsoft.com/office/officeart/2008/layout/RadialCluster"/>
    <dgm:cxn modelId="{BEDA695A-0A10-044A-86AB-E53C7434747B}" srcId="{E8CD972D-64EF-6044-82FB-3AAE5DA884E3}" destId="{AB878511-00C0-E644-A303-D173215ECD0B}" srcOrd="0" destOrd="0" parTransId="{6A7F3E18-57FE-7740-9FFB-798CEDAFEFB0}" sibTransId="{62968379-0B3C-6E4D-9E4F-20EAA1A885F8}"/>
    <dgm:cxn modelId="{BD1A566D-CA23-934E-BD48-5E69B105535D}" type="presOf" srcId="{340C6E82-FD53-A94B-A028-4EDFEA01F7CE}" destId="{843FCE5F-AA05-1C4B-8DD4-1C148BB278A4}" srcOrd="0" destOrd="0" presId="urn:microsoft.com/office/officeart/2008/layout/RadialCluster"/>
    <dgm:cxn modelId="{0C6391B1-431F-DF45-A49D-7C3877358E1E}" type="presOf" srcId="{E8CD972D-64EF-6044-82FB-3AAE5DA884E3}" destId="{9FE03ACC-557C-344C-813C-65F152BFDA9C}" srcOrd="0" destOrd="0" presId="urn:microsoft.com/office/officeart/2008/layout/RadialCluster"/>
    <dgm:cxn modelId="{F2B252B9-D909-FB47-A296-17ED5BDC3CC9}" srcId="{E8CD972D-64EF-6044-82FB-3AAE5DA884E3}" destId="{340C6E82-FD53-A94B-A028-4EDFEA01F7CE}" srcOrd="1" destOrd="0" parTransId="{911080AF-C4E6-ED48-9176-57FB1F71CD24}" sibTransId="{E1872AA1-E743-6D41-BA64-02F7C0EF0B47}"/>
    <dgm:cxn modelId="{11FD95D3-036F-FA46-9CD6-7B1DA47E059B}" type="presOf" srcId="{FC7CFB15-3B87-984B-80F1-E6A911DFE27B}" destId="{E5701622-683E-3D4D-88CE-C668083BC157}" srcOrd="0" destOrd="0" presId="urn:microsoft.com/office/officeart/2008/layout/RadialCluster"/>
    <dgm:cxn modelId="{B717DAE3-8A53-8A46-A4EB-FC35E658B280}" type="presOf" srcId="{AB878511-00C0-E644-A303-D173215ECD0B}" destId="{D6BB588E-C371-7A41-B0B5-C94248DCBD6D}" srcOrd="0" destOrd="0" presId="urn:microsoft.com/office/officeart/2008/layout/RadialCluster"/>
    <dgm:cxn modelId="{433308F9-5AE8-324D-B9F2-B92264E25492}" srcId="{E8CD972D-64EF-6044-82FB-3AAE5DA884E3}" destId="{6C653142-67A9-BD4A-A8CC-059A3AD92053}" srcOrd="2" destOrd="0" parTransId="{9BE03A98-0538-854F-BC02-1EC99F0254DD}" sibTransId="{1B2B16A3-F5DE-9D47-AFAC-1058F9664D2D}"/>
    <dgm:cxn modelId="{E00BAE46-2794-8446-8E3E-78BCA8C11067}" type="presParOf" srcId="{E5701622-683E-3D4D-88CE-C668083BC157}" destId="{D15C1176-B490-B34C-A8CD-B8021A482AED}" srcOrd="0" destOrd="0" presId="urn:microsoft.com/office/officeart/2008/layout/RadialCluster"/>
    <dgm:cxn modelId="{6C58F743-87D4-AA41-9A40-7BAEAC1B2771}" type="presParOf" srcId="{D15C1176-B490-B34C-A8CD-B8021A482AED}" destId="{9FE03ACC-557C-344C-813C-65F152BFDA9C}" srcOrd="0" destOrd="0" presId="urn:microsoft.com/office/officeart/2008/layout/RadialCluster"/>
    <dgm:cxn modelId="{B4875EFD-64EE-C847-B42B-7D2202911B9B}" type="presParOf" srcId="{D15C1176-B490-B34C-A8CD-B8021A482AED}" destId="{1B36AB47-3FFB-0C4A-8779-40151DD26A50}" srcOrd="1" destOrd="0" presId="urn:microsoft.com/office/officeart/2008/layout/RadialCluster"/>
    <dgm:cxn modelId="{0E2D72A5-C15F-0D4A-80E6-FDE7F7151C35}" type="presParOf" srcId="{D15C1176-B490-B34C-A8CD-B8021A482AED}" destId="{D6BB588E-C371-7A41-B0B5-C94248DCBD6D}" srcOrd="2" destOrd="0" presId="urn:microsoft.com/office/officeart/2008/layout/RadialCluster"/>
    <dgm:cxn modelId="{F7E116C6-2B4F-8441-BE6A-D4471AB57277}" type="presParOf" srcId="{D15C1176-B490-B34C-A8CD-B8021A482AED}" destId="{39679040-14A0-0A4D-A2DF-E6578FD076A2}" srcOrd="3" destOrd="0" presId="urn:microsoft.com/office/officeart/2008/layout/RadialCluster"/>
    <dgm:cxn modelId="{69E4CC23-F707-DA4A-8C13-5D559668B680}" type="presParOf" srcId="{D15C1176-B490-B34C-A8CD-B8021A482AED}" destId="{843FCE5F-AA05-1C4B-8DD4-1C148BB278A4}" srcOrd="4" destOrd="0" presId="urn:microsoft.com/office/officeart/2008/layout/RadialCluster"/>
    <dgm:cxn modelId="{FF52511B-F28D-6842-A053-3FBFDAE45250}" type="presParOf" srcId="{D15C1176-B490-B34C-A8CD-B8021A482AED}" destId="{8978BB9E-C049-4545-BBFC-F6F5F692BC06}" srcOrd="5" destOrd="0" presId="urn:microsoft.com/office/officeart/2008/layout/RadialCluster"/>
    <dgm:cxn modelId="{37E4B725-952B-404E-9B8C-1A95B53EF748}" type="presParOf" srcId="{D15C1176-B490-B34C-A8CD-B8021A482AED}" destId="{41A75DA0-BA07-064E-9B38-F43C18A321B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03ACC-557C-344C-813C-65F152BFDA9C}">
      <dsp:nvSpPr>
        <dsp:cNvPr id="0" name=""/>
        <dsp:cNvSpPr/>
      </dsp:nvSpPr>
      <dsp:spPr>
        <a:xfrm>
          <a:off x="1211762" y="2271313"/>
          <a:ext cx="5859120" cy="1699034"/>
        </a:xfrm>
        <a:prstGeom prst="roundRect">
          <a:avLst/>
        </a:prstGeom>
        <a:solidFill>
          <a:schemeClr val="bg1">
            <a:lumMod val="6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noProof="0" dirty="0">
              <a:latin typeface="Book Antiqua"/>
              <a:cs typeface="Book Antiqua"/>
            </a:rPr>
            <a:t>Tytöt ja teknologiakasvatus</a:t>
          </a:r>
        </a:p>
      </dsp:txBody>
      <dsp:txXfrm>
        <a:off x="1294702" y="2354253"/>
        <a:ext cx="5693240" cy="1533154"/>
      </dsp:txXfrm>
    </dsp:sp>
    <dsp:sp modelId="{1B36AB47-3FFB-0C4A-8779-40151DD26A50}">
      <dsp:nvSpPr>
        <dsp:cNvPr id="0" name=""/>
        <dsp:cNvSpPr/>
      </dsp:nvSpPr>
      <dsp:spPr>
        <a:xfrm rot="16178914">
          <a:off x="3835530" y="1972569"/>
          <a:ext cx="5974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749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BB588E-C371-7A41-B0B5-C94248DCBD6D}">
      <dsp:nvSpPr>
        <dsp:cNvPr id="0" name=""/>
        <dsp:cNvSpPr/>
      </dsp:nvSpPr>
      <dsp:spPr>
        <a:xfrm>
          <a:off x="2424820" y="66573"/>
          <a:ext cx="3405394" cy="160725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noProof="0" dirty="0">
              <a:latin typeface="Book Antiqua"/>
              <a:cs typeface="Book Antiqua"/>
            </a:rPr>
            <a:t>Naiset teknologia-aloilla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noProof="0" dirty="0">
              <a:latin typeface="Book Antiqua"/>
              <a:cs typeface="Book Antiqua"/>
            </a:rPr>
            <a:t>(Osatutkimukset 3 ja 4)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noProof="0" dirty="0">
              <a:latin typeface="Book Antiqua"/>
              <a:cs typeface="Book Antiqua"/>
            </a:rPr>
            <a:t>- Naisten uraorientaatiot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noProof="0" dirty="0">
              <a:latin typeface="Book Antiqua"/>
              <a:cs typeface="Book Antiqua"/>
            </a:rPr>
            <a:t>- Sukupuolistuneet</a:t>
          </a:r>
          <a:r>
            <a:rPr lang="fi-FI" sz="1600" kern="1200" baseline="0" noProof="0" dirty="0">
              <a:latin typeface="Book Antiqua"/>
              <a:cs typeface="Book Antiqua"/>
            </a:rPr>
            <a:t> prosessit teknisessä työssä</a:t>
          </a:r>
          <a:endParaRPr lang="fi-FI" sz="1600" kern="1200" noProof="0" dirty="0">
            <a:latin typeface="Book Antiqua"/>
            <a:cs typeface="Book Antiqua"/>
          </a:endParaRPr>
        </a:p>
      </dsp:txBody>
      <dsp:txXfrm>
        <a:off x="2503280" y="145033"/>
        <a:ext cx="3248474" cy="1450332"/>
      </dsp:txXfrm>
    </dsp:sp>
    <dsp:sp modelId="{39679040-14A0-0A4D-A2DF-E6578FD076A2}">
      <dsp:nvSpPr>
        <dsp:cNvPr id="0" name=""/>
        <dsp:cNvSpPr/>
      </dsp:nvSpPr>
      <dsp:spPr>
        <a:xfrm rot="2324840">
          <a:off x="5138821" y="4144045"/>
          <a:ext cx="5550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50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FCE5F-AA05-1C4B-8DD4-1C148BB278A4}">
      <dsp:nvSpPr>
        <dsp:cNvPr id="0" name=""/>
        <dsp:cNvSpPr/>
      </dsp:nvSpPr>
      <dsp:spPr>
        <a:xfrm>
          <a:off x="4996806" y="4317743"/>
          <a:ext cx="2948835" cy="134570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noProof="0" dirty="0">
              <a:latin typeface="Book Antiqua"/>
              <a:cs typeface="Book Antiqua"/>
            </a:rPr>
            <a:t>Oppilaiden teknologiakasvatuksen</a:t>
          </a:r>
          <a:r>
            <a:rPr lang="fi-FI" sz="1800" b="1" kern="1200" baseline="0" noProof="0" dirty="0">
              <a:latin typeface="Book Antiqua"/>
              <a:cs typeface="Book Antiqua"/>
            </a:rPr>
            <a:t> motivaatiot</a:t>
          </a:r>
          <a:endParaRPr lang="fi-FI" sz="1800" b="1" kern="1200" noProof="0" dirty="0">
            <a:latin typeface="Book Antiqua"/>
            <a:cs typeface="Book Antiqua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noProof="0" dirty="0">
              <a:latin typeface="Book Antiqua"/>
              <a:cs typeface="Book Antiqua"/>
            </a:rPr>
            <a:t>(Osatutkimus 2)</a:t>
          </a:r>
        </a:p>
      </dsp:txBody>
      <dsp:txXfrm>
        <a:off x="5062498" y="4383435"/>
        <a:ext cx="2817451" cy="1214320"/>
      </dsp:txXfrm>
    </dsp:sp>
    <dsp:sp modelId="{8978BB9E-C049-4545-BBFC-F6F5F692BC06}">
      <dsp:nvSpPr>
        <dsp:cNvPr id="0" name=""/>
        <dsp:cNvSpPr/>
      </dsp:nvSpPr>
      <dsp:spPr>
        <a:xfrm rot="8550661">
          <a:off x="2484523" y="4156732"/>
          <a:ext cx="6124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249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75DA0-BA07-064E-9B38-F43C18A321B8}">
      <dsp:nvSpPr>
        <dsp:cNvPr id="0" name=""/>
        <dsp:cNvSpPr/>
      </dsp:nvSpPr>
      <dsp:spPr>
        <a:xfrm>
          <a:off x="104280" y="4343117"/>
          <a:ext cx="3165611" cy="1320330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noProof="0" dirty="0">
              <a:latin typeface="Book Antiqua"/>
              <a:cs typeface="Book Antiqua"/>
            </a:rPr>
            <a:t>Perusopetuksen opetussuunnitelman</a:t>
          </a:r>
          <a:r>
            <a:rPr lang="fi-FI" sz="1800" b="1" kern="1200" baseline="0" noProof="0" dirty="0">
              <a:latin typeface="Book Antiqua"/>
              <a:cs typeface="Book Antiqua"/>
            </a:rPr>
            <a:t> perusteet </a:t>
          </a:r>
          <a:r>
            <a:rPr lang="fi-FI" sz="1800" b="1" kern="1200" noProof="0" dirty="0">
              <a:latin typeface="Book Antiqua"/>
              <a:cs typeface="Book Antiqua"/>
            </a:rPr>
            <a:t>2004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noProof="0" dirty="0">
              <a:latin typeface="Book Antiqua"/>
              <a:cs typeface="Book Antiqua"/>
            </a:rPr>
            <a:t>(Osatutkimus 1)</a:t>
          </a:r>
        </a:p>
      </dsp:txBody>
      <dsp:txXfrm>
        <a:off x="168733" y="4407570"/>
        <a:ext cx="3036705" cy="1191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7DB6E-A788-482F-81BB-04FBAE3A4E30}" type="datetimeFigureOut">
              <a:rPr lang="fi-FI" smtClean="0"/>
              <a:pPr/>
              <a:t>7.10.2018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EE84F-E086-4C44-8E4A-D387CC88F44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2981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11F71A-4787-45F6-BE7A-034800ABA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56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92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899593" y="620688"/>
            <a:ext cx="7344816" cy="1470025"/>
          </a:xfrm>
        </p:spPr>
        <p:txBody>
          <a:bodyPr anchor="b"/>
          <a:lstStyle>
            <a:lvl1pPr algn="ctr">
              <a:defRPr sz="32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899593" y="2348880"/>
            <a:ext cx="7344816" cy="93610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OKL-fin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167" y="3429000"/>
            <a:ext cx="1951669" cy="15183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TL-pohja 201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76672"/>
            <a:ext cx="8136905" cy="63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Oman </a:t>
            </a:r>
            <a:r>
              <a:rPr lang="en-US" dirty="0" err="1"/>
              <a:t>esityksesi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04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268760"/>
            <a:ext cx="8136904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rot="16200000">
            <a:off x="6526417" y="3604702"/>
            <a:ext cx="4782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>
                <a:solidFill>
                  <a:srgbClr val="8D8E8C"/>
                </a:solidFill>
              </a:rPr>
              <a:t>Opettajankoulutuslaitos</a:t>
            </a:r>
            <a:endParaRPr lang="en-US" sz="1600" dirty="0">
              <a:solidFill>
                <a:srgbClr val="8D8E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FF66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85000"/>
        <a:buFont typeface="Wingdings" charset="2"/>
        <a:buChar char="²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160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§"/>
        <a:defRPr sz="2000" i="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895995"/>
            <a:ext cx="7776863" cy="1974081"/>
          </a:xfrm>
        </p:spPr>
        <p:txBody>
          <a:bodyPr/>
          <a:lstStyle/>
          <a:p>
            <a:br>
              <a:rPr lang="fi-FI" sz="2800" dirty="0"/>
            </a:br>
            <a:br>
              <a:rPr lang="fi-FI" dirty="0"/>
            </a:br>
            <a:r>
              <a:rPr lang="fi-FI" sz="3400" dirty="0"/>
              <a:t>Teknologiakasvatus ja käsityö</a:t>
            </a:r>
            <a:br>
              <a:rPr lang="fi-FI" sz="2800" dirty="0"/>
            </a:br>
            <a:br>
              <a:rPr lang="fi-FI" sz="2200" dirty="0"/>
            </a:br>
            <a:r>
              <a:rPr lang="fi-FI" sz="2200" b="0" i="1" dirty="0"/>
              <a:t>Näkökulmia oppilaiden motivaatioihin, naisten ura-ankkureihin teknisillä aloilla ja tekemällä oppimiseen</a:t>
            </a:r>
            <a:br>
              <a:rPr lang="fi-FI" sz="2000" dirty="0"/>
            </a:br>
            <a:endParaRPr lang="fi-FI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2870076"/>
            <a:ext cx="2207766" cy="792088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Sonja Niiranen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8549E-1C4D-0640-9F1B-2430A4365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281" y="3429000"/>
            <a:ext cx="2639442" cy="117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8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5" cy="1008112"/>
          </a:xfrm>
        </p:spPr>
        <p:txBody>
          <a:bodyPr/>
          <a:lstStyle/>
          <a:p>
            <a:r>
              <a:rPr lang="fi-FI" sz="2800" dirty="0"/>
              <a:t>Mitkä tekijät vaikuttavat naisten teknologia-aloille hakeutumisessa?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772816"/>
            <a:ext cx="8064896" cy="3672408"/>
          </a:xfrm>
        </p:spPr>
        <p:txBody>
          <a:bodyPr/>
          <a:lstStyle/>
          <a:p>
            <a:pPr marL="360000" lvl="1" indent="0">
              <a:buNone/>
            </a:pPr>
            <a:r>
              <a:rPr lang="fi-FI" sz="2800" b="1" dirty="0"/>
              <a:t>3. Osatutkimus</a:t>
            </a:r>
            <a:endParaRPr lang="fi-FI" sz="2400" b="1" dirty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i-FI" sz="2400" dirty="0"/>
              <a:t> Puolistrukturoitu kysymyslomaketutkimus vuonna 2015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i-FI" sz="2400" dirty="0"/>
              <a:t>12 DI-naisopiskelijaa ja 12 TN-naisopettajaa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i-FI" sz="2400" dirty="0"/>
              <a:t> Analyysimenetelmä: teoriaohjautunut sisällönanalyysi</a:t>
            </a:r>
          </a:p>
          <a:p>
            <a:pPr lvl="1">
              <a:buFont typeface="Wingdings" pitchFamily="2" charset="2"/>
              <a:buChar char="Ø"/>
            </a:pPr>
            <a:endParaRPr lang="fi-FI" sz="2400" dirty="0"/>
          </a:p>
          <a:p>
            <a:pPr marL="360000" lvl="1" indent="0">
              <a:buNone/>
            </a:pPr>
            <a:endParaRPr lang="fi-FI" sz="2400" dirty="0"/>
          </a:p>
          <a:p>
            <a:pPr marL="817200" lvl="1" indent="-457200"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379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1F0C9-B150-4144-B324-3A4672510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20688"/>
            <a:ext cx="8136904" cy="5112568"/>
          </a:xfrm>
        </p:spPr>
        <p:txBody>
          <a:bodyPr/>
          <a:lstStyle/>
          <a:p>
            <a:pPr marL="360000" lvl="1" indent="0">
              <a:buNone/>
            </a:pPr>
            <a:r>
              <a:rPr lang="fi-FI" b="1" i="1" dirty="0" err="1"/>
              <a:t>Scheinin</a:t>
            </a:r>
            <a:r>
              <a:rPr lang="fi-FI" b="1" i="1" dirty="0"/>
              <a:t> (1987) ura-ankkuri teoria: Ura-ankkuri </a:t>
            </a:r>
            <a:r>
              <a:rPr lang="fi-FI" i="1" dirty="0"/>
              <a:t>on ihmisen tietoisen järkeilyn tuote, joka sisältää kyseisen henkilön motiivit ja tarpeet, lahjakkuudet ja taidot sekä henkilökohtaiset arvot. Henkilöllä voi olla useita ura-ankkureita.</a:t>
            </a:r>
            <a:endParaRPr lang="fi-FI" dirty="0"/>
          </a:p>
          <a:p>
            <a:pPr marL="360000" lvl="1" indent="0">
              <a:buNone/>
            </a:pPr>
            <a:endParaRPr lang="fi-FI" dirty="0"/>
          </a:p>
          <a:p>
            <a:pPr marL="360000" lvl="1" indent="0">
              <a:buNone/>
            </a:pPr>
            <a:r>
              <a:rPr lang="fi-FI" sz="2200" dirty="0"/>
              <a:t>DI ja TN-opettaja naisten merkityksellisimmät ura-ankkurit:</a:t>
            </a:r>
          </a:p>
          <a:p>
            <a:pPr marL="360000" lvl="1" indent="0">
              <a:buNone/>
            </a:pPr>
            <a:endParaRPr lang="fi-FI" dirty="0"/>
          </a:p>
          <a:p>
            <a:pPr marL="817200" lvl="1" indent="-457200">
              <a:buFont typeface="Wingdings" charset="2"/>
              <a:buAutoNum type="arabicPeriod"/>
            </a:pPr>
            <a:r>
              <a:rPr lang="fi-FI" sz="2200" dirty="0">
                <a:solidFill>
                  <a:srgbClr val="C00000"/>
                </a:solidFill>
              </a:rPr>
              <a:t>Korkean tason perusosaaminen eli teknologiakompetenssi ja alan tuntemus </a:t>
            </a:r>
            <a:r>
              <a:rPr lang="en-GB" sz="2200" dirty="0">
                <a:solidFill>
                  <a:srgbClr val="C00000"/>
                </a:solidFill>
                <a:ea typeface="Palatino" charset="0"/>
                <a:cs typeface="Palatino" charset="0"/>
              </a:rPr>
              <a:t>(21/24)</a:t>
            </a:r>
            <a:endParaRPr lang="fi-FI" sz="2200" dirty="0">
              <a:solidFill>
                <a:srgbClr val="C00000"/>
              </a:solidFill>
            </a:endParaRPr>
          </a:p>
          <a:p>
            <a:pPr marL="817200" lvl="1" indent="-457200">
              <a:lnSpc>
                <a:spcPct val="150000"/>
              </a:lnSpc>
              <a:buFont typeface="Wingdings" charset="2"/>
              <a:buAutoNum type="arabicPeriod"/>
            </a:pPr>
            <a:r>
              <a:rPr lang="fi-FI" sz="2200" dirty="0"/>
              <a:t>Tiedot ja esimerkit teknologia-alojen työelämästä </a:t>
            </a:r>
            <a:r>
              <a:rPr lang="en-GB" sz="2200" dirty="0">
                <a:ea typeface="Palatino" charset="0"/>
                <a:cs typeface="Palatino" charset="0"/>
              </a:rPr>
              <a:t>(17/24)</a:t>
            </a:r>
            <a:endParaRPr lang="fi-FI" sz="2200" dirty="0"/>
          </a:p>
          <a:p>
            <a:pPr marL="817200" lvl="1" indent="-457200">
              <a:buFont typeface="Wingdings" charset="2"/>
              <a:buAutoNum type="arabicPeriod"/>
            </a:pPr>
            <a:r>
              <a:rPr lang="fi-FI" sz="2200" dirty="0"/>
              <a:t>- Opettajan kannustus (TN-naisilla) </a:t>
            </a:r>
            <a:r>
              <a:rPr lang="en-GB" sz="2200" dirty="0">
                <a:ea typeface="Palatino" charset="0"/>
                <a:cs typeface="Palatino" charset="0"/>
              </a:rPr>
              <a:t>(5/12)</a:t>
            </a:r>
            <a:endParaRPr lang="fi-FI" sz="2200" dirty="0"/>
          </a:p>
          <a:p>
            <a:pPr marL="360000" lvl="1" indent="0">
              <a:buNone/>
            </a:pPr>
            <a:r>
              <a:rPr lang="fi-FI" sz="2200" dirty="0"/>
              <a:t>      -  Varma työllistyminen (DI-naiset) </a:t>
            </a:r>
            <a:r>
              <a:rPr lang="en-GB" sz="2200" dirty="0">
                <a:ea typeface="Palatino" charset="0"/>
                <a:cs typeface="Palatino" charset="0"/>
              </a:rPr>
              <a:t>(5/12)</a:t>
            </a:r>
            <a:endParaRPr lang="fi-FI" sz="2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3998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5" cy="1440160"/>
          </a:xfrm>
        </p:spPr>
        <p:txBody>
          <a:bodyPr/>
          <a:lstStyle/>
          <a:p>
            <a:r>
              <a:rPr lang="fi-FI" sz="2600" dirty="0"/>
              <a:t>Miten perusopetuksessa voitaisiin vaikuttaa siihen, että tytöt hakeutuisivat nykyistä enemmän teknologia-aloille?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916832"/>
            <a:ext cx="8136904" cy="4315668"/>
          </a:xfrm>
        </p:spPr>
        <p:txBody>
          <a:bodyPr/>
          <a:lstStyle/>
          <a:p>
            <a:r>
              <a:rPr lang="fi-FI" b="1" dirty="0"/>
              <a:t>Opinto-ohjaus: </a:t>
            </a:r>
            <a:r>
              <a:rPr lang="fi-FI" dirty="0"/>
              <a:t>tulisi tarjota tietoa ja roolimalleja teknologia-aloilta ja erilaisista mahdollisuuksista. Kaikki insinöörialatkaan eivät ole niin miehisiä.</a:t>
            </a:r>
          </a:p>
          <a:p>
            <a:pPr lvl="1"/>
            <a:r>
              <a:rPr lang="fi-FI" dirty="0"/>
              <a:t>Toisaalta osa oli hakeutunut töihin alalle, koska siellä on paljon miehiä</a:t>
            </a:r>
          </a:p>
          <a:p>
            <a:pPr lvl="1"/>
            <a:r>
              <a:rPr lang="fi-FI" dirty="0"/>
              <a:t>Alan varmempi työllisyys ja hyvät palkat</a:t>
            </a:r>
          </a:p>
          <a:p>
            <a:pPr marL="360000" lvl="1" indent="0">
              <a:buNone/>
            </a:pPr>
            <a:endParaRPr lang="fi-FI" dirty="0"/>
          </a:p>
          <a:p>
            <a:pPr marL="360000" lvl="1" indent="0">
              <a:buNone/>
            </a:pPr>
            <a:r>
              <a:rPr lang="fi-FI" b="1" dirty="0"/>
              <a:t>’STEM’: teknologia-aloihin liittyvät oppiaineet</a:t>
            </a:r>
          </a:p>
          <a:p>
            <a:pPr lvl="1"/>
            <a:r>
              <a:rPr lang="fi-FI" dirty="0"/>
              <a:t>Oppilaille kerrottaisiin enemmän eri oppiaineiden yhteyksistä työelämään</a:t>
            </a:r>
          </a:p>
          <a:p>
            <a:pPr lvl="1"/>
            <a:r>
              <a:rPr lang="fi-FI" dirty="0"/>
              <a:t>Teknologiakasvatuksen ja luonnontieteiden yhteistyöprojektit</a:t>
            </a:r>
          </a:p>
        </p:txBody>
      </p:sp>
    </p:spTree>
    <p:extLst>
      <p:ext uri="{BB962C8B-B14F-4D97-AF65-F5344CB8AC3E}">
        <p14:creationId xmlns:p14="http://schemas.microsoft.com/office/powerpoint/2010/main" val="1278774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ABC7BCB-E07F-9441-94B3-1F9CC714D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16" y="1160165"/>
            <a:ext cx="4593083" cy="4593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E8A9C7-95BF-3649-B2C4-8BBCBB216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32656"/>
            <a:ext cx="453603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4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9B3B6-4552-3149-B1A7-73439997F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5" cy="936104"/>
          </a:xfrm>
        </p:spPr>
        <p:txBody>
          <a:bodyPr/>
          <a:lstStyle/>
          <a:p>
            <a:r>
              <a:rPr lang="fi-FI" sz="2600" dirty="0"/>
              <a:t>Oppilaiden teknologisen ymmärryksen kehittäminen käsitöissä tekemällä oppimisen kautta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D0A1C-204E-5647-9997-8D78F627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56792"/>
            <a:ext cx="8136904" cy="4176464"/>
          </a:xfrm>
        </p:spPr>
        <p:txBody>
          <a:bodyPr/>
          <a:lstStyle/>
          <a:p>
            <a:r>
              <a:rPr lang="fi-FI" dirty="0"/>
              <a:t>Käsillä tekeminen ja tekemällä oppiminen ovat aina olleet keskeisessä roolissa käsitöissä.</a:t>
            </a:r>
          </a:p>
          <a:p>
            <a:r>
              <a:rPr lang="fi-FI" dirty="0"/>
              <a:t>Projektien ja tuotosten toteuttamiseen liittyy paljon </a:t>
            </a:r>
            <a:r>
              <a:rPr lang="fi-FI" b="1" dirty="0"/>
              <a:t>hiljaista tietoa </a:t>
            </a:r>
            <a:r>
              <a:rPr lang="fi-FI" dirty="0"/>
              <a:t>eli ymmärrystä siitä, miten erilaiset materiaalit käyttäytyvät ja miten niitä voi työstää tarkoituksenmukaisesti eri tekniikoiden avulla.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200" dirty="0"/>
              <a:t>Robertsin (2012) neljä pragmatismin filosofista periaatetta: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i="1" dirty="0"/>
              <a:t>Examining things based on practical consequences</a:t>
            </a:r>
            <a:r>
              <a:rPr lang="fi-FI" sz="22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i="1" dirty="0"/>
              <a:t>Knowledge acquisition is inherently interactive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i="1" dirty="0"/>
              <a:t>The importance of context</a:t>
            </a:r>
            <a:r>
              <a:rPr lang="en-GB" sz="22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i="1" dirty="0" err="1"/>
              <a:t>Fallibilism</a:t>
            </a:r>
            <a:r>
              <a:rPr lang="fi-FI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89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3B490-FE59-7144-A8EA-90B89740A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548680"/>
            <a:ext cx="8280920" cy="5472608"/>
          </a:xfrm>
        </p:spPr>
        <p:txBody>
          <a:bodyPr/>
          <a:lstStyle/>
          <a:p>
            <a:pPr marL="0" indent="0">
              <a:buNone/>
            </a:pPr>
            <a:r>
              <a:rPr lang="fi-FI" sz="1800" u="sng" dirty="0"/>
              <a:t>1. </a:t>
            </a:r>
            <a:r>
              <a:rPr lang="fi-FI" sz="1800" u="sng" dirty="0" err="1"/>
              <a:t>Examining</a:t>
            </a:r>
            <a:r>
              <a:rPr lang="fi-FI" sz="1800" u="sng" dirty="0"/>
              <a:t>…</a:t>
            </a:r>
          </a:p>
          <a:p>
            <a:r>
              <a:rPr lang="fi-FI" sz="1800" dirty="0"/>
              <a:t>Ratkaisin ongelman. </a:t>
            </a:r>
            <a:r>
              <a:rPr lang="fi-FI" sz="1800" i="1" dirty="0"/>
              <a:t>Millainen ongelmani oli? </a:t>
            </a:r>
            <a:r>
              <a:rPr lang="fi-FI" sz="1800" i="1" dirty="0">
                <a:solidFill>
                  <a:srgbClr val="C00000"/>
                </a:solidFill>
              </a:rPr>
              <a:t>20/45</a:t>
            </a:r>
            <a:endParaRPr lang="fi-FI" sz="1800" dirty="0">
              <a:solidFill>
                <a:srgbClr val="C00000"/>
              </a:solidFill>
            </a:endParaRPr>
          </a:p>
          <a:p>
            <a:r>
              <a:rPr lang="fi-FI" sz="1800" dirty="0"/>
              <a:t>Valitsin jonkin työtavan useiden vaihtoehtojen joukosta. </a:t>
            </a:r>
            <a:r>
              <a:rPr lang="fi-FI" sz="1800" i="1" dirty="0"/>
              <a:t>Minkä ja miksi? 7/45</a:t>
            </a:r>
            <a:endParaRPr lang="fi-FI" sz="1800" dirty="0"/>
          </a:p>
          <a:p>
            <a:r>
              <a:rPr lang="fi-FI" sz="1800" dirty="0"/>
              <a:t>Päädyin tekemään jotain suunnitelmastani poiketen: </a:t>
            </a:r>
            <a:r>
              <a:rPr lang="fi-FI" sz="1800" i="1" dirty="0"/>
              <a:t>Mitä? 14/45</a:t>
            </a:r>
            <a:endParaRPr lang="fi-FI" sz="1800" dirty="0"/>
          </a:p>
          <a:p>
            <a:pPr marL="0" indent="0">
              <a:buNone/>
            </a:pPr>
            <a:r>
              <a:rPr lang="fi-FI" sz="1800" dirty="0">
                <a:solidFill>
                  <a:srgbClr val="C00000"/>
                </a:solidFill>
                <a:sym typeface="Wingdings" pitchFamily="2" charset="2"/>
              </a:rPr>
              <a:t> Oppilaita kannustetaan kokeilemaan ja ratkaisemaan ongelmia</a:t>
            </a:r>
          </a:p>
          <a:p>
            <a:pPr marL="0" indent="0">
              <a:buNone/>
            </a:pPr>
            <a:r>
              <a:rPr lang="fi-FI" sz="1800" u="sng" dirty="0"/>
              <a:t>2. Interactive…</a:t>
            </a:r>
          </a:p>
          <a:p>
            <a:r>
              <a:rPr lang="fi-FI" sz="1800" dirty="0"/>
              <a:t>Kysyin apua toisilta: </a:t>
            </a:r>
            <a:r>
              <a:rPr lang="fi-FI" sz="1800" i="1" dirty="0"/>
              <a:t>Mihin tarvitsin apua? </a:t>
            </a:r>
            <a:r>
              <a:rPr lang="fi-FI" sz="1800" i="1" dirty="0">
                <a:solidFill>
                  <a:srgbClr val="C00000"/>
                </a:solidFill>
              </a:rPr>
              <a:t>33/45</a:t>
            </a:r>
            <a:endParaRPr lang="fi-FI" sz="1800" dirty="0">
              <a:solidFill>
                <a:srgbClr val="C00000"/>
              </a:solidFill>
            </a:endParaRPr>
          </a:p>
          <a:p>
            <a:r>
              <a:rPr lang="fi-FI" sz="1800" dirty="0"/>
              <a:t>Autoin toisia jossakin toiminnassa: </a:t>
            </a:r>
            <a:r>
              <a:rPr lang="fi-FI" sz="1800" i="1" dirty="0"/>
              <a:t>Miten autoin? </a:t>
            </a:r>
            <a:r>
              <a:rPr lang="fi-FI" sz="1800" i="1" dirty="0">
                <a:solidFill>
                  <a:srgbClr val="C00000"/>
                </a:solidFill>
              </a:rPr>
              <a:t>25/45</a:t>
            </a:r>
            <a:endParaRPr lang="fi-FI" sz="1800" dirty="0">
              <a:solidFill>
                <a:srgbClr val="C00000"/>
              </a:solidFill>
            </a:endParaRPr>
          </a:p>
          <a:p>
            <a:r>
              <a:rPr lang="fi-FI" sz="1800" dirty="0"/>
              <a:t>Suunnittelin/kehittelin työtäni yhdessä muiden kanssa. </a:t>
            </a:r>
            <a:r>
              <a:rPr lang="fi-FI" sz="1800" i="1" dirty="0"/>
              <a:t>Mitä? 13/45</a:t>
            </a:r>
            <a:endParaRPr lang="fi-FI" sz="1800" dirty="0"/>
          </a:p>
          <a:p>
            <a:pPr marL="0" indent="0">
              <a:buNone/>
            </a:pPr>
            <a:r>
              <a:rPr lang="fi-FI" sz="1800" dirty="0">
                <a:solidFill>
                  <a:srgbClr val="C00000"/>
                </a:solidFill>
                <a:sym typeface="Wingdings" pitchFamily="2" charset="2"/>
              </a:rPr>
              <a:t> Vuorovaikutus, avun kysyminen ja auttaminen ovat keskeisessä roolissa käsityötunneilla</a:t>
            </a:r>
            <a:endParaRPr lang="fi-FI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i-FI" sz="1800" u="sng" dirty="0"/>
              <a:t>3. </a:t>
            </a:r>
            <a:r>
              <a:rPr lang="fi-FI" sz="1800" u="sng" dirty="0" err="1"/>
              <a:t>Context</a:t>
            </a:r>
            <a:r>
              <a:rPr lang="fi-FI" sz="1800" u="sng" dirty="0"/>
              <a:t>…</a:t>
            </a:r>
          </a:p>
          <a:p>
            <a:r>
              <a:rPr lang="fi-FI" sz="1800" dirty="0"/>
              <a:t>Opin jonkin uuden tekniikan tai työtavan: </a:t>
            </a:r>
            <a:r>
              <a:rPr lang="fi-FI" sz="1800" i="1" dirty="0"/>
              <a:t>Minkä? 13/45</a:t>
            </a:r>
          </a:p>
          <a:p>
            <a:pPr marL="0" indent="0">
              <a:buNone/>
            </a:pPr>
            <a:r>
              <a:rPr lang="fi-FI" sz="1800" u="sng" dirty="0"/>
              <a:t>4. </a:t>
            </a:r>
            <a:r>
              <a:rPr lang="fi-FI" sz="1800" u="sng" dirty="0" err="1"/>
              <a:t>Fallibilism</a:t>
            </a:r>
            <a:r>
              <a:rPr lang="fi-FI" sz="1800" u="sng" dirty="0"/>
              <a:t>…</a:t>
            </a:r>
          </a:p>
          <a:p>
            <a:r>
              <a:rPr lang="fi-FI" sz="1800" dirty="0"/>
              <a:t>Tein jonkin virheen: </a:t>
            </a:r>
            <a:r>
              <a:rPr lang="fi-FI" sz="1800" i="1" dirty="0"/>
              <a:t>Millaisen virheen? 10/45</a:t>
            </a:r>
            <a:endParaRPr lang="fi-FI" sz="18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4B309-D29E-5A41-9082-5FEC734C9218}"/>
              </a:ext>
            </a:extLst>
          </p:cNvPr>
          <p:cNvSpPr txBox="1"/>
          <p:nvPr/>
        </p:nvSpPr>
        <p:spPr>
          <a:xfrm>
            <a:off x="6732240" y="545190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N= 45 (5-6lk)</a:t>
            </a:r>
          </a:p>
        </p:txBody>
      </p:sp>
    </p:spTree>
    <p:extLst>
      <p:ext uri="{BB962C8B-B14F-4D97-AF65-F5344CB8AC3E}">
        <p14:creationId xmlns:p14="http://schemas.microsoft.com/office/powerpoint/2010/main" val="350486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F292A-6913-1047-B991-706D291E3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2348880"/>
            <a:ext cx="5184576" cy="1512168"/>
          </a:xfrm>
        </p:spPr>
        <p:txBody>
          <a:bodyPr/>
          <a:lstStyle/>
          <a:p>
            <a:pPr marL="0" indent="0" algn="ctr">
              <a:buNone/>
            </a:pPr>
            <a:r>
              <a:rPr lang="fi-FI" sz="32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Kiitos mielenkiinnostanne!</a:t>
            </a:r>
          </a:p>
          <a:p>
            <a:pPr marL="0" indent="0" algn="ctr">
              <a:buNone/>
            </a:pPr>
            <a:r>
              <a:rPr lang="fi-FI" sz="32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Kysymyksiä?</a:t>
            </a:r>
          </a:p>
        </p:txBody>
      </p:sp>
    </p:spTree>
    <p:extLst>
      <p:ext uri="{BB962C8B-B14F-4D97-AF65-F5344CB8AC3E}">
        <p14:creationId xmlns:p14="http://schemas.microsoft.com/office/powerpoint/2010/main" val="329084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0385A-84F8-DD40-858E-17263D3E1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80728"/>
            <a:ext cx="8136904" cy="39604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sz="2400" dirty="0"/>
              <a:t>OKL:stä valmistuminen 2006 (JYU)</a:t>
            </a:r>
          </a:p>
          <a:p>
            <a:pPr>
              <a:lnSpc>
                <a:spcPct val="150000"/>
              </a:lnSpc>
            </a:pPr>
            <a:r>
              <a:rPr lang="fi-FI" sz="2400" dirty="0"/>
              <a:t>Yliopistonopettaja:</a:t>
            </a:r>
          </a:p>
          <a:p>
            <a:pPr lvl="1">
              <a:lnSpc>
                <a:spcPct val="150000"/>
              </a:lnSpc>
            </a:pPr>
            <a:r>
              <a:rPr lang="fi-FI" sz="2400" dirty="0"/>
              <a:t>Teknologiakasvatus ja tekninen työ 2005-2018</a:t>
            </a:r>
          </a:p>
          <a:p>
            <a:pPr lvl="1">
              <a:lnSpc>
                <a:spcPct val="150000"/>
              </a:lnSpc>
            </a:pPr>
            <a:r>
              <a:rPr lang="fi-FI" sz="2400" dirty="0"/>
              <a:t>Yrittäjyyskasvatus 2010-2018</a:t>
            </a:r>
          </a:p>
          <a:p>
            <a:pPr>
              <a:lnSpc>
                <a:spcPct val="150000"/>
              </a:lnSpc>
            </a:pPr>
            <a:r>
              <a:rPr lang="fi-FI" sz="2400" dirty="0"/>
              <a:t>Kasvatustieteen jatko-opinnot 2009</a:t>
            </a:r>
            <a:r>
              <a:rPr lang="fi-FI" sz="2400" dirty="0">
                <a:sym typeface="Wingdings" pitchFamily="2" charset="2"/>
              </a:rPr>
              <a:t> Väitös 2016</a:t>
            </a:r>
          </a:p>
          <a:p>
            <a:pPr>
              <a:lnSpc>
                <a:spcPct val="150000"/>
              </a:lnSpc>
            </a:pPr>
            <a:r>
              <a:rPr lang="fi-FI" sz="2400" dirty="0"/>
              <a:t>Tekniikan pedagogiikan yliopistonlehtori (TTY)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711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36905" cy="638845"/>
          </a:xfrm>
        </p:spPr>
        <p:txBody>
          <a:bodyPr/>
          <a:lstStyle/>
          <a:p>
            <a:r>
              <a:rPr lang="fi-FI" sz="2800" dirty="0"/>
              <a:t>Teknologia-alat ovat yhä miesvaltaisia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136904" cy="425298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fi-FI" dirty="0"/>
              <a:t>Lukio- ja yliopistokoulutuksen naisistumisesta huolimatta, naisia on edelleen vähän teknologia-alojen koulutuksessa ja työelämässä niin Suomessa kuin muuallakin maailmalla (</a:t>
            </a:r>
            <a:r>
              <a:rPr lang="en-GB" dirty="0">
                <a:ea typeface="Palatino" charset="0"/>
                <a:cs typeface="Palatino" charset="0"/>
              </a:rPr>
              <a:t>New York Times 10.10.2017; She Figures 2015; </a:t>
            </a:r>
            <a:r>
              <a:rPr lang="en-GB" dirty="0" err="1">
                <a:ea typeface="Palatino" charset="0"/>
                <a:cs typeface="Palatino" charset="0"/>
              </a:rPr>
              <a:t>Talouselämä</a:t>
            </a:r>
            <a:r>
              <a:rPr lang="en-GB" dirty="0">
                <a:ea typeface="Palatino" charset="0"/>
                <a:cs typeface="Palatino" charset="0"/>
              </a:rPr>
              <a:t> 11.10.2017).</a:t>
            </a:r>
          </a:p>
          <a:p>
            <a:pPr lvl="1">
              <a:buFont typeface="Wingdings" pitchFamily="2" charset="2"/>
              <a:buChar char="à"/>
            </a:pPr>
            <a:r>
              <a:rPr lang="fi-FI" dirty="0"/>
              <a:t> Suomessa teknologia-aloilla työskentelevistä viidennes on naisia.</a:t>
            </a:r>
          </a:p>
          <a:p>
            <a:pPr lvl="1">
              <a:buFont typeface="Wingdings" pitchFamily="2" charset="2"/>
              <a:buChar char="à"/>
            </a:pPr>
            <a:r>
              <a:rPr lang="fi-FI" dirty="0"/>
              <a:t> Kansainvälisesti on jaettu huoli siitä, kuinka teknologian ammatit mielletään vahvasti miehisiksi ja naiset jäävät lahjakkuusreserviin.</a:t>
            </a:r>
          </a:p>
          <a:p>
            <a:r>
              <a:rPr lang="fi-FI" dirty="0"/>
              <a:t>Jotta sukupuolten tasa-arvoa voitaisiin lisätä työmarkkinoilla, olisi kiinnitettävä huomiota kaikkiin uranvalintaan vaikuttaviin tekijöihin.</a:t>
            </a:r>
          </a:p>
        </p:txBody>
      </p:sp>
    </p:spTree>
    <p:extLst>
      <p:ext uri="{BB962C8B-B14F-4D97-AF65-F5344CB8AC3E}">
        <p14:creationId xmlns:p14="http://schemas.microsoft.com/office/powerpoint/2010/main" val="25468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itä 1"/>
          <p:cNvGrpSpPr/>
          <p:nvPr/>
        </p:nvGrpSpPr>
        <p:grpSpPr>
          <a:xfrm>
            <a:off x="755576" y="620688"/>
            <a:ext cx="7385139" cy="5002537"/>
            <a:chOff x="660484" y="979678"/>
            <a:chExt cx="7385139" cy="5002537"/>
          </a:xfrm>
        </p:grpSpPr>
        <p:sp>
          <p:nvSpPr>
            <p:cNvPr id="17" name="Kuvatekstinuoli alas 16"/>
            <p:cNvSpPr/>
            <p:nvPr/>
          </p:nvSpPr>
          <p:spPr>
            <a:xfrm>
              <a:off x="3987972" y="1360682"/>
              <a:ext cx="1682578" cy="626306"/>
            </a:xfrm>
            <a:prstGeom prst="downArrowCallout">
              <a:avLst/>
            </a:prstGeom>
            <a:solidFill>
              <a:srgbClr val="D78C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dirty="0">
                  <a:solidFill>
                    <a:schemeClr val="tx1"/>
                  </a:solidFill>
                </a:rPr>
                <a:t>Tyttöjen käsityö</a:t>
              </a:r>
            </a:p>
          </p:txBody>
        </p:sp>
        <p:sp>
          <p:nvSpPr>
            <p:cNvPr id="18" name="Kuvatekstinuoli alas 17"/>
            <p:cNvSpPr/>
            <p:nvPr/>
          </p:nvSpPr>
          <p:spPr>
            <a:xfrm>
              <a:off x="3987972" y="2029111"/>
              <a:ext cx="1682578" cy="642443"/>
            </a:xfrm>
            <a:prstGeom prst="downArrowCallout">
              <a:avLst/>
            </a:prstGeom>
            <a:solidFill>
              <a:srgbClr val="D78C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</a:rPr>
                <a:t>Tekstiilikäsityö</a:t>
              </a:r>
            </a:p>
          </p:txBody>
        </p:sp>
        <p:sp>
          <p:nvSpPr>
            <p:cNvPr id="19" name="Kuvatekstinuoli alas 18"/>
            <p:cNvSpPr/>
            <p:nvPr/>
          </p:nvSpPr>
          <p:spPr>
            <a:xfrm>
              <a:off x="3987971" y="2720550"/>
              <a:ext cx="1682578" cy="613426"/>
            </a:xfrm>
            <a:prstGeom prst="downArrowCallout">
              <a:avLst/>
            </a:prstGeom>
            <a:solidFill>
              <a:srgbClr val="D78C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</a:rPr>
                <a:t>Tekstiilityö</a:t>
              </a:r>
            </a:p>
          </p:txBody>
        </p:sp>
        <p:sp>
          <p:nvSpPr>
            <p:cNvPr id="20" name="Suorakulmio 19"/>
            <p:cNvSpPr/>
            <p:nvPr/>
          </p:nvSpPr>
          <p:spPr>
            <a:xfrm>
              <a:off x="3987972" y="979678"/>
              <a:ext cx="4051128" cy="3683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</a:rPr>
                <a:t>Käsityö 1866</a:t>
              </a:r>
            </a:p>
          </p:txBody>
        </p:sp>
        <p:sp>
          <p:nvSpPr>
            <p:cNvPr id="21" name="Kuvatekstinuoli alas 20"/>
            <p:cNvSpPr/>
            <p:nvPr/>
          </p:nvSpPr>
          <p:spPr>
            <a:xfrm>
              <a:off x="6356523" y="1360678"/>
              <a:ext cx="1689099" cy="626309"/>
            </a:xfrm>
            <a:prstGeom prst="downArrow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dirty="0">
                  <a:solidFill>
                    <a:schemeClr val="tx1"/>
                  </a:solidFill>
                </a:rPr>
                <a:t>Poikien käsityö</a:t>
              </a:r>
            </a:p>
          </p:txBody>
        </p:sp>
        <p:sp>
          <p:nvSpPr>
            <p:cNvPr id="22" name="Kuvatekstinuoli alas 21"/>
            <p:cNvSpPr/>
            <p:nvPr/>
          </p:nvSpPr>
          <p:spPr>
            <a:xfrm>
              <a:off x="6363045" y="2018418"/>
              <a:ext cx="1682578" cy="665836"/>
            </a:xfrm>
            <a:prstGeom prst="downArrow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dirty="0">
                  <a:solidFill>
                    <a:schemeClr val="tx1"/>
                  </a:solidFill>
                </a:rPr>
                <a:t>Tekninen käsityö</a:t>
              </a:r>
            </a:p>
          </p:txBody>
        </p:sp>
        <p:sp>
          <p:nvSpPr>
            <p:cNvPr id="23" name="Kuvatekstinuoli alas 22"/>
            <p:cNvSpPr/>
            <p:nvPr/>
          </p:nvSpPr>
          <p:spPr>
            <a:xfrm>
              <a:off x="6369567" y="2720550"/>
              <a:ext cx="1676056" cy="613426"/>
            </a:xfrm>
            <a:prstGeom prst="downArrow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</a:rPr>
                <a:t>Tekninen työ</a:t>
              </a:r>
            </a:p>
          </p:txBody>
        </p:sp>
        <p:sp>
          <p:nvSpPr>
            <p:cNvPr id="25" name="Tekstiruutu 24"/>
            <p:cNvSpPr txBox="1"/>
            <p:nvPr/>
          </p:nvSpPr>
          <p:spPr>
            <a:xfrm>
              <a:off x="660484" y="1988840"/>
              <a:ext cx="31527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/>
                <a:t>1970</a:t>
              </a:r>
              <a:r>
                <a:rPr lang="fi-FI" sz="1200" dirty="0"/>
                <a:t> Peruskoulun opetussuunnitelmakomitean mietintö</a:t>
              </a:r>
            </a:p>
          </p:txBody>
        </p:sp>
        <p:sp>
          <p:nvSpPr>
            <p:cNvPr id="26" name="Tekstiruutu 25"/>
            <p:cNvSpPr txBox="1"/>
            <p:nvPr/>
          </p:nvSpPr>
          <p:spPr>
            <a:xfrm>
              <a:off x="660484" y="2636912"/>
              <a:ext cx="32504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/>
                <a:t>1985</a:t>
              </a:r>
              <a:r>
                <a:rPr lang="fi-FI" sz="1200"/>
                <a:t> Perusopetuksen opetussuunnitelman perusteet</a:t>
              </a:r>
            </a:p>
          </p:txBody>
        </p:sp>
        <p:sp>
          <p:nvSpPr>
            <p:cNvPr id="27" name="Kuvatekstinuoli alas 26"/>
            <p:cNvSpPr/>
            <p:nvPr/>
          </p:nvSpPr>
          <p:spPr>
            <a:xfrm>
              <a:off x="4897609" y="3331145"/>
              <a:ext cx="2231852" cy="863600"/>
            </a:xfrm>
            <a:prstGeom prst="downArrowCallou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500" dirty="0">
                  <a:solidFill>
                    <a:schemeClr val="tx1"/>
                  </a:solidFill>
                </a:rPr>
                <a:t>Käsityö:</a:t>
              </a:r>
            </a:p>
            <a:p>
              <a:pPr algn="ctr"/>
              <a:r>
                <a:rPr lang="fi-FI" sz="1050" dirty="0">
                  <a:solidFill>
                    <a:schemeClr val="tx1"/>
                  </a:solidFill>
                </a:rPr>
                <a:t>Tekstiilityö ja tekninen työ -oppiainekokonaisuus</a:t>
              </a:r>
            </a:p>
          </p:txBody>
        </p:sp>
        <p:sp>
          <p:nvSpPr>
            <p:cNvPr id="28" name="Kuvatekstinuoli alas 27"/>
            <p:cNvSpPr/>
            <p:nvPr/>
          </p:nvSpPr>
          <p:spPr>
            <a:xfrm>
              <a:off x="4897608" y="4226408"/>
              <a:ext cx="2231853" cy="863600"/>
            </a:xfrm>
            <a:prstGeom prst="downArrowCallou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500" dirty="0">
                  <a:solidFill>
                    <a:schemeClr val="tx1"/>
                  </a:solidFill>
                </a:rPr>
                <a:t>Käsityö: </a:t>
              </a:r>
              <a:r>
                <a:rPr lang="fi-FI" sz="1050" dirty="0">
                  <a:solidFill>
                    <a:schemeClr val="tx1"/>
                  </a:solidFill>
                </a:rPr>
                <a:t>sisältöinä</a:t>
              </a:r>
            </a:p>
            <a:p>
              <a:pPr algn="ctr"/>
              <a:r>
                <a:rPr lang="fi-FI" sz="1200" dirty="0">
                  <a:solidFill>
                    <a:schemeClr val="tx1"/>
                  </a:solidFill>
                </a:rPr>
                <a:t>Tekstiilityö    Tekninen työ</a:t>
              </a:r>
            </a:p>
          </p:txBody>
        </p:sp>
        <p:sp>
          <p:nvSpPr>
            <p:cNvPr id="29" name="Tekstiruutu 28"/>
            <p:cNvSpPr txBox="1"/>
            <p:nvPr/>
          </p:nvSpPr>
          <p:spPr>
            <a:xfrm>
              <a:off x="660484" y="3443500"/>
              <a:ext cx="3509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/>
                <a:t>1994</a:t>
              </a:r>
              <a:r>
                <a:rPr lang="fi-FI" sz="1200" dirty="0"/>
                <a:t> Perusopetuksen opetussuunnitelman perusteet</a:t>
              </a:r>
            </a:p>
          </p:txBody>
        </p:sp>
        <p:sp>
          <p:nvSpPr>
            <p:cNvPr id="30" name="Tekstiruutu 29"/>
            <p:cNvSpPr txBox="1"/>
            <p:nvPr/>
          </p:nvSpPr>
          <p:spPr>
            <a:xfrm>
              <a:off x="660484" y="4371554"/>
              <a:ext cx="3721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/>
                <a:t>2004</a:t>
              </a:r>
              <a:r>
                <a:rPr lang="fi-FI" sz="1200" dirty="0"/>
                <a:t> Perusopetuksen opetussuunnitelman perusteet</a:t>
              </a:r>
            </a:p>
          </p:txBody>
        </p:sp>
        <p:sp>
          <p:nvSpPr>
            <p:cNvPr id="31" name="Kuvatekstinuoli alas 30"/>
            <p:cNvSpPr/>
            <p:nvPr/>
          </p:nvSpPr>
          <p:spPr>
            <a:xfrm>
              <a:off x="4897609" y="5118615"/>
              <a:ext cx="2231852" cy="863600"/>
            </a:xfrm>
            <a:prstGeom prst="downArrowCallout">
              <a:avLst/>
            </a:prstGeom>
            <a:solidFill>
              <a:srgbClr val="8CD3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500" dirty="0">
                  <a:solidFill>
                    <a:schemeClr val="tx1"/>
                  </a:solidFill>
                </a:rPr>
                <a:t>Käsityö</a:t>
              </a:r>
            </a:p>
            <a:p>
              <a:pPr algn="ctr"/>
              <a:r>
                <a:rPr lang="fi-FI" sz="1200" dirty="0">
                  <a:solidFill>
                    <a:schemeClr val="tx1"/>
                  </a:solidFill>
                </a:rPr>
                <a:t>(monimateriaalinen)</a:t>
              </a:r>
            </a:p>
          </p:txBody>
        </p:sp>
        <p:sp>
          <p:nvSpPr>
            <p:cNvPr id="32" name="Tekstiruutu 31"/>
            <p:cNvSpPr txBox="1"/>
            <p:nvPr/>
          </p:nvSpPr>
          <p:spPr>
            <a:xfrm>
              <a:off x="660484" y="5199583"/>
              <a:ext cx="36067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/>
                <a:t>2014</a:t>
              </a:r>
              <a:r>
                <a:rPr lang="fi-FI" sz="1200" dirty="0"/>
                <a:t> Perusopetuksen opetussuunnitelman perusteet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697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Tutkimuskysymykset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15517"/>
            <a:ext cx="8136904" cy="3946401"/>
          </a:xfrm>
        </p:spPr>
        <p:txBody>
          <a:bodyPr/>
          <a:lstStyle/>
          <a:p>
            <a:r>
              <a:rPr lang="fi-FI" dirty="0"/>
              <a:t>Miten tyttöjen mahdollisuuksia ja kiinnostusta voitaisiin lisätä teknologian ja teknisen työn opiskeluun perusopetuksessa?</a:t>
            </a:r>
          </a:p>
          <a:p>
            <a:endParaRPr lang="fi-FI" dirty="0"/>
          </a:p>
          <a:p>
            <a:r>
              <a:rPr lang="fi-FI" dirty="0"/>
              <a:t>Mitkä tekijät vaikuttavat naisten teknologia-aloille hakeutumiseen? 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180"/>
            <a:ext cx="9144000" cy="412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832548"/>
              </p:ext>
            </p:extLst>
          </p:nvPr>
        </p:nvGraphicFramePr>
        <p:xfrm>
          <a:off x="395536" y="213824"/>
          <a:ext cx="8229600" cy="5663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Ylänuoli 6"/>
          <p:cNvSpPr/>
          <p:nvPr/>
        </p:nvSpPr>
        <p:spPr>
          <a:xfrm>
            <a:off x="4239926" y="1909845"/>
            <a:ext cx="548098" cy="583051"/>
          </a:xfrm>
          <a:prstGeom prst="up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88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94413-F47A-1E4A-B518-1D686A2A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7" cy="63884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i-FI" sz="2800" dirty="0">
                <a:cs typeface="Book Antiqua"/>
              </a:rPr>
              <a:t>Oppilaiden teknologiakasvatuksen motivaatiot</a:t>
            </a:r>
            <a:endParaRPr lang="fi-FI" sz="2800" dirty="0">
              <a:ea typeface="Palatino" charset="0"/>
              <a:cs typeface="Palatino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B661C-7D00-F14C-80E8-65B0802FA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0808"/>
            <a:ext cx="8136904" cy="37444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ea typeface="Palatino" charset="0"/>
                <a:cs typeface="Palatino" charset="0"/>
              </a:rPr>
              <a:t>2. Osatutkimus</a:t>
            </a:r>
          </a:p>
          <a:p>
            <a:pPr>
              <a:lnSpc>
                <a:spcPct val="150000"/>
              </a:lnSpc>
            </a:pPr>
            <a:r>
              <a:rPr lang="fi-FI" sz="2400" dirty="0">
                <a:ea typeface="Palatino" charset="0"/>
                <a:cs typeface="Palatino" charset="0"/>
              </a:rPr>
              <a:t>Kvantitatiivinen kysymyslomaketutkimus 5.-6. luokan oppilaille vuonna 2009</a:t>
            </a:r>
          </a:p>
          <a:p>
            <a:pPr>
              <a:lnSpc>
                <a:spcPct val="150000"/>
              </a:lnSpc>
            </a:pPr>
            <a:r>
              <a:rPr lang="fi-FI" sz="2400" dirty="0">
                <a:ea typeface="Palatino" charset="0"/>
                <a:cs typeface="Palatino" charset="0"/>
              </a:rPr>
              <a:t>N = 281 (144 tyttöä ja 137 poikaa)</a:t>
            </a:r>
          </a:p>
          <a:p>
            <a:pPr>
              <a:lnSpc>
                <a:spcPct val="150000"/>
              </a:lnSpc>
            </a:pPr>
            <a:r>
              <a:rPr lang="fi-FI" sz="2400" dirty="0">
                <a:ea typeface="Palatino" charset="0"/>
                <a:cs typeface="Palatino" charset="0"/>
              </a:rPr>
              <a:t>Analyysitavat: Faktori analyysi ja T-testi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498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5" cy="1152128"/>
          </a:xfrm>
        </p:spPr>
        <p:txBody>
          <a:bodyPr/>
          <a:lstStyle/>
          <a:p>
            <a:r>
              <a:rPr lang="fi-FI" sz="2800" dirty="0"/>
              <a:t>Tyttöjen ja poikien motivaatioeroja käsitöissä ja teknologiakasvatuksessa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412776"/>
          <a:ext cx="8928992" cy="485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786"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Tytöt keskimäärin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Pojat keskimäärin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3350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i-FI" sz="1600" dirty="0"/>
                        <a:t>Opettajan </a:t>
                      </a:r>
                      <a:r>
                        <a:rPr lang="fi-FI" sz="1600" b="1" dirty="0"/>
                        <a:t>kannustuksella ja ohjauksella</a:t>
                      </a:r>
                      <a:r>
                        <a:rPr lang="fi-FI" sz="1600" dirty="0"/>
                        <a:t> on tärkeä rooli tyttöjen käsityön ja teknologian motivaatioon.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fi-FI" sz="160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i-FI" sz="1600" dirty="0"/>
                        <a:t>Tytöt </a:t>
                      </a:r>
                      <a:r>
                        <a:rPr lang="fi-FI" sz="1600" b="1" dirty="0"/>
                        <a:t>pelkäävät</a:t>
                      </a:r>
                      <a:r>
                        <a:rPr lang="fi-FI" sz="1600" dirty="0"/>
                        <a:t> poikia enemmän tekevänsä jotain väärin.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fi-FI" sz="1600" dirty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fi-FI" sz="1600" u="sng" dirty="0"/>
                        <a:t>Sisältöihin</a:t>
                      </a:r>
                      <a:r>
                        <a:rPr lang="fi-FI" sz="1600" u="sng" baseline="0" dirty="0"/>
                        <a:t> liittyvät motiivit:</a:t>
                      </a:r>
                      <a:endParaRPr lang="fi-FI" sz="160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i-FI" sz="160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fi-FI" sz="1600" dirty="0"/>
                        <a:t>Tytöt ovat poikia kiinnostuneempia</a:t>
                      </a:r>
                      <a:r>
                        <a:rPr lang="fi-FI" sz="1600" baseline="0" dirty="0"/>
                        <a:t> opiskelemaan </a:t>
                      </a:r>
                      <a:r>
                        <a:rPr lang="fi-FI" sz="1600" b="1" baseline="0" dirty="0"/>
                        <a:t>ympäristöön ja luonnonsuojeluun </a:t>
                      </a:r>
                      <a:r>
                        <a:rPr lang="fi-FI" sz="1600" baseline="0" dirty="0"/>
                        <a:t>liittyviä aiheita.</a:t>
                      </a:r>
                      <a:endParaRPr lang="fi-FI" sz="160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fi-FI" sz="160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i-FI" sz="1600" dirty="0"/>
                        <a:t>Tytöt pitävät enemmän </a:t>
                      </a:r>
                      <a:r>
                        <a:rPr lang="fi-FI" sz="1600" b="1" dirty="0"/>
                        <a:t>käytännöllisten</a:t>
                      </a:r>
                      <a:r>
                        <a:rPr lang="fi-FI" sz="1600" b="1" baseline="0" dirty="0"/>
                        <a:t> tuotteiden ja koriste-esineiden tekemisestä.</a:t>
                      </a:r>
                      <a:endParaRPr lang="fi-FI" sz="1600" b="1" dirty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fi-FI" sz="1600" dirty="0"/>
                        <a:t>Poikien </a:t>
                      </a:r>
                      <a:r>
                        <a:rPr lang="fi-FI" sz="1600" b="1" dirty="0"/>
                        <a:t>käsitykset omasta osaamisestaan ovat myönteisempiä </a:t>
                      </a:r>
                      <a:r>
                        <a:rPr lang="fi-FI" sz="1600" dirty="0"/>
                        <a:t>kuin tyttöjen</a:t>
                      </a:r>
                      <a:r>
                        <a:rPr lang="fi-FI" sz="1600" baseline="0" dirty="0"/>
                        <a:t> ja p</a:t>
                      </a:r>
                      <a:r>
                        <a:rPr lang="fi-FI" sz="1600" dirty="0"/>
                        <a:t>ojat ovat tyttöjä </a:t>
                      </a:r>
                      <a:r>
                        <a:rPr lang="fi-FI" sz="1600" b="1" dirty="0"/>
                        <a:t>itsevarmempia </a:t>
                      </a:r>
                      <a:r>
                        <a:rPr lang="fi-FI" sz="1600" dirty="0"/>
                        <a:t>toimijoita.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fi-FI" sz="1600" u="sng" dirty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fi-FI" sz="1600" u="sng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fi-FI" sz="1600" u="sng" dirty="0"/>
                        <a:t>Sisältöihin</a:t>
                      </a:r>
                      <a:r>
                        <a:rPr lang="fi-FI" sz="1600" u="sng" baseline="0" dirty="0"/>
                        <a:t> liittyvät motiivit: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fi-FI" sz="1600" u="sng" dirty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fi-FI" sz="1600" dirty="0"/>
                        <a:t>Pojat haluavat </a:t>
                      </a:r>
                      <a:r>
                        <a:rPr lang="fi-FI" sz="1600" b="1" dirty="0"/>
                        <a:t>ratkaista ongelmia, sekä testailla ja kokeilla erilaisia asioita.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fi-FI" sz="1600" b="1" dirty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fi-FI" sz="1600" b="0" dirty="0"/>
                        <a:t>Pojat pitävät tyttöjä enemmän </a:t>
                      </a:r>
                      <a:r>
                        <a:rPr lang="fi-FI" sz="1600" b="1" dirty="0"/>
                        <a:t>elektroniikkatöiden</a:t>
                      </a:r>
                      <a:r>
                        <a:rPr lang="fi-FI" sz="1600" b="0" dirty="0"/>
                        <a:t> tekemisestä.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fi-FI" sz="1600" b="0" dirty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fi-FI" sz="1600" b="0" dirty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fi-FI" sz="1600" b="0" dirty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fi-FI" sz="1600" b="0" dirty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fi-FI" sz="1600" b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fi-FI" sz="1600" b="0" dirty="0"/>
                        <a:t>                                               (n=281 oppilasta)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56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559861" y="1404542"/>
            <a:ext cx="7992888" cy="255454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fi-FI" sz="2000" i="1" dirty="0"/>
              <a:t>Tytöt pitävät enemmän </a:t>
            </a:r>
            <a:r>
              <a:rPr lang="fi-FI" sz="2000" b="1" i="1" dirty="0"/>
              <a:t>käytännöllisten tuotteiden ja koriste-esineiden</a:t>
            </a:r>
            <a:r>
              <a:rPr lang="fi-FI" sz="2000" i="1" dirty="0"/>
              <a:t> tekemisestä.</a:t>
            </a:r>
          </a:p>
          <a:p>
            <a:pPr>
              <a:buFont typeface="Arial" charset="0"/>
              <a:buChar char="•"/>
            </a:pPr>
            <a:r>
              <a:rPr lang="fi-FI" sz="2000" i="1" dirty="0"/>
              <a:t>Tytöt ovat poikia kiinnostuneempia opiskelemaan </a:t>
            </a:r>
            <a:r>
              <a:rPr lang="fi-FI" sz="2000" b="1" i="1" dirty="0"/>
              <a:t>ympäristöön ja luonnonsuojeluun </a:t>
            </a:r>
            <a:r>
              <a:rPr lang="fi-FI" sz="2000" i="1" dirty="0"/>
              <a:t>liittyviä aiheita.</a:t>
            </a:r>
          </a:p>
          <a:p>
            <a:pPr>
              <a:buFont typeface="Arial" charset="0"/>
              <a:buChar char="•"/>
            </a:pPr>
            <a:endParaRPr lang="fi-FI" sz="2000" i="1" dirty="0"/>
          </a:p>
          <a:p>
            <a:pPr>
              <a:buFont typeface="Arial" charset="0"/>
              <a:buChar char="•"/>
            </a:pPr>
            <a:r>
              <a:rPr lang="fi-FI" sz="2000" i="1" dirty="0"/>
              <a:t>Pojat haluavat </a:t>
            </a:r>
            <a:r>
              <a:rPr lang="fi-FI" sz="2000" b="1" i="1" dirty="0"/>
              <a:t>ratkaista ongelmia, sekä testailla ja kokeilla </a:t>
            </a:r>
            <a:r>
              <a:rPr lang="fi-FI" sz="2000" i="1" dirty="0"/>
              <a:t>erilaisia asioita.</a:t>
            </a:r>
          </a:p>
          <a:p>
            <a:pPr>
              <a:buFont typeface="Arial" charset="0"/>
              <a:buChar char="•"/>
            </a:pPr>
            <a:r>
              <a:rPr lang="fi-FI" sz="2000" i="1" dirty="0"/>
              <a:t>Pojat pitävät tyttöjä enemmän </a:t>
            </a:r>
            <a:r>
              <a:rPr lang="fi-FI" sz="2000" b="1" i="1" dirty="0"/>
              <a:t>elektroniikkatöiden </a:t>
            </a:r>
            <a:r>
              <a:rPr lang="fi-FI" sz="2000" i="1" dirty="0"/>
              <a:t>tekemisestä.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EFC94F-4289-C94E-A863-DD9EF308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0688"/>
            <a:ext cx="8136905" cy="638845"/>
          </a:xfrm>
        </p:spPr>
        <p:txBody>
          <a:bodyPr/>
          <a:lstStyle/>
          <a:p>
            <a:r>
              <a:rPr lang="fi-FI" sz="2800" dirty="0"/>
              <a:t>Käsityön sisältöihin liittyvät motiivit</a:t>
            </a:r>
          </a:p>
        </p:txBody>
      </p:sp>
      <p:pic>
        <p:nvPicPr>
          <p:cNvPr id="5" name="Kuva 3">
            <a:extLst>
              <a:ext uri="{FF2B5EF4-FFF2-40B4-BE49-F238E27FC236}">
                <a16:creationId xmlns:a16="http://schemas.microsoft.com/office/drawing/2014/main" id="{4EA83584-D997-C347-9156-285A6134A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208" y="4149563"/>
            <a:ext cx="1746194" cy="1746194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860151625"/>
      </p:ext>
    </p:extLst>
  </p:cSld>
  <p:clrMapOvr>
    <a:masterClrMapping/>
  </p:clrMapOvr>
</p:sld>
</file>

<file path=ppt/theme/theme1.xml><?xml version="1.0" encoding="utf-8"?>
<a:theme xmlns:a="http://schemas.openxmlformats.org/drawingml/2006/main" name="vaahtera_mallista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vaahtera_mallista</Template>
  <TotalTime>20403</TotalTime>
  <Words>702</Words>
  <Application>Microsoft Macintosh PowerPoint</Application>
  <PresentationFormat>On-screen Show (4:3)</PresentationFormat>
  <Paragraphs>129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Courier New</vt:lpstr>
      <vt:lpstr>Helvetica</vt:lpstr>
      <vt:lpstr>Palatino</vt:lpstr>
      <vt:lpstr>Wingdings</vt:lpstr>
      <vt:lpstr>vaahtera_mallista</vt:lpstr>
      <vt:lpstr>  Teknologiakasvatus ja käsityö  Näkökulmia oppilaiden motivaatioihin, naisten ura-ankkureihin teknisillä aloilla ja tekemällä oppimiseen </vt:lpstr>
      <vt:lpstr>PowerPoint Presentation</vt:lpstr>
      <vt:lpstr>Teknologia-alat ovat yhä miesvaltaisia </vt:lpstr>
      <vt:lpstr>PowerPoint Presentation</vt:lpstr>
      <vt:lpstr>Tutkimuskysymykset</vt:lpstr>
      <vt:lpstr>PowerPoint Presentation</vt:lpstr>
      <vt:lpstr>Oppilaiden teknologiakasvatuksen motivaatiot</vt:lpstr>
      <vt:lpstr>Tyttöjen ja poikien motivaatioeroja käsitöissä ja teknologiakasvatuksessa</vt:lpstr>
      <vt:lpstr>Käsityön sisältöihin liittyvät motiivit</vt:lpstr>
      <vt:lpstr>Mitkä tekijät vaikuttavat naisten teknologia-aloille hakeutumisessa?</vt:lpstr>
      <vt:lpstr>PowerPoint Presentation</vt:lpstr>
      <vt:lpstr>Miten perusopetuksessa voitaisiin vaikuttaa siihen, että tytöt hakeutuisivat nykyistä enemmän teknologia-aloille?</vt:lpstr>
      <vt:lpstr>PowerPoint Presentation</vt:lpstr>
      <vt:lpstr>Oppilaiden teknologisen ymmärryksen kehittäminen käsitöissä tekemällä oppimisen kautta</vt:lpstr>
      <vt:lpstr>PowerPoint Presentation</vt:lpstr>
      <vt:lpstr>PowerPoint Presentation</vt:lpstr>
    </vt:vector>
  </TitlesOfParts>
  <Company>University of Jyväskylä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Institute for Educational Research, FIER</dc:title>
  <dc:creator>Kirsi Häkämies</dc:creator>
  <cp:lastModifiedBy>Sonja Niiranen</cp:lastModifiedBy>
  <cp:revision>221</cp:revision>
  <dcterms:created xsi:type="dcterms:W3CDTF">2011-08-11T07:33:19Z</dcterms:created>
  <dcterms:modified xsi:type="dcterms:W3CDTF">2018-10-07T20:45:51Z</dcterms:modified>
</cp:coreProperties>
</file>