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58" r:id="rId7"/>
    <p:sldId id="259" r:id="rId8"/>
    <p:sldId id="263" r:id="rId9"/>
    <p:sldId id="265" r:id="rId10"/>
    <p:sldId id="264" r:id="rId11"/>
    <p:sldId id="267" r:id="rId12"/>
    <p:sldId id="268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3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12B5-A535-499F-9A23-01A86E60DFCA}" type="datetimeFigureOut">
              <a:rPr lang="fi-FI" smtClean="0"/>
              <a:t>20.5.2017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7C8-510C-4D78-8E10-C4E47CD33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79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12B5-A535-499F-9A23-01A86E60DFCA}" type="datetimeFigureOut">
              <a:rPr lang="fi-FI" smtClean="0"/>
              <a:t>20.5.2017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7C8-510C-4D78-8E10-C4E47CD33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2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12B5-A535-499F-9A23-01A86E60DFCA}" type="datetimeFigureOut">
              <a:rPr lang="fi-FI" smtClean="0"/>
              <a:t>20.5.2017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7C8-510C-4D78-8E10-C4E47CD33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36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12B5-A535-499F-9A23-01A86E60DFCA}" type="datetimeFigureOut">
              <a:rPr lang="fi-FI" smtClean="0"/>
              <a:t>20.5.2017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7C8-510C-4D78-8E10-C4E47CD33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66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12B5-A535-499F-9A23-01A86E60DFCA}" type="datetimeFigureOut">
              <a:rPr lang="fi-FI" smtClean="0"/>
              <a:t>20.5.2017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7C8-510C-4D78-8E10-C4E47CD33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106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12B5-A535-499F-9A23-01A86E60DFCA}" type="datetimeFigureOut">
              <a:rPr lang="fi-FI" smtClean="0"/>
              <a:t>20.5.2017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7C8-510C-4D78-8E10-C4E47CD33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534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12B5-A535-499F-9A23-01A86E60DFCA}" type="datetimeFigureOut">
              <a:rPr lang="fi-FI" smtClean="0"/>
              <a:t>20.5.2017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7C8-510C-4D78-8E10-C4E47CD33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43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12B5-A535-499F-9A23-01A86E60DFCA}" type="datetimeFigureOut">
              <a:rPr lang="fi-FI" smtClean="0"/>
              <a:t>20.5.2017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7C8-510C-4D78-8E10-C4E47CD33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32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12B5-A535-499F-9A23-01A86E60DFCA}" type="datetimeFigureOut">
              <a:rPr lang="fi-FI" smtClean="0"/>
              <a:t>20.5.2017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7C8-510C-4D78-8E10-C4E47CD33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45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12B5-A535-499F-9A23-01A86E60DFCA}" type="datetimeFigureOut">
              <a:rPr lang="fi-FI" smtClean="0"/>
              <a:t>20.5.2017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7C8-510C-4D78-8E10-C4E47CD33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916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12B5-A535-499F-9A23-01A86E60DFCA}" type="datetimeFigureOut">
              <a:rPr lang="fi-FI" smtClean="0"/>
              <a:t>20.5.2017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27C8-510C-4D78-8E10-C4E47CD33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84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712B5-A535-499F-9A23-01A86E60DFCA}" type="datetimeFigureOut">
              <a:rPr lang="fi-FI" smtClean="0"/>
              <a:t>20.5.2017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27C8-510C-4D78-8E10-C4E47CD33D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76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opetussuunnitelma/ksops/jyvaskyla/liitteet/l3ptoootsjoo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Handbook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>communication and interaction teaching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312" y="5140139"/>
            <a:ext cx="6400800" cy="1752600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Grades </a:t>
            </a:r>
            <a:r>
              <a:rPr lang="fi-FI" dirty="0" smtClean="0">
                <a:solidFill>
                  <a:schemeClr val="tx1"/>
                </a:solidFill>
              </a:rPr>
              <a:t>5 and 6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heritage </a:t>
            </a:r>
            <a:r>
              <a:rPr lang="fi-FI" dirty="0" smtClean="0">
                <a:solidFill>
                  <a:schemeClr val="tx1"/>
                </a:solidFill>
              </a:rPr>
              <a:t>languges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194" y="1844823"/>
            <a:ext cx="4413037" cy="29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2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err="1" smtClean="0"/>
              <a:t>Grade</a:t>
            </a:r>
            <a:r>
              <a:rPr lang="fi-FI" sz="4000" dirty="0" smtClean="0"/>
              <a:t> 6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6" y="1556792"/>
            <a:ext cx="8712968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600" dirty="0" smtClean="0"/>
              <a:t>Pupils </a:t>
            </a:r>
            <a:r>
              <a:rPr lang="en-US" sz="2600" dirty="0"/>
              <a:t>practice different </a:t>
            </a:r>
            <a:r>
              <a:rPr lang="en-US" sz="2600" u="sng" dirty="0"/>
              <a:t>means of expression </a:t>
            </a:r>
            <a:r>
              <a:rPr lang="en-US" sz="2600" dirty="0" smtClean="0"/>
              <a:t>by using their </a:t>
            </a:r>
            <a:r>
              <a:rPr lang="en-US" sz="2600" dirty="0"/>
              <a:t>own communication and interaction skills to present things to the rest of the class</a:t>
            </a:r>
            <a:r>
              <a:rPr lang="en-US" sz="2600" dirty="0" smtClean="0"/>
              <a:t>.</a:t>
            </a:r>
          </a:p>
          <a:p>
            <a:pPr algn="just"/>
            <a:endParaRPr lang="en-US" sz="1700" dirty="0" smtClean="0"/>
          </a:p>
          <a:p>
            <a:pPr algn="just"/>
            <a:r>
              <a:rPr lang="en-US" sz="2600" dirty="0"/>
              <a:t>They gain </a:t>
            </a:r>
            <a:r>
              <a:rPr lang="en-US" sz="2600" u="sng" dirty="0"/>
              <a:t>peer learning skills </a:t>
            </a:r>
            <a:r>
              <a:rPr lang="en-US" sz="2600" dirty="0"/>
              <a:t>though interaction situations.</a:t>
            </a:r>
          </a:p>
          <a:p>
            <a:pPr marL="0" indent="0" algn="just">
              <a:buNone/>
            </a:pPr>
            <a:endParaRPr lang="en-US" sz="1700" dirty="0"/>
          </a:p>
          <a:p>
            <a:pPr algn="just"/>
            <a:r>
              <a:rPr lang="en-US" sz="2600" dirty="0" smtClean="0"/>
              <a:t>They </a:t>
            </a:r>
            <a:r>
              <a:rPr lang="en-US" sz="2600" dirty="0"/>
              <a:t>are assigned </a:t>
            </a:r>
            <a:r>
              <a:rPr lang="en-US" sz="2600" u="sng" dirty="0"/>
              <a:t>different roles</a:t>
            </a:r>
            <a:r>
              <a:rPr lang="en-US" sz="2600" dirty="0"/>
              <a:t> and responsibilities in various </a:t>
            </a:r>
            <a:r>
              <a:rPr lang="en-US" sz="2600" u="sng" dirty="0"/>
              <a:t>group activities</a:t>
            </a:r>
            <a:r>
              <a:rPr lang="en-US" sz="2600" dirty="0"/>
              <a:t> and practice evaluating situations </a:t>
            </a:r>
            <a:r>
              <a:rPr lang="en-US" sz="2600" dirty="0" smtClean="0"/>
              <a:t>and </a:t>
            </a:r>
            <a:r>
              <a:rPr lang="en-US" sz="2600" dirty="0" smtClean="0"/>
              <a:t>interaction efficiency.</a:t>
            </a:r>
            <a:endParaRPr lang="en-US" sz="2600" dirty="0"/>
          </a:p>
          <a:p>
            <a:endParaRPr lang="en-US" sz="3100" dirty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34902"/>
            <a:ext cx="3810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00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00797"/>
            <a:ext cx="3124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err="1" smtClean="0"/>
              <a:t>Grade</a:t>
            </a:r>
            <a:r>
              <a:rPr lang="fi-FI" dirty="0" smtClean="0"/>
              <a:t> 6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They are exposed to </a:t>
            </a:r>
            <a:r>
              <a:rPr lang="en-US" sz="2400" u="sng" dirty="0"/>
              <a:t>different subject texts</a:t>
            </a:r>
            <a:r>
              <a:rPr lang="en-US" sz="2400" dirty="0"/>
              <a:t> and are encouraged to make use of </a:t>
            </a:r>
            <a:r>
              <a:rPr lang="en-US" sz="2400" u="sng" dirty="0"/>
              <a:t>versatile vocabulary</a:t>
            </a:r>
            <a:r>
              <a:rPr lang="en-US" sz="2400" dirty="0"/>
              <a:t> (e.g. </a:t>
            </a:r>
            <a:r>
              <a:rPr lang="en-US" sz="2400" i="1" dirty="0" err="1"/>
              <a:t>Opetushallitus</a:t>
            </a:r>
            <a:r>
              <a:rPr lang="en-US" sz="2400" dirty="0"/>
              <a:t> glossary).</a:t>
            </a:r>
          </a:p>
          <a:p>
            <a:endParaRPr lang="en-US" sz="1600" dirty="0" smtClean="0"/>
          </a:p>
          <a:p>
            <a:r>
              <a:rPr lang="en-US" sz="2400" dirty="0" smtClean="0"/>
              <a:t>Active </a:t>
            </a:r>
            <a:r>
              <a:rPr lang="en-US" sz="2400" dirty="0"/>
              <a:t>use of their </a:t>
            </a:r>
            <a:r>
              <a:rPr lang="en-US" sz="2400" u="sng" dirty="0"/>
              <a:t>heritage language skills</a:t>
            </a:r>
            <a:r>
              <a:rPr lang="en-US" sz="2400" dirty="0"/>
              <a:t> supports pupils' learning process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1600" dirty="0" smtClean="0"/>
          </a:p>
          <a:p>
            <a:r>
              <a:rPr lang="en-US" sz="2400" dirty="0" smtClean="0"/>
              <a:t>They exercise the use of </a:t>
            </a:r>
            <a:r>
              <a:rPr lang="en-US" sz="2400" u="sng" dirty="0" smtClean="0"/>
              <a:t>ICT, information search</a:t>
            </a:r>
            <a:r>
              <a:rPr lang="en-US" sz="2400" dirty="0" smtClean="0"/>
              <a:t> and </a:t>
            </a:r>
            <a:r>
              <a:rPr lang="en-US" sz="2400" u="sng" dirty="0" smtClean="0"/>
              <a:t>knowledge evaluation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Pupils </a:t>
            </a:r>
            <a:r>
              <a:rPr lang="en-US" sz="2400" dirty="0"/>
              <a:t>practice different </a:t>
            </a:r>
            <a:r>
              <a:rPr lang="en-US" sz="2400" u="sng" dirty="0"/>
              <a:t>language learning strategies</a:t>
            </a:r>
            <a:r>
              <a:rPr lang="en-US" sz="2400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6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Studying </a:t>
            </a:r>
            <a:r>
              <a:rPr lang="en-US" dirty="0"/>
              <a:t>communication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interaction</a:t>
            </a:r>
            <a:endParaRPr lang="fi-FI" dirty="0"/>
          </a:p>
        </p:txBody>
      </p:sp>
      <p:pic>
        <p:nvPicPr>
          <p:cNvPr id="7172" name="Picture 4" descr="Afbeeldingsresultaat voor student deb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20270"/>
            <a:ext cx="4283968" cy="21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6" y="1625584"/>
            <a:ext cx="8964488" cy="4813995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en-GB" sz="2400" dirty="0"/>
              <a:t>Role playing games (e.g. drama, real life situations, etc.) </a:t>
            </a:r>
            <a:endParaRPr lang="en-GB" sz="2400" dirty="0" smtClean="0"/>
          </a:p>
          <a:p>
            <a:pPr algn="just" fontAlgn="base"/>
            <a:endParaRPr lang="en-GB" sz="2400" dirty="0"/>
          </a:p>
          <a:p>
            <a:pPr algn="just" fontAlgn="base"/>
            <a:r>
              <a:rPr lang="en-GB" sz="2400" dirty="0"/>
              <a:t>Different interaction scenarios (empathy vs aggression, style and tone of speech, attitudes, prejudice vs motivation and non-verbal signals) </a:t>
            </a:r>
            <a:endParaRPr lang="en-GB" sz="2400" dirty="0" smtClean="0"/>
          </a:p>
          <a:p>
            <a:pPr algn="just" fontAlgn="base"/>
            <a:endParaRPr lang="fi-FI" sz="2400" dirty="0" smtClean="0"/>
          </a:p>
          <a:p>
            <a:pPr algn="just" fontAlgn="base"/>
            <a:endParaRPr lang="en-GB" sz="2400" dirty="0"/>
          </a:p>
          <a:p>
            <a:pPr algn="just" fontAlgn="base"/>
            <a:r>
              <a:rPr lang="en-GB" sz="2400" dirty="0"/>
              <a:t>Discussions (e.g. debates, elections) </a:t>
            </a:r>
            <a:endParaRPr lang="en-GB" sz="2400" dirty="0" smtClean="0"/>
          </a:p>
          <a:p>
            <a:pPr algn="just" fontAlgn="base"/>
            <a:endParaRPr lang="en-GB" sz="2400" dirty="0"/>
          </a:p>
          <a:p>
            <a:pPr algn="just" fontAlgn="base"/>
            <a:r>
              <a:rPr lang="en-GB" sz="2400" dirty="0"/>
              <a:t>Communication games (e.g. Alias, charades) </a:t>
            </a:r>
            <a:endParaRPr lang="en-GB" sz="2400" dirty="0" smtClean="0"/>
          </a:p>
          <a:p>
            <a:pPr algn="just" fontAlgn="base"/>
            <a:endParaRPr lang="en-GB" sz="2400" dirty="0"/>
          </a:p>
          <a:p>
            <a:pPr algn="just" fontAlgn="base"/>
            <a:r>
              <a:rPr lang="en-GB" sz="2400" dirty="0"/>
              <a:t>Presentations (e.g. book presentation, story-telling) </a:t>
            </a:r>
          </a:p>
          <a:p>
            <a:pPr algn="just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43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Corners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2204864"/>
            <a:ext cx="6201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b="1" dirty="0"/>
              <a:t>p</a:t>
            </a:r>
            <a:r>
              <a:rPr lang="fi-FI" sz="2400" b="1" dirty="0" smtClean="0"/>
              <a:t>ro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4869160"/>
            <a:ext cx="10976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b="1" dirty="0" smtClean="0"/>
              <a:t>against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211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Corners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3412976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Pupils </a:t>
            </a:r>
            <a:r>
              <a:rPr lang="en-GB" sz="2800" dirty="0"/>
              <a:t>are told that in two of the classroom corners there are printouts with </a:t>
            </a:r>
            <a:r>
              <a:rPr lang="en-GB" sz="2800" u="sng" dirty="0"/>
              <a:t>opposite statements</a:t>
            </a:r>
            <a:r>
              <a:rPr lang="en-GB" sz="2800" dirty="0"/>
              <a:t>, </a:t>
            </a:r>
            <a:r>
              <a:rPr lang="en-GB" sz="2800" dirty="0" err="1"/>
              <a:t>e.g.“Meat</a:t>
            </a:r>
            <a:r>
              <a:rPr lang="en-GB" sz="2800" dirty="0"/>
              <a:t> consumption is healthy” versus “Meat consumption is unhealthy”. 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Each </a:t>
            </a:r>
            <a:r>
              <a:rPr lang="en-GB" sz="2800" dirty="0"/>
              <a:t>pupil goes to the </a:t>
            </a:r>
            <a:r>
              <a:rPr lang="en-GB" sz="2800" u="sng" dirty="0"/>
              <a:t>corner of his/her preference</a:t>
            </a:r>
            <a:r>
              <a:rPr lang="en-GB" sz="2800" dirty="0"/>
              <a:t> and while there, they </a:t>
            </a:r>
            <a:r>
              <a:rPr lang="en-GB" sz="2800" u="sng" dirty="0"/>
              <a:t>discuss in pairs</a:t>
            </a:r>
            <a:r>
              <a:rPr lang="en-GB" sz="2800" dirty="0"/>
              <a:t> the reasons for their choice.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60"/>
          <a:stretch/>
        </p:blipFill>
        <p:spPr bwMode="auto">
          <a:xfrm>
            <a:off x="2947981" y="4509120"/>
            <a:ext cx="3200400" cy="207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815"/>
            <a:ext cx="8229600" cy="1143000"/>
          </a:xfrm>
        </p:spPr>
        <p:txBody>
          <a:bodyPr/>
          <a:lstStyle/>
          <a:p>
            <a:r>
              <a:rPr lang="fi-FI" dirty="0" smtClean="0"/>
              <a:t>Corners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525963"/>
          </a:xfrm>
        </p:spPr>
        <p:txBody>
          <a:bodyPr>
            <a:normAutofit/>
          </a:bodyPr>
          <a:lstStyle/>
          <a:p>
            <a:r>
              <a:rPr lang="en-GB" sz="2600" dirty="0"/>
              <a:t>Afterwards, </a:t>
            </a:r>
            <a:r>
              <a:rPr lang="en-GB" sz="2600" dirty="0" smtClean="0"/>
              <a:t>half of them </a:t>
            </a:r>
            <a:r>
              <a:rPr lang="en-GB" sz="2600" dirty="0"/>
              <a:t>move on to the opposite corner and form pairs with pupils from that corner. One pupil then agrees with the statement, while the other one is against it. They </a:t>
            </a:r>
            <a:r>
              <a:rPr lang="en-GB" sz="2600" u="sng" dirty="0"/>
              <a:t>negotiate</a:t>
            </a:r>
            <a:r>
              <a:rPr lang="en-GB" sz="2600" dirty="0"/>
              <a:t>, with either pupil </a:t>
            </a:r>
            <a:r>
              <a:rPr lang="en-GB" sz="2600" u="sng" dirty="0"/>
              <a:t>defending</a:t>
            </a:r>
            <a:r>
              <a:rPr lang="en-GB" sz="2600" dirty="0"/>
              <a:t> their choice and remembering the opponent’s </a:t>
            </a:r>
            <a:r>
              <a:rPr lang="en-GB" sz="2600" u="sng" dirty="0" smtClean="0"/>
              <a:t>arguments</a:t>
            </a:r>
            <a:r>
              <a:rPr lang="en-GB" sz="2600" dirty="0" smtClean="0"/>
              <a:t>. </a:t>
            </a:r>
          </a:p>
          <a:p>
            <a:r>
              <a:rPr lang="en-GB" sz="2600" dirty="0" smtClean="0"/>
              <a:t>Finally</a:t>
            </a:r>
            <a:r>
              <a:rPr lang="en-GB" sz="2600" dirty="0"/>
              <a:t>, pupils return to their original corners and </a:t>
            </a:r>
            <a:r>
              <a:rPr lang="en-GB" sz="2600" u="sng" dirty="0" smtClean="0"/>
              <a:t>summarize</a:t>
            </a:r>
            <a:r>
              <a:rPr lang="en-GB" sz="2600" dirty="0" smtClean="0"/>
              <a:t> </a:t>
            </a:r>
            <a:r>
              <a:rPr lang="en-GB" sz="2600" dirty="0"/>
              <a:t>the arguments quoted by pupils from the opposite corner.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8"/>
          <a:stretch/>
        </p:blipFill>
        <p:spPr bwMode="auto">
          <a:xfrm>
            <a:off x="3021515" y="4826832"/>
            <a:ext cx="3048000" cy="168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43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fi-FI" dirty="0" smtClean="0"/>
              <a:t>Corners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4525963"/>
          </a:xfrm>
        </p:spPr>
        <p:txBody>
          <a:bodyPr>
            <a:normAutofit/>
          </a:bodyPr>
          <a:lstStyle/>
          <a:p>
            <a:r>
              <a:rPr lang="en-GB" sz="2600" dirty="0" smtClean="0"/>
              <a:t>In the ensuing </a:t>
            </a:r>
            <a:r>
              <a:rPr lang="en-GB" sz="2600" u="sng" dirty="0" smtClean="0"/>
              <a:t>classroom discussion</a:t>
            </a:r>
            <a:r>
              <a:rPr lang="en-GB" sz="2600" dirty="0" smtClean="0"/>
              <a:t> the teacher asks the pupils why their partners chose the opposite corners.</a:t>
            </a:r>
          </a:p>
          <a:p>
            <a:r>
              <a:rPr lang="en-GB" sz="2600" dirty="0" smtClean="0"/>
              <a:t>The </a:t>
            </a:r>
            <a:r>
              <a:rPr lang="en-GB" sz="2600" dirty="0"/>
              <a:t>corner selection is a manifestation of </a:t>
            </a:r>
            <a:r>
              <a:rPr lang="en-GB" sz="2600" u="sng" dirty="0"/>
              <a:t>independent thinking</a:t>
            </a:r>
            <a:r>
              <a:rPr lang="en-GB" sz="2600" dirty="0"/>
              <a:t>. The game encourages pupils to </a:t>
            </a:r>
            <a:r>
              <a:rPr lang="en-GB" sz="2600" u="sng" dirty="0"/>
              <a:t>express individual opinions</a:t>
            </a:r>
            <a:r>
              <a:rPr lang="en-GB" sz="2600" dirty="0"/>
              <a:t>, it teaches </a:t>
            </a:r>
            <a:r>
              <a:rPr lang="en-GB" sz="2600" u="sng" dirty="0"/>
              <a:t>negotiation</a:t>
            </a:r>
            <a:r>
              <a:rPr lang="en-GB" sz="2600" dirty="0"/>
              <a:t> techniques and </a:t>
            </a:r>
            <a:r>
              <a:rPr lang="en-GB" sz="2600" u="sng" dirty="0"/>
              <a:t>collaboration</a:t>
            </a:r>
            <a:r>
              <a:rPr lang="en-GB" sz="2600" dirty="0"/>
              <a:t> skills, such as </a:t>
            </a:r>
            <a:r>
              <a:rPr lang="en-GB" sz="2600" u="sng" dirty="0"/>
              <a:t>listening</a:t>
            </a:r>
            <a:r>
              <a:rPr lang="en-GB" sz="2600" dirty="0"/>
              <a:t> and </a:t>
            </a:r>
            <a:r>
              <a:rPr lang="en-GB" sz="2600" u="sng" dirty="0"/>
              <a:t>summarizing</a:t>
            </a:r>
            <a:r>
              <a:rPr lang="en-GB" sz="2600" dirty="0"/>
              <a:t>. </a:t>
            </a:r>
            <a:endParaRPr lang="en-GB" sz="2600" dirty="0" smtClean="0"/>
          </a:p>
          <a:p>
            <a:r>
              <a:rPr lang="en-GB" sz="2600" dirty="0" smtClean="0"/>
              <a:t>The </a:t>
            </a:r>
            <a:r>
              <a:rPr lang="en-GB" sz="2600" dirty="0"/>
              <a:t>game duration is between </a:t>
            </a:r>
            <a:r>
              <a:rPr lang="en-GB" sz="2600" u="sng" dirty="0"/>
              <a:t>10 and 15 </a:t>
            </a:r>
            <a:r>
              <a:rPr lang="en-GB" sz="2600" u="sng" dirty="0" smtClean="0"/>
              <a:t>minutes</a:t>
            </a:r>
            <a:r>
              <a:rPr lang="en-GB" sz="2600" dirty="0" smtClean="0"/>
              <a:t> (depending on the amount of statements used).</a:t>
            </a:r>
            <a:endParaRPr lang="en-GB" sz="2600" dirty="0"/>
          </a:p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33900"/>
            <a:ext cx="3105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0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Example statments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r>
              <a:rPr lang="en-GB" sz="2400" dirty="0"/>
              <a:t>The illegal download of music and movies needs </a:t>
            </a:r>
            <a:r>
              <a:rPr lang="en-GB" sz="2400" dirty="0" smtClean="0"/>
              <a:t>(</a:t>
            </a:r>
            <a:r>
              <a:rPr lang="en-GB" sz="2400" dirty="0" smtClean="0"/>
              <a:t>not) to </a:t>
            </a:r>
            <a:r>
              <a:rPr lang="en-GB" sz="2400" dirty="0"/>
              <a:t>be tackled </a:t>
            </a:r>
            <a:r>
              <a:rPr lang="en-GB" sz="2400" dirty="0" smtClean="0"/>
              <a:t>harder.</a:t>
            </a:r>
          </a:p>
          <a:p>
            <a:r>
              <a:rPr lang="en-GB" sz="2400" dirty="0"/>
              <a:t>Children </a:t>
            </a:r>
            <a:r>
              <a:rPr lang="en-GB" sz="2400" dirty="0" smtClean="0"/>
              <a:t>may </a:t>
            </a:r>
            <a:r>
              <a:rPr lang="en-GB" sz="2400" dirty="0" smtClean="0"/>
              <a:t>(not) have </a:t>
            </a:r>
            <a:r>
              <a:rPr lang="en-GB" sz="2400" dirty="0"/>
              <a:t>a sign with "forbidden access" on the door of their </a:t>
            </a:r>
            <a:r>
              <a:rPr lang="en-GB" sz="2400" dirty="0" smtClean="0"/>
              <a:t>own room.</a:t>
            </a:r>
          </a:p>
          <a:p>
            <a:r>
              <a:rPr lang="en-GB" sz="2400" dirty="0"/>
              <a:t>On Facebook you </a:t>
            </a:r>
            <a:r>
              <a:rPr lang="en-GB" sz="2400" dirty="0" smtClean="0"/>
              <a:t>can/cannot write </a:t>
            </a:r>
            <a:r>
              <a:rPr lang="en-GB" sz="2400" dirty="0"/>
              <a:t>things </a:t>
            </a:r>
            <a:r>
              <a:rPr lang="en-GB" sz="2400" smtClean="0"/>
              <a:t>about </a:t>
            </a:r>
            <a:r>
              <a:rPr lang="en-GB" sz="2400" smtClean="0"/>
              <a:t>someone </a:t>
            </a:r>
            <a:r>
              <a:rPr lang="en-GB" sz="2400" dirty="0" smtClean="0"/>
              <a:t>else.</a:t>
            </a:r>
          </a:p>
          <a:p>
            <a:r>
              <a:rPr lang="en-GB" sz="2400" dirty="0" smtClean="0"/>
              <a:t>Violent (computer) games should (not) be banned.</a:t>
            </a:r>
          </a:p>
          <a:p>
            <a:r>
              <a:rPr lang="en-GB" sz="2400" dirty="0"/>
              <a:t>The testing of cosmetic products on animals must be </a:t>
            </a:r>
            <a:r>
              <a:rPr lang="en-GB" sz="2400" dirty="0" smtClean="0"/>
              <a:t>prohibited/permitted.</a:t>
            </a:r>
          </a:p>
          <a:p>
            <a:r>
              <a:rPr lang="en-GB" sz="2400" dirty="0"/>
              <a:t>Children may </a:t>
            </a:r>
            <a:r>
              <a:rPr lang="en-GB" sz="2400" dirty="0" smtClean="0"/>
              <a:t>(not) occasionally </a:t>
            </a:r>
            <a:r>
              <a:rPr lang="en-GB" sz="2400" dirty="0"/>
              <a:t>lie </a:t>
            </a:r>
            <a:r>
              <a:rPr lang="en-GB" sz="2400" dirty="0" smtClean="0"/>
              <a:t>to </a:t>
            </a:r>
            <a:r>
              <a:rPr lang="en-GB" sz="2400" dirty="0"/>
              <a:t>their </a:t>
            </a:r>
            <a:r>
              <a:rPr lang="en-GB" sz="2400" dirty="0" smtClean="0"/>
              <a:t>parents.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582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What is the role of interaction in the curriculum? 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/>
              <a:t>In a school community, students  develop their </a:t>
            </a:r>
            <a:r>
              <a:rPr lang="en-US" sz="2400" u="sng" dirty="0"/>
              <a:t>social skills</a:t>
            </a:r>
            <a:r>
              <a:rPr lang="en-US" sz="2400" dirty="0"/>
              <a:t>, learn to </a:t>
            </a:r>
            <a:r>
              <a:rPr lang="en-US" sz="2400" u="sng" dirty="0"/>
              <a:t>express themselves</a:t>
            </a:r>
            <a:r>
              <a:rPr lang="en-US" sz="2400" dirty="0"/>
              <a:t> in different ways and to perform in different situations. Teaching supports pupils' growth as multifaceted and </a:t>
            </a:r>
            <a:r>
              <a:rPr lang="en-US" sz="2400" u="sng" dirty="0" smtClean="0"/>
              <a:t>skillful </a:t>
            </a:r>
            <a:r>
              <a:rPr lang="en-US" sz="2400" u="sng" dirty="0"/>
              <a:t>language users</a:t>
            </a:r>
            <a:r>
              <a:rPr lang="en-US" sz="2400" dirty="0"/>
              <a:t> both in their mother tongue and in other languages.</a:t>
            </a:r>
          </a:p>
          <a:p>
            <a:pPr marL="514350" indent="-514350" algn="just">
              <a:buFont typeface="+mj-lt"/>
              <a:buAutoNum type="arabicPeriod" startAt="2"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00" y="4221088"/>
            <a:ext cx="4830164" cy="230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role of interaction in the curriculum?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2"/>
            </a:pPr>
            <a:r>
              <a:rPr lang="en-US" sz="2400" dirty="0"/>
              <a:t>Students are encouraged to </a:t>
            </a:r>
            <a:r>
              <a:rPr lang="en-US" sz="2400" u="sng" dirty="0"/>
              <a:t>interact</a:t>
            </a:r>
            <a:r>
              <a:rPr lang="en-US" sz="2400" dirty="0"/>
              <a:t> and </a:t>
            </a:r>
            <a:r>
              <a:rPr lang="en-US" sz="2400" u="sng" dirty="0"/>
              <a:t>express themselves </a:t>
            </a:r>
            <a:r>
              <a:rPr lang="en-US" sz="2400" dirty="0"/>
              <a:t>with little language skills. Equally important is to learn how to use mathematical symbols, images and other </a:t>
            </a:r>
            <a:r>
              <a:rPr lang="en-US" sz="2400" u="sng" dirty="0"/>
              <a:t>visual expression</a:t>
            </a:r>
            <a:r>
              <a:rPr lang="en-US" sz="2400" dirty="0"/>
              <a:t>, drama, music and motion as tools for interaction and expression.</a:t>
            </a:r>
          </a:p>
          <a:p>
            <a:pPr marL="514350" indent="-514350">
              <a:buFont typeface="+mj-lt"/>
              <a:buAutoNum type="arabicPeriod" startAt="2"/>
            </a:pPr>
            <a:endParaRPr lang="fi-F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2736304" cy="272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role of interaction in the curriculum? 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3"/>
            </a:pPr>
            <a:r>
              <a:rPr lang="en-US" sz="2400" dirty="0" smtClean="0"/>
              <a:t>Students </a:t>
            </a:r>
            <a:r>
              <a:rPr lang="en-US" sz="2400" dirty="0"/>
              <a:t>are guided to appreciate and master their own body and use it to express their </a:t>
            </a:r>
            <a:r>
              <a:rPr lang="en-US" sz="2400" u="sng" dirty="0"/>
              <a:t>feelings</a:t>
            </a:r>
            <a:r>
              <a:rPr lang="en-US" sz="2400" dirty="0"/>
              <a:t> and </a:t>
            </a:r>
            <a:r>
              <a:rPr lang="en-US" sz="2400" u="sng" dirty="0"/>
              <a:t>views, thoughts and ideas</a:t>
            </a:r>
            <a:r>
              <a:rPr lang="en-US" sz="2400" dirty="0"/>
              <a:t>. In school work, </a:t>
            </a:r>
            <a:r>
              <a:rPr lang="en-US" sz="2400" dirty="0" smtClean="0"/>
              <a:t>they are encouraged </a:t>
            </a:r>
            <a:r>
              <a:rPr lang="en-US" sz="2400" dirty="0"/>
              <a:t>to use </a:t>
            </a:r>
            <a:r>
              <a:rPr lang="en-US" sz="2400" u="sng" dirty="0"/>
              <a:t>imagination</a:t>
            </a:r>
            <a:r>
              <a:rPr lang="en-US" sz="2400" dirty="0"/>
              <a:t> and </a:t>
            </a:r>
            <a:r>
              <a:rPr lang="en-US" sz="2400" u="sng" dirty="0"/>
              <a:t>inventiveness</a:t>
            </a:r>
            <a:r>
              <a:rPr lang="en-US" sz="2400" dirty="0"/>
              <a:t>. </a:t>
            </a:r>
          </a:p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53466"/>
            <a:ext cx="3096344" cy="258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7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role of interaction in the curriculum? 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56104"/>
            <a:ext cx="8517632" cy="452596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en-US" sz="2400" dirty="0" err="1" smtClean="0"/>
              <a:t>Jyväskylä's</a:t>
            </a:r>
            <a:r>
              <a:rPr lang="en-US" sz="2400" dirty="0" smtClean="0"/>
              <a:t> </a:t>
            </a:r>
            <a:r>
              <a:rPr lang="en-US" sz="2400" dirty="0"/>
              <a:t>basic education takes account of different language and culture groups and encourages students to learn </a:t>
            </a:r>
            <a:r>
              <a:rPr lang="en-US" sz="2400" u="sng" dirty="0"/>
              <a:t>multilingualism</a:t>
            </a:r>
            <a:r>
              <a:rPr lang="en-US" sz="2400" dirty="0" smtClean="0"/>
              <a:t>.</a:t>
            </a:r>
          </a:p>
          <a:p>
            <a:pPr marL="514350" indent="-514350" algn="just">
              <a:buFont typeface="+mj-lt"/>
              <a:buAutoNum type="arabicPeriod" startAt="4"/>
            </a:pPr>
            <a:endParaRPr lang="en-US" sz="2400" dirty="0"/>
          </a:p>
          <a:p>
            <a:pPr marL="514350" indent="-514350" algn="just">
              <a:buFont typeface="+mj-lt"/>
              <a:buAutoNum type="arabicPeriod" startAt="4"/>
            </a:pPr>
            <a:endParaRPr lang="en-US" sz="2400" dirty="0"/>
          </a:p>
          <a:p>
            <a:pPr algn="just"/>
            <a:endParaRPr lang="fi-FI" sz="2400" dirty="0"/>
          </a:p>
          <a:p>
            <a:endParaRPr lang="fi-FI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71" y="2996952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2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Specifying the level </a:t>
            </a:r>
            <a:r>
              <a:rPr lang="en-US" dirty="0"/>
              <a:t>of activity </a:t>
            </a:r>
            <a:endParaRPr lang="fi-FI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r="13816"/>
          <a:stretch/>
        </p:blipFill>
        <p:spPr bwMode="auto">
          <a:xfrm rot="19068437">
            <a:off x="3065859" y="3295320"/>
            <a:ext cx="328352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Pupil </a:t>
            </a:r>
            <a:r>
              <a:rPr lang="en-US" sz="2400" dirty="0"/>
              <a:t>learning </a:t>
            </a:r>
            <a:r>
              <a:rPr lang="en-US" sz="2400" dirty="0" smtClean="0"/>
              <a:t>objectives, content and assessment in heritage language teaching:</a:t>
            </a:r>
          </a:p>
          <a:p>
            <a:pPr marL="0" indent="0">
              <a:buNone/>
            </a:pPr>
            <a:r>
              <a:rPr lang="fi-FI" sz="2400" u="sng" dirty="0" smtClean="0">
                <a:hlinkClick r:id="rId3"/>
              </a:rPr>
              <a:t>OPS heritage language teaching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3489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err="1" smtClean="0"/>
              <a:t>Grade</a:t>
            </a:r>
            <a:r>
              <a:rPr lang="fi-FI" sz="4000" dirty="0" smtClean="0"/>
              <a:t>  </a:t>
            </a:r>
            <a:r>
              <a:rPr lang="fi-FI" sz="4000" dirty="0"/>
              <a:t>5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79045"/>
            <a:ext cx="5186892" cy="357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Pupils work in interaction situations and </a:t>
            </a:r>
            <a:r>
              <a:rPr lang="en-US" sz="2400" u="sng" dirty="0"/>
              <a:t>express</a:t>
            </a:r>
            <a:r>
              <a:rPr lang="en-US" sz="2400" dirty="0"/>
              <a:t> their </a:t>
            </a:r>
            <a:r>
              <a:rPr lang="en-US" sz="2400" dirty="0" smtClean="0"/>
              <a:t>contrasting </a:t>
            </a:r>
            <a:r>
              <a:rPr lang="en-US" sz="2400" u="sng" dirty="0" smtClean="0"/>
              <a:t>view points </a:t>
            </a:r>
            <a:r>
              <a:rPr lang="en-US" sz="2400" dirty="0" smtClean="0"/>
              <a:t>and </a:t>
            </a:r>
            <a:r>
              <a:rPr lang="en-US" sz="2400" u="sng" dirty="0" smtClean="0"/>
              <a:t>opinions</a:t>
            </a:r>
            <a:r>
              <a:rPr lang="en-US" sz="2400" dirty="0" smtClean="0"/>
              <a:t> </a:t>
            </a:r>
            <a:r>
              <a:rPr lang="en-US" sz="2400" dirty="0"/>
              <a:t>boldly and constructively. </a:t>
            </a:r>
            <a:endParaRPr lang="en-US" sz="24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2400" dirty="0" smtClean="0"/>
              <a:t>They </a:t>
            </a:r>
            <a:r>
              <a:rPr lang="en-US" sz="2400" dirty="0"/>
              <a:t>exercise </a:t>
            </a:r>
            <a:r>
              <a:rPr lang="en-US" sz="2400" dirty="0" smtClean="0"/>
              <a:t>in giving and receiving </a:t>
            </a:r>
            <a:r>
              <a:rPr lang="en-US" sz="2400" u="sng" dirty="0"/>
              <a:t>feedback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040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err="1" smtClean="0"/>
              <a:t>Grade</a:t>
            </a:r>
            <a:r>
              <a:rPr lang="fi-FI" sz="4000" dirty="0" smtClean="0"/>
              <a:t> 5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" y="1340768"/>
            <a:ext cx="8784976" cy="5141168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They partake in </a:t>
            </a:r>
            <a:r>
              <a:rPr lang="en-US" sz="2400" u="sng" dirty="0"/>
              <a:t>group-work activities</a:t>
            </a:r>
            <a:r>
              <a:rPr lang="en-US" sz="2400" dirty="0"/>
              <a:t>, assuming different roles and responsibilities, and practice evaluating situations and results</a:t>
            </a:r>
            <a:r>
              <a:rPr lang="en-US" sz="24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2400" dirty="0"/>
              <a:t>Their learning process is supported by </a:t>
            </a:r>
            <a:r>
              <a:rPr lang="en-US" sz="2400" u="sng" dirty="0"/>
              <a:t>active use of their heritage language</a:t>
            </a:r>
            <a:r>
              <a:rPr lang="en-US" sz="2400" u="sng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2400" dirty="0"/>
              <a:t>They discuss concepts available in other subjects (</a:t>
            </a:r>
            <a:r>
              <a:rPr lang="en-US" sz="2400" u="sng" dirty="0"/>
              <a:t>interdisciplinary approach</a:t>
            </a:r>
            <a:r>
              <a:rPr lang="en-US" sz="2400" dirty="0" smtClean="0"/>
              <a:t>).</a:t>
            </a:r>
          </a:p>
          <a:p>
            <a:pPr algn="just"/>
            <a:endParaRPr lang="en-US" dirty="0"/>
          </a:p>
          <a:p>
            <a:pPr algn="just"/>
            <a:endParaRPr lang="fi-FI" dirty="0"/>
          </a:p>
          <a:p>
            <a:pPr algn="just"/>
            <a:endParaRPr lang="fi-F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75964"/>
            <a:ext cx="3771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3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fi-FI" sz="4000" dirty="0" err="1" smtClean="0"/>
              <a:t>Grade</a:t>
            </a:r>
            <a:r>
              <a:rPr lang="fi-FI" sz="4000" dirty="0" smtClean="0"/>
              <a:t> 5</a:t>
            </a:r>
            <a:endParaRPr lang="fi-F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95" y="1268760"/>
            <a:ext cx="8624777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They are encouraged to make use of </a:t>
            </a:r>
            <a:r>
              <a:rPr lang="en-US" sz="2400" u="sng" dirty="0"/>
              <a:t>versatile vocabulary </a:t>
            </a:r>
            <a:r>
              <a:rPr lang="en-US" sz="2400" dirty="0"/>
              <a:t>(e.g. </a:t>
            </a:r>
            <a:r>
              <a:rPr lang="en-US" sz="2400" i="1" dirty="0" err="1"/>
              <a:t>Opetushallitus</a:t>
            </a:r>
            <a:r>
              <a:rPr lang="en-US" sz="2400" dirty="0"/>
              <a:t> glossary).</a:t>
            </a:r>
          </a:p>
          <a:p>
            <a:pPr algn="just"/>
            <a:endParaRPr lang="en-US" sz="1600" dirty="0"/>
          </a:p>
          <a:p>
            <a:pPr algn="just"/>
            <a:r>
              <a:rPr lang="en-US" sz="2400" dirty="0"/>
              <a:t>They exercise the </a:t>
            </a:r>
            <a:r>
              <a:rPr lang="en-US" sz="2400" u="sng" dirty="0"/>
              <a:t>use of </a:t>
            </a:r>
            <a:r>
              <a:rPr lang="en-US" sz="2400" u="sng" dirty="0" smtClean="0"/>
              <a:t>ICT</a:t>
            </a:r>
            <a:r>
              <a:rPr lang="en-US" sz="2400" dirty="0" smtClean="0"/>
              <a:t>, </a:t>
            </a:r>
            <a:r>
              <a:rPr lang="en-US" sz="2400" u="sng" dirty="0"/>
              <a:t>information search </a:t>
            </a:r>
            <a:r>
              <a:rPr lang="en-US" sz="2400" dirty="0"/>
              <a:t>and </a:t>
            </a:r>
            <a:r>
              <a:rPr lang="en-US" sz="2400" u="sng" dirty="0"/>
              <a:t>knowledge</a:t>
            </a:r>
            <a:r>
              <a:rPr lang="en-US" sz="2400" dirty="0"/>
              <a:t> </a:t>
            </a:r>
            <a:r>
              <a:rPr lang="en-US" sz="2400" u="sng" dirty="0"/>
              <a:t>evaluation</a:t>
            </a:r>
            <a:r>
              <a:rPr lang="en-US" sz="2400" dirty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2400" dirty="0"/>
              <a:t>Pupils practice different </a:t>
            </a:r>
            <a:r>
              <a:rPr lang="en-US" sz="2400" u="sng" dirty="0"/>
              <a:t>language learning strategies</a:t>
            </a:r>
            <a:r>
              <a:rPr lang="en-US" sz="2400" dirty="0"/>
              <a:t>.</a:t>
            </a:r>
          </a:p>
          <a:p>
            <a:endParaRPr lang="fi-F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60683"/>
            <a:ext cx="4860032" cy="26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1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612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Handbook   communication and interaction teaching</vt:lpstr>
      <vt:lpstr> What is the role of interaction in the curriculum? </vt:lpstr>
      <vt:lpstr>What is the role of interaction in the curriculum?</vt:lpstr>
      <vt:lpstr>What is the role of interaction in the curriculum? </vt:lpstr>
      <vt:lpstr>What is the role of interaction in the curriculum? </vt:lpstr>
      <vt:lpstr>Specifying the level of activity </vt:lpstr>
      <vt:lpstr>Grade  5 </vt:lpstr>
      <vt:lpstr>Grade 5</vt:lpstr>
      <vt:lpstr>Grade 5</vt:lpstr>
      <vt:lpstr>Grade 6</vt:lpstr>
      <vt:lpstr>Grade 6</vt:lpstr>
      <vt:lpstr>Studying communication  and interaction</vt:lpstr>
      <vt:lpstr>Corners</vt:lpstr>
      <vt:lpstr> Corners </vt:lpstr>
      <vt:lpstr>Corners</vt:lpstr>
      <vt:lpstr>Corners</vt:lpstr>
      <vt:lpstr>Example statments</vt:lpstr>
    </vt:vector>
  </TitlesOfParts>
  <Company>Jyväskylän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Jyvaskylan kaupunki</dc:creator>
  <cp:lastModifiedBy>Joanneke</cp:lastModifiedBy>
  <cp:revision>39</cp:revision>
  <dcterms:created xsi:type="dcterms:W3CDTF">2017-05-19T07:01:55Z</dcterms:created>
  <dcterms:modified xsi:type="dcterms:W3CDTF">2017-05-20T11:17:41Z</dcterms:modified>
</cp:coreProperties>
</file>