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343F3-D6CC-4707-931E-148A5611A2F7}" type="doc">
      <dgm:prSet loTypeId="urn:microsoft.com/office/officeart/2005/8/layout/venn1" loCatId="relationship" qsTypeId="urn:microsoft.com/office/officeart/2005/8/quickstyle/simple1" qsCatId="simple" csTypeId="urn:microsoft.com/office/officeart/2005/8/colors/accent1_2" csCatId="accent1" phldr="1"/>
      <dgm:spPr/>
    </dgm:pt>
    <dgm:pt modelId="{849FF714-1145-42F3-9929-1C192AD1297A}">
      <dgm:prSet phldrT="[Text]"/>
      <dgm:spPr/>
      <dgm:t>
        <a:bodyPr/>
        <a:lstStyle/>
        <a:p>
          <a:r>
            <a:rPr lang="en-US" dirty="0" err="1" smtClean="0"/>
            <a:t>käyttö</a:t>
          </a:r>
          <a:endParaRPr lang="en-US" dirty="0"/>
        </a:p>
      </dgm:t>
    </dgm:pt>
    <dgm:pt modelId="{FF2F2B1A-DAC1-4FF8-8ED1-3C4289F260CE}" type="parTrans" cxnId="{13F142B6-1FA6-4003-BDA8-BD358B9BBE2E}">
      <dgm:prSet/>
      <dgm:spPr/>
      <dgm:t>
        <a:bodyPr/>
        <a:lstStyle/>
        <a:p>
          <a:endParaRPr lang="en-US"/>
        </a:p>
      </dgm:t>
    </dgm:pt>
    <dgm:pt modelId="{13265F02-8803-477F-AD38-945FC6C30835}" type="sibTrans" cxnId="{13F142B6-1FA6-4003-BDA8-BD358B9BBE2E}">
      <dgm:prSet/>
      <dgm:spPr/>
      <dgm:t>
        <a:bodyPr/>
        <a:lstStyle/>
        <a:p>
          <a:endParaRPr lang="en-US"/>
        </a:p>
      </dgm:t>
    </dgm:pt>
    <dgm:pt modelId="{4B46681A-C051-4C16-B7D4-1936E21AF51D}">
      <dgm:prSet phldrT="[Text]"/>
      <dgm:spPr/>
      <dgm:t>
        <a:bodyPr/>
        <a:lstStyle/>
        <a:p>
          <a:r>
            <a:rPr lang="en-US" dirty="0" err="1" smtClean="0"/>
            <a:t>muoto</a:t>
          </a:r>
          <a:endParaRPr lang="en-US" dirty="0"/>
        </a:p>
      </dgm:t>
    </dgm:pt>
    <dgm:pt modelId="{0FA5B4AD-EED5-4AF5-9276-DAB29C892907}" type="parTrans" cxnId="{F2A6A59C-40EF-4869-A446-E68A2BF9BFE1}">
      <dgm:prSet/>
      <dgm:spPr/>
      <dgm:t>
        <a:bodyPr/>
        <a:lstStyle/>
        <a:p>
          <a:endParaRPr lang="en-US"/>
        </a:p>
      </dgm:t>
    </dgm:pt>
    <dgm:pt modelId="{8D189074-D94A-4962-863F-2C52D94B8AD7}" type="sibTrans" cxnId="{F2A6A59C-40EF-4869-A446-E68A2BF9BFE1}">
      <dgm:prSet/>
      <dgm:spPr/>
      <dgm:t>
        <a:bodyPr/>
        <a:lstStyle/>
        <a:p>
          <a:endParaRPr lang="en-US"/>
        </a:p>
      </dgm:t>
    </dgm:pt>
    <dgm:pt modelId="{99BF7ED6-9A48-4356-85EB-47C24ED2455C}">
      <dgm:prSet phldrT="[Text]"/>
      <dgm:spPr/>
      <dgm:t>
        <a:bodyPr/>
        <a:lstStyle/>
        <a:p>
          <a:r>
            <a:rPr lang="en-US" dirty="0" err="1" smtClean="0"/>
            <a:t>merkitys</a:t>
          </a:r>
          <a:endParaRPr lang="en-US" dirty="0"/>
        </a:p>
      </dgm:t>
    </dgm:pt>
    <dgm:pt modelId="{D3CC950D-177F-4446-8C61-DB967C57DE48}" type="parTrans" cxnId="{439431BC-88C4-4B44-BC49-18A150B5F555}">
      <dgm:prSet/>
      <dgm:spPr/>
      <dgm:t>
        <a:bodyPr/>
        <a:lstStyle/>
        <a:p>
          <a:endParaRPr lang="en-US"/>
        </a:p>
      </dgm:t>
    </dgm:pt>
    <dgm:pt modelId="{6F9D1E1F-0E3A-4CE1-9E78-5E8FB6934C76}" type="sibTrans" cxnId="{439431BC-88C4-4B44-BC49-18A150B5F555}">
      <dgm:prSet/>
      <dgm:spPr/>
      <dgm:t>
        <a:bodyPr/>
        <a:lstStyle/>
        <a:p>
          <a:endParaRPr lang="en-US"/>
        </a:p>
      </dgm:t>
    </dgm:pt>
    <dgm:pt modelId="{BC2C2F1C-C7BC-4A54-83ED-90545972AF8F}" type="pres">
      <dgm:prSet presAssocID="{95B343F3-D6CC-4707-931E-148A5611A2F7}" presName="compositeShape" presStyleCnt="0">
        <dgm:presLayoutVars>
          <dgm:chMax val="7"/>
          <dgm:dir/>
          <dgm:resizeHandles val="exact"/>
        </dgm:presLayoutVars>
      </dgm:prSet>
      <dgm:spPr/>
    </dgm:pt>
    <dgm:pt modelId="{49B86341-5B11-4A52-BA13-E61F1C17A6A5}" type="pres">
      <dgm:prSet presAssocID="{849FF714-1145-42F3-9929-1C192AD1297A}" presName="circ1" presStyleLbl="vennNode1" presStyleIdx="0" presStyleCnt="3" custLinFactNeighborY="-2182"/>
      <dgm:spPr/>
      <dgm:t>
        <a:bodyPr/>
        <a:lstStyle/>
        <a:p>
          <a:endParaRPr lang="en-US"/>
        </a:p>
      </dgm:t>
    </dgm:pt>
    <dgm:pt modelId="{12B31A88-22FB-480D-97C1-D9A1FB065D18}" type="pres">
      <dgm:prSet presAssocID="{849FF714-1145-42F3-9929-1C192AD1297A}" presName="circ1Tx" presStyleLbl="revTx" presStyleIdx="0" presStyleCnt="0">
        <dgm:presLayoutVars>
          <dgm:chMax val="0"/>
          <dgm:chPref val="0"/>
          <dgm:bulletEnabled val="1"/>
        </dgm:presLayoutVars>
      </dgm:prSet>
      <dgm:spPr/>
      <dgm:t>
        <a:bodyPr/>
        <a:lstStyle/>
        <a:p>
          <a:endParaRPr lang="en-US"/>
        </a:p>
      </dgm:t>
    </dgm:pt>
    <dgm:pt modelId="{64610A11-A4C7-467C-B469-FAF673B6C390}" type="pres">
      <dgm:prSet presAssocID="{4B46681A-C051-4C16-B7D4-1936E21AF51D}" presName="circ2" presStyleLbl="vennNode1" presStyleIdx="1" presStyleCnt="3" custLinFactNeighborX="8727" custLinFactNeighborY="3681"/>
      <dgm:spPr/>
      <dgm:t>
        <a:bodyPr/>
        <a:lstStyle/>
        <a:p>
          <a:endParaRPr lang="en-US"/>
        </a:p>
      </dgm:t>
    </dgm:pt>
    <dgm:pt modelId="{8026D705-E304-4586-AAF7-40DC3447ED96}" type="pres">
      <dgm:prSet presAssocID="{4B46681A-C051-4C16-B7D4-1936E21AF51D}" presName="circ2Tx" presStyleLbl="revTx" presStyleIdx="0" presStyleCnt="0">
        <dgm:presLayoutVars>
          <dgm:chMax val="0"/>
          <dgm:chPref val="0"/>
          <dgm:bulletEnabled val="1"/>
        </dgm:presLayoutVars>
      </dgm:prSet>
      <dgm:spPr/>
      <dgm:t>
        <a:bodyPr/>
        <a:lstStyle/>
        <a:p>
          <a:endParaRPr lang="en-US"/>
        </a:p>
      </dgm:t>
    </dgm:pt>
    <dgm:pt modelId="{D2BCCDBE-4EBB-4C75-BB21-458DC1E744C8}" type="pres">
      <dgm:prSet presAssocID="{99BF7ED6-9A48-4356-85EB-47C24ED2455C}" presName="circ3" presStyleLbl="vennNode1" presStyleIdx="2" presStyleCnt="3"/>
      <dgm:spPr/>
      <dgm:t>
        <a:bodyPr/>
        <a:lstStyle/>
        <a:p>
          <a:endParaRPr lang="en-US"/>
        </a:p>
      </dgm:t>
    </dgm:pt>
    <dgm:pt modelId="{F1345A83-093B-43FA-BB04-AD0F593F85BE}" type="pres">
      <dgm:prSet presAssocID="{99BF7ED6-9A48-4356-85EB-47C24ED2455C}" presName="circ3Tx" presStyleLbl="revTx" presStyleIdx="0" presStyleCnt="0">
        <dgm:presLayoutVars>
          <dgm:chMax val="0"/>
          <dgm:chPref val="0"/>
          <dgm:bulletEnabled val="1"/>
        </dgm:presLayoutVars>
      </dgm:prSet>
      <dgm:spPr/>
      <dgm:t>
        <a:bodyPr/>
        <a:lstStyle/>
        <a:p>
          <a:endParaRPr lang="en-US"/>
        </a:p>
      </dgm:t>
    </dgm:pt>
  </dgm:ptLst>
  <dgm:cxnLst>
    <dgm:cxn modelId="{E4E0AF18-6CA5-41BD-83C0-0E7541337818}" type="presOf" srcId="{4B46681A-C051-4C16-B7D4-1936E21AF51D}" destId="{8026D705-E304-4586-AAF7-40DC3447ED96}" srcOrd="1" destOrd="0" presId="urn:microsoft.com/office/officeart/2005/8/layout/venn1"/>
    <dgm:cxn modelId="{17E458FF-06C7-425F-A844-AA12CB2A26E7}" type="presOf" srcId="{4B46681A-C051-4C16-B7D4-1936E21AF51D}" destId="{64610A11-A4C7-467C-B469-FAF673B6C390}" srcOrd="0" destOrd="0" presId="urn:microsoft.com/office/officeart/2005/8/layout/venn1"/>
    <dgm:cxn modelId="{856C1E3C-CC69-4FE6-937B-B8DBD704CC57}" type="presOf" srcId="{99BF7ED6-9A48-4356-85EB-47C24ED2455C}" destId="{D2BCCDBE-4EBB-4C75-BB21-458DC1E744C8}" srcOrd="0" destOrd="0" presId="urn:microsoft.com/office/officeart/2005/8/layout/venn1"/>
    <dgm:cxn modelId="{13F142B6-1FA6-4003-BDA8-BD358B9BBE2E}" srcId="{95B343F3-D6CC-4707-931E-148A5611A2F7}" destId="{849FF714-1145-42F3-9929-1C192AD1297A}" srcOrd="0" destOrd="0" parTransId="{FF2F2B1A-DAC1-4FF8-8ED1-3C4289F260CE}" sibTransId="{13265F02-8803-477F-AD38-945FC6C30835}"/>
    <dgm:cxn modelId="{0D3ECC4A-2723-4E14-9EF6-817197B4A970}" type="presOf" srcId="{95B343F3-D6CC-4707-931E-148A5611A2F7}" destId="{BC2C2F1C-C7BC-4A54-83ED-90545972AF8F}" srcOrd="0" destOrd="0" presId="urn:microsoft.com/office/officeart/2005/8/layout/venn1"/>
    <dgm:cxn modelId="{439431BC-88C4-4B44-BC49-18A150B5F555}" srcId="{95B343F3-D6CC-4707-931E-148A5611A2F7}" destId="{99BF7ED6-9A48-4356-85EB-47C24ED2455C}" srcOrd="2" destOrd="0" parTransId="{D3CC950D-177F-4446-8C61-DB967C57DE48}" sibTransId="{6F9D1E1F-0E3A-4CE1-9E78-5E8FB6934C76}"/>
    <dgm:cxn modelId="{25C6CF45-A063-47CD-8FC5-0AF4E7A2ADDF}" type="presOf" srcId="{849FF714-1145-42F3-9929-1C192AD1297A}" destId="{12B31A88-22FB-480D-97C1-D9A1FB065D18}" srcOrd="1" destOrd="0" presId="urn:microsoft.com/office/officeart/2005/8/layout/venn1"/>
    <dgm:cxn modelId="{7CC127E1-47E8-4A5B-83BB-8984AAAD8845}" type="presOf" srcId="{99BF7ED6-9A48-4356-85EB-47C24ED2455C}" destId="{F1345A83-093B-43FA-BB04-AD0F593F85BE}" srcOrd="1" destOrd="0" presId="urn:microsoft.com/office/officeart/2005/8/layout/venn1"/>
    <dgm:cxn modelId="{F2A6A59C-40EF-4869-A446-E68A2BF9BFE1}" srcId="{95B343F3-D6CC-4707-931E-148A5611A2F7}" destId="{4B46681A-C051-4C16-B7D4-1936E21AF51D}" srcOrd="1" destOrd="0" parTransId="{0FA5B4AD-EED5-4AF5-9276-DAB29C892907}" sibTransId="{8D189074-D94A-4962-863F-2C52D94B8AD7}"/>
    <dgm:cxn modelId="{B99579A8-B0AC-4E9F-A432-A61535B89B9F}" type="presOf" srcId="{849FF714-1145-42F3-9929-1C192AD1297A}" destId="{49B86341-5B11-4A52-BA13-E61F1C17A6A5}" srcOrd="0" destOrd="0" presId="urn:microsoft.com/office/officeart/2005/8/layout/venn1"/>
    <dgm:cxn modelId="{9EF2DAFD-AFDB-40F5-AE58-28D9884E7D56}" type="presParOf" srcId="{BC2C2F1C-C7BC-4A54-83ED-90545972AF8F}" destId="{49B86341-5B11-4A52-BA13-E61F1C17A6A5}" srcOrd="0" destOrd="0" presId="urn:microsoft.com/office/officeart/2005/8/layout/venn1"/>
    <dgm:cxn modelId="{A00DDACE-3A9A-47EF-9819-A2CE53B0AAD1}" type="presParOf" srcId="{BC2C2F1C-C7BC-4A54-83ED-90545972AF8F}" destId="{12B31A88-22FB-480D-97C1-D9A1FB065D18}" srcOrd="1" destOrd="0" presId="urn:microsoft.com/office/officeart/2005/8/layout/venn1"/>
    <dgm:cxn modelId="{957FFBDB-D86C-4F74-BC44-7F9BEE140CCE}" type="presParOf" srcId="{BC2C2F1C-C7BC-4A54-83ED-90545972AF8F}" destId="{64610A11-A4C7-467C-B469-FAF673B6C390}" srcOrd="2" destOrd="0" presId="urn:microsoft.com/office/officeart/2005/8/layout/venn1"/>
    <dgm:cxn modelId="{02E6B520-0FDF-4FE9-95AC-79BB19B85BB8}" type="presParOf" srcId="{BC2C2F1C-C7BC-4A54-83ED-90545972AF8F}" destId="{8026D705-E304-4586-AAF7-40DC3447ED96}" srcOrd="3" destOrd="0" presId="urn:microsoft.com/office/officeart/2005/8/layout/venn1"/>
    <dgm:cxn modelId="{198DA949-6FCC-4799-A37D-CBDBCE100B74}" type="presParOf" srcId="{BC2C2F1C-C7BC-4A54-83ED-90545972AF8F}" destId="{D2BCCDBE-4EBB-4C75-BB21-458DC1E744C8}" srcOrd="4" destOrd="0" presId="urn:microsoft.com/office/officeart/2005/8/layout/venn1"/>
    <dgm:cxn modelId="{EBF93739-E91E-40FC-AC10-CB64A5B4BE79}" type="presParOf" srcId="{BC2C2F1C-C7BC-4A54-83ED-90545972AF8F}" destId="{F1345A83-093B-43FA-BB04-AD0F593F85B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86341-5B11-4A52-BA13-E61F1C17A6A5}">
      <dsp:nvSpPr>
        <dsp:cNvPr id="0" name=""/>
        <dsp:cNvSpPr/>
      </dsp:nvSpPr>
      <dsp:spPr>
        <a:xfrm>
          <a:off x="658446" y="0"/>
          <a:ext cx="1150007" cy="115000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err="1" smtClean="0"/>
            <a:t>käyttö</a:t>
          </a:r>
          <a:endParaRPr lang="en-US" sz="1600" kern="1200" dirty="0"/>
        </a:p>
      </dsp:txBody>
      <dsp:txXfrm>
        <a:off x="811781" y="201251"/>
        <a:ext cx="843338" cy="517503"/>
      </dsp:txXfrm>
    </dsp:sp>
    <dsp:sp modelId="{64610A11-A4C7-467C-B469-FAF673B6C390}">
      <dsp:nvSpPr>
        <dsp:cNvPr id="0" name=""/>
        <dsp:cNvSpPr/>
      </dsp:nvSpPr>
      <dsp:spPr>
        <a:xfrm>
          <a:off x="1173768" y="766671"/>
          <a:ext cx="1150007" cy="115000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err="1" smtClean="0"/>
            <a:t>muoto</a:t>
          </a:r>
          <a:endParaRPr lang="en-US" sz="1600" kern="1200" dirty="0"/>
        </a:p>
      </dsp:txBody>
      <dsp:txXfrm>
        <a:off x="1525479" y="1063756"/>
        <a:ext cx="690004" cy="632504"/>
      </dsp:txXfrm>
    </dsp:sp>
    <dsp:sp modelId="{D2BCCDBE-4EBB-4C75-BB21-458DC1E744C8}">
      <dsp:nvSpPr>
        <dsp:cNvPr id="0" name=""/>
        <dsp:cNvSpPr/>
      </dsp:nvSpPr>
      <dsp:spPr>
        <a:xfrm>
          <a:off x="243485" y="742713"/>
          <a:ext cx="1150007" cy="115000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err="1" smtClean="0"/>
            <a:t>merkitys</a:t>
          </a:r>
          <a:endParaRPr lang="en-US" sz="1600" kern="1200" dirty="0"/>
        </a:p>
      </dsp:txBody>
      <dsp:txXfrm>
        <a:off x="351778" y="1039798"/>
        <a:ext cx="690004" cy="63250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17298-508C-4108-9877-FF972CF401FE}" type="datetimeFigureOut">
              <a:rPr lang="fi-FI" smtClean="0"/>
              <a:t>30.1.2018</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E8223-CD06-4B32-A21F-2E1C43EA5B72}" type="slidenum">
              <a:rPr lang="fi-FI" smtClean="0"/>
              <a:t>‹#›</a:t>
            </a:fld>
            <a:endParaRPr lang="fi-FI"/>
          </a:p>
        </p:txBody>
      </p:sp>
    </p:spTree>
    <p:extLst>
      <p:ext uri="{BB962C8B-B14F-4D97-AF65-F5344CB8AC3E}">
        <p14:creationId xmlns:p14="http://schemas.microsoft.com/office/powerpoint/2010/main" val="1727516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wMFut003-b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smtClean="0">
                <a:solidFill>
                  <a:srgbClr val="000000"/>
                </a:solidFill>
                <a:latin typeface="Calibri" panose="020F0502020204030204" pitchFamily="34" charset="0"/>
                <a:ea typeface="Calibri" panose="020F0502020204030204" pitchFamily="34" charset="0"/>
              </a:rPr>
              <a:t>so. kansallisvaltioiden (tai etnisten ryhmien) rajaamat kielet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smtClean="0">
                <a:solidFill>
                  <a:srgbClr val="000000"/>
                </a:solidFill>
                <a:latin typeface="Calibri" panose="020F0502020204030204" pitchFamily="34" charset="0"/>
                <a:ea typeface="Calibri" panose="020F0502020204030204" pitchFamily="34" charset="0"/>
              </a:rPr>
              <a:t>Kieli on aina moniäänistä, monenlaisista kerrostumista, ajoista, paikoista ja ideologioista rakentuvaa ilmaisua ja tulkintaa.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smtClean="0">
              <a:solidFill>
                <a:srgbClr val="FF0000"/>
              </a:solid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smtClean="0">
              <a:solidFill>
                <a:srgbClr val="FF0000"/>
              </a:solid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smtClean="0">
                <a:solidFill>
                  <a:srgbClr val="FF0000"/>
                </a:solidFill>
                <a:latin typeface="Calibri" panose="020F0502020204030204" pitchFamily="34" charset="0"/>
                <a:ea typeface="Calibri" panose="020F0502020204030204" pitchFamily="34" charset="0"/>
              </a:rPr>
              <a:t>Tai toinen tilanne: 40-vuotiasta ystäväänsä juhlimaan tullut joukko ihmisiä, joista kukaan ei oikein tunne toistaan, mutta jotka yrittävät illan aikana keksiä yhteisiä puheenaiheita edustamiltaan eri aloilta. Yksi on muusikko, toinen opettaja, kolmas jääkiekkovalmentaja, neljäs poliisi, viides vakuutusneuvottelija, kuudes hoitovapaalla oleva hammaslääkäri, seitsemäs lähihoitaja.  </a:t>
            </a:r>
            <a:r>
              <a:rPr lang="fi-FI" dirty="0" smtClean="0">
                <a:solidFill>
                  <a:srgbClr val="000000"/>
                </a:solidFill>
                <a:latin typeface="Calibri" panose="020F0502020204030204" pitchFamily="34" charset="0"/>
                <a:ea typeface="Calibri" panose="020F0502020204030204" pitchFamily="34" charset="0"/>
              </a:rPr>
              <a:t> Yhteisen puhetavan löytyminen ei ole itsestään selvää. Samaakin kieltä puhuvien välillä ymmärrys voi olla osittaista ja likimääräistä. Kommunikaatiossa on aina läsnä uusia ja vieraitakin sanomisentapoja ja näkökulmia. </a:t>
            </a:r>
          </a:p>
          <a:p>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4AE36-7B13-4E7B-AE80-202C4FC25204}"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5171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EC2A5-BF5F-46CE-8E3E-497FC9549E8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85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EC2A5-BF5F-46CE-8E3E-497FC9549E8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34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600" b="0" i="0" u="none" strike="noStrike" kern="1200" cap="none" spc="0" normalizeH="0" baseline="0" noProof="0" dirty="0" smtClean="0">
                <a:ln>
                  <a:noFill/>
                </a:ln>
                <a:solidFill>
                  <a:prstClr val="black"/>
                </a:solidFill>
                <a:effectLst/>
                <a:uLnTx/>
                <a:uFillTx/>
                <a:latin typeface="+mn-lt"/>
                <a:ea typeface="+mn-ea"/>
                <a:cs typeface="+mn-cs"/>
              </a:rPr>
              <a:t>ei lähdetä opettamaan mikrotasolta (aakkoset, äänteet, irtosanat, irtorakenteet), vaan kokonaisista tilanteista  </a:t>
            </a:r>
          </a:p>
          <a:p>
            <a:endParaRPr lang="fi-FI" dirty="0" smtClean="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200" b="0" i="0" u="none" strike="noStrike" kern="1200" cap="none" spc="0" normalizeH="0" baseline="0" noProof="0" dirty="0" smtClean="0">
                <a:ln>
                  <a:noFill/>
                </a:ln>
                <a:solidFill>
                  <a:prstClr val="black"/>
                </a:solidFill>
                <a:effectLst/>
                <a:uLnTx/>
                <a:uFillTx/>
                <a:latin typeface="+mn-lt"/>
                <a:ea typeface="+mn-ea"/>
                <a:cs typeface="+mn-cs"/>
              </a:rPr>
              <a:t>Kieli osana toiminnasta, eleistä, tilankäytöstä, rooleista, kuvista, symboleista, fyysisestä ympäristöstä…Haltuun käyttökelpoisia ilmauksia ja tekstilajeja</a:t>
            </a:r>
          </a:p>
          <a:p>
            <a:endParaRPr lang="fi-FI" dirty="0" smtClean="0"/>
          </a:p>
          <a:p>
            <a:r>
              <a:rPr lang="fi-FI" dirty="0" smtClean="0"/>
              <a:t>Osa tilanteista kulttuurisesti jaettuja,</a:t>
            </a:r>
            <a:r>
              <a:rPr lang="fi-FI" baseline="0" dirty="0" smtClean="0"/>
              <a:t> osa ei lainkaan odotuksenmukaisia oppijoille </a:t>
            </a:r>
            <a:r>
              <a:rPr lang="fi-FI" baseline="0" dirty="0" smtClean="0">
                <a:sym typeface="Wingdings" panose="05000000000000000000" pitchFamily="2" charset="2"/>
              </a:rPr>
              <a:t> virittää ehkä myös keskustelua siitä, miten omassa kulttuurissa toimittaisiin</a:t>
            </a:r>
          </a:p>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Myös ”ei-kieliaineiden” opetus kielitietoiseksi!</a:t>
            </a:r>
          </a:p>
          <a:p>
            <a:endParaRPr lang="fi-FI" baseline="0" dirty="0" smtClean="0">
              <a:sym typeface="Wingdings" panose="05000000000000000000" pitchFamily="2" charset="2"/>
            </a:endParaRPr>
          </a:p>
          <a:p>
            <a:r>
              <a:rPr lang="fi-FI" dirty="0" smtClean="0"/>
              <a:t>Kaikki tieto</a:t>
            </a:r>
            <a:r>
              <a:rPr lang="fi-FI" baseline="0" dirty="0" smtClean="0"/>
              <a:t> välitetään kielen avulla (ja muitakin funktioita kuin tiedonvälittäminen)</a:t>
            </a:r>
          </a:p>
          <a:p>
            <a:endParaRPr lang="fi-FI" baseline="0" dirty="0" smtClean="0"/>
          </a:p>
          <a:p>
            <a:pPr>
              <a:lnSpc>
                <a:spcPct val="115000"/>
              </a:lnSpc>
              <a:spcAft>
                <a:spcPts val="1000"/>
              </a:spcAft>
            </a:pPr>
            <a:r>
              <a:rPr lang="fi-FI" dirty="0" smtClean="0">
                <a:latin typeface="+mn-lt"/>
                <a:ea typeface="Calibri"/>
                <a:cs typeface="Times New Roman"/>
              </a:rPr>
              <a:t>Kieli ei-autonomisena ilmiönä: pragmaattiset taidot; kielen käyttö konteksteissa </a:t>
            </a:r>
          </a:p>
          <a:p>
            <a:pPr>
              <a:lnSpc>
                <a:spcPct val="115000"/>
              </a:lnSpc>
              <a:spcAft>
                <a:spcPts val="1000"/>
              </a:spcAft>
            </a:pPr>
            <a:r>
              <a:rPr lang="fi-FI" dirty="0" smtClean="0">
                <a:latin typeface="+mn-lt"/>
                <a:ea typeface="Calibri"/>
                <a:cs typeface="Times New Roman"/>
                <a:hlinkClick r:id="rId3"/>
              </a:rPr>
              <a:t>https://www.youtube.com/watch?v=wMFut003-bM</a:t>
            </a:r>
            <a:endParaRPr lang="fi-FI" dirty="0" smtClean="0">
              <a:latin typeface="+mn-lt"/>
              <a:ea typeface="Calibri"/>
              <a:cs typeface="Times New Roman"/>
            </a:endParaRPr>
          </a:p>
          <a:p>
            <a:pPr>
              <a:lnSpc>
                <a:spcPct val="115000"/>
              </a:lnSpc>
              <a:spcAft>
                <a:spcPts val="1000"/>
              </a:spcAft>
            </a:pPr>
            <a:r>
              <a:rPr lang="fi-FI" dirty="0" smtClean="0">
                <a:latin typeface="+mn-lt"/>
                <a:ea typeface="Calibri"/>
                <a:cs typeface="Times New Roman"/>
              </a:rPr>
              <a:t>Mikä on toimintakehyksessä tuttua, mikä uutta ja erilaista? </a:t>
            </a:r>
            <a:r>
              <a:rPr lang="fi-FI" dirty="0" smtClean="0">
                <a:latin typeface="+mn-lt"/>
                <a:ea typeface="Calibri"/>
                <a:cs typeface="Times New Roman"/>
                <a:sym typeface="Wingdings" panose="05000000000000000000" pitchFamily="2" charset="2"/>
              </a:rPr>
              <a:t> </a:t>
            </a:r>
            <a:r>
              <a:rPr lang="fi-FI" dirty="0" smtClean="0">
                <a:latin typeface="+mn-lt"/>
                <a:ea typeface="Calibri"/>
                <a:cs typeface="Times New Roman"/>
              </a:rPr>
              <a:t>Toimintakehys myös tukee tulkintaa</a:t>
            </a:r>
          </a:p>
          <a:p>
            <a:pPr marL="0" marR="0" indent="0" algn="l" defTabSz="914400" rtl="0" eaLnBrk="1" fontAlgn="auto" latinLnBrk="0" hangingPunct="1">
              <a:lnSpc>
                <a:spcPct val="100000"/>
              </a:lnSpc>
              <a:spcBef>
                <a:spcPts val="0"/>
              </a:spcBef>
              <a:spcAft>
                <a:spcPts val="0"/>
              </a:spcAft>
              <a:buClrTx/>
              <a:buSzTx/>
              <a:buFontTx/>
              <a:buNone/>
              <a:tabLst/>
              <a:defRPr/>
            </a:pPr>
            <a:r>
              <a:rPr lang="fi-FI" i="1" dirty="0" smtClean="0">
                <a:latin typeface="+mn-lt"/>
                <a:ea typeface="Calibri"/>
                <a:cs typeface="Times New Roman"/>
              </a:rPr>
              <a:t>(suurin osa väärinymmärryksistä johtuu </a:t>
            </a:r>
            <a:r>
              <a:rPr lang="fi-FI" i="1" dirty="0" err="1" smtClean="0">
                <a:latin typeface="+mn-lt"/>
                <a:ea typeface="Calibri"/>
                <a:cs typeface="Times New Roman"/>
              </a:rPr>
              <a:t>Gumperzin</a:t>
            </a:r>
            <a:r>
              <a:rPr lang="fi-FI" i="1" dirty="0" smtClean="0">
                <a:latin typeface="+mn-lt"/>
                <a:ea typeface="Calibri"/>
                <a:cs typeface="Times New Roman"/>
              </a:rPr>
              <a:t> mukaan intonaatiosta puherytmistä sekä leksikaalisista, foneettisista ja syntaktisista valinnoista, ei sanan perusmerkityksistä (lontoolaislääkärin vastaanotolla tehty tutkimus: 20 % väärinymmärryksistä oli kulttuuris-kielellisiä); ei-kielelliset kommunikatiiviset eleet eivät ole samanlaisia eri kielissä – esim. italia – suomi -tutkimus; Oulussa); suomessa ei ole tapana kehua toista koko ajan komeaksi tai kysyä, mitä jokin esine maksaa; tabuina myös esim. uskonto. </a:t>
            </a:r>
            <a:endParaRPr lang="fi-FI" dirty="0" smtClean="0">
              <a:latin typeface="+mn-lt"/>
              <a:ea typeface="Calibri"/>
              <a:cs typeface="Times New Roman"/>
            </a:endParaRPr>
          </a:p>
          <a:p>
            <a:r>
              <a:rPr lang="fi-FI" dirty="0" smtClean="0"/>
              <a:t>Toisaalta monet toimintakehykset aikuisille ihmisille jo tuttuja, ja tähän voi nojata paljon ymmärrystä. – Toisaalta meille itsestään selviltä vaikuttavat tilanteet voivat olla outoja ja vieraita.</a:t>
            </a:r>
          </a:p>
          <a:p>
            <a:endParaRPr lang="fi-FI" dirty="0" smtClean="0"/>
          </a:p>
          <a:p>
            <a:r>
              <a:rPr lang="fi-FI" dirty="0" smtClean="0"/>
              <a:t>Mitä maksoi – ei välttämättä kohtelias tai konventionaalinen kysymys;</a:t>
            </a:r>
          </a:p>
          <a:p>
            <a:r>
              <a:rPr lang="fi-FI" dirty="0" smtClean="0"/>
              <a:t>Toisaalta merkittävä elämään ja arkeen sosiaalistumisen kysymys (ja liittyy perheenyhdistämiskysymyksiin: mitä missäkin ammatissa ihmisille maksetaan, vrt. turvatun pohjoismaalaisen näkökulma</a:t>
            </a:r>
          </a:p>
          <a:p>
            <a:endParaRPr lang="fi-FI" dirty="0" smtClean="0"/>
          </a:p>
          <a:p>
            <a:r>
              <a:rPr lang="fi-FI" dirty="0" smtClean="0"/>
              <a:t>Fyysinen reviiri</a:t>
            </a:r>
          </a:p>
          <a:p>
            <a:r>
              <a:rPr lang="fi-FI" dirty="0" smtClean="0"/>
              <a:t>Ulkonäön kommentoiminen</a:t>
            </a:r>
          </a:p>
          <a:p>
            <a:r>
              <a:rPr lang="fi-FI" dirty="0" smtClean="0"/>
              <a:t>Ohjaajien ja asukkaiden rooli</a:t>
            </a:r>
          </a:p>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CD95B-781C-4B3B-8694-C2925C53B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033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i-FI" dirty="0" smtClean="0"/>
              <a:t>Kategoriset!</a:t>
            </a:r>
          </a:p>
          <a:p>
            <a:r>
              <a:rPr lang="fi-FI" dirty="0" smtClean="0"/>
              <a:t>Opetuksen lähtökohtana</a:t>
            </a:r>
            <a:r>
              <a:rPr lang="fi-FI" baseline="0" dirty="0" smtClean="0"/>
              <a:t> kielioppihierarkia: absoluuttinen vaikeusarvo ja oppimisjärjestys</a:t>
            </a:r>
          </a:p>
          <a:p>
            <a:r>
              <a:rPr lang="fi-FI" baseline="0" dirty="0" smtClean="0"/>
              <a:t>MITEN OPPIKIRJATEKSTIEN TULISI MUUTTUA VASTAAMAAN NÄIHIN NÄKÖKULMIIN?</a:t>
            </a:r>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F65A3-4BAF-452C-8C75-B14F48FE82FA}"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2718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smtClean="0">
                <a:latin typeface="Arial" panose="020B0604020202020204" pitchFamily="34" charset="0"/>
                <a:cs typeface="Arial" panose="020B0604020202020204" pitchFamily="34" charset="0"/>
              </a:rPr>
              <a:t>Kieli ei ole autonominen systeemi, vaan rakenteet inventoidaan käytöstä </a:t>
            </a:r>
            <a:r>
              <a:rPr lang="fi-FI" altLang="fi-FI" b="1" dirty="0" smtClean="0">
                <a:latin typeface="Arial" panose="020B0604020202020204" pitchFamily="34" charset="0"/>
                <a:cs typeface="Arial" panose="020B0604020202020204" pitchFamily="34" charset="0"/>
              </a:rPr>
              <a:t>vrt. oppikirjateksti</a:t>
            </a:r>
          </a:p>
          <a:p>
            <a:r>
              <a:rPr lang="fi-FI" altLang="fi-FI" b="1" dirty="0" smtClean="0">
                <a:latin typeface="Arial" panose="020B0604020202020204" pitchFamily="34" charset="0"/>
                <a:cs typeface="Arial" panose="020B0604020202020204" pitchFamily="34" charset="0"/>
              </a:rPr>
              <a:t>Käyttöön autenttiset tekstit ja autenttinen toiminta tekstien parissa!</a:t>
            </a:r>
          </a:p>
          <a:p>
            <a:endParaRPr lang="fi-FI" altLang="fi-FI" b="1" dirty="0" smtClean="0">
              <a:latin typeface="Arial" panose="020B0604020202020204" pitchFamily="34" charset="0"/>
              <a:cs typeface="Arial" panose="020B0604020202020204" pitchFamily="34" charset="0"/>
            </a:endParaRPr>
          </a:p>
          <a:p>
            <a:r>
              <a:rPr lang="fi-FI" altLang="fi-FI" b="1" dirty="0" smtClean="0">
                <a:latin typeface="Arial" panose="020B0604020202020204" pitchFamily="34" charset="0"/>
                <a:cs typeface="Arial" panose="020B0604020202020204" pitchFamily="34" charset="0"/>
              </a:rPr>
              <a:t>Funktionaalinen opetus ei merkitse rakenteiden hylkäämistä eikä vain rakenteisiin keskittymistä, vaan tasapainottelua käytön, merkityksen ja muodon kanssa.</a:t>
            </a:r>
          </a:p>
          <a:p>
            <a:endParaRPr lang="fi-FI" altLang="fi-FI" b="1" dirty="0" smtClean="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charset="0"/>
              <a:buChar char="■"/>
              <a:tabLst/>
              <a:defRPr/>
            </a:pPr>
            <a:r>
              <a:rPr lang="fi-FI" altLang="fi-FI" b="1" dirty="0" smtClean="0">
                <a:latin typeface="Arial" panose="020B0604020202020204" pitchFamily="34" charset="0"/>
                <a:cs typeface="Arial" panose="020B0604020202020204" pitchFamily="34" charset="0"/>
              </a:rPr>
              <a:t> </a:t>
            </a:r>
            <a:r>
              <a:rPr kumimoji="0" lang="fi-FI" sz="13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Esim. millainen asioimistilanne tyypillisesti on? Miten vaihdetaan kuulumisia? Miten kysyn kohteliaasti jotain opettajalta </a:t>
            </a:r>
            <a:r>
              <a:rPr kumimoji="0" lang="fi-FI" sz="1300" b="0" i="0" u="none" strike="noStrike" kern="1200" cap="none" spc="0" normalizeH="0" baseline="0" noProof="0" dirty="0" err="1" smtClean="0">
                <a:ln>
                  <a:noFill/>
                </a:ln>
                <a:solidFill>
                  <a:prstClr val="black"/>
                </a:solidFill>
                <a:effectLst/>
                <a:uLnTx/>
                <a:uFillTx/>
                <a:latin typeface="+mn-lt"/>
                <a:ea typeface="+mn-ea"/>
                <a:cs typeface="+mn-cs"/>
                <a:sym typeface="Wingdings" panose="05000000000000000000" pitchFamily="2" charset="2"/>
              </a:rPr>
              <a:t>wilmassa</a:t>
            </a:r>
            <a:r>
              <a:rPr kumimoji="0" lang="fi-FI" sz="13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 / naapurilta rappukäytävässä? Miten kirjoitetaan työhakemus? Miten tulkitaan lööppejä? Millaiset vitsit eri tilanteissa sopivia? </a:t>
            </a:r>
          </a:p>
          <a:p>
            <a:endParaRPr lang="fi-FI" altLang="fi-FI" b="1" dirty="0" smtClean="0">
              <a:latin typeface="Arial" panose="020B0604020202020204" pitchFamily="34" charset="0"/>
              <a:cs typeface="Arial" panose="020B0604020202020204" pitchFamily="34" charset="0"/>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96A507-17E4-47D4-89A0-5BE2F49952F1}" type="slidenum">
              <a:rPr kumimoji="0" lang="en-US"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5272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fi-FI" dirty="0" smtClean="0"/>
              <a:t>Opittu</a:t>
            </a:r>
            <a:r>
              <a:rPr lang="fi-FI" baseline="0" dirty="0" smtClean="0"/>
              <a:t> puhumaan funktionaalisuudesta: eri asia, miten toteutuu materiaaleissa ja opetuksessa</a:t>
            </a:r>
          </a:p>
          <a:p>
            <a:r>
              <a:rPr lang="fi-FI" baseline="0" dirty="0" smtClean="0"/>
              <a:t>Toiminnallisuus on myös aivojen liikuttelua!</a:t>
            </a:r>
          </a:p>
          <a:p>
            <a:endParaRPr lang="fi-FI" baseline="0" dirty="0" smtClean="0"/>
          </a:p>
          <a:p>
            <a:r>
              <a:rPr lang="fi-FI" baseline="0" dirty="0" smtClean="0"/>
              <a:t>Mitä funktiota ilmaistaan: esim. mikä piirre tekee tekstistä kohteliaan?</a:t>
            </a:r>
          </a:p>
          <a:p>
            <a:endParaRPr lang="fi-FI" baseline="0" dirty="0" smtClean="0"/>
          </a:p>
          <a:p>
            <a:r>
              <a:rPr lang="fi-FI" baseline="0" dirty="0" smtClean="0"/>
              <a:t>4. Ei poikkeuksia: mikä on frekventeintä. Ei raskaita kielioppitermejä – mahd. läpinäkyvää</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F65A3-4BAF-452C-8C75-B14F48FE82FA}"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8109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err="1" smtClean="0">
                <a:solidFill>
                  <a:srgbClr val="FF0000"/>
                </a:solidFill>
              </a:rPr>
              <a:t>Luva-kirjasta</a:t>
            </a:r>
            <a:r>
              <a:rPr lang="fi-FI" dirty="0" smtClean="0">
                <a:solidFill>
                  <a:srgbClr val="FF0000"/>
                </a:solidFill>
              </a:rPr>
              <a:t> (esim. </a:t>
            </a:r>
            <a:r>
              <a:rPr lang="fi-FI" dirty="0" err="1" smtClean="0">
                <a:solidFill>
                  <a:srgbClr val="FF0000"/>
                </a:solidFill>
              </a:rPr>
              <a:t>Sofi</a:t>
            </a:r>
            <a:r>
              <a:rPr lang="fi-FI" dirty="0" smtClean="0">
                <a:solidFill>
                  <a:srgbClr val="FF0000"/>
                </a:solidFill>
              </a:rPr>
              <a:t> Oksasen tehtävä): funktionaalisuutta ajatellaan usein kapeasti vain rakenteisiin keskittymisenä. Ei riitä, että otetaan autenttinen teksti ja poimitaan siitä rakenteet. Myös käsittely autenttisella tavalla: liikkeelle käytöstä ja merkityksestä, omakohtaisesta ajattelusta (mikä kiinnostaa, mitä ajattelin jne.)</a:t>
            </a:r>
          </a:p>
          <a:p>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F65A3-4BAF-452C-8C75-B14F48FE82FA}"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0157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fi-FI" dirty="0" smtClean="0"/>
              <a:t>Systeemi, koodi:</a:t>
            </a:r>
            <a:r>
              <a:rPr lang="fi-FI" baseline="0" dirty="0" smtClean="0"/>
              <a:t> kieli on kielioppirakenteita ja sanalistoja. Kielen oppiminen tai opettaminen on vaikkapa partitiivin </a:t>
            </a:r>
            <a:r>
              <a:rPr lang="fi-FI" baseline="0" dirty="0" err="1" smtClean="0"/>
              <a:t>drillaamista</a:t>
            </a:r>
            <a:r>
              <a:rPr lang="fi-FI" baseline="0" dirty="0" smtClean="0"/>
              <a:t> tai verbin taivutusta. ;Autonomisuus: kieli voidaan irrottaa vuorovaikutustilanteista objektiksi (vaikkapa oppikirjaa varten rakennetuksi tekstiksi); Staattinen: pysyvä, </a:t>
            </a:r>
            <a:r>
              <a:rPr lang="fi-FI" baseline="0" dirty="0" err="1" smtClean="0"/>
              <a:t>haltuunotettava</a:t>
            </a:r>
            <a:r>
              <a:rPr lang="fi-FI" baseline="0" dirty="0" smtClean="0"/>
              <a:t>, muuttumaton</a:t>
            </a:r>
            <a:endParaRPr lang="fi-FI" dirty="0" smtClean="0"/>
          </a:p>
          <a:p>
            <a:r>
              <a:rPr lang="fi-FI" dirty="0" smtClean="0"/>
              <a:t>Lineaarinen</a:t>
            </a:r>
            <a:r>
              <a:rPr lang="fi-FI" baseline="0" dirty="0" smtClean="0"/>
              <a:t> </a:t>
            </a:r>
            <a:r>
              <a:rPr lang="fi-FI" baseline="0" dirty="0" smtClean="0">
                <a:sym typeface="Wingdings" panose="05000000000000000000" pitchFamily="2" charset="2"/>
              </a:rPr>
              <a:t> multimodaalinen</a:t>
            </a:r>
          </a:p>
          <a:p>
            <a:r>
              <a:rPr lang="fi-FI" baseline="0" dirty="0" smtClean="0">
                <a:sym typeface="Wingdings" panose="05000000000000000000" pitchFamily="2" charset="2"/>
              </a:rPr>
              <a:t>Illuusio </a:t>
            </a:r>
            <a:r>
              <a:rPr lang="fi-FI" baseline="0" dirty="0" err="1" smtClean="0">
                <a:sym typeface="Wingdings" panose="05000000000000000000" pitchFamily="2" charset="2"/>
              </a:rPr>
              <a:t>natiivista</a:t>
            </a:r>
            <a:r>
              <a:rPr lang="fi-FI" baseline="0" dirty="0" smtClean="0">
                <a:sym typeface="Wingdings" panose="05000000000000000000" pitchFamily="2" charset="2"/>
              </a:rPr>
              <a:t> kielenkäyttäjästä</a:t>
            </a:r>
          </a:p>
          <a:p>
            <a:r>
              <a:rPr lang="fi-FI" baseline="0" dirty="0" smtClean="0">
                <a:sym typeface="Wingdings" panose="05000000000000000000" pitchFamily="2" charset="2"/>
              </a:rPr>
              <a:t>Kielen osaaminen on kieliopin rakenteiden analyysia ja </a:t>
            </a:r>
            <a:r>
              <a:rPr lang="fi-FI" baseline="0" dirty="0" err="1" smtClean="0">
                <a:sym typeface="Wingdings" panose="05000000000000000000" pitchFamily="2" charset="2"/>
              </a:rPr>
              <a:t>drillaamista</a:t>
            </a:r>
            <a:r>
              <a:rPr lang="fi-FI" baseline="0" dirty="0" smtClean="0">
                <a:sym typeface="Wingdings" panose="05000000000000000000" pitchFamily="2" charset="2"/>
              </a:rPr>
              <a:t>; Kielitaitoa testataan erilaisilla kieliopillisilla aukkotehtävillä</a:t>
            </a:r>
          </a:p>
          <a:p>
            <a:r>
              <a:rPr lang="fi-FI" baseline="0" dirty="0" smtClean="0">
                <a:sym typeface="Wingdings" panose="05000000000000000000" pitchFamily="2" charset="2"/>
              </a:rPr>
              <a:t>Merkitys voi jäädä sivuun, jos harjoittelu on liian mekaanista  usein rakenteet jäävät myös elämään omaa elämäänsä eivätkä </a:t>
            </a:r>
            <a:r>
              <a:rPr lang="fi-FI" baseline="0" dirty="0" err="1" smtClean="0">
                <a:sym typeface="Wingdings" panose="05000000000000000000" pitchFamily="2" charset="2"/>
              </a:rPr>
              <a:t>sidostu</a:t>
            </a:r>
            <a:r>
              <a:rPr lang="fi-FI" baseline="0" dirty="0" smtClean="0">
                <a:sym typeface="Wingdings" panose="05000000000000000000" pitchFamily="2" charset="2"/>
              </a:rPr>
              <a:t> käyttötilanteeseen tai sosiaaliseen kontekstiin</a:t>
            </a:r>
          </a:p>
          <a:p>
            <a:r>
              <a:rPr lang="fi-FI" baseline="0" dirty="0" smtClean="0">
                <a:sym typeface="Wingdings" panose="05000000000000000000" pitchFamily="2" charset="2"/>
              </a:rPr>
              <a:t>Kielen osaaminen on kielioppisääntöjen hallintaa (esim. vokin kielen opettajat tulkitsivat taitoa näin!)  ”en ole kielen vaan </a:t>
            </a:r>
            <a:r>
              <a:rPr lang="fi-FI" baseline="0" dirty="0" err="1" smtClean="0">
                <a:sym typeface="Wingdings" panose="05000000000000000000" pitchFamily="2" charset="2"/>
              </a:rPr>
              <a:t>matemaatiikan</a:t>
            </a:r>
            <a:r>
              <a:rPr lang="fi-FI" baseline="0" dirty="0" smtClean="0">
                <a:sym typeface="Wingdings" panose="05000000000000000000" pitchFamily="2" charset="2"/>
              </a:rPr>
              <a:t> / biologian” jne. opettaja --*&gt; kieli ei ole autonominen sisällöistä. Biologian opettaja on oman kielensä hallitsija, ja tähän kieleen hänen tehtävänsä on oppilaitaan sosiaalistaa)</a:t>
            </a:r>
          </a:p>
          <a:p>
            <a:r>
              <a:rPr lang="fi-FI" sz="1200" b="0" i="0" kern="1200" dirty="0" smtClean="0">
                <a:solidFill>
                  <a:schemeClr val="tx1"/>
                </a:solidFill>
                <a:effectLst/>
                <a:latin typeface="+mn-lt"/>
                <a:ea typeface="+mn-ea"/>
                <a:cs typeface="+mn-cs"/>
              </a:rPr>
              <a:t>Monilukutaidon pitäisi läpäistä koko opetus aineesta ja luokka-asteesta riippumatta. Miten sitä sitten voi huomioida yläkoulun aineenopetuksessa? Matematiikka? Fysiikka? Terveystieto?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1200" b="0" i="0" kern="1200" dirty="0" smtClean="0">
                <a:solidFill>
                  <a:schemeClr val="tx1"/>
                </a:solidFill>
                <a:effectLst/>
                <a:latin typeface="+mn-lt"/>
                <a:ea typeface="+mn-ea"/>
                <a:cs typeface="+mn-cs"/>
              </a:rPr>
              <a:t>PRAGMAATTISET TAIDOT ja kulttuurinen ymmärrys</a:t>
            </a:r>
            <a:r>
              <a:rPr lang="fi-FI" sz="1200" b="0" i="0" kern="1200" baseline="0" dirty="0" smtClean="0">
                <a:solidFill>
                  <a:schemeClr val="tx1"/>
                </a:solidFill>
                <a:effectLst/>
                <a:latin typeface="+mn-lt"/>
                <a:ea typeface="+mn-ea"/>
                <a:cs typeface="+mn-cs"/>
              </a:rPr>
              <a:t> osa kielitaitoa (ei kuitenkaan vahvisteta ja </a:t>
            </a:r>
            <a:r>
              <a:rPr lang="fi-FI" sz="1200" b="0" i="0" kern="1200" baseline="0" dirty="0" err="1" smtClean="0">
                <a:solidFill>
                  <a:schemeClr val="tx1"/>
                </a:solidFill>
                <a:effectLst/>
                <a:latin typeface="+mn-lt"/>
                <a:ea typeface="+mn-ea"/>
                <a:cs typeface="+mn-cs"/>
              </a:rPr>
              <a:t>uusinneta</a:t>
            </a:r>
            <a:r>
              <a:rPr lang="fi-FI" sz="1200" b="0" i="0" kern="1200" baseline="0" dirty="0" smtClean="0">
                <a:solidFill>
                  <a:schemeClr val="tx1"/>
                </a:solidFill>
                <a:effectLst/>
                <a:latin typeface="+mn-lt"/>
                <a:ea typeface="+mn-ea"/>
                <a:cs typeface="+mn-cs"/>
              </a:rPr>
              <a:t> stereotypioita vaan tehdään konventioita näkyviksi ja ehkä myös purettaviksi – tapaus hississä: </a:t>
            </a:r>
            <a:r>
              <a:rPr lang="fi-FI" sz="1200" b="0" i="0" kern="1200" baseline="0" dirty="0" err="1" smtClean="0">
                <a:solidFill>
                  <a:schemeClr val="tx1"/>
                </a:solidFill>
                <a:effectLst/>
                <a:latin typeface="+mn-lt"/>
                <a:ea typeface="+mn-ea"/>
                <a:cs typeface="+mn-cs"/>
              </a:rPr>
              <a:t>Good</a:t>
            </a:r>
            <a:r>
              <a:rPr lang="fi-FI" sz="1200" b="0" i="0" kern="1200" baseline="0" dirty="0" smtClean="0">
                <a:solidFill>
                  <a:schemeClr val="tx1"/>
                </a:solidFill>
                <a:effectLst/>
                <a:latin typeface="+mn-lt"/>
                <a:ea typeface="+mn-ea"/>
                <a:cs typeface="+mn-cs"/>
              </a:rPr>
              <a:t> </a:t>
            </a:r>
            <a:r>
              <a:rPr lang="fi-FI" sz="1200" b="0" i="0" kern="1200" baseline="0" dirty="0" err="1" smtClean="0">
                <a:solidFill>
                  <a:schemeClr val="tx1"/>
                </a:solidFill>
                <a:effectLst/>
                <a:latin typeface="+mn-lt"/>
                <a:ea typeface="+mn-ea"/>
                <a:cs typeface="+mn-cs"/>
              </a:rPr>
              <a:t>morning</a:t>
            </a:r>
            <a:r>
              <a:rPr lang="fi-FI" sz="1200" b="0" i="0" kern="1200" baseline="0" dirty="0" smtClean="0">
                <a:solidFill>
                  <a:schemeClr val="tx1"/>
                </a:solidFill>
                <a:effectLst/>
                <a:latin typeface="+mn-lt"/>
                <a:ea typeface="+mn-ea"/>
                <a:cs typeface="+mn-cs"/>
              </a:rPr>
              <a:t> – hiljaisuus; </a:t>
            </a:r>
            <a:r>
              <a:rPr lang="fi-FI" sz="1200" b="0" i="0" kern="1200" baseline="0" dirty="0" err="1" smtClean="0">
                <a:solidFill>
                  <a:schemeClr val="tx1"/>
                </a:solidFill>
                <a:effectLst/>
                <a:latin typeface="+mn-lt"/>
                <a:ea typeface="+mn-ea"/>
                <a:cs typeface="+mn-cs"/>
              </a:rPr>
              <a:t>what’s</a:t>
            </a:r>
            <a:r>
              <a:rPr lang="fi-FI" sz="1200" b="0" i="0" kern="1200" baseline="0" dirty="0" smtClean="0">
                <a:solidFill>
                  <a:schemeClr val="tx1"/>
                </a:solidFill>
                <a:effectLst/>
                <a:latin typeface="+mn-lt"/>
                <a:ea typeface="+mn-ea"/>
                <a:cs typeface="+mn-cs"/>
              </a:rPr>
              <a:t> </a:t>
            </a:r>
            <a:r>
              <a:rPr lang="fi-FI" sz="1200" b="0" i="0" kern="1200" baseline="0" dirty="0" err="1" smtClean="0">
                <a:solidFill>
                  <a:schemeClr val="tx1"/>
                </a:solidFill>
                <a:effectLst/>
                <a:latin typeface="+mn-lt"/>
                <a:ea typeface="+mn-ea"/>
                <a:cs typeface="+mn-cs"/>
              </a:rPr>
              <a:t>up</a:t>
            </a:r>
            <a:r>
              <a:rPr lang="fi-FI" sz="1200" b="0" i="0" kern="1200" baseline="0" dirty="0" smtClean="0">
                <a:solidFill>
                  <a:schemeClr val="tx1"/>
                </a:solidFill>
                <a:effectLst/>
                <a:latin typeface="+mn-lt"/>
                <a:ea typeface="+mn-ea"/>
                <a:cs typeface="+mn-cs"/>
              </a:rPr>
              <a:t>? – hiljaisuus ”</a:t>
            </a:r>
            <a:r>
              <a:rPr lang="fi-FI" sz="1200" b="0" i="0" kern="1200" baseline="0" dirty="0" err="1" smtClean="0">
                <a:solidFill>
                  <a:schemeClr val="tx1"/>
                </a:solidFill>
                <a:effectLst/>
                <a:latin typeface="+mn-lt"/>
                <a:ea typeface="+mn-ea"/>
                <a:cs typeface="+mn-cs"/>
              </a:rPr>
              <a:t>yeah</a:t>
            </a:r>
            <a:r>
              <a:rPr lang="fi-FI" sz="1200" b="0" i="0" kern="1200" baseline="0" dirty="0" smtClean="0">
                <a:solidFill>
                  <a:schemeClr val="tx1"/>
                </a:solidFill>
                <a:effectLst/>
                <a:latin typeface="+mn-lt"/>
                <a:ea typeface="+mn-ea"/>
                <a:cs typeface="+mn-cs"/>
              </a:rPr>
              <a:t>, I </a:t>
            </a:r>
            <a:r>
              <a:rPr lang="fi-FI" sz="1200" b="0" i="0" kern="1200" baseline="0" dirty="0" err="1" smtClean="0">
                <a:solidFill>
                  <a:schemeClr val="tx1"/>
                </a:solidFill>
                <a:effectLst/>
                <a:latin typeface="+mn-lt"/>
                <a:ea typeface="+mn-ea"/>
                <a:cs typeface="+mn-cs"/>
              </a:rPr>
              <a:t>know</a:t>
            </a:r>
            <a:r>
              <a:rPr lang="fi-FI" sz="1200" b="0" i="0" kern="1200" baseline="0" dirty="0" smtClean="0">
                <a:solidFill>
                  <a:schemeClr val="tx1"/>
                </a:solidFill>
                <a:effectLst/>
                <a:latin typeface="+mn-lt"/>
                <a:ea typeface="+mn-ea"/>
                <a:cs typeface="+mn-cs"/>
              </a:rPr>
              <a:t> </a:t>
            </a:r>
            <a:r>
              <a:rPr lang="fi-FI" sz="1200" b="0" i="0" kern="1200" baseline="0" dirty="0" err="1" smtClean="0">
                <a:solidFill>
                  <a:schemeClr val="tx1"/>
                </a:solidFill>
                <a:effectLst/>
                <a:latin typeface="+mn-lt"/>
                <a:ea typeface="+mn-ea"/>
                <a:cs typeface="+mn-cs"/>
              </a:rPr>
              <a:t>it’s</a:t>
            </a:r>
            <a:r>
              <a:rPr lang="fi-FI" sz="1200" b="0" i="0" kern="1200" baseline="0" dirty="0" smtClean="0">
                <a:solidFill>
                  <a:schemeClr val="tx1"/>
                </a:solidFill>
                <a:effectLst/>
                <a:latin typeface="+mn-lt"/>
                <a:ea typeface="+mn-ea"/>
                <a:cs typeface="+mn-cs"/>
              </a:rPr>
              <a:t> a </a:t>
            </a:r>
            <a:r>
              <a:rPr lang="fi-FI" sz="1200" b="0" i="0" kern="1200" baseline="0" dirty="0" err="1" smtClean="0">
                <a:solidFill>
                  <a:schemeClr val="tx1"/>
                </a:solidFill>
                <a:effectLst/>
                <a:latin typeface="+mn-lt"/>
                <a:ea typeface="+mn-ea"/>
                <a:cs typeface="+mn-cs"/>
              </a:rPr>
              <a:t>hard</a:t>
            </a:r>
            <a:r>
              <a:rPr lang="fi-FI" sz="1200" b="0" i="0" kern="1200" baseline="0" dirty="0" smtClean="0">
                <a:solidFill>
                  <a:schemeClr val="tx1"/>
                </a:solidFill>
                <a:effectLst/>
                <a:latin typeface="+mn-lt"/>
                <a:ea typeface="+mn-ea"/>
                <a:cs typeface="+mn-cs"/>
              </a:rPr>
              <a:t> </a:t>
            </a:r>
            <a:r>
              <a:rPr lang="fi-FI" sz="1200" b="0" i="0" kern="1200" baseline="0" dirty="0" err="1" smtClean="0">
                <a:solidFill>
                  <a:schemeClr val="tx1"/>
                </a:solidFill>
                <a:effectLst/>
                <a:latin typeface="+mn-lt"/>
                <a:ea typeface="+mn-ea"/>
                <a:cs typeface="+mn-cs"/>
              </a:rPr>
              <a:t>question</a:t>
            </a:r>
            <a:r>
              <a:rPr lang="fi-FI" sz="1200" b="0" i="0" kern="1200" baseline="0" dirty="0" smtClean="0">
                <a:solidFill>
                  <a:schemeClr val="tx1"/>
                </a:solidFill>
                <a:effectLst/>
                <a:latin typeface="+mn-lt"/>
                <a:ea typeface="+mn-ea"/>
                <a:cs typeface="+mn-cs"/>
              </a:rPr>
              <a:t>”)</a:t>
            </a:r>
            <a:r>
              <a:rPr lang="fi-FI" sz="1200" b="0" i="0" kern="1200" dirty="0" smtClean="0">
                <a:solidFill>
                  <a:schemeClr val="tx1"/>
                </a:solidFill>
                <a:effectLst/>
                <a:latin typeface="+mn-lt"/>
                <a:ea typeface="+mn-ea"/>
                <a:cs typeface="+mn-cs"/>
              </a:rPr>
              <a:t/>
            </a:r>
            <a:br>
              <a:rPr lang="fi-FI" sz="1200" b="0" i="0" kern="1200" dirty="0" smtClean="0">
                <a:solidFill>
                  <a:schemeClr val="tx1"/>
                </a:solidFill>
                <a:effectLst/>
                <a:latin typeface="+mn-lt"/>
                <a:ea typeface="+mn-ea"/>
                <a:cs typeface="+mn-cs"/>
              </a:rPr>
            </a:br>
            <a:r>
              <a:rPr kumimoji="0" lang="fi-FI" sz="2600" b="0" i="0" u="none" strike="noStrike" kern="1200" cap="none" spc="0" normalizeH="0" baseline="0" noProof="0" dirty="0" smtClean="0">
                <a:ln>
                  <a:noFill/>
                </a:ln>
                <a:solidFill>
                  <a:prstClr val="black"/>
                </a:solidFill>
                <a:effectLst/>
                <a:uLnTx/>
                <a:uFillTx/>
                <a:latin typeface="+mn-lt"/>
                <a:ea typeface="+mn-ea"/>
                <a:cs typeface="+mn-cs"/>
              </a:rPr>
              <a:t>Tilanteinen taito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200" b="0" i="0" u="none" strike="noStrike" kern="1200" cap="none" spc="0" normalizeH="0" baseline="0" noProof="0" dirty="0" smtClean="0">
                <a:ln>
                  <a:noFill/>
                </a:ln>
                <a:solidFill>
                  <a:prstClr val="black"/>
                </a:solidFill>
                <a:effectLst/>
                <a:uLnTx/>
                <a:uFillTx/>
                <a:latin typeface="+mn-lt"/>
                <a:ea typeface="+mn-ea"/>
                <a:cs typeface="+mn-cs"/>
              </a:rPr>
              <a:t>erilaiset tulkinta- ja tuottamistaidot kehittyvät eri tilanteissa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200" b="0" i="0" u="none" strike="noStrike" kern="1200" cap="none" spc="0" normalizeH="0" baseline="0" noProof="0" dirty="0" smtClean="0">
                <a:ln>
                  <a:noFill/>
                </a:ln>
                <a:solidFill>
                  <a:prstClr val="black"/>
                </a:solidFill>
                <a:effectLst/>
                <a:uLnTx/>
                <a:uFillTx/>
                <a:latin typeface="+mn-lt"/>
                <a:ea typeface="+mn-ea"/>
                <a:cs typeface="+mn-cs"/>
              </a:rPr>
              <a:t>Alati dynaaminen taito (aina osittainen, aina muuttuva)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200" b="0" i="0" u="none" strike="noStrike" kern="1200" cap="none" spc="0" normalizeH="0" baseline="0" noProof="0" dirty="0" smtClean="0">
                <a:ln>
                  <a:noFill/>
                </a:ln>
                <a:solidFill>
                  <a:prstClr val="black"/>
                </a:solidFill>
                <a:effectLst/>
                <a:uLnTx/>
                <a:uFillTx/>
                <a:latin typeface="+mn-lt"/>
                <a:ea typeface="+mn-ea"/>
                <a:cs typeface="+mn-cs"/>
              </a:rPr>
              <a:t>Usein tilanteissa kielitaidon eri osa-alueet kietoutuvat yhteen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200" b="0" i="0" u="none" strike="noStrike" kern="1200" cap="none" spc="0" normalizeH="0" baseline="0" noProof="0" dirty="0" smtClean="0">
                <a:ln>
                  <a:noFill/>
                </a:ln>
                <a:solidFill>
                  <a:prstClr val="black"/>
                </a:solidFill>
                <a:effectLst/>
                <a:uLnTx/>
                <a:uFillTx/>
                <a:latin typeface="+mn-lt"/>
                <a:ea typeface="+mn-ea"/>
                <a:cs typeface="+mn-cs"/>
              </a:rPr>
              <a:t>Kielenkäyttäminen on ajattelun ja identiteettien rakentamista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200" b="0" i="0" u="none" strike="noStrike" kern="1200" cap="none" spc="0" normalizeH="0" baseline="0" noProof="0" dirty="0" smtClean="0">
                <a:ln>
                  <a:noFill/>
                </a:ln>
                <a:solidFill>
                  <a:prstClr val="black"/>
                </a:solidFill>
                <a:effectLst/>
                <a:uLnTx/>
                <a:uFillTx/>
                <a:latin typeface="+mn-lt"/>
                <a:ea typeface="+mn-ea"/>
                <a:cs typeface="+mn-cs"/>
              </a:rPr>
              <a:t>Monikieliset resurssit!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200" b="0" i="0" u="none" strike="noStrike" kern="1200" cap="none" spc="0" normalizeH="0" baseline="0" noProof="0" dirty="0" err="1" smtClean="0">
                <a:ln>
                  <a:noFill/>
                </a:ln>
                <a:solidFill>
                  <a:prstClr val="black"/>
                </a:solidFill>
                <a:effectLst/>
                <a:uLnTx/>
                <a:uFillTx/>
                <a:latin typeface="+mn-lt"/>
                <a:ea typeface="+mn-ea"/>
                <a:cs typeface="+mn-cs"/>
              </a:rPr>
              <a:t>Sosiopoliittinen</a:t>
            </a:r>
            <a:r>
              <a:rPr kumimoji="0" lang="fi-FI" sz="2200" b="0" i="0" u="none" strike="noStrike" kern="1200" cap="none" spc="0" normalizeH="0" baseline="0" noProof="0" dirty="0" smtClean="0">
                <a:ln>
                  <a:noFill/>
                </a:ln>
                <a:solidFill>
                  <a:prstClr val="black"/>
                </a:solidFill>
                <a:effectLst/>
                <a:uLnTx/>
                <a:uFillTx/>
                <a:latin typeface="+mn-lt"/>
                <a:ea typeface="+mn-ea"/>
                <a:cs typeface="+mn-cs"/>
              </a:rPr>
              <a:t> ulottuvuus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smtClean="0">
                <a:ln>
                  <a:noFill/>
                </a:ln>
                <a:solidFill>
                  <a:prstClr val="black"/>
                </a:solidFill>
                <a:effectLst/>
                <a:uLnTx/>
                <a:uFillTx/>
                <a:latin typeface="+mn-lt"/>
                <a:ea typeface="+mn-ea"/>
                <a:cs typeface="+mn-cs"/>
              </a:rPr>
              <a:t>Kognitiivinen, tilanteesta toiseen siirrettävä (koodin hallinta)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smtClean="0">
                <a:ln>
                  <a:noFill/>
                </a:ln>
                <a:solidFill>
                  <a:prstClr val="black"/>
                </a:solidFill>
                <a:effectLst/>
                <a:uLnTx/>
                <a:uFillTx/>
                <a:latin typeface="+mn-lt"/>
                <a:ea typeface="+mn-ea"/>
                <a:cs typeface="+mn-cs"/>
              </a:rPr>
              <a:t>Staattinen, opittava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smtClean="0">
                <a:ln>
                  <a:noFill/>
                </a:ln>
                <a:solidFill>
                  <a:prstClr val="black"/>
                </a:solidFill>
                <a:effectLst/>
                <a:uLnTx/>
                <a:uFillTx/>
                <a:latin typeface="+mn-lt"/>
                <a:ea typeface="+mn-ea"/>
                <a:cs typeface="+mn-cs"/>
              </a:rPr>
              <a:t>Taidon osa-alueet erillään toisistaan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smtClean="0">
                <a:ln>
                  <a:noFill/>
                </a:ln>
                <a:solidFill>
                  <a:prstClr val="black"/>
                </a:solidFill>
                <a:effectLst/>
                <a:uLnTx/>
                <a:uFillTx/>
                <a:latin typeface="+mn-lt"/>
                <a:ea typeface="+mn-ea"/>
                <a:cs typeface="+mn-cs"/>
              </a:rPr>
              <a:t>Kielet erillään toisistaan (nollakielitaitoinen / ummikko </a:t>
            </a:r>
            <a:r>
              <a:rPr kumimoji="0" lang="fi-FI" sz="24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 </a:t>
            </a:r>
            <a:r>
              <a:rPr kumimoji="0" lang="fi-FI" sz="2400" b="0" i="0" u="none" strike="noStrike" kern="1200" cap="none" spc="0" normalizeH="0" baseline="0" noProof="0" dirty="0" err="1" smtClean="0">
                <a:ln>
                  <a:noFill/>
                </a:ln>
                <a:solidFill>
                  <a:prstClr val="black"/>
                </a:solidFill>
                <a:effectLst/>
                <a:uLnTx/>
                <a:uFillTx/>
                <a:latin typeface="+mn-lt"/>
                <a:ea typeface="+mn-ea"/>
                <a:cs typeface="+mn-cs"/>
                <a:sym typeface="Wingdings" panose="05000000000000000000" pitchFamily="2" charset="2"/>
              </a:rPr>
              <a:t>natiivinkaltainen</a:t>
            </a:r>
            <a:r>
              <a:rPr kumimoji="0" lang="fi-FI" sz="24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a:t>
            </a:r>
            <a:endParaRPr kumimoji="0" lang="fi-FI" sz="24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i-FI" sz="21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100" b="0" i="0" u="none" strike="noStrike" kern="1200" cap="none" spc="0" normalizeH="0" baseline="0" noProof="0" dirty="0" smtClean="0">
                <a:ln>
                  <a:noFill/>
                </a:ln>
                <a:solidFill>
                  <a:prstClr val="black"/>
                </a:solidFill>
                <a:effectLst/>
                <a:uLnTx/>
                <a:uFillTx/>
                <a:latin typeface="+mn-lt"/>
                <a:ea typeface="+mn-ea"/>
                <a:cs typeface="+mn-cs"/>
              </a:rPr>
              <a:t>Formalistinen, strukturalistinen; kieli koodina, autonomisena, staattisena ja abstraktina, sisäistettävänä systeeminä (kirjoitetun kielen vinouma)</a:t>
            </a:r>
          </a:p>
          <a:p>
            <a:pPr marL="61722"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100" b="0" i="0" u="none" strike="noStrike" kern="1200" cap="none" spc="0" normalizeH="0" baseline="0" noProof="0" dirty="0" smtClean="0">
                <a:ln>
                  <a:noFill/>
                </a:ln>
                <a:solidFill>
                  <a:prstClr val="black"/>
                </a:solidFill>
                <a:effectLst/>
                <a:uLnTx/>
                <a:uFillTx/>
                <a:latin typeface="+mn-lt"/>
                <a:ea typeface="+mn-ea"/>
                <a:cs typeface="+mn-cs"/>
              </a:rPr>
              <a:t>vs.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100" b="0" i="0" u="none" strike="noStrike" kern="1200" cap="none" spc="0" normalizeH="0" baseline="0" noProof="0" dirty="0" smtClean="0">
                <a:ln>
                  <a:noFill/>
                </a:ln>
                <a:solidFill>
                  <a:prstClr val="black"/>
                </a:solidFill>
                <a:effectLst/>
                <a:uLnTx/>
                <a:uFillTx/>
                <a:latin typeface="+mn-lt"/>
                <a:ea typeface="+mn-ea"/>
                <a:cs typeface="+mn-cs"/>
              </a:rPr>
              <a:t>Kieli on </a:t>
            </a:r>
            <a:r>
              <a:rPr kumimoji="0" lang="fi-FI" sz="2100" b="0" i="1" u="none" strike="noStrike" kern="1200" cap="none" spc="0" normalizeH="0" baseline="0" noProof="0" dirty="0" smtClean="0">
                <a:ln>
                  <a:noFill/>
                </a:ln>
                <a:solidFill>
                  <a:prstClr val="black"/>
                </a:solidFill>
                <a:effectLst/>
                <a:uLnTx/>
                <a:uFillTx/>
                <a:latin typeface="+mn-lt"/>
                <a:ea typeface="+mn-ea"/>
                <a:cs typeface="+mn-cs"/>
              </a:rPr>
              <a:t>vuorovaikutustoimintaa</a:t>
            </a:r>
            <a:r>
              <a:rPr kumimoji="0" lang="fi-FI" sz="2100" b="0" i="0" u="none" strike="noStrike" kern="1200" cap="none" spc="0" normalizeH="0" baseline="0" noProof="0" dirty="0" smtClean="0">
                <a:ln>
                  <a:noFill/>
                </a:ln>
                <a:solidFill>
                  <a:prstClr val="black"/>
                </a:solidFill>
                <a:effectLst/>
                <a:uLnTx/>
                <a:uFillTx/>
                <a:latin typeface="+mn-lt"/>
                <a:ea typeface="+mn-ea"/>
                <a:cs typeface="+mn-cs"/>
              </a:rPr>
              <a:t> (Dufva ym. 2014), tilanteista, dynaamista, elävää, ihmisten välistä </a:t>
            </a:r>
            <a:r>
              <a:rPr kumimoji="0" lang="fi-FI" sz="21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 ”kieliä”</a:t>
            </a:r>
            <a:endParaRPr kumimoji="0" lang="fi-FI" sz="2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mn-lt"/>
                <a:ea typeface="+mn-ea"/>
                <a:cs typeface="+mn-cs"/>
              </a:rPr>
              <a:t>Ajatellaanko kieltä rakenteina ja sanastona ja siis lukemista rakenteiden ja sanaston automaattistumisena – vai sosiaalistumisena kielenkäyttötilanteisiin. Kieli: Tapahtumista, ihmisten välistä, ajassa ja paikassa tapahtuvaa toimimista, sosiaalista toimintaa, dynaamista ja muuttuvaa, kierrätettyä ja elävää – tilanteista! Meillä ei ole yhtä kieltä, jota opettaa, vaan moninaisia kieliä. Näin esimerkiksi kirjoitetut tekstit eivät ole kaikki saman systeemin edustajia, vaan moninaisia riippuen tilanteesta, jossa ne kirjoitettu, kuka ne on kirjoittanut, kenelle ne on kirjoitettu. Rekisteri, tyyli, sanomisen tavat, tekstin rakentuminen vaihtelevat vuorovaikutuksen laadun mukaan. Kieli kantaa myös ideologioita. Tällöin lukeminen ei ole vain mekaaninen suoritus, vaan lukeminen on monitahoinen taito, ja </a:t>
            </a:r>
            <a:r>
              <a:rPr kumimoji="0" lang="fi-FI" sz="1200" b="0" i="0" u="none" strike="noStrike" kern="1200" cap="none" spc="0" normalizeH="0" baseline="0" noProof="0" dirty="0" err="1" smtClean="0">
                <a:ln>
                  <a:noFill/>
                </a:ln>
                <a:solidFill>
                  <a:prstClr val="black"/>
                </a:solidFill>
                <a:effectLst/>
                <a:uLnTx/>
                <a:uFillTx/>
                <a:latin typeface="+mn-lt"/>
                <a:ea typeface="+mn-ea"/>
                <a:cs typeface="+mn-cs"/>
              </a:rPr>
              <a:t>luetunymmärtäminen</a:t>
            </a:r>
            <a:r>
              <a:rPr kumimoji="0" lang="fi-FI" sz="1200" b="0" i="0" u="none" strike="noStrike" kern="1200" cap="none" spc="0" normalizeH="0" baseline="0" noProof="0" dirty="0" smtClean="0">
                <a:ln>
                  <a:noFill/>
                </a:ln>
                <a:solidFill>
                  <a:prstClr val="black"/>
                </a:solidFill>
                <a:effectLst/>
                <a:uLnTx/>
                <a:uFillTx/>
                <a:latin typeface="+mn-lt"/>
                <a:ea typeface="+mn-ea"/>
                <a:cs typeface="+mn-cs"/>
              </a:rPr>
              <a:t> vaatii moninaisten kulttuuristen ja yhteisöjen käytänteiden tuntemista. Lukeminen myös kehittää näitä sosiaalisia taitoja ja kehittää ymmärtämään </a:t>
            </a:r>
            <a:r>
              <a:rPr kumimoji="0" lang="fi-FI" sz="1200" b="1" i="0" u="none" strike="noStrike" kern="1200" cap="none" spc="0" normalizeH="0" baseline="0" noProof="0" dirty="0" smtClean="0">
                <a:ln>
                  <a:noFill/>
                </a:ln>
                <a:solidFill>
                  <a:prstClr val="black"/>
                </a:solidFill>
                <a:effectLst/>
                <a:uLnTx/>
                <a:uFillTx/>
                <a:latin typeface="+mn-lt"/>
                <a:ea typeface="+mn-ea"/>
                <a:cs typeface="+mn-cs"/>
              </a:rPr>
              <a:t>ideologioita</a:t>
            </a:r>
            <a:r>
              <a:rPr kumimoji="0" lang="fi-FI" sz="1200" b="0" i="0" u="none" strike="noStrike" kern="1200" cap="none" spc="0" normalizeH="0" baseline="0" noProof="0" dirty="0" smtClean="0">
                <a:ln>
                  <a:noFill/>
                </a:ln>
                <a:solidFill>
                  <a:prstClr val="black"/>
                </a:solidFill>
                <a:effectLst/>
                <a:uLnTx/>
                <a:uFillTx/>
                <a:latin typeface="+mn-lt"/>
                <a:ea typeface="+mn-ea"/>
                <a:cs typeface="+mn-cs"/>
              </a:rPr>
              <a:t>, joita tekstit kaiuttavat..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mn-lt"/>
                <a:ea typeface="+mn-ea"/>
                <a:cs typeface="+mn-cs"/>
              </a:rPr>
              <a:t>  Kovin kankea tai mekaaninen näkemys tekstilajeista heijastaa osaltaan formalistista ja strukturalistista näkemystä. Myös tekstilajikonventiot ovat dynaamisia. Toki on olemassa tietynlaisia toistuvia rakenteita, mutta ne eivät ole a </a:t>
            </a:r>
            <a:r>
              <a:rPr kumimoji="0" lang="fi-FI" sz="1200" b="0" i="0" u="none" strike="noStrike" kern="1200" cap="none" spc="0" normalizeH="0" baseline="0" noProof="0" dirty="0" err="1" smtClean="0">
                <a:ln>
                  <a:noFill/>
                </a:ln>
                <a:solidFill>
                  <a:prstClr val="black"/>
                </a:solidFill>
                <a:effectLst/>
                <a:uLnTx/>
                <a:uFillTx/>
                <a:latin typeface="+mn-lt"/>
                <a:ea typeface="+mn-ea"/>
                <a:cs typeface="+mn-cs"/>
              </a:rPr>
              <a:t>priori</a:t>
            </a:r>
            <a:r>
              <a:rPr kumimoji="0" lang="fi-FI" sz="1200" b="0" i="0" u="none" strike="noStrike" kern="1200" cap="none" spc="0" normalizeH="0" baseline="0" noProof="0" dirty="0" smtClean="0">
                <a:ln>
                  <a:noFill/>
                </a:ln>
                <a:solidFill>
                  <a:prstClr val="black"/>
                </a:solidFill>
                <a:effectLst/>
                <a:uLnTx/>
                <a:uFillTx/>
                <a:latin typeface="+mn-lt"/>
                <a:ea typeface="+mn-ea"/>
                <a:cs typeface="+mn-cs"/>
              </a:rPr>
              <a:t>, vaan käytön myötä </a:t>
            </a:r>
            <a:r>
              <a:rPr kumimoji="0" lang="fi-FI" sz="1200" b="0" i="0" u="none" strike="noStrike" kern="1200" cap="none" spc="0" normalizeH="0" baseline="0" noProof="0" dirty="0" err="1" smtClean="0">
                <a:ln>
                  <a:noFill/>
                </a:ln>
                <a:solidFill>
                  <a:prstClr val="black"/>
                </a:solidFill>
                <a:effectLst/>
                <a:uLnTx/>
                <a:uFillTx/>
                <a:latin typeface="+mn-lt"/>
                <a:ea typeface="+mn-ea"/>
                <a:cs typeface="+mn-cs"/>
              </a:rPr>
              <a:t>konventionaalistuvia</a:t>
            </a:r>
            <a:r>
              <a:rPr kumimoji="0" lang="fi-FI" sz="1200" b="0" i="0" u="none" strike="noStrike" kern="1200" cap="none" spc="0" normalizeH="0" baseline="0" noProof="0" dirty="0" smtClean="0">
                <a:ln>
                  <a:noFill/>
                </a:ln>
                <a:solidFill>
                  <a:prstClr val="black"/>
                </a:solidFill>
                <a:effectLst/>
                <a:uLnTx/>
                <a:uFillTx/>
                <a:latin typeface="+mn-lt"/>
                <a:ea typeface="+mn-ea"/>
                <a:cs typeface="+mn-cs"/>
              </a:rPr>
              <a:t> ja jatkuvassa muutoksessa olevia muotoja.</a:t>
            </a:r>
          </a:p>
          <a:p>
            <a:endParaRPr lang="fi-FI" sz="1200" b="0" i="0" kern="1200" dirty="0" smtClean="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0DCC4-4AF2-44D6-9D77-F83984EC26D7}"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783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EC2A5-BF5F-46CE-8E3E-497FC9549E8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70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EC2A5-BF5F-46CE-8E3E-497FC9549E8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48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Käsite </a:t>
            </a:r>
            <a:r>
              <a:rPr lang="fi-FI" dirty="0" err="1" smtClean="0"/>
              <a:t>translanguaging</a:t>
            </a:r>
            <a:r>
              <a:rPr lang="fi-FI" dirty="0" smtClean="0"/>
              <a:t> 15 viittaa paitsi joustavaan monikielisyyteen myös monikieliseen </a:t>
            </a:r>
          </a:p>
          <a:p>
            <a:r>
              <a:rPr lang="fi-FI" dirty="0" smtClean="0"/>
              <a:t>pedagogiikkaan, jossa eri kieliä käytetään tietoisesti lomittain, sisältöihin ja toimintaan in­</a:t>
            </a:r>
          </a:p>
          <a:p>
            <a:r>
              <a:rPr lang="fi-FI" dirty="0" err="1" smtClean="0"/>
              <a:t>tegroiden</a:t>
            </a:r>
            <a:r>
              <a:rPr lang="fi-FI" dirty="0" smtClean="0"/>
              <a:t> ja taitotavoitteiden mukaisesti.</a:t>
            </a:r>
            <a:r>
              <a:rPr lang="fi-FI" b="1" dirty="0" smtClean="0"/>
              <a:t> Monikielisellä vuorovaikutuksella huomioidaan </a:t>
            </a:r>
          </a:p>
          <a:p>
            <a:r>
              <a:rPr lang="fi-FI" b="1" dirty="0" smtClean="0"/>
              <a:t>oppilaiden erilaiset historiat ja identiteetit. </a:t>
            </a:r>
            <a:r>
              <a:rPr lang="fi-FI" dirty="0" smtClean="0"/>
              <a:t>Yhdessä toimimalla ja merkityksiä </a:t>
            </a:r>
            <a:r>
              <a:rPr lang="fi-FI" dirty="0" err="1" smtClean="0"/>
              <a:t>rakentamal</a:t>
            </a:r>
            <a:r>
              <a:rPr lang="fi-FI" dirty="0" smtClean="0"/>
              <a:t>­</a:t>
            </a:r>
          </a:p>
          <a:p>
            <a:r>
              <a:rPr lang="fi-FI" dirty="0" smtClean="0"/>
              <a:t>la pyritään oikeudenmukaisuuteen eli siihen, että </a:t>
            </a:r>
            <a:r>
              <a:rPr lang="fi-FI" b="1" dirty="0" smtClean="0"/>
              <a:t>kukin oppilas saa hyödyntää koko osaa­</a:t>
            </a:r>
          </a:p>
          <a:p>
            <a:r>
              <a:rPr lang="fi-FI" b="1" dirty="0" err="1" smtClean="0"/>
              <a:t>mistaan</a:t>
            </a:r>
            <a:r>
              <a:rPr lang="fi-FI" b="1" dirty="0" smtClean="0"/>
              <a:t> ja ymmärrystään</a:t>
            </a:r>
            <a:r>
              <a:rPr lang="fi-FI" dirty="0" smtClean="0"/>
              <a:t>. Oppijoille annetaan toimijan rooli ja ääni: heitä ohjataan kielten </a:t>
            </a:r>
          </a:p>
          <a:p>
            <a:r>
              <a:rPr lang="fi-FI" dirty="0" smtClean="0"/>
              <a:t>luovaan käyttöön sekä kyseenalaistamaan ja ilmaisemaan erilaisia näkökulmia. Tällainen </a:t>
            </a:r>
          </a:p>
          <a:p>
            <a:r>
              <a:rPr lang="fi-FI" dirty="0" smtClean="0"/>
              <a:t>pedagogiikka tukee runsaskätisesti ajattelun kehittymistä, koska on ilmeistä, että luovuus </a:t>
            </a:r>
          </a:p>
          <a:p>
            <a:endParaRPr lang="fi-FI" dirty="0" smtClean="0"/>
          </a:p>
          <a:p>
            <a:r>
              <a:rPr lang="fi-FI" dirty="0" smtClean="0"/>
              <a:t>13 Ks. </a:t>
            </a:r>
            <a:r>
              <a:rPr lang="fi-FI" dirty="0" err="1" smtClean="0"/>
              <a:t>Hawkins</a:t>
            </a:r>
            <a:r>
              <a:rPr lang="fi-FI" dirty="0" smtClean="0"/>
              <a:t> 1984/1987.</a:t>
            </a:r>
          </a:p>
          <a:p>
            <a:r>
              <a:rPr lang="fi-FI" dirty="0" smtClean="0"/>
              <a:t>14 Ks. García 2008.</a:t>
            </a:r>
          </a:p>
          <a:p>
            <a:r>
              <a:rPr lang="fi-FI" dirty="0" smtClean="0"/>
              <a:t>15 Ks. esim. García &amp; Li 2014.</a:t>
            </a:r>
          </a:p>
          <a:p>
            <a:endParaRPr lang="fi-FI" dirty="0" smtClean="0"/>
          </a:p>
          <a:p>
            <a:endParaRPr lang="fi-FI" dirty="0" smtClean="0"/>
          </a:p>
          <a:p>
            <a:r>
              <a:rPr lang="fi-FI" dirty="0" smtClean="0"/>
              <a:t>78 // Kielten kirjoa, suomen sävyjä</a:t>
            </a:r>
          </a:p>
          <a:p>
            <a:endParaRPr lang="fi-FI" dirty="0" smtClean="0"/>
          </a:p>
          <a:p>
            <a:r>
              <a:rPr lang="fi-FI" dirty="0" smtClean="0"/>
              <a:t>ja innovaatiot (kuten myös myötätunto ja kohtaamistaidot) mahdollistuvat juuri erilaisten </a:t>
            </a:r>
          </a:p>
          <a:p>
            <a:r>
              <a:rPr lang="fi-FI" dirty="0" smtClean="0"/>
              <a:t>näkökulmien rajapinnoilla.</a:t>
            </a:r>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4AE36-7B13-4E7B-AE80-202C4FC25204}"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48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EC2A5-BF5F-46CE-8E3E-497FC9549E8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581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smtClean="0"/>
              <a:t>Toiseuttaminen</a:t>
            </a:r>
            <a:r>
              <a:rPr lang="fi-FI" dirty="0" smtClean="0"/>
              <a:t>, stereotypioiden </a:t>
            </a:r>
            <a:r>
              <a:rPr lang="fi-FI" dirty="0" err="1" smtClean="0"/>
              <a:t>uusintaminen</a:t>
            </a:r>
            <a:r>
              <a:rPr lang="fi-FI" dirty="0" smtClean="0"/>
              <a:t>?</a:t>
            </a:r>
          </a:p>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EC2A5-BF5F-46CE-8E3E-497FC9549E8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7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EC2A5-BF5F-46CE-8E3E-497FC9549E8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01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EC2A5-BF5F-46CE-8E3E-497FC9549E8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546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3F1F09-6C57-4AB7-AE23-005CC19BE09A}" type="datetimeFigureOut">
              <a:rPr lang="fi-FI" smtClean="0"/>
              <a:t>30.1.2018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C27E6DD-4D70-46D1-9FC7-D12CAC336A6A}" type="slidenum">
              <a:rPr lang="fi-FI" smtClean="0"/>
              <a:t>‹#›</a:t>
            </a:fld>
            <a:endParaRPr lang="fi-FI"/>
          </a:p>
        </p:txBody>
      </p:sp>
    </p:spTree>
    <p:extLst>
      <p:ext uri="{BB962C8B-B14F-4D97-AF65-F5344CB8AC3E}">
        <p14:creationId xmlns:p14="http://schemas.microsoft.com/office/powerpoint/2010/main" val="414471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3F1F09-6C57-4AB7-AE23-005CC19BE09A}" type="datetimeFigureOut">
              <a:rPr lang="fi-FI" smtClean="0"/>
              <a:t>30.1.2018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0C27E6DD-4D70-46D1-9FC7-D12CAC336A6A}" type="slidenum">
              <a:rPr lang="fi-FI" smtClean="0"/>
              <a:t>‹#›</a:t>
            </a:fld>
            <a:endParaRPr lang="fi-FI"/>
          </a:p>
        </p:txBody>
      </p:sp>
    </p:spTree>
    <p:extLst>
      <p:ext uri="{BB962C8B-B14F-4D97-AF65-F5344CB8AC3E}">
        <p14:creationId xmlns:p14="http://schemas.microsoft.com/office/powerpoint/2010/main" val="292916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3F1F09-6C57-4AB7-AE23-005CC19BE09A}" type="datetimeFigureOut">
              <a:rPr lang="fi-FI" smtClean="0"/>
              <a:t>30.1.2018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C27E6DD-4D70-46D1-9FC7-D12CAC336A6A}" type="slidenum">
              <a:rPr lang="fi-FI" smtClean="0"/>
              <a:t>‹#›</a:t>
            </a:fld>
            <a:endParaRPr lang="fi-FI"/>
          </a:p>
        </p:txBody>
      </p:sp>
    </p:spTree>
    <p:extLst>
      <p:ext uri="{BB962C8B-B14F-4D97-AF65-F5344CB8AC3E}">
        <p14:creationId xmlns:p14="http://schemas.microsoft.com/office/powerpoint/2010/main" val="29978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1/30/2018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 id="2147483671"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peda.net/oppimateriaalit/e-oppi/kehitt%C3%A4minen/yl%C3%A4koulu/s2-valoa/s2-valmistava/testi/elias"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https://www.youtube.com/embed/K-GRiUqqp34" TargetMode="External"/><Relationship Id="rId1" Type="http://schemas.openxmlformats.org/officeDocument/2006/relationships/video" Target="https://www.youtube.com/embed/iNOtmn2UTzI" TargetMode="External"/><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ideo" Target="https://www.youtube.com/embed/O6DBPbDT_GE"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ideo" Target="https://www.youtube.com/embed/D9Ihs241zeg"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a:p>
        </p:txBody>
      </p:sp>
      <p:sp>
        <p:nvSpPr>
          <p:cNvPr id="3" name="Subtitle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3314088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342900">
              <a:defRPr/>
            </a:pPr>
            <a:r>
              <a:rPr lang="en-US" sz="675" dirty="0">
                <a:solidFill>
                  <a:prstClr val="black">
                    <a:tint val="75000"/>
                  </a:prstClr>
                </a:solidFill>
                <a:latin typeface="Trebuchet MS" panose="020B0603020202020204"/>
              </a:rPr>
              <a:t>sanna.s.mustonen@jyu.fi</a:t>
            </a:r>
          </a:p>
        </p:txBody>
      </p:sp>
      <p:pic>
        <p:nvPicPr>
          <p:cNvPr id="3" name="Picture 2"/>
          <p:cNvPicPr>
            <a:picLocks noChangeAspect="1"/>
          </p:cNvPicPr>
          <p:nvPr/>
        </p:nvPicPr>
        <p:blipFill>
          <a:blip r:embed="rId3"/>
          <a:stretch>
            <a:fillRect/>
          </a:stretch>
        </p:blipFill>
        <p:spPr>
          <a:xfrm>
            <a:off x="4043772" y="1008906"/>
            <a:ext cx="4320480" cy="4752528"/>
          </a:xfrm>
          <a:prstGeom prst="rect">
            <a:avLst/>
          </a:prstGeom>
        </p:spPr>
      </p:pic>
    </p:spTree>
    <p:extLst>
      <p:ext uri="{BB962C8B-B14F-4D97-AF65-F5344CB8AC3E}">
        <p14:creationId xmlns:p14="http://schemas.microsoft.com/office/powerpoint/2010/main" val="67532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55000" lnSpcReduction="20000"/>
          </a:bodyPr>
          <a:lstStyle/>
          <a:p>
            <a:pPr marL="0" indent="0">
              <a:buNone/>
            </a:pPr>
            <a:r>
              <a:rPr lang="fi-FI" dirty="0">
                <a:solidFill>
                  <a:schemeClr val="tx2"/>
                </a:solidFill>
              </a:rPr>
              <a:t>Moi</a:t>
            </a:r>
          </a:p>
          <a:p>
            <a:pPr marL="0" indent="0">
              <a:buNone/>
            </a:pPr>
            <a:r>
              <a:rPr lang="fi-FI" dirty="0">
                <a:solidFill>
                  <a:schemeClr val="tx2"/>
                </a:solidFill>
              </a:rPr>
              <a:t>Mennäänkö?</a:t>
            </a:r>
          </a:p>
          <a:p>
            <a:pPr marL="0" indent="0">
              <a:buNone/>
            </a:pPr>
            <a:r>
              <a:rPr lang="fi-FI" dirty="0" err="1">
                <a:solidFill>
                  <a:schemeClr val="tx2"/>
                </a:solidFill>
              </a:rPr>
              <a:t>Mä</a:t>
            </a:r>
            <a:r>
              <a:rPr lang="fi-FI" dirty="0">
                <a:solidFill>
                  <a:schemeClr val="tx2"/>
                </a:solidFill>
              </a:rPr>
              <a:t> kävin jo mutta ei o vielä yksi sanko </a:t>
            </a:r>
            <a:r>
              <a:rPr lang="fi-FI" b="1" dirty="0" err="1">
                <a:solidFill>
                  <a:schemeClr val="tx2"/>
                </a:solidFill>
              </a:rPr>
              <a:t>full</a:t>
            </a:r>
            <a:endParaRPr lang="fi-FI" b="1" dirty="0">
              <a:solidFill>
                <a:schemeClr val="tx2"/>
              </a:solidFill>
            </a:endParaRPr>
          </a:p>
          <a:p>
            <a:pPr marL="0" indent="0">
              <a:buNone/>
            </a:pPr>
            <a:r>
              <a:rPr lang="fi-FI" dirty="0">
                <a:solidFill>
                  <a:schemeClr val="tx2"/>
                </a:solidFill>
              </a:rPr>
              <a:t>Ja pitäkö olla </a:t>
            </a:r>
            <a:r>
              <a:rPr lang="fi-FI" b="1" dirty="0" err="1">
                <a:solidFill>
                  <a:schemeClr val="tx2"/>
                </a:solidFill>
              </a:rPr>
              <a:t>cleaned</a:t>
            </a:r>
            <a:r>
              <a:rPr lang="fi-FI" dirty="0">
                <a:solidFill>
                  <a:schemeClr val="tx2"/>
                </a:solidFill>
              </a:rPr>
              <a:t>?</a:t>
            </a:r>
          </a:p>
          <a:p>
            <a:pPr marL="0" indent="0">
              <a:buNone/>
            </a:pPr>
            <a:r>
              <a:rPr lang="fi-FI" dirty="0"/>
              <a:t>	Joo, </a:t>
            </a:r>
            <a:r>
              <a:rPr lang="fi-FI" b="1" dirty="0"/>
              <a:t>puhdistettu </a:t>
            </a:r>
            <a:r>
              <a:rPr lang="fi-FI" b="1" dirty="0" smtClean="0"/>
              <a:t>(</a:t>
            </a:r>
            <a:r>
              <a:rPr lang="fi-FI" b="1" dirty="0" err="1"/>
              <a:t>cleaned</a:t>
            </a:r>
            <a:r>
              <a:rPr lang="fi-FI" b="1" dirty="0"/>
              <a:t>) </a:t>
            </a:r>
            <a:r>
              <a:rPr lang="fi-FI" dirty="0">
                <a:sym typeface="Wingdings" panose="05000000000000000000" pitchFamily="2" charset="2"/>
              </a:rPr>
              <a:t> Mennään 	vaan! </a:t>
            </a:r>
            <a:r>
              <a:rPr lang="fi-FI" dirty="0" smtClean="0">
                <a:sym typeface="Wingdings" panose="05000000000000000000" pitchFamily="2" charset="2"/>
              </a:rPr>
              <a:t>	Sopiiko </a:t>
            </a:r>
            <a:r>
              <a:rPr lang="fi-FI" dirty="0">
                <a:sym typeface="Wingdings" panose="05000000000000000000" pitchFamily="2" charset="2"/>
              </a:rPr>
              <a:t>klo 15 </a:t>
            </a:r>
            <a:r>
              <a:rPr lang="fi-FI" dirty="0" smtClean="0">
                <a:sym typeface="Wingdings" panose="05000000000000000000" pitchFamily="2" charset="2"/>
              </a:rPr>
              <a:t>jälkeen</a:t>
            </a:r>
            <a:r>
              <a:rPr lang="fi-FI" dirty="0">
                <a:sym typeface="Wingdings" panose="05000000000000000000" pitchFamily="2" charset="2"/>
              </a:rPr>
              <a:t>? Sitten on sanko 	</a:t>
            </a:r>
            <a:r>
              <a:rPr lang="fi-FI" b="1" dirty="0">
                <a:sym typeface="Wingdings" panose="05000000000000000000" pitchFamily="2" charset="2"/>
              </a:rPr>
              <a:t>täysi </a:t>
            </a:r>
            <a:r>
              <a:rPr lang="fi-FI" b="1" dirty="0" smtClean="0">
                <a:sym typeface="Wingdings" panose="05000000000000000000" pitchFamily="2" charset="2"/>
              </a:rPr>
              <a:t>	(</a:t>
            </a:r>
            <a:r>
              <a:rPr lang="fi-FI" b="1" dirty="0" err="1">
                <a:sym typeface="Wingdings" panose="05000000000000000000" pitchFamily="2" charset="2"/>
              </a:rPr>
              <a:t>full</a:t>
            </a:r>
            <a:r>
              <a:rPr lang="fi-FI" b="1" dirty="0">
                <a:sym typeface="Wingdings" panose="05000000000000000000" pitchFamily="2" charset="2"/>
              </a:rPr>
              <a:t>)</a:t>
            </a:r>
            <a:r>
              <a:rPr lang="fi-FI" dirty="0">
                <a:sym typeface="Wingdings" panose="05000000000000000000" pitchFamily="2" charset="2"/>
              </a:rPr>
              <a:t>.</a:t>
            </a:r>
          </a:p>
          <a:p>
            <a:pPr marL="0" indent="0">
              <a:buNone/>
            </a:pPr>
            <a:r>
              <a:rPr lang="fi-FI" dirty="0">
                <a:sym typeface="Wingdings" panose="05000000000000000000" pitchFamily="2" charset="2"/>
              </a:rPr>
              <a:t>	Onko </a:t>
            </a:r>
            <a:r>
              <a:rPr lang="fi-FI" dirty="0" err="1">
                <a:sym typeface="Wingdings" panose="05000000000000000000" pitchFamily="2" charset="2"/>
              </a:rPr>
              <a:t>sulla</a:t>
            </a:r>
            <a:r>
              <a:rPr lang="fi-FI" dirty="0">
                <a:sym typeface="Wingdings" panose="05000000000000000000" pitchFamily="2" charset="2"/>
              </a:rPr>
              <a:t> </a:t>
            </a:r>
            <a:r>
              <a:rPr lang="fi-FI" b="1" dirty="0">
                <a:sym typeface="Wingdings" panose="05000000000000000000" pitchFamily="2" charset="2"/>
              </a:rPr>
              <a:t>väline</a:t>
            </a:r>
            <a:r>
              <a:rPr lang="fi-FI" dirty="0">
                <a:sym typeface="Wingdings" panose="05000000000000000000" pitchFamily="2" charset="2"/>
              </a:rPr>
              <a:t>, jolla on </a:t>
            </a:r>
            <a:r>
              <a:rPr lang="fi-FI" dirty="0" smtClean="0">
                <a:sym typeface="Wingdings" panose="05000000000000000000" pitchFamily="2" charset="2"/>
              </a:rPr>
              <a:t>helppo </a:t>
            </a:r>
            <a:r>
              <a:rPr lang="fi-FI" b="1" dirty="0">
                <a:sym typeface="Wingdings" panose="05000000000000000000" pitchFamily="2" charset="2"/>
              </a:rPr>
              <a:t>puhdistaa</a:t>
            </a:r>
            <a:r>
              <a:rPr lang="fi-FI" dirty="0">
                <a:sym typeface="Wingdings" panose="05000000000000000000" pitchFamily="2" charset="2"/>
              </a:rPr>
              <a:t>?</a:t>
            </a:r>
          </a:p>
          <a:p>
            <a:pPr marL="0" indent="0">
              <a:buNone/>
            </a:pPr>
            <a:r>
              <a:rPr lang="fi-FI" dirty="0">
                <a:solidFill>
                  <a:schemeClr val="tx2"/>
                </a:solidFill>
                <a:sym typeface="Wingdings" panose="05000000000000000000" pitchFamily="2" charset="2"/>
              </a:rPr>
              <a:t>Ei ole </a:t>
            </a:r>
            <a:r>
              <a:rPr lang="fi-FI" b="1" dirty="0">
                <a:solidFill>
                  <a:schemeClr val="tx2"/>
                </a:solidFill>
                <a:sym typeface="Wingdings" panose="05000000000000000000" pitchFamily="2" charset="2"/>
              </a:rPr>
              <a:t>väline</a:t>
            </a:r>
            <a:r>
              <a:rPr lang="fi-FI" dirty="0">
                <a:solidFill>
                  <a:schemeClr val="tx2"/>
                </a:solidFill>
                <a:sym typeface="Wingdings" panose="05000000000000000000" pitchFamily="2" charset="2"/>
              </a:rPr>
              <a:t> </a:t>
            </a:r>
          </a:p>
          <a:p>
            <a:pPr marL="0" indent="0">
              <a:buNone/>
            </a:pPr>
            <a:r>
              <a:rPr lang="fi-FI" b="1" dirty="0">
                <a:solidFill>
                  <a:schemeClr val="tx2"/>
                </a:solidFill>
                <a:sym typeface="Wingdings" panose="05000000000000000000" pitchFamily="2" charset="2"/>
              </a:rPr>
              <a:t>Puhdistaa</a:t>
            </a:r>
            <a:r>
              <a:rPr lang="fi-FI" dirty="0">
                <a:solidFill>
                  <a:schemeClr val="tx2"/>
                </a:solidFill>
                <a:sym typeface="Wingdings" panose="05000000000000000000" pitchFamily="2" charset="2"/>
              </a:rPr>
              <a:t> on tosi vaikeampi</a:t>
            </a:r>
          </a:p>
          <a:p>
            <a:pPr marL="0" indent="0">
              <a:buNone/>
            </a:pPr>
            <a:endParaRPr lang="fi-FI" dirty="0" smtClean="0">
              <a:solidFill>
                <a:schemeClr val="tx2"/>
              </a:solidFill>
            </a:endParaRPr>
          </a:p>
        </p:txBody>
      </p:sp>
      <p:sp>
        <p:nvSpPr>
          <p:cNvPr id="5" name="Content Placeholder 4"/>
          <p:cNvSpPr>
            <a:spLocks noGrp="1"/>
          </p:cNvSpPr>
          <p:nvPr>
            <p:ph sz="half" idx="2"/>
          </p:nvPr>
        </p:nvSpPr>
        <p:spPr/>
        <p:txBody>
          <a:bodyPr>
            <a:normAutofit fontScale="55000" lnSpcReduction="20000"/>
          </a:bodyPr>
          <a:lstStyle/>
          <a:p>
            <a:pPr marL="0" indent="0">
              <a:buNone/>
            </a:pPr>
            <a:r>
              <a:rPr lang="fi-FI" dirty="0" smtClean="0">
                <a:solidFill>
                  <a:schemeClr val="tx2"/>
                </a:solidFill>
              </a:rPr>
              <a:t>Jo </a:t>
            </a:r>
            <a:r>
              <a:rPr lang="fi-FI" dirty="0" err="1">
                <a:solidFill>
                  <a:schemeClr val="tx2"/>
                </a:solidFill>
              </a:rPr>
              <a:t>mä</a:t>
            </a:r>
            <a:r>
              <a:rPr lang="fi-FI" dirty="0">
                <a:solidFill>
                  <a:schemeClr val="tx2"/>
                </a:solidFill>
              </a:rPr>
              <a:t> menen kerätään</a:t>
            </a:r>
          </a:p>
          <a:p>
            <a:pPr marL="0" indent="0">
              <a:buNone/>
            </a:pPr>
            <a:r>
              <a:rPr lang="fi-FI" dirty="0">
                <a:solidFill>
                  <a:schemeClr val="tx2"/>
                </a:solidFill>
              </a:rPr>
              <a:t>h</a:t>
            </a:r>
            <a:r>
              <a:rPr lang="fi-FI" dirty="0" smtClean="0">
                <a:solidFill>
                  <a:schemeClr val="tx2"/>
                </a:solidFill>
              </a:rPr>
              <a:t>uomenna </a:t>
            </a:r>
            <a:r>
              <a:rPr lang="fi-FI" dirty="0">
                <a:solidFill>
                  <a:schemeClr val="tx2"/>
                </a:solidFill>
              </a:rPr>
              <a:t>jos ei o kiire</a:t>
            </a:r>
          </a:p>
          <a:p>
            <a:pPr marL="0" indent="0">
              <a:buNone/>
            </a:pPr>
            <a:r>
              <a:rPr lang="fi-FI" dirty="0" err="1">
                <a:solidFill>
                  <a:schemeClr val="tx2"/>
                </a:solidFill>
              </a:rPr>
              <a:t>h</a:t>
            </a:r>
            <a:r>
              <a:rPr lang="fi-FI" dirty="0" err="1" smtClean="0">
                <a:solidFill>
                  <a:schemeClr val="tx2"/>
                </a:solidFill>
              </a:rPr>
              <a:t>anelle</a:t>
            </a:r>
            <a:endParaRPr lang="fi-FI" dirty="0">
              <a:solidFill>
                <a:schemeClr val="tx2"/>
              </a:solidFill>
            </a:endParaRPr>
          </a:p>
          <a:p>
            <a:pPr marL="0" indent="0">
              <a:buNone/>
            </a:pPr>
            <a:r>
              <a:rPr lang="fi-FI" dirty="0">
                <a:solidFill>
                  <a:schemeClr val="tx2"/>
                </a:solidFill>
              </a:rPr>
              <a:t>And </a:t>
            </a:r>
            <a:r>
              <a:rPr lang="fi-FI" dirty="0" err="1">
                <a:solidFill>
                  <a:schemeClr val="tx2"/>
                </a:solidFill>
              </a:rPr>
              <a:t>did</a:t>
            </a:r>
            <a:r>
              <a:rPr lang="fi-FI" dirty="0">
                <a:solidFill>
                  <a:schemeClr val="tx2"/>
                </a:solidFill>
              </a:rPr>
              <a:t> </a:t>
            </a:r>
            <a:r>
              <a:rPr lang="fi-FI" dirty="0" err="1">
                <a:solidFill>
                  <a:schemeClr val="tx2"/>
                </a:solidFill>
              </a:rPr>
              <a:t>they</a:t>
            </a:r>
            <a:r>
              <a:rPr lang="fi-FI" dirty="0">
                <a:solidFill>
                  <a:schemeClr val="tx2"/>
                </a:solidFill>
              </a:rPr>
              <a:t> </a:t>
            </a:r>
            <a:r>
              <a:rPr lang="fi-FI" b="1" dirty="0" err="1">
                <a:solidFill>
                  <a:schemeClr val="tx2"/>
                </a:solidFill>
              </a:rPr>
              <a:t>give</a:t>
            </a:r>
            <a:r>
              <a:rPr lang="fi-FI" b="1" dirty="0">
                <a:solidFill>
                  <a:schemeClr val="tx2"/>
                </a:solidFill>
              </a:rPr>
              <a:t> </a:t>
            </a:r>
            <a:r>
              <a:rPr lang="fi-FI" b="1" dirty="0" err="1">
                <a:solidFill>
                  <a:schemeClr val="tx2"/>
                </a:solidFill>
              </a:rPr>
              <a:t>back</a:t>
            </a:r>
            <a:r>
              <a:rPr lang="fi-FI" b="1" dirty="0">
                <a:solidFill>
                  <a:schemeClr val="tx2"/>
                </a:solidFill>
              </a:rPr>
              <a:t> </a:t>
            </a:r>
            <a:r>
              <a:rPr lang="fi-FI" dirty="0">
                <a:solidFill>
                  <a:schemeClr val="tx2"/>
                </a:solidFill>
              </a:rPr>
              <a:t>sanko?</a:t>
            </a:r>
          </a:p>
          <a:p>
            <a:pPr marL="0" indent="0">
              <a:buNone/>
            </a:pPr>
            <a:r>
              <a:rPr lang="fi-FI" dirty="0">
                <a:solidFill>
                  <a:schemeClr val="tx2"/>
                </a:solidFill>
              </a:rPr>
              <a:t>Ehkä voin viedä </a:t>
            </a:r>
            <a:r>
              <a:rPr lang="fi-FI" dirty="0" err="1">
                <a:solidFill>
                  <a:schemeClr val="tx2"/>
                </a:solidFill>
              </a:rPr>
              <a:t>some</a:t>
            </a:r>
            <a:r>
              <a:rPr lang="fi-FI" dirty="0">
                <a:solidFill>
                  <a:schemeClr val="tx2"/>
                </a:solidFill>
              </a:rPr>
              <a:t> </a:t>
            </a:r>
            <a:r>
              <a:rPr lang="fi-FI" dirty="0" err="1" smtClean="0">
                <a:solidFill>
                  <a:schemeClr val="tx2"/>
                </a:solidFill>
              </a:rPr>
              <a:t>how</a:t>
            </a:r>
            <a:endParaRPr lang="fi-FI" dirty="0" smtClean="0">
              <a:solidFill>
                <a:schemeClr val="tx2"/>
              </a:solidFill>
            </a:endParaRPr>
          </a:p>
          <a:p>
            <a:pPr marL="0" indent="0">
              <a:buNone/>
            </a:pPr>
            <a:r>
              <a:rPr lang="fi-FI" dirty="0">
                <a:solidFill>
                  <a:schemeClr val="tx2"/>
                </a:solidFill>
              </a:rPr>
              <a:t>	</a:t>
            </a:r>
            <a:r>
              <a:rPr lang="fi-FI" dirty="0" smtClean="0"/>
              <a:t>Joo, anteeksi, unohdin 	</a:t>
            </a:r>
            <a:r>
              <a:rPr lang="fi-FI" b="1" dirty="0" smtClean="0"/>
              <a:t>antaa</a:t>
            </a:r>
            <a:r>
              <a:rPr lang="fi-FI" dirty="0" smtClean="0"/>
              <a:t> </a:t>
            </a:r>
            <a:r>
              <a:rPr lang="fi-FI" dirty="0" err="1" smtClean="0"/>
              <a:t>sulle</a:t>
            </a:r>
            <a:r>
              <a:rPr lang="fi-FI" dirty="0"/>
              <a:t> </a:t>
            </a:r>
            <a:r>
              <a:rPr lang="fi-FI" dirty="0" smtClean="0"/>
              <a:t>sangon </a:t>
            </a:r>
            <a:r>
              <a:rPr lang="fi-FI" b="1" dirty="0" smtClean="0"/>
              <a:t>takaisin</a:t>
            </a:r>
            <a:r>
              <a:rPr lang="fi-FI" dirty="0" smtClean="0"/>
              <a:t>!</a:t>
            </a:r>
            <a:endParaRPr lang="fi-FI" dirty="0"/>
          </a:p>
          <a:p>
            <a:pPr marL="0" indent="0">
              <a:buNone/>
            </a:pPr>
            <a:r>
              <a:rPr lang="fi-FI" dirty="0" smtClean="0">
                <a:solidFill>
                  <a:schemeClr val="tx2"/>
                </a:solidFill>
              </a:rPr>
              <a:t>--</a:t>
            </a:r>
            <a:endParaRPr lang="fi-FI" dirty="0">
              <a:solidFill>
                <a:schemeClr val="tx2"/>
              </a:solidFill>
            </a:endParaRPr>
          </a:p>
          <a:p>
            <a:pPr marL="0" indent="0">
              <a:buNone/>
            </a:pPr>
            <a:r>
              <a:rPr lang="fi-FI" dirty="0" smtClean="0">
                <a:solidFill>
                  <a:schemeClr val="tx2"/>
                </a:solidFill>
              </a:rPr>
              <a:t>Moi </a:t>
            </a:r>
            <a:r>
              <a:rPr lang="fi-FI" dirty="0" err="1">
                <a:solidFill>
                  <a:schemeClr val="tx2"/>
                </a:solidFill>
              </a:rPr>
              <a:t>mä</a:t>
            </a:r>
            <a:r>
              <a:rPr lang="fi-FI" dirty="0">
                <a:solidFill>
                  <a:schemeClr val="tx2"/>
                </a:solidFill>
              </a:rPr>
              <a:t> keräsin mustikoita</a:t>
            </a:r>
          </a:p>
          <a:p>
            <a:pPr marL="0" indent="0">
              <a:buNone/>
            </a:pPr>
            <a:r>
              <a:rPr lang="fi-FI" dirty="0">
                <a:solidFill>
                  <a:schemeClr val="tx2"/>
                </a:solidFill>
              </a:rPr>
              <a:t>Ei ole vielä </a:t>
            </a:r>
            <a:r>
              <a:rPr lang="fi-FI" b="1" dirty="0" smtClean="0">
                <a:solidFill>
                  <a:schemeClr val="tx2"/>
                </a:solidFill>
              </a:rPr>
              <a:t>täysi</a:t>
            </a:r>
            <a:endParaRPr lang="fi-FI" b="1" dirty="0">
              <a:solidFill>
                <a:schemeClr val="tx2"/>
              </a:solidFill>
            </a:endParaRPr>
          </a:p>
          <a:p>
            <a:pPr marL="0" indent="0">
              <a:buNone/>
            </a:pPr>
            <a:r>
              <a:rPr lang="fi-FI" dirty="0">
                <a:solidFill>
                  <a:schemeClr val="tx2"/>
                </a:solidFill>
              </a:rPr>
              <a:t>Heti kun meni </a:t>
            </a:r>
            <a:r>
              <a:rPr lang="fi-FI" b="1" dirty="0">
                <a:solidFill>
                  <a:schemeClr val="tx2"/>
                </a:solidFill>
              </a:rPr>
              <a:t>täydeksi</a:t>
            </a:r>
          </a:p>
          <a:p>
            <a:pPr marL="0" indent="0">
              <a:buNone/>
            </a:pPr>
            <a:r>
              <a:rPr lang="fi-FI" dirty="0">
                <a:solidFill>
                  <a:schemeClr val="tx2"/>
                </a:solidFill>
              </a:rPr>
              <a:t>k</a:t>
            </a:r>
            <a:r>
              <a:rPr lang="fi-FI" dirty="0" smtClean="0">
                <a:solidFill>
                  <a:schemeClr val="tx2"/>
                </a:solidFill>
              </a:rPr>
              <a:t>erron</a:t>
            </a:r>
            <a:endParaRPr lang="fi-FI" dirty="0">
              <a:solidFill>
                <a:schemeClr val="tx2"/>
              </a:solidFill>
            </a:endParaRPr>
          </a:p>
          <a:p>
            <a:pPr marL="0" indent="0">
              <a:buNone/>
            </a:pPr>
            <a:r>
              <a:rPr lang="fi-FI" dirty="0">
                <a:solidFill>
                  <a:schemeClr val="tx2"/>
                </a:solidFill>
              </a:rPr>
              <a:t>Ja pitääkö viedä se?</a:t>
            </a:r>
          </a:p>
          <a:p>
            <a:pPr marL="0" indent="0">
              <a:buNone/>
            </a:pPr>
            <a:endParaRPr lang="fi-FI" dirty="0" smtClean="0"/>
          </a:p>
          <a:p>
            <a:pPr marL="0" indent="0">
              <a:buNone/>
            </a:pPr>
            <a:r>
              <a:rPr lang="fi-FI" dirty="0" smtClean="0"/>
              <a:t>Aineisto: Kohtaamisista dialogiin –hanke (</a:t>
            </a:r>
            <a:r>
              <a:rPr lang="fi-FI" dirty="0" err="1" smtClean="0"/>
              <a:t>Peuronen</a:t>
            </a:r>
            <a:r>
              <a:rPr lang="fi-FI" dirty="0" smtClean="0"/>
              <a:t> &amp; Mustonen)</a:t>
            </a:r>
            <a:endParaRPr lang="fi-FI" dirty="0"/>
          </a:p>
        </p:txBody>
      </p:sp>
      <p:sp>
        <p:nvSpPr>
          <p:cNvPr id="2" name="Footer Placeholder 1"/>
          <p:cNvSpPr>
            <a:spLocks noGrp="1"/>
          </p:cNvSpPr>
          <p:nvPr>
            <p:ph type="ftr" sz="quarter" idx="11"/>
          </p:nvPr>
        </p:nvSpPr>
        <p:spPr/>
        <p:txBody>
          <a:bodyPr/>
          <a:lstStyle/>
          <a:p>
            <a:pPr defTabSz="685800">
              <a:defRPr/>
            </a:pPr>
            <a:r>
              <a:rPr lang="en-US" sz="900" dirty="0">
                <a:solidFill>
                  <a:prstClr val="black"/>
                </a:solidFill>
                <a:latin typeface="Calibri"/>
              </a:rPr>
              <a:t>sanna.s.Mustonen@jyu.fi</a:t>
            </a:r>
          </a:p>
        </p:txBody>
      </p:sp>
      <p:sp>
        <p:nvSpPr>
          <p:cNvPr id="3" name="Title 2"/>
          <p:cNvSpPr>
            <a:spLocks noGrp="1"/>
          </p:cNvSpPr>
          <p:nvPr>
            <p:ph type="title"/>
          </p:nvPr>
        </p:nvSpPr>
        <p:spPr/>
        <p:txBody>
          <a:bodyPr>
            <a:normAutofit/>
          </a:bodyPr>
          <a:lstStyle/>
          <a:p>
            <a:r>
              <a:rPr lang="fi-FI" sz="2400" dirty="0" err="1"/>
              <a:t>Translanguaging</a:t>
            </a:r>
            <a:r>
              <a:rPr lang="fi-FI" sz="2400" dirty="0"/>
              <a:t> mahdollistaa vuorovaikutuksen etenemisen ja oikea-aikaisen </a:t>
            </a:r>
            <a:r>
              <a:rPr lang="fi-FI" sz="2400" dirty="0"/>
              <a:t>tuen; tukee myös kohdekielen oppimista</a:t>
            </a:r>
            <a:endParaRPr lang="fi-FI" sz="2400" dirty="0"/>
          </a:p>
        </p:txBody>
      </p:sp>
    </p:spTree>
    <p:extLst>
      <p:ext uri="{BB962C8B-B14F-4D97-AF65-F5344CB8AC3E}">
        <p14:creationId xmlns:p14="http://schemas.microsoft.com/office/powerpoint/2010/main" val="1257549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294" y="446651"/>
            <a:ext cx="7955097" cy="1378974"/>
          </a:xfrm>
        </p:spPr>
        <p:txBody>
          <a:bodyPr>
            <a:normAutofit fontScale="90000"/>
          </a:bodyPr>
          <a:lstStyle/>
          <a:p>
            <a:r>
              <a:rPr lang="fi-FI" sz="3200" b="1" kern="0" dirty="0">
                <a:solidFill>
                  <a:srgbClr val="000000"/>
                </a:solidFill>
                <a:latin typeface="Arial" pitchFamily="34" charset="0"/>
                <a:cs typeface="Arial" pitchFamily="34" charset="0"/>
              </a:rPr>
              <a:t>Kielitaito kehittyy kohtaamisten ja tilanteiden myötä</a:t>
            </a:r>
            <a:r>
              <a:rPr lang="fi-FI" sz="2175" b="1" kern="0" dirty="0">
                <a:solidFill>
                  <a:srgbClr val="000000"/>
                </a:solidFill>
                <a:latin typeface="Arial" pitchFamily="34" charset="0"/>
                <a:cs typeface="Arial" pitchFamily="34" charset="0"/>
              </a:rPr>
              <a:t/>
            </a:r>
            <a:br>
              <a:rPr lang="fi-FI" sz="2175" b="1" kern="0" dirty="0">
                <a:solidFill>
                  <a:srgbClr val="000000"/>
                </a:solidFill>
                <a:latin typeface="Arial" pitchFamily="34" charset="0"/>
                <a:cs typeface="Arial" pitchFamily="34" charset="0"/>
              </a:rPr>
            </a:br>
            <a:r>
              <a:rPr lang="fi-FI" sz="2175" b="1" kern="0" dirty="0">
                <a:solidFill>
                  <a:srgbClr val="000000"/>
                </a:solidFill>
                <a:latin typeface="Arial" pitchFamily="34" charset="0"/>
                <a:cs typeface="Arial" pitchFamily="34" charset="0"/>
              </a:rPr>
              <a:t/>
            </a:r>
            <a:br>
              <a:rPr lang="fi-FI" sz="2175" b="1" kern="0" dirty="0">
                <a:solidFill>
                  <a:srgbClr val="000000"/>
                </a:solidFill>
                <a:latin typeface="Arial" pitchFamily="34" charset="0"/>
                <a:cs typeface="Arial" pitchFamily="34" charset="0"/>
              </a:rPr>
            </a:br>
            <a:endParaRPr lang="fi-FI" sz="1650" dirty="0"/>
          </a:p>
        </p:txBody>
      </p:sp>
      <p:sp>
        <p:nvSpPr>
          <p:cNvPr id="3" name="Content Placeholder 2"/>
          <p:cNvSpPr>
            <a:spLocks noGrp="1"/>
          </p:cNvSpPr>
          <p:nvPr>
            <p:ph idx="1"/>
          </p:nvPr>
        </p:nvSpPr>
        <p:spPr>
          <a:xfrm>
            <a:off x="2091690" y="1250860"/>
            <a:ext cx="7886700" cy="4351338"/>
          </a:xfrm>
        </p:spPr>
        <p:txBody>
          <a:bodyPr>
            <a:normAutofit fontScale="92500" lnSpcReduction="20000"/>
          </a:bodyPr>
          <a:lstStyle/>
          <a:p>
            <a:pPr marL="257175" indent="-257175" eaLnBrk="0" fontAlgn="base" hangingPunct="0">
              <a:lnSpc>
                <a:spcPct val="100000"/>
              </a:lnSpc>
              <a:spcBef>
                <a:spcPct val="20000"/>
              </a:spcBef>
              <a:spcAft>
                <a:spcPct val="0"/>
              </a:spcAft>
              <a:buNone/>
            </a:pPr>
            <a:endParaRPr lang="fi-FI" altLang="fi-FI" kern="0" dirty="0">
              <a:solidFill>
                <a:srgbClr val="000000"/>
              </a:solidFill>
              <a:latin typeface="Arial" pitchFamily="34" charset="0"/>
              <a:cs typeface="Arial" pitchFamily="34" charset="0"/>
            </a:endParaRPr>
          </a:p>
          <a:p>
            <a:pPr eaLnBrk="0" fontAlgn="base" hangingPunct="0">
              <a:spcBef>
                <a:spcPct val="20000"/>
              </a:spcBef>
              <a:spcAft>
                <a:spcPct val="0"/>
              </a:spcAft>
              <a:buSzTx/>
              <a:buNone/>
            </a:pPr>
            <a:r>
              <a:rPr lang="fi-FI" sz="1800" b="1" kern="0" dirty="0">
                <a:solidFill>
                  <a:srgbClr val="000000"/>
                </a:solidFill>
                <a:latin typeface="Arial" pitchFamily="34" charset="0"/>
                <a:cs typeface="Arial" pitchFamily="34" charset="0"/>
              </a:rPr>
              <a:t>Kerro! </a:t>
            </a:r>
            <a:r>
              <a:rPr lang="fi-FI" sz="1800" kern="0" dirty="0">
                <a:solidFill>
                  <a:srgbClr val="000000"/>
                </a:solidFill>
                <a:latin typeface="Arial" pitchFamily="34" charset="0"/>
                <a:cs typeface="Arial" pitchFamily="34" charset="0"/>
              </a:rPr>
              <a:t>(jokin hieno, pelottava tai hauska asia, joka sinulle on tapahtunut) (7 </a:t>
            </a:r>
            <a:r>
              <a:rPr lang="fi-FI" sz="1800" kern="0" dirty="0" err="1">
                <a:solidFill>
                  <a:srgbClr val="000000"/>
                </a:solidFill>
                <a:latin typeface="Arial" pitchFamily="34" charset="0"/>
                <a:cs typeface="Arial" pitchFamily="34" charset="0"/>
              </a:rPr>
              <a:t>lk</a:t>
            </a:r>
            <a:r>
              <a:rPr lang="fi-FI" sz="1800" kern="0" dirty="0">
                <a:solidFill>
                  <a:srgbClr val="000000"/>
                </a:solidFill>
                <a:latin typeface="Arial" pitchFamily="34" charset="0"/>
                <a:cs typeface="Arial" pitchFamily="34" charset="0"/>
              </a:rPr>
              <a:t>)</a:t>
            </a:r>
            <a:endParaRPr lang="fi-FI" sz="1800" dirty="0"/>
          </a:p>
          <a:p>
            <a:pPr marL="257175" indent="-257175" eaLnBrk="0" fontAlgn="base" hangingPunct="0">
              <a:lnSpc>
                <a:spcPct val="100000"/>
              </a:lnSpc>
              <a:spcBef>
                <a:spcPct val="20000"/>
              </a:spcBef>
              <a:spcAft>
                <a:spcPct val="0"/>
              </a:spcAft>
              <a:buNone/>
            </a:pPr>
            <a:endParaRPr lang="fi-FI" altLang="fi-FI" kern="0" dirty="0" smtClean="0">
              <a:solidFill>
                <a:srgbClr val="000000"/>
              </a:solidFill>
              <a:latin typeface="Arial" pitchFamily="34" charset="0"/>
              <a:cs typeface="Arial" pitchFamily="34" charset="0"/>
            </a:endParaRPr>
          </a:p>
          <a:p>
            <a:pPr marL="257175" indent="-257175" eaLnBrk="0" fontAlgn="base" hangingPunct="0">
              <a:lnSpc>
                <a:spcPct val="100000"/>
              </a:lnSpc>
              <a:spcBef>
                <a:spcPct val="20000"/>
              </a:spcBef>
              <a:spcAft>
                <a:spcPct val="0"/>
              </a:spcAft>
              <a:buNone/>
            </a:pPr>
            <a:endParaRPr lang="fi-FI" altLang="fi-FI" kern="0" dirty="0">
              <a:solidFill>
                <a:srgbClr val="000000"/>
              </a:solidFill>
              <a:latin typeface="Arial" pitchFamily="34" charset="0"/>
              <a:cs typeface="Arial" pitchFamily="34" charset="0"/>
            </a:endParaRPr>
          </a:p>
          <a:p>
            <a:pPr marL="257175" indent="-257175" eaLnBrk="0" fontAlgn="base" hangingPunct="0">
              <a:lnSpc>
                <a:spcPct val="100000"/>
              </a:lnSpc>
              <a:spcBef>
                <a:spcPct val="20000"/>
              </a:spcBef>
              <a:spcAft>
                <a:spcPct val="0"/>
              </a:spcAft>
              <a:buNone/>
            </a:pPr>
            <a:r>
              <a:rPr lang="fi-FI" altLang="fi-FI" kern="0" dirty="0" smtClean="0">
                <a:solidFill>
                  <a:srgbClr val="000000"/>
                </a:solidFill>
                <a:latin typeface="Arial" pitchFamily="34" charset="0"/>
                <a:cs typeface="Arial" pitchFamily="34" charset="0"/>
              </a:rPr>
              <a:t>Olen </a:t>
            </a:r>
            <a:r>
              <a:rPr lang="fi-FI" altLang="fi-FI" kern="0" dirty="0">
                <a:solidFill>
                  <a:srgbClr val="000000"/>
                </a:solidFill>
                <a:latin typeface="Arial" pitchFamily="34" charset="0"/>
                <a:cs typeface="Arial" pitchFamily="34" charset="0"/>
              </a:rPr>
              <a:t>Dan ja on koulun jalkapallo </a:t>
            </a:r>
            <a:r>
              <a:rPr lang="fi-FI" altLang="fi-FI" kern="0" dirty="0" err="1">
                <a:solidFill>
                  <a:srgbClr val="000000"/>
                </a:solidFill>
                <a:latin typeface="Arial" pitchFamily="34" charset="0"/>
                <a:cs typeface="Arial" pitchFamily="34" charset="0"/>
              </a:rPr>
              <a:t>joukueessa</a:t>
            </a:r>
            <a:r>
              <a:rPr lang="fi-FI" altLang="fi-FI" kern="0" dirty="0">
                <a:solidFill>
                  <a:srgbClr val="000000"/>
                </a:solidFill>
                <a:latin typeface="Arial" pitchFamily="34" charset="0"/>
                <a:cs typeface="Arial" pitchFamily="34" charset="0"/>
              </a:rPr>
              <a:t> eilen </a:t>
            </a:r>
            <a:r>
              <a:rPr lang="fi-FI" altLang="fi-FI" kern="0" dirty="0" err="1">
                <a:solidFill>
                  <a:srgbClr val="000000"/>
                </a:solidFill>
                <a:latin typeface="Arial" pitchFamily="34" charset="0"/>
                <a:cs typeface="Arial" pitchFamily="34" charset="0"/>
              </a:rPr>
              <a:t>meilla</a:t>
            </a:r>
            <a:r>
              <a:rPr lang="fi-FI" altLang="fi-FI" kern="0" dirty="0">
                <a:solidFill>
                  <a:srgbClr val="000000"/>
                </a:solidFill>
                <a:latin typeface="Arial" pitchFamily="34" charset="0"/>
                <a:cs typeface="Arial" pitchFamily="34" charset="0"/>
              </a:rPr>
              <a:t> oli </a:t>
            </a:r>
            <a:r>
              <a:rPr lang="fi-FI" altLang="fi-FI" kern="0" dirty="0" err="1">
                <a:solidFill>
                  <a:srgbClr val="000000"/>
                </a:solidFill>
                <a:latin typeface="Arial" pitchFamily="34" charset="0"/>
                <a:cs typeface="Arial" pitchFamily="34" charset="0"/>
              </a:rPr>
              <a:t>jyväskylä</a:t>
            </a:r>
            <a:r>
              <a:rPr lang="fi-FI" altLang="fi-FI" kern="0" dirty="0">
                <a:solidFill>
                  <a:srgbClr val="000000"/>
                </a:solidFill>
                <a:latin typeface="Arial" pitchFamily="34" charset="0"/>
                <a:cs typeface="Arial" pitchFamily="34" charset="0"/>
              </a:rPr>
              <a:t> yläkoulujen </a:t>
            </a:r>
            <a:r>
              <a:rPr lang="fi-FI" altLang="fi-FI" kern="0" dirty="0" err="1">
                <a:solidFill>
                  <a:srgbClr val="000000"/>
                </a:solidFill>
                <a:latin typeface="Arial" pitchFamily="34" charset="0"/>
                <a:cs typeface="Arial" pitchFamily="34" charset="0"/>
              </a:rPr>
              <a:t>mestaruspelit</a:t>
            </a:r>
            <a:r>
              <a:rPr lang="fi-FI" altLang="fi-FI" kern="0" dirty="0">
                <a:solidFill>
                  <a:srgbClr val="000000"/>
                </a:solidFill>
                <a:latin typeface="Arial" pitchFamily="34" charset="0"/>
                <a:cs typeface="Arial" pitchFamily="34" charset="0"/>
              </a:rPr>
              <a:t> ja </a:t>
            </a:r>
            <a:r>
              <a:rPr lang="fi-FI" altLang="fi-FI" kern="0" dirty="0" err="1">
                <a:solidFill>
                  <a:srgbClr val="000000"/>
                </a:solidFill>
                <a:latin typeface="Arial" pitchFamily="34" charset="0"/>
                <a:cs typeface="Arial" pitchFamily="34" charset="0"/>
              </a:rPr>
              <a:t>mme</a:t>
            </a:r>
            <a:r>
              <a:rPr lang="fi-FI" altLang="fi-FI" kern="0" dirty="0">
                <a:solidFill>
                  <a:srgbClr val="000000"/>
                </a:solidFill>
                <a:latin typeface="Arial" pitchFamily="34" charset="0"/>
                <a:cs typeface="Arial" pitchFamily="34" charset="0"/>
              </a:rPr>
              <a:t> voitimme kaikki pelit ja </a:t>
            </a:r>
            <a:r>
              <a:rPr lang="fi-FI" altLang="fi-FI" kern="0" dirty="0" err="1">
                <a:solidFill>
                  <a:srgbClr val="000000"/>
                </a:solidFill>
                <a:latin typeface="Arial" pitchFamily="34" charset="0"/>
                <a:cs typeface="Arial" pitchFamily="34" charset="0"/>
              </a:rPr>
              <a:t>mun</a:t>
            </a:r>
            <a:r>
              <a:rPr lang="fi-FI" altLang="fi-FI" kern="0" dirty="0">
                <a:solidFill>
                  <a:srgbClr val="000000"/>
                </a:solidFill>
                <a:latin typeface="Arial" pitchFamily="34" charset="0"/>
                <a:cs typeface="Arial" pitchFamily="34" charset="0"/>
              </a:rPr>
              <a:t> kaverit sanoivat että </a:t>
            </a:r>
            <a:r>
              <a:rPr lang="fi-FI" altLang="fi-FI" kern="0" dirty="0" err="1">
                <a:solidFill>
                  <a:srgbClr val="000000"/>
                </a:solidFill>
                <a:latin typeface="Arial" pitchFamily="34" charset="0"/>
                <a:cs typeface="Arial" pitchFamily="34" charset="0"/>
              </a:rPr>
              <a:t>mme</a:t>
            </a:r>
            <a:r>
              <a:rPr lang="fi-FI" altLang="fi-FI" kern="0" dirty="0">
                <a:solidFill>
                  <a:srgbClr val="000000"/>
                </a:solidFill>
                <a:latin typeface="Arial" pitchFamily="34" charset="0"/>
                <a:cs typeface="Arial" pitchFamily="34" charset="0"/>
              </a:rPr>
              <a:t> voitimme minun ansiosta koska meillä </a:t>
            </a:r>
            <a:r>
              <a:rPr lang="fi-FI" altLang="fi-FI" kern="0" dirty="0" err="1">
                <a:solidFill>
                  <a:srgbClr val="000000"/>
                </a:solidFill>
                <a:latin typeface="Arial" pitchFamily="34" charset="0"/>
                <a:cs typeface="Arial" pitchFamily="34" charset="0"/>
              </a:rPr>
              <a:t>olli</a:t>
            </a:r>
            <a:r>
              <a:rPr lang="fi-FI" altLang="fi-FI" kern="0" dirty="0">
                <a:solidFill>
                  <a:srgbClr val="000000"/>
                </a:solidFill>
                <a:latin typeface="Arial" pitchFamily="34" charset="0"/>
                <a:cs typeface="Arial" pitchFamily="34" charset="0"/>
              </a:rPr>
              <a:t> peli </a:t>
            </a:r>
            <a:r>
              <a:rPr lang="fi-FI" altLang="fi-FI" kern="0" dirty="0" err="1">
                <a:solidFill>
                  <a:srgbClr val="000000"/>
                </a:solidFill>
                <a:latin typeface="Arial" pitchFamily="34" charset="0"/>
                <a:cs typeface="Arial" pitchFamily="34" charset="0"/>
              </a:rPr>
              <a:t>lintula</a:t>
            </a:r>
            <a:r>
              <a:rPr lang="fi-FI" altLang="fi-FI" kern="0" dirty="0">
                <a:solidFill>
                  <a:srgbClr val="000000"/>
                </a:solidFill>
                <a:latin typeface="Arial" pitchFamily="34" charset="0"/>
                <a:cs typeface="Arial" pitchFamily="34" charset="0"/>
              </a:rPr>
              <a:t> </a:t>
            </a:r>
            <a:r>
              <a:rPr lang="fi-FI" altLang="fi-FI" kern="0" dirty="0" err="1">
                <a:solidFill>
                  <a:srgbClr val="000000"/>
                </a:solidFill>
                <a:latin typeface="Arial" pitchFamily="34" charset="0"/>
                <a:cs typeface="Arial" pitchFamily="34" charset="0"/>
              </a:rPr>
              <a:t>ylästen</a:t>
            </a:r>
            <a:r>
              <a:rPr lang="fi-FI" altLang="fi-FI" kern="0" dirty="0">
                <a:solidFill>
                  <a:srgbClr val="000000"/>
                </a:solidFill>
                <a:latin typeface="Arial" pitchFamily="34" charset="0"/>
                <a:cs typeface="Arial" pitchFamily="34" charset="0"/>
              </a:rPr>
              <a:t> vastaa, nii </a:t>
            </a:r>
            <a:r>
              <a:rPr lang="fi-FI" altLang="fi-FI" kern="0" dirty="0" err="1">
                <a:solidFill>
                  <a:srgbClr val="000000"/>
                </a:solidFill>
                <a:latin typeface="Arial" pitchFamily="34" charset="0"/>
                <a:cs typeface="Arial" pitchFamily="34" charset="0"/>
              </a:rPr>
              <a:t>siita</a:t>
            </a:r>
            <a:r>
              <a:rPr lang="fi-FI" altLang="fi-FI" kern="0" dirty="0">
                <a:solidFill>
                  <a:srgbClr val="000000"/>
                </a:solidFill>
                <a:latin typeface="Arial" pitchFamily="34" charset="0"/>
                <a:cs typeface="Arial" pitchFamily="34" charset="0"/>
              </a:rPr>
              <a:t> tuli </a:t>
            </a:r>
            <a:r>
              <a:rPr lang="fi-FI" altLang="fi-FI" kern="0" dirty="0" err="1">
                <a:solidFill>
                  <a:srgbClr val="000000"/>
                </a:solidFill>
                <a:latin typeface="Arial" pitchFamily="34" charset="0"/>
                <a:cs typeface="Arial" pitchFamily="34" charset="0"/>
              </a:rPr>
              <a:t>tassa</a:t>
            </a:r>
            <a:r>
              <a:rPr lang="fi-FI" altLang="fi-FI" kern="0" dirty="0">
                <a:solidFill>
                  <a:srgbClr val="000000"/>
                </a:solidFill>
                <a:latin typeface="Arial" pitchFamily="34" charset="0"/>
                <a:cs typeface="Arial" pitchFamily="34" charset="0"/>
              </a:rPr>
              <a:t> peli sitten </a:t>
            </a:r>
            <a:r>
              <a:rPr lang="fi-FI" altLang="fi-FI" kern="0" dirty="0" err="1">
                <a:solidFill>
                  <a:srgbClr val="000000"/>
                </a:solidFill>
                <a:latin typeface="Arial" pitchFamily="34" charset="0"/>
                <a:cs typeface="Arial" pitchFamily="34" charset="0"/>
              </a:rPr>
              <a:t>meijän</a:t>
            </a:r>
            <a:r>
              <a:rPr lang="fi-FI" altLang="fi-FI" kern="0" dirty="0">
                <a:solidFill>
                  <a:srgbClr val="000000"/>
                </a:solidFill>
                <a:latin typeface="Arial" pitchFamily="34" charset="0"/>
                <a:cs typeface="Arial" pitchFamily="34" charset="0"/>
              </a:rPr>
              <a:t> piti veda </a:t>
            </a:r>
            <a:r>
              <a:rPr lang="fi-FI" altLang="fi-FI" kern="0" dirty="0" err="1">
                <a:solidFill>
                  <a:srgbClr val="000000"/>
                </a:solidFill>
                <a:latin typeface="Arial" pitchFamily="34" charset="0"/>
                <a:cs typeface="Arial" pitchFamily="34" charset="0"/>
              </a:rPr>
              <a:t>pilkuja</a:t>
            </a:r>
            <a:r>
              <a:rPr lang="fi-FI" altLang="fi-FI" kern="0" dirty="0">
                <a:solidFill>
                  <a:srgbClr val="000000"/>
                </a:solidFill>
                <a:latin typeface="Arial" pitchFamily="34" charset="0"/>
                <a:cs typeface="Arial" pitchFamily="34" charset="0"/>
              </a:rPr>
              <a:t> sitten </a:t>
            </a:r>
            <a:r>
              <a:rPr lang="fi-FI" altLang="fi-FI" kern="0" dirty="0" err="1">
                <a:solidFill>
                  <a:srgbClr val="000000"/>
                </a:solidFill>
                <a:latin typeface="Arial" pitchFamily="34" charset="0"/>
                <a:cs typeface="Arial" pitchFamily="34" charset="0"/>
              </a:rPr>
              <a:t>mä</a:t>
            </a:r>
            <a:r>
              <a:rPr lang="fi-FI" altLang="fi-FI" kern="0" dirty="0">
                <a:solidFill>
                  <a:srgbClr val="000000"/>
                </a:solidFill>
                <a:latin typeface="Arial" pitchFamily="34" charset="0"/>
                <a:cs typeface="Arial" pitchFamily="34" charset="0"/>
              </a:rPr>
              <a:t> </a:t>
            </a:r>
            <a:r>
              <a:rPr lang="fi-FI" altLang="fi-FI" kern="0" dirty="0" err="1">
                <a:solidFill>
                  <a:srgbClr val="000000"/>
                </a:solidFill>
                <a:latin typeface="Arial" pitchFamily="34" charset="0"/>
                <a:cs typeface="Arial" pitchFamily="34" charset="0"/>
              </a:rPr>
              <a:t>torjusin</a:t>
            </a:r>
            <a:r>
              <a:rPr lang="fi-FI" altLang="fi-FI" kern="0" dirty="0">
                <a:solidFill>
                  <a:srgbClr val="000000"/>
                </a:solidFill>
                <a:latin typeface="Arial" pitchFamily="34" charset="0"/>
                <a:cs typeface="Arial" pitchFamily="34" charset="0"/>
              </a:rPr>
              <a:t> yhden </a:t>
            </a:r>
            <a:r>
              <a:rPr lang="fi-FI" altLang="fi-FI" kern="0" dirty="0" err="1">
                <a:solidFill>
                  <a:srgbClr val="000000"/>
                </a:solidFill>
                <a:latin typeface="Arial" pitchFamily="34" charset="0"/>
                <a:cs typeface="Arial" pitchFamily="34" charset="0"/>
              </a:rPr>
              <a:t>pilkuu</a:t>
            </a:r>
            <a:r>
              <a:rPr lang="fi-FI" altLang="fi-FI" kern="0" dirty="0">
                <a:solidFill>
                  <a:srgbClr val="000000"/>
                </a:solidFill>
                <a:latin typeface="Arial" pitchFamily="34" charset="0"/>
                <a:cs typeface="Arial" pitchFamily="34" charset="0"/>
              </a:rPr>
              <a:t> ja </a:t>
            </a:r>
            <a:r>
              <a:rPr lang="fi-FI" altLang="fi-FI" kern="0" dirty="0" err="1">
                <a:solidFill>
                  <a:srgbClr val="000000"/>
                </a:solidFill>
                <a:latin typeface="Arial" pitchFamily="34" charset="0"/>
                <a:cs typeface="Arial" pitchFamily="34" charset="0"/>
              </a:rPr>
              <a:t>mme</a:t>
            </a:r>
            <a:r>
              <a:rPr lang="fi-FI" altLang="fi-FI" kern="0" dirty="0">
                <a:solidFill>
                  <a:srgbClr val="000000"/>
                </a:solidFill>
                <a:latin typeface="Arial" pitchFamily="34" charset="0"/>
                <a:cs typeface="Arial" pitchFamily="34" charset="0"/>
              </a:rPr>
              <a:t> pääsimme finaali.</a:t>
            </a:r>
          </a:p>
          <a:p>
            <a:pPr marL="257175" indent="-257175" eaLnBrk="0" fontAlgn="base" hangingPunct="0">
              <a:lnSpc>
                <a:spcPct val="100000"/>
              </a:lnSpc>
              <a:spcBef>
                <a:spcPct val="20000"/>
              </a:spcBef>
              <a:spcAft>
                <a:spcPct val="0"/>
              </a:spcAft>
              <a:buNone/>
            </a:pPr>
            <a:r>
              <a:rPr lang="fi-FI" altLang="fi-FI" kern="0" dirty="0">
                <a:solidFill>
                  <a:srgbClr val="000000"/>
                </a:solidFill>
                <a:latin typeface="Arial" pitchFamily="34" charset="0"/>
                <a:cs typeface="Arial" pitchFamily="34" charset="0"/>
              </a:rPr>
              <a:t>Finaalissa </a:t>
            </a:r>
            <a:r>
              <a:rPr lang="fi-FI" altLang="fi-FI" kern="0" dirty="0" err="1">
                <a:solidFill>
                  <a:srgbClr val="000000"/>
                </a:solidFill>
                <a:latin typeface="Arial" pitchFamily="34" charset="0"/>
                <a:cs typeface="Arial" pitchFamily="34" charset="0"/>
              </a:rPr>
              <a:t>peläsimme</a:t>
            </a:r>
            <a:r>
              <a:rPr lang="fi-FI" altLang="fi-FI" kern="0" dirty="0">
                <a:solidFill>
                  <a:srgbClr val="000000"/>
                </a:solidFill>
                <a:latin typeface="Arial" pitchFamily="34" charset="0"/>
                <a:cs typeface="Arial" pitchFamily="34" charset="0"/>
              </a:rPr>
              <a:t> </a:t>
            </a:r>
            <a:r>
              <a:rPr lang="fi-FI" altLang="fi-FI" kern="0" dirty="0" err="1">
                <a:solidFill>
                  <a:srgbClr val="000000"/>
                </a:solidFill>
                <a:latin typeface="Arial" pitchFamily="34" charset="0"/>
                <a:cs typeface="Arial" pitchFamily="34" charset="0"/>
              </a:rPr>
              <a:t>miikkula</a:t>
            </a:r>
            <a:r>
              <a:rPr lang="fi-FI" altLang="fi-FI" kern="0" dirty="0">
                <a:solidFill>
                  <a:srgbClr val="000000"/>
                </a:solidFill>
                <a:latin typeface="Arial" pitchFamily="34" charset="0"/>
                <a:cs typeface="Arial" pitchFamily="34" charset="0"/>
              </a:rPr>
              <a:t> vastaa ja peli pääty 2-1 – eli </a:t>
            </a:r>
            <a:r>
              <a:rPr lang="fi-FI" altLang="fi-FI" kern="0" dirty="0" err="1">
                <a:solidFill>
                  <a:srgbClr val="000000"/>
                </a:solidFill>
                <a:latin typeface="Arial" pitchFamily="34" charset="0"/>
                <a:cs typeface="Arial" pitchFamily="34" charset="0"/>
              </a:rPr>
              <a:t>voito</a:t>
            </a:r>
            <a:r>
              <a:rPr lang="fi-FI" altLang="fi-FI" kern="0" dirty="0">
                <a:solidFill>
                  <a:srgbClr val="000000"/>
                </a:solidFill>
                <a:latin typeface="Arial" pitchFamily="34" charset="0"/>
                <a:cs typeface="Arial" pitchFamily="34" charset="0"/>
              </a:rPr>
              <a:t> </a:t>
            </a:r>
            <a:r>
              <a:rPr lang="fi-FI" altLang="fi-FI" kern="0" dirty="0" err="1">
                <a:solidFill>
                  <a:srgbClr val="000000"/>
                </a:solidFill>
                <a:latin typeface="Arial" pitchFamily="34" charset="0"/>
                <a:cs typeface="Arial" pitchFamily="34" charset="0"/>
              </a:rPr>
              <a:t>menii</a:t>
            </a:r>
            <a:r>
              <a:rPr lang="fi-FI" altLang="fi-FI" kern="0" dirty="0">
                <a:solidFill>
                  <a:srgbClr val="000000"/>
                </a:solidFill>
                <a:latin typeface="Arial" pitchFamily="34" charset="0"/>
                <a:cs typeface="Arial" pitchFamily="34" charset="0"/>
              </a:rPr>
              <a:t> </a:t>
            </a:r>
            <a:r>
              <a:rPr lang="fi-FI" altLang="fi-FI" kern="0" dirty="0" err="1">
                <a:solidFill>
                  <a:srgbClr val="000000"/>
                </a:solidFill>
                <a:latin typeface="Arial" pitchFamily="34" charset="0"/>
                <a:cs typeface="Arial" pitchFamily="34" charset="0"/>
              </a:rPr>
              <a:t>leppälän</a:t>
            </a:r>
            <a:r>
              <a:rPr lang="fi-FI" altLang="fi-FI" kern="0" dirty="0">
                <a:solidFill>
                  <a:srgbClr val="000000"/>
                </a:solidFill>
                <a:latin typeface="Arial" pitchFamily="34" charset="0"/>
                <a:cs typeface="Arial" pitchFamily="34" charset="0"/>
              </a:rPr>
              <a:t> koululle!!</a:t>
            </a:r>
          </a:p>
          <a:p>
            <a:pPr marL="257175" indent="-257175" eaLnBrk="0" fontAlgn="base" hangingPunct="0">
              <a:lnSpc>
                <a:spcPct val="100000"/>
              </a:lnSpc>
              <a:spcBef>
                <a:spcPct val="20000"/>
              </a:spcBef>
              <a:spcAft>
                <a:spcPct val="0"/>
              </a:spcAft>
              <a:buNone/>
            </a:pPr>
            <a:r>
              <a:rPr lang="fi-FI" altLang="fi-FI" kern="0" dirty="0">
                <a:solidFill>
                  <a:srgbClr val="000000"/>
                </a:solidFill>
                <a:latin typeface="Arial" pitchFamily="34" charset="0"/>
                <a:cs typeface="Arial" pitchFamily="34" charset="0"/>
              </a:rPr>
              <a:t>                                          Kiitos</a:t>
            </a:r>
          </a:p>
          <a:p>
            <a:pPr marL="0" indent="0">
              <a:buNone/>
            </a:pPr>
            <a:endParaRPr lang="fi-FI" dirty="0"/>
          </a:p>
        </p:txBody>
      </p:sp>
    </p:spTree>
    <p:extLst>
      <p:ext uri="{BB962C8B-B14F-4D97-AF65-F5344CB8AC3E}">
        <p14:creationId xmlns:p14="http://schemas.microsoft.com/office/powerpoint/2010/main" val="2620467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Tilanne haltuun!</a:t>
            </a:r>
            <a:endParaRPr lang="fi-FI" dirty="0"/>
          </a:p>
        </p:txBody>
      </p:sp>
      <p:sp>
        <p:nvSpPr>
          <p:cNvPr id="3" name="Sisällön paikkamerkki 2"/>
          <p:cNvSpPr>
            <a:spLocks noGrp="1"/>
          </p:cNvSpPr>
          <p:nvPr>
            <p:ph idx="1"/>
          </p:nvPr>
        </p:nvSpPr>
        <p:spPr>
          <a:xfrm>
            <a:off x="913775" y="2303764"/>
            <a:ext cx="10364452" cy="3424107"/>
          </a:xfrm>
        </p:spPr>
        <p:txBody>
          <a:bodyPr>
            <a:normAutofit lnSpcReduction="10000"/>
          </a:bodyPr>
          <a:lstStyle/>
          <a:p>
            <a:r>
              <a:rPr lang="fi-FI" dirty="0" smtClean="0"/>
              <a:t>Kieltä opetetaan tilannekontekstista kohti </a:t>
            </a:r>
            <a:r>
              <a:rPr lang="fi-FI" dirty="0" smtClean="0"/>
              <a:t>mikrotason </a:t>
            </a:r>
            <a:r>
              <a:rPr lang="fi-FI" dirty="0" smtClean="0"/>
              <a:t>analyysia </a:t>
            </a:r>
            <a:r>
              <a:rPr lang="fi-FI" dirty="0" smtClean="0"/>
              <a:t>(mikä relevanttia missäkin kohti?)</a:t>
            </a:r>
            <a:endParaRPr lang="fi-FI" dirty="0" smtClean="0"/>
          </a:p>
          <a:p>
            <a:r>
              <a:rPr lang="fi-FI" dirty="0" smtClean="0"/>
              <a:t>Tilanne tukee tulkintaa: kulttuurinen toimintakehys, käyttö ja merkitykset ennen kielellisten ilmausten tarkempaa tarkastelua</a:t>
            </a:r>
          </a:p>
          <a:p>
            <a:pPr lvl="1"/>
            <a:endParaRPr lang="fi-FI" dirty="0" smtClean="0"/>
          </a:p>
          <a:p>
            <a:pPr lvl="1"/>
            <a:r>
              <a:rPr lang="fi-FI" dirty="0" smtClean="0"/>
              <a:t>Haltuun kulttuurisesti konventionaalisia käyttäytymistapoja eri tilanteissa, myös eri tiedonalojen käytänteitä ja tekstilajeja</a:t>
            </a:r>
          </a:p>
          <a:p>
            <a:pPr marL="342900" lvl="1" indent="0">
              <a:buNone/>
            </a:pPr>
            <a:endParaRPr lang="fi-FI" dirty="0"/>
          </a:p>
          <a:p>
            <a:pPr marL="342900" lvl="1" indent="0">
              <a:buNone/>
            </a:pPr>
            <a:r>
              <a:rPr lang="fi-FI" dirty="0" smtClean="0"/>
              <a:t>                KIELEN </a:t>
            </a:r>
            <a:r>
              <a:rPr lang="fi-FI" dirty="0"/>
              <a:t>OPPIMINEN ON OSALLISTUMISTA</a:t>
            </a:r>
          </a:p>
          <a:p>
            <a:pPr marL="342900" lvl="1" indent="0">
              <a:buNone/>
            </a:pPr>
            <a:endParaRPr lang="fi-FI" dirty="0"/>
          </a:p>
          <a:p>
            <a:endParaRPr lang="fi-FI" dirty="0"/>
          </a:p>
        </p:txBody>
      </p:sp>
      <p:sp>
        <p:nvSpPr>
          <p:cNvPr id="4" name="Päivämäärän paikkamerkki 3"/>
          <p:cNvSpPr>
            <a:spLocks noGrp="1"/>
          </p:cNvSpPr>
          <p:nvPr>
            <p:ph type="dt" sz="half" idx="10"/>
          </p:nvPr>
        </p:nvSpPr>
        <p:spPr/>
        <p:txBody>
          <a:bodyPr/>
          <a:lstStyle/>
          <a:p>
            <a:pPr algn="l">
              <a:defRPr/>
            </a:pPr>
            <a:fld id="{33C6F78D-CE6C-4989-9D84-A5B4C2A1898F}" type="datetime1">
              <a:rPr lang="en-US" sz="1200">
                <a:solidFill>
                  <a:srgbClr val="000000"/>
                </a:solidFill>
                <a:latin typeface="Calibri" panose="020F0502020204030204"/>
                <a:cs typeface="Arial"/>
              </a:rPr>
              <a:pPr algn="l">
                <a:defRPr/>
              </a:pPr>
              <a:t>1/30/2018</a:t>
            </a:fld>
            <a:endParaRPr lang="en-US" sz="1200">
              <a:solidFill>
                <a:srgbClr val="000000"/>
              </a:solidFill>
              <a:latin typeface="Calibri" panose="020F0502020204030204"/>
              <a:cs typeface="Arial"/>
            </a:endParaRPr>
          </a:p>
        </p:txBody>
      </p:sp>
      <p:sp>
        <p:nvSpPr>
          <p:cNvPr id="5" name="Nuoli oikealle 4"/>
          <p:cNvSpPr/>
          <p:nvPr/>
        </p:nvSpPr>
        <p:spPr>
          <a:xfrm>
            <a:off x="1407825" y="5260362"/>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sz="1350">
              <a:solidFill>
                <a:srgbClr val="FFFFFF"/>
              </a:solidFill>
              <a:latin typeface="Arial"/>
              <a:cs typeface="Arial"/>
            </a:endParaRPr>
          </a:p>
        </p:txBody>
      </p:sp>
    </p:spTree>
    <p:extLst>
      <p:ext uri="{BB962C8B-B14F-4D97-AF65-F5344CB8AC3E}">
        <p14:creationId xmlns:p14="http://schemas.microsoft.com/office/powerpoint/2010/main" val="1943982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Kielipedagogiset uomat</a:t>
            </a:r>
            <a:br>
              <a:rPr lang="fi-FI" dirty="0" smtClean="0"/>
            </a:br>
            <a:endParaRPr lang="fi-FI" dirty="0"/>
          </a:p>
        </p:txBody>
      </p:sp>
      <p:sp>
        <p:nvSpPr>
          <p:cNvPr id="3" name="Sisällön paikkamerkki 2"/>
          <p:cNvSpPr>
            <a:spLocks noGrp="1"/>
          </p:cNvSpPr>
          <p:nvPr>
            <p:ph sz="half" idx="1"/>
          </p:nvPr>
        </p:nvSpPr>
        <p:spPr>
          <a:xfrm>
            <a:off x="2152651" y="1690690"/>
            <a:ext cx="3943351" cy="4006563"/>
          </a:xfrm>
        </p:spPr>
        <p:txBody>
          <a:bodyPr>
            <a:normAutofit fontScale="55000" lnSpcReduction="20000"/>
          </a:bodyPr>
          <a:lstStyle/>
          <a:p>
            <a:pPr marL="0" indent="0">
              <a:buNone/>
            </a:pPr>
            <a:r>
              <a:rPr lang="fi-FI" b="1" dirty="0" smtClean="0"/>
              <a:t>FORMALISMI</a:t>
            </a:r>
          </a:p>
          <a:p>
            <a:r>
              <a:rPr lang="fi-FI" dirty="0" smtClean="0"/>
              <a:t>Kieli =  kielioppi ja sanasto</a:t>
            </a:r>
          </a:p>
          <a:p>
            <a:pPr lvl="1"/>
            <a:r>
              <a:rPr lang="fi-FI" dirty="0" smtClean="0"/>
              <a:t>Fonologia</a:t>
            </a:r>
          </a:p>
          <a:p>
            <a:pPr lvl="1"/>
            <a:r>
              <a:rPr lang="fi-FI" dirty="0" smtClean="0"/>
              <a:t>Morfologia</a:t>
            </a:r>
          </a:p>
          <a:p>
            <a:pPr lvl="1"/>
            <a:r>
              <a:rPr lang="fi-FI" dirty="0" smtClean="0"/>
              <a:t>Syntaksi</a:t>
            </a:r>
          </a:p>
          <a:p>
            <a:pPr lvl="1"/>
            <a:r>
              <a:rPr lang="fi-FI" dirty="0" smtClean="0"/>
              <a:t>(tekstit)</a:t>
            </a:r>
          </a:p>
          <a:p>
            <a:pPr marL="385763" indent="-342900"/>
            <a:r>
              <a:rPr lang="fi-FI" dirty="0" smtClean="0"/>
              <a:t>Keskiössä kielen </a:t>
            </a:r>
            <a:r>
              <a:rPr lang="fi-FI" b="1" dirty="0" smtClean="0"/>
              <a:t>muotorakenteen </a:t>
            </a:r>
            <a:r>
              <a:rPr lang="fi-FI" dirty="0" smtClean="0"/>
              <a:t>hierarkkinen analyysi</a:t>
            </a:r>
            <a:endParaRPr lang="fi-FI" dirty="0"/>
          </a:p>
          <a:p>
            <a:pPr marL="385763" indent="-342900"/>
            <a:r>
              <a:rPr lang="fi-FI" dirty="0" smtClean="0"/>
              <a:t>Harjoittelun kohteena kirjoitettu kieli (produktiivinen hallinta)</a:t>
            </a:r>
            <a:endParaRPr lang="fi-FI" dirty="0"/>
          </a:p>
          <a:p>
            <a:pPr marL="385763" indent="-342900"/>
            <a:r>
              <a:rPr lang="fi-FI" dirty="0" smtClean="0"/>
              <a:t>Käyttö vasta muotojen oppimisen jälkeen</a:t>
            </a:r>
          </a:p>
          <a:p>
            <a:pPr marL="385763" indent="-342900"/>
            <a:r>
              <a:rPr lang="fi-FI" dirty="0" smtClean="0"/>
              <a:t>Opettajan kontrolli</a:t>
            </a:r>
          </a:p>
          <a:p>
            <a:pPr marL="385763" indent="-342900"/>
            <a:r>
              <a:rPr lang="fi-FI" dirty="0" smtClean="0"/>
              <a:t>Kieli ilman kontekstia</a:t>
            </a:r>
          </a:p>
        </p:txBody>
      </p:sp>
      <p:sp>
        <p:nvSpPr>
          <p:cNvPr id="4" name="Sisällön paikkamerkki 3"/>
          <p:cNvSpPr>
            <a:spLocks noGrp="1"/>
          </p:cNvSpPr>
          <p:nvPr>
            <p:ph sz="half" idx="2"/>
          </p:nvPr>
        </p:nvSpPr>
        <p:spPr>
          <a:xfrm>
            <a:off x="6096001" y="1479666"/>
            <a:ext cx="3241064" cy="4217587"/>
          </a:xfrm>
        </p:spPr>
        <p:txBody>
          <a:bodyPr>
            <a:normAutofit fontScale="55000" lnSpcReduction="20000"/>
          </a:bodyPr>
          <a:lstStyle/>
          <a:p>
            <a:pPr marL="0" indent="0">
              <a:buNone/>
            </a:pPr>
            <a:r>
              <a:rPr lang="fi-FI" b="1" dirty="0" smtClean="0"/>
              <a:t>FUNKTIONALISMI</a:t>
            </a:r>
          </a:p>
          <a:p>
            <a:r>
              <a:rPr lang="fi-FI" dirty="0" smtClean="0"/>
              <a:t>Kieli = vuorovaikutuksen väline tilanteissa</a:t>
            </a:r>
          </a:p>
          <a:p>
            <a:r>
              <a:rPr lang="fi-FI" dirty="0" smtClean="0"/>
              <a:t>Keskiössä </a:t>
            </a:r>
            <a:r>
              <a:rPr lang="fi-FI" b="1" dirty="0" smtClean="0"/>
              <a:t>kielenkäyttötilanteet, funktiot ja merkitykset</a:t>
            </a:r>
            <a:r>
              <a:rPr lang="fi-FI" dirty="0" smtClean="0"/>
              <a:t> (tilanteiset tavat toimia), joita ilmaistaan </a:t>
            </a:r>
            <a:r>
              <a:rPr lang="fi-FI" b="1" dirty="0" smtClean="0"/>
              <a:t>muodoilla</a:t>
            </a:r>
          </a:p>
          <a:p>
            <a:r>
              <a:rPr lang="fi-FI" dirty="0" smtClean="0"/>
              <a:t>Opetus myötäilee ja jäsentää prosessia (viivästytetty analyysi tukemassa kommunikatiivista taitoa)</a:t>
            </a:r>
          </a:p>
          <a:p>
            <a:r>
              <a:rPr lang="fi-FI" dirty="0" smtClean="0"/>
              <a:t>Käytössä kehittyvä </a:t>
            </a:r>
            <a:r>
              <a:rPr lang="fi-FI" dirty="0"/>
              <a:t>p</a:t>
            </a:r>
            <a:r>
              <a:rPr lang="fi-FI" dirty="0" smtClean="0"/>
              <a:t>uhuttu ja kirjoitettu; multimodaalinen viestintä (kielitaidon eri osa-alueiden tarkoituksenmukainen kehittäminen)</a:t>
            </a:r>
          </a:p>
          <a:p>
            <a:r>
              <a:rPr lang="fi-FI" dirty="0" smtClean="0"/>
              <a:t>Autenttiset tekstit ja autenttinen toiminta myös luokan ulkopuolella</a:t>
            </a:r>
            <a:endParaRPr lang="fi-FI" dirty="0"/>
          </a:p>
        </p:txBody>
      </p:sp>
      <p:sp>
        <p:nvSpPr>
          <p:cNvPr id="5" name="Päivämäärän paikkamerkki 4"/>
          <p:cNvSpPr>
            <a:spLocks noGrp="1"/>
          </p:cNvSpPr>
          <p:nvPr>
            <p:ph type="dt" sz="half" idx="10"/>
          </p:nvPr>
        </p:nvSpPr>
        <p:spPr/>
        <p:txBody>
          <a:bodyPr/>
          <a:lstStyle/>
          <a:p>
            <a:fld id="{18F86058-A86D-4947-B036-DF7DEA8A0569}" type="datetime1">
              <a:rPr lang="fi-FI">
                <a:solidFill>
                  <a:srgbClr val="000000"/>
                </a:solidFill>
                <a:cs typeface="Arial"/>
              </a:rPr>
              <a:pPr/>
              <a:t>30.1.2018</a:t>
            </a:fld>
            <a:endParaRPr lang="en-US" dirty="0">
              <a:solidFill>
                <a:srgbClr val="000000"/>
              </a:solidFill>
              <a:cs typeface="Arial"/>
            </a:endParaRPr>
          </a:p>
        </p:txBody>
      </p:sp>
      <p:pic>
        <p:nvPicPr>
          <p:cNvPr id="6" name="Picture 5"/>
          <p:cNvPicPr>
            <a:picLocks noChangeAspect="1"/>
          </p:cNvPicPr>
          <p:nvPr/>
        </p:nvPicPr>
        <p:blipFill>
          <a:blip r:embed="rId3"/>
          <a:stretch>
            <a:fillRect/>
          </a:stretch>
        </p:blipFill>
        <p:spPr>
          <a:xfrm>
            <a:off x="4057090" y="4338668"/>
            <a:ext cx="2481287" cy="1993565"/>
          </a:xfrm>
          <a:prstGeom prst="rect">
            <a:avLst/>
          </a:prstGeom>
        </p:spPr>
      </p:pic>
    </p:spTree>
    <p:extLst>
      <p:ext uri="{BB962C8B-B14F-4D97-AF65-F5344CB8AC3E}">
        <p14:creationId xmlns:p14="http://schemas.microsoft.com/office/powerpoint/2010/main" val="1826043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normAutofit/>
          </a:bodyPr>
          <a:lstStyle/>
          <a:p>
            <a:r>
              <a:rPr lang="fi-FI" altLang="fi-FI" dirty="0" smtClean="0"/>
              <a:t/>
            </a:r>
            <a:br>
              <a:rPr lang="fi-FI" altLang="fi-FI" dirty="0" smtClean="0"/>
            </a:br>
            <a:r>
              <a:rPr lang="fi-FI" altLang="fi-FI" dirty="0" smtClean="0"/>
              <a:t>Käyttö – merkitys – muoto</a:t>
            </a:r>
            <a:br>
              <a:rPr lang="fi-FI" altLang="fi-FI" dirty="0" smtClean="0"/>
            </a:br>
            <a:endParaRPr lang="fi-FI" altLang="fi-FI" dirty="0" smtClean="0"/>
          </a:p>
        </p:txBody>
      </p:sp>
      <p:sp>
        <p:nvSpPr>
          <p:cNvPr id="3" name="Content Placeholder 2"/>
          <p:cNvSpPr>
            <a:spLocks noGrp="1"/>
          </p:cNvSpPr>
          <p:nvPr>
            <p:ph sz="half" idx="1"/>
          </p:nvPr>
        </p:nvSpPr>
        <p:spPr>
          <a:xfrm>
            <a:off x="2152650" y="1562793"/>
            <a:ext cx="3886200" cy="4614170"/>
          </a:xfrm>
        </p:spPr>
        <p:txBody>
          <a:bodyPr>
            <a:normAutofit fontScale="40000" lnSpcReduction="20000"/>
          </a:bodyPr>
          <a:lstStyle/>
          <a:p>
            <a:pPr>
              <a:buFont typeface="Arial" charset="0"/>
              <a:buChar char="■"/>
              <a:defRPr/>
            </a:pPr>
            <a:endParaRPr lang="fi-FI" dirty="0" smtClean="0"/>
          </a:p>
          <a:p>
            <a:pPr>
              <a:buFont typeface="Arial" charset="0"/>
              <a:buChar char="■"/>
              <a:defRPr/>
            </a:pPr>
            <a:r>
              <a:rPr lang="fi-FI" altLang="fi-FI" sz="2900" dirty="0">
                <a:solidFill>
                  <a:prstClr val="black"/>
                </a:solidFill>
              </a:rPr>
              <a:t>Kieli </a:t>
            </a:r>
            <a:r>
              <a:rPr lang="fi-FI" altLang="fi-FI" sz="2900" dirty="0">
                <a:solidFill>
                  <a:prstClr val="black"/>
                </a:solidFill>
              </a:rPr>
              <a:t>on sosiaalisen vuorovaikutuksen väline; kielellä ilmaistaan merkityksiä ja </a:t>
            </a:r>
            <a:r>
              <a:rPr lang="fi-FI" altLang="fi-FI" sz="2900" dirty="0">
                <a:solidFill>
                  <a:prstClr val="black"/>
                </a:solidFill>
              </a:rPr>
              <a:t>funktioita</a:t>
            </a:r>
            <a:endParaRPr lang="fi-FI" sz="2900" dirty="0"/>
          </a:p>
          <a:p>
            <a:pPr>
              <a:buFont typeface="Arial" charset="0"/>
              <a:buChar char="■"/>
              <a:defRPr/>
            </a:pPr>
            <a:r>
              <a:rPr lang="fi-FI" sz="2900" dirty="0"/>
              <a:t>Kielen rakenteet liittyvät konventionaalisilla tavoilla tiettyihin funktioihin ja tilanteisiin;</a:t>
            </a:r>
            <a:r>
              <a:rPr lang="fi-FI" altLang="fi-FI" sz="2900" dirty="0">
                <a:solidFill>
                  <a:prstClr val="black"/>
                </a:solidFill>
              </a:rPr>
              <a:t> </a:t>
            </a:r>
            <a:r>
              <a:rPr lang="fi-FI" altLang="fi-FI" sz="2900" dirty="0">
                <a:solidFill>
                  <a:prstClr val="black"/>
                </a:solidFill>
              </a:rPr>
              <a:t>Kielen </a:t>
            </a:r>
            <a:r>
              <a:rPr lang="fi-FI" altLang="fi-FI" sz="2900" dirty="0">
                <a:solidFill>
                  <a:prstClr val="black"/>
                </a:solidFill>
              </a:rPr>
              <a:t>säännönmukaisuudet hahmotetaan käytön kautta</a:t>
            </a:r>
          </a:p>
          <a:p>
            <a:pPr>
              <a:buFont typeface="Arial" charset="0"/>
              <a:buChar char="■"/>
              <a:defRPr/>
            </a:pPr>
            <a:r>
              <a:rPr lang="fi-FI" sz="2900" dirty="0">
                <a:sym typeface="Wingdings" panose="05000000000000000000" pitchFamily="2" charset="2"/>
              </a:rPr>
              <a:t>Kussakin kieliyhteisössä tilanteet/tekstit rakentuvat kulttuurille ominaisella tavalla </a:t>
            </a:r>
          </a:p>
          <a:p>
            <a:pPr lvl="1">
              <a:buFont typeface="Arial" charset="0"/>
              <a:buChar char="•"/>
              <a:defRPr/>
            </a:pPr>
            <a:r>
              <a:rPr lang="fi-FI" sz="2900" dirty="0"/>
              <a:t>Genre = kulttuurissa hahmotetaan tekstille funktio – esim. </a:t>
            </a:r>
            <a:r>
              <a:rPr lang="fi-FI" sz="2900" i="1" dirty="0"/>
              <a:t>viesti; tiedote; mainos; vitsi; resepti; juoru; uutinen</a:t>
            </a:r>
            <a:r>
              <a:rPr lang="fi-FI" sz="2900" dirty="0"/>
              <a:t>; rekisteri = kieli mukautetaan tilanteeseen ja kielenkäyttäjien väliseen suhteeseen sopivaksi</a:t>
            </a:r>
            <a:r>
              <a:rPr lang="fi-FI" sz="2900" dirty="0">
                <a:sym typeface="Wingdings" panose="05000000000000000000" pitchFamily="2" charset="2"/>
              </a:rPr>
              <a:t> </a:t>
            </a:r>
          </a:p>
          <a:p>
            <a:pPr>
              <a:buFont typeface="Arial" charset="0"/>
              <a:buChar char="■"/>
              <a:defRPr/>
            </a:pPr>
            <a:r>
              <a:rPr lang="fi-FI" sz="2900" dirty="0">
                <a:sym typeface="Wingdings" panose="05000000000000000000" pitchFamily="2" charset="2"/>
              </a:rPr>
              <a:t>Kielen </a:t>
            </a:r>
            <a:r>
              <a:rPr lang="fi-FI" sz="2900" dirty="0">
                <a:sym typeface="Wingdings" panose="05000000000000000000" pitchFamily="2" charset="2"/>
              </a:rPr>
              <a:t>oppiminen on kulttuuristen toimintatapojen – tekstilajien ja tilanteiden haltuunottoa</a:t>
            </a:r>
          </a:p>
          <a:p>
            <a:pPr>
              <a:buFont typeface="Arial" charset="0"/>
              <a:buChar char="■"/>
              <a:defRPr/>
            </a:pPr>
            <a:endParaRPr lang="fi-FI" dirty="0" smtClean="0"/>
          </a:p>
        </p:txBody>
      </p:sp>
      <p:sp>
        <p:nvSpPr>
          <p:cNvPr id="2" name="Content Placeholder 1"/>
          <p:cNvSpPr>
            <a:spLocks noGrp="1"/>
          </p:cNvSpPr>
          <p:nvPr>
            <p:ph sz="half" idx="2"/>
          </p:nvPr>
        </p:nvSpPr>
        <p:spPr>
          <a:xfrm>
            <a:off x="6153150" y="2543695"/>
            <a:ext cx="3886200" cy="3633268"/>
          </a:xfrm>
        </p:spPr>
        <p:txBody>
          <a:bodyPr>
            <a:normAutofit fontScale="40000" lnSpcReduction="20000"/>
          </a:bodyPr>
          <a:lstStyle/>
          <a:p>
            <a:pPr lvl="0">
              <a:buFont typeface="Wingdings" panose="05000000000000000000" pitchFamily="2" charset="2"/>
              <a:buChar char="§"/>
            </a:pPr>
            <a:r>
              <a:rPr lang="fi-FI" altLang="fi-FI" sz="3700" dirty="0">
                <a:solidFill>
                  <a:prstClr val="black"/>
                </a:solidFill>
              </a:rPr>
              <a:t>Oppimista </a:t>
            </a:r>
            <a:r>
              <a:rPr lang="fi-FI" altLang="fi-FI" sz="3700" dirty="0">
                <a:solidFill>
                  <a:prstClr val="black"/>
                </a:solidFill>
              </a:rPr>
              <a:t>ohjaa käyttötarve, ei muodon kompleksisuus</a:t>
            </a:r>
          </a:p>
          <a:p>
            <a:pPr lvl="0">
              <a:buFont typeface="Wingdings" panose="05000000000000000000" pitchFamily="2" charset="2"/>
              <a:buChar char="à"/>
            </a:pPr>
            <a:r>
              <a:rPr lang="fi-FI" altLang="fi-FI" sz="3700" dirty="0">
                <a:solidFill>
                  <a:prstClr val="black"/>
                </a:solidFill>
              </a:rPr>
              <a:t>Toiminnallista, osallistavaa pedagogiikkaa</a:t>
            </a:r>
            <a:endParaRPr lang="fi-FI" altLang="fi-FI" sz="3700" dirty="0">
              <a:solidFill>
                <a:prstClr val="black"/>
              </a:solidFill>
              <a:sym typeface="Wingdings" panose="05000000000000000000" pitchFamily="2" charset="2"/>
            </a:endParaRPr>
          </a:p>
          <a:p>
            <a:pPr lvl="1">
              <a:buFont typeface="Wingdings" panose="05000000000000000000" pitchFamily="2" charset="2"/>
              <a:buChar char="à"/>
            </a:pPr>
            <a:r>
              <a:rPr lang="fi-FI" altLang="fi-FI" sz="3100" dirty="0">
                <a:solidFill>
                  <a:prstClr val="black"/>
                </a:solidFill>
                <a:sym typeface="Wingdings" panose="05000000000000000000" pitchFamily="2" charset="2"/>
              </a:rPr>
              <a:t>Käytössä autenttinen, tilanteinen, mahdollisimman redusoimaton kieli</a:t>
            </a:r>
          </a:p>
          <a:p>
            <a:pPr lvl="1">
              <a:buFont typeface="Wingdings" panose="05000000000000000000" pitchFamily="2" charset="2"/>
              <a:buChar char="à"/>
            </a:pPr>
            <a:r>
              <a:rPr lang="fi-FI" altLang="fi-FI" sz="3100" dirty="0">
                <a:solidFill>
                  <a:prstClr val="black"/>
                </a:solidFill>
                <a:sym typeface="Wingdings" panose="05000000000000000000" pitchFamily="2" charset="2"/>
              </a:rPr>
              <a:t>Fokuksessa ensin käyttö ja merkitykset, vasta sitten muoto</a:t>
            </a:r>
          </a:p>
          <a:p>
            <a:pPr lvl="1">
              <a:buFont typeface="Wingdings" panose="05000000000000000000" pitchFamily="2" charset="2"/>
              <a:buChar char="à"/>
            </a:pPr>
            <a:r>
              <a:rPr lang="fi-FI" altLang="fi-FI" sz="3100" dirty="0">
                <a:solidFill>
                  <a:prstClr val="black"/>
                </a:solidFill>
                <a:sym typeface="Wingdings" panose="05000000000000000000" pitchFamily="2" charset="2"/>
              </a:rPr>
              <a:t>Analyysia viivästytetään</a:t>
            </a:r>
          </a:p>
          <a:p>
            <a:pPr lvl="1">
              <a:buFont typeface="Wingdings" panose="05000000000000000000" pitchFamily="2" charset="2"/>
              <a:buChar char="à"/>
            </a:pPr>
            <a:r>
              <a:rPr lang="fi-FI" altLang="fi-FI" sz="3100" dirty="0">
                <a:solidFill>
                  <a:prstClr val="black"/>
                </a:solidFill>
                <a:sym typeface="Wingdings" panose="05000000000000000000" pitchFamily="2" charset="2"/>
              </a:rPr>
              <a:t>Oppija ohjataan tekemään luokituksia ja analyysia itse</a:t>
            </a:r>
          </a:p>
          <a:p>
            <a:pPr lvl="1">
              <a:buFont typeface="Wingdings" panose="05000000000000000000" pitchFamily="2" charset="2"/>
              <a:buChar char="à"/>
            </a:pPr>
            <a:r>
              <a:rPr lang="fi-FI" altLang="fi-FI" sz="3100" dirty="0">
                <a:solidFill>
                  <a:prstClr val="black"/>
                </a:solidFill>
                <a:sym typeface="Wingdings" panose="05000000000000000000" pitchFamily="2" charset="2"/>
              </a:rPr>
              <a:t>Kuvaus ei ole aukotonta, käsitteet läpinäkyviä (kieliopilliset kategoriat lingvisteillä ja kielen käyttäjillä erilaiset)</a:t>
            </a:r>
            <a:endParaRPr lang="fi-FI" altLang="fi-FI" sz="3100" dirty="0">
              <a:solidFill>
                <a:prstClr val="black"/>
              </a:solidFill>
            </a:endParaRPr>
          </a:p>
          <a:p>
            <a:endParaRPr lang="fi-FI" dirty="0"/>
          </a:p>
        </p:txBody>
      </p:sp>
      <p:graphicFrame>
        <p:nvGraphicFramePr>
          <p:cNvPr id="6" name="Diagram 5"/>
          <p:cNvGraphicFramePr/>
          <p:nvPr>
            <p:extLst>
              <p:ext uri="{D42A27DB-BD31-4B8C-83A1-F6EECF244321}">
                <p14:modId xmlns:p14="http://schemas.microsoft.com/office/powerpoint/2010/main" val="1322764499"/>
              </p:ext>
            </p:extLst>
          </p:nvPr>
        </p:nvGraphicFramePr>
        <p:xfrm>
          <a:off x="8477793" y="627016"/>
          <a:ext cx="2466901" cy="1916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5624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Funktionaalinen jatkumo</a:t>
            </a:r>
            <a:endParaRPr lang="fi-FI" dirty="0"/>
          </a:p>
        </p:txBody>
      </p:sp>
      <p:sp>
        <p:nvSpPr>
          <p:cNvPr id="3" name="Sisällön paikkamerkki 2"/>
          <p:cNvSpPr>
            <a:spLocks noGrp="1"/>
          </p:cNvSpPr>
          <p:nvPr>
            <p:ph idx="1"/>
          </p:nvPr>
        </p:nvSpPr>
        <p:spPr>
          <a:xfrm>
            <a:off x="1923012" y="1646802"/>
            <a:ext cx="7847213" cy="4704122"/>
          </a:xfrm>
        </p:spPr>
        <p:txBody>
          <a:bodyPr>
            <a:normAutofit fontScale="92500" lnSpcReduction="10000"/>
          </a:bodyPr>
          <a:lstStyle/>
          <a:p>
            <a:pPr marL="0" indent="0">
              <a:buNone/>
            </a:pPr>
            <a:r>
              <a:rPr lang="fi-FI" sz="1500" b="1" dirty="0"/>
              <a:t>1. Valitaan oppilaalle merkityksellinen, autenttinen teksti</a:t>
            </a:r>
          </a:p>
          <a:p>
            <a:pPr marL="0" indent="0">
              <a:buNone/>
            </a:pPr>
            <a:r>
              <a:rPr lang="fi-FI" sz="1500" b="1" dirty="0"/>
              <a:t>2. Tekstin merkityksen ja sosiaalisen kontekstin avaaminen</a:t>
            </a:r>
          </a:p>
          <a:p>
            <a:pPr lvl="1"/>
            <a:r>
              <a:rPr lang="fi-FI" sz="1350" dirty="0"/>
              <a:t>Kuka näin voisi puhua? Missä? Kenelle? Miksi? Mikä tehtävä tällä tekstillä on?</a:t>
            </a:r>
          </a:p>
          <a:p>
            <a:pPr lvl="1"/>
            <a:r>
              <a:rPr lang="fi-FI" sz="1350" dirty="0"/>
              <a:t>Mitä tästä itse ajattelen?</a:t>
            </a:r>
          </a:p>
          <a:p>
            <a:pPr lvl="1"/>
            <a:r>
              <a:rPr lang="fi-FI" sz="1350" dirty="0"/>
              <a:t>Reseptiivisestä kohti produktiivista taitoa!</a:t>
            </a:r>
          </a:p>
          <a:p>
            <a:pPr marL="0" indent="0">
              <a:buNone/>
            </a:pPr>
            <a:r>
              <a:rPr lang="fi-FI" sz="1500" b="1" dirty="0"/>
              <a:t>3. Ohjataan havainnoimaan kielen ilmiötä</a:t>
            </a:r>
          </a:p>
          <a:p>
            <a:pPr lvl="1"/>
            <a:r>
              <a:rPr lang="fi-FI" sz="1350" dirty="0"/>
              <a:t>Tekstin </a:t>
            </a:r>
            <a:r>
              <a:rPr lang="fi-FI" sz="1350" dirty="0" smtClean="0"/>
              <a:t>kokonaisrakenne </a:t>
            </a:r>
            <a:endParaRPr lang="fi-FI" sz="1350" dirty="0"/>
          </a:p>
          <a:p>
            <a:pPr lvl="1"/>
            <a:r>
              <a:rPr lang="fi-FI" sz="1350" dirty="0"/>
              <a:t>Mitä </a:t>
            </a:r>
            <a:r>
              <a:rPr lang="fi-FI" sz="1350" dirty="0"/>
              <a:t>funktiota ilmaistaan? </a:t>
            </a:r>
          </a:p>
          <a:p>
            <a:pPr lvl="1"/>
            <a:r>
              <a:rPr lang="fi-FI" sz="1350" dirty="0"/>
              <a:t>Mitä toistuvaa ilmauksen rakenteessa on? Mitä säännönmukaista? </a:t>
            </a:r>
          </a:p>
          <a:p>
            <a:pPr marL="0" indent="0">
              <a:buNone/>
            </a:pPr>
            <a:r>
              <a:rPr lang="fi-FI" sz="1500" b="1" dirty="0"/>
              <a:t>4. Ohjataan päättelemään ja kokoamaan säännönmukaisuuksia (=pääsäännöt)</a:t>
            </a:r>
          </a:p>
          <a:p>
            <a:pPr marL="0" indent="0">
              <a:buNone/>
            </a:pPr>
            <a:r>
              <a:rPr lang="fi-FI" sz="1500" b="1" dirty="0"/>
              <a:t>5. Strukturoitua harjoittelua (fokus harjoiteltavassa ilmiössä)</a:t>
            </a:r>
          </a:p>
          <a:p>
            <a:pPr lvl="1" indent="-257175"/>
            <a:r>
              <a:rPr lang="fi-FI" sz="1350" dirty="0"/>
              <a:t>Mukana käyttökonteksti ja merkitykset</a:t>
            </a:r>
          </a:p>
          <a:p>
            <a:pPr lvl="1" indent="-257175"/>
            <a:r>
              <a:rPr lang="fi-FI" sz="1350" dirty="0"/>
              <a:t>Eri kielitaidon osa-alueet</a:t>
            </a:r>
          </a:p>
          <a:p>
            <a:pPr lvl="1" indent="-257175"/>
            <a:r>
              <a:rPr lang="fi-FI" sz="1350" dirty="0"/>
              <a:t>Yksin ja yhdessä</a:t>
            </a:r>
          </a:p>
          <a:p>
            <a:pPr marL="0" indent="0">
              <a:buNone/>
            </a:pPr>
            <a:r>
              <a:rPr lang="fi-FI" sz="1500" b="1" dirty="0"/>
              <a:t>6. Vapaampaa, varioivampaa harjoittelua mahdollisimman autenttisissa tilanteissa </a:t>
            </a:r>
          </a:p>
          <a:p>
            <a:pPr lvl="1" indent="-257175"/>
            <a:endParaRPr lang="fi-FI" dirty="0" smtClean="0"/>
          </a:p>
          <a:p>
            <a:endParaRPr lang="fi-FI" dirty="0" smtClean="0"/>
          </a:p>
          <a:p>
            <a:pPr lvl="1"/>
            <a:endParaRPr lang="fi-FI" dirty="0"/>
          </a:p>
          <a:p>
            <a:endParaRPr lang="fi-FI" dirty="0"/>
          </a:p>
        </p:txBody>
      </p:sp>
    </p:spTree>
    <p:extLst>
      <p:ext uri="{BB962C8B-B14F-4D97-AF65-F5344CB8AC3E}">
        <p14:creationId xmlns:p14="http://schemas.microsoft.com/office/powerpoint/2010/main" val="970137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Autenttinen teksti ei riitä</a:t>
            </a:r>
            <a:endParaRPr lang="fi-FI" dirty="0"/>
          </a:p>
        </p:txBody>
      </p:sp>
      <p:sp>
        <p:nvSpPr>
          <p:cNvPr id="3" name="Sisällön paikkamerkki 2"/>
          <p:cNvSpPr>
            <a:spLocks noGrp="1"/>
          </p:cNvSpPr>
          <p:nvPr>
            <p:ph idx="1"/>
          </p:nvPr>
        </p:nvSpPr>
        <p:spPr/>
        <p:txBody>
          <a:bodyPr/>
          <a:lstStyle/>
          <a:p>
            <a:endParaRPr lang="fi-FI" dirty="0"/>
          </a:p>
        </p:txBody>
      </p:sp>
      <p:pic>
        <p:nvPicPr>
          <p:cNvPr id="1027" name="Picture 3" descr="\\fileservices.ad.jyu.fi\homes\sasiterv\Desktop\Luv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9738" y="1714500"/>
            <a:ext cx="485969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726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Autofit/>
          </a:bodyPr>
          <a:lstStyle/>
          <a:p>
            <a:pPr algn="just">
              <a:lnSpc>
                <a:spcPct val="115000"/>
              </a:lnSpc>
              <a:spcAft>
                <a:spcPts val="900"/>
              </a:spcAft>
            </a:pPr>
            <a:r>
              <a:rPr lang="fi-FI" sz="1600" dirty="0">
                <a:solidFill>
                  <a:srgbClr val="000000"/>
                </a:solidFill>
                <a:latin typeface="Calibri" panose="020F0502020204030204" pitchFamily="34" charset="0"/>
                <a:ea typeface="Calibri" panose="020F0502020204030204" pitchFamily="34" charset="0"/>
              </a:rPr>
              <a:t>“erillisten kielien” yhteiselo (suomi, englanti, venäjä, arabia, ranska, farsi, viro…)</a:t>
            </a:r>
          </a:p>
          <a:p>
            <a:pPr algn="just">
              <a:lnSpc>
                <a:spcPct val="115000"/>
              </a:lnSpc>
              <a:spcAft>
                <a:spcPts val="900"/>
              </a:spcAft>
            </a:pPr>
            <a:r>
              <a:rPr lang="fi-FI" sz="1600" dirty="0">
                <a:solidFill>
                  <a:srgbClr val="000000"/>
                </a:solidFill>
                <a:latin typeface="Calibri" panose="020F0502020204030204" pitchFamily="34" charset="0"/>
                <a:ea typeface="Calibri" panose="020F0502020204030204" pitchFamily="34" charset="0"/>
              </a:rPr>
              <a:t>Kielen ja kielenkäytön itsensä luonne</a:t>
            </a:r>
          </a:p>
          <a:p>
            <a:pPr lvl="1" algn="just">
              <a:lnSpc>
                <a:spcPct val="115000"/>
              </a:lnSpc>
              <a:spcAft>
                <a:spcPts val="900"/>
              </a:spcAft>
            </a:pPr>
            <a:r>
              <a:rPr lang="fi-FI" sz="1400" dirty="0">
                <a:solidFill>
                  <a:srgbClr val="000000"/>
                </a:solidFill>
                <a:latin typeface="Calibri" panose="020F0502020204030204" pitchFamily="34" charset="0"/>
                <a:ea typeface="Calibri" panose="020F0502020204030204" pitchFamily="34" charset="0"/>
              </a:rPr>
              <a:t>Arjessa eri kielet, kielimuodot ja </a:t>
            </a:r>
            <a:r>
              <a:rPr lang="fi-FI" sz="1400" b="1" dirty="0">
                <a:solidFill>
                  <a:srgbClr val="000000"/>
                </a:solidFill>
                <a:latin typeface="Calibri" panose="020F0502020204030204" pitchFamily="34" charset="0"/>
                <a:ea typeface="Calibri" panose="020F0502020204030204" pitchFamily="34" charset="0"/>
              </a:rPr>
              <a:t>toimintayhteisöjen</a:t>
            </a:r>
            <a:r>
              <a:rPr lang="fi-FI" sz="1400" dirty="0">
                <a:solidFill>
                  <a:srgbClr val="000000"/>
                </a:solidFill>
                <a:latin typeface="Calibri" panose="020F0502020204030204" pitchFamily="34" charset="0"/>
                <a:ea typeface="Calibri" panose="020F0502020204030204" pitchFamily="34" charset="0"/>
              </a:rPr>
              <a:t> puhetavat elävät rinnakkain ja limittäin.</a:t>
            </a:r>
          </a:p>
          <a:p>
            <a:pPr indent="-214313" algn="just">
              <a:lnSpc>
                <a:spcPct val="115000"/>
              </a:lnSpc>
              <a:spcAft>
                <a:spcPts val="900"/>
              </a:spcAft>
            </a:pPr>
            <a:r>
              <a:rPr lang="fi-FI" sz="1600" dirty="0">
                <a:solidFill>
                  <a:srgbClr val="000000"/>
                </a:solidFill>
                <a:latin typeface="Calibri" panose="020F0502020204030204" pitchFamily="34" charset="0"/>
                <a:ea typeface="Times New Roman" panose="02020603050405020304" pitchFamily="18" charset="0"/>
              </a:rPr>
              <a:t>Jokainen yksilö ja yhteisö on monikielinen </a:t>
            </a:r>
            <a:r>
              <a:rPr lang="fi-FI" sz="1600" dirty="0">
                <a:solidFill>
                  <a:srgbClr val="000000"/>
                </a:solidFill>
                <a:latin typeface="Calibri" panose="020F0502020204030204" pitchFamily="34" charset="0"/>
                <a:ea typeface="Times New Roman" panose="02020603050405020304" pitchFamily="18" charset="0"/>
                <a:sym typeface="Wingdings" panose="05000000000000000000" pitchFamily="2" charset="2"/>
              </a:rPr>
              <a:t> tulijat tekevät monikielisyyden erityisen näkyväksi</a:t>
            </a:r>
          </a:p>
          <a:p>
            <a:pPr indent="-214313" algn="just">
              <a:lnSpc>
                <a:spcPct val="115000"/>
              </a:lnSpc>
              <a:spcAft>
                <a:spcPts val="900"/>
              </a:spcAft>
            </a:pPr>
            <a:r>
              <a:rPr lang="fi-FI" sz="1600" dirty="0">
                <a:solidFill>
                  <a:srgbClr val="000000"/>
                </a:solidFill>
                <a:latin typeface="Calibri" panose="020F0502020204030204" pitchFamily="34" charset="0"/>
                <a:ea typeface="Times New Roman" panose="02020603050405020304" pitchFamily="18" charset="0"/>
                <a:sym typeface="Wingdings" panose="05000000000000000000" pitchFamily="2" charset="2"/>
              </a:rPr>
              <a:t>Monikielisillä oppilailla voi olla puutteita suomen kielessä, mutta kielelliset ja muut taidot voivat olla yksikielisiä rikkaampia</a:t>
            </a:r>
          </a:p>
          <a:p>
            <a:pPr indent="-214313" algn="just">
              <a:lnSpc>
                <a:spcPct val="115000"/>
              </a:lnSpc>
              <a:spcAft>
                <a:spcPts val="900"/>
              </a:spcAft>
            </a:pPr>
            <a:endParaRPr lang="fi-FI" sz="1350" dirty="0">
              <a:solidFill>
                <a:srgbClr val="000000"/>
              </a:solidFill>
              <a:latin typeface="Times New Roman" panose="02020603050405020304" pitchFamily="18" charset="0"/>
              <a:ea typeface="Times New Roman" panose="02020603050405020304" pitchFamily="18" charset="0"/>
            </a:endParaRPr>
          </a:p>
        </p:txBody>
      </p:sp>
      <p:sp>
        <p:nvSpPr>
          <p:cNvPr id="7" name="Content Placeholder 6"/>
          <p:cNvSpPr>
            <a:spLocks noGrp="1"/>
          </p:cNvSpPr>
          <p:nvPr>
            <p:ph sz="half" idx="2"/>
          </p:nvPr>
        </p:nvSpPr>
        <p:spPr>
          <a:xfrm>
            <a:off x="6153150" y="2057401"/>
            <a:ext cx="3028950" cy="3394472"/>
          </a:xfrm>
        </p:spPr>
        <p:txBody>
          <a:bodyPr/>
          <a:lstStyle/>
          <a:p>
            <a:endParaRPr lang="fi-FI" dirty="0"/>
          </a:p>
        </p:txBody>
      </p:sp>
      <p:sp>
        <p:nvSpPr>
          <p:cNvPr id="3" name="Footer Placeholder 2"/>
          <p:cNvSpPr>
            <a:spLocks noGrp="1"/>
          </p:cNvSpPr>
          <p:nvPr>
            <p:ph type="ftr" sz="quarter" idx="11"/>
          </p:nvPr>
        </p:nvSpPr>
        <p:spPr/>
        <p:txBody>
          <a:bodyPr/>
          <a:lstStyle/>
          <a:p>
            <a:pPr defTabSz="685800">
              <a:defRPr/>
            </a:pPr>
            <a:r>
              <a:rPr lang="fi-FI" sz="900" dirty="0">
                <a:solidFill>
                  <a:prstClr val="black"/>
                </a:solidFill>
                <a:latin typeface="Calibri"/>
              </a:rPr>
              <a:t>sanna.s.mustonen@jyu.fi</a:t>
            </a:r>
          </a:p>
        </p:txBody>
      </p:sp>
      <p:sp>
        <p:nvSpPr>
          <p:cNvPr id="4" name="Title 3"/>
          <p:cNvSpPr>
            <a:spLocks noGrp="1"/>
          </p:cNvSpPr>
          <p:nvPr>
            <p:ph type="title"/>
          </p:nvPr>
        </p:nvSpPr>
        <p:spPr/>
        <p:txBody>
          <a:bodyPr/>
          <a:lstStyle/>
          <a:p>
            <a:r>
              <a:rPr lang="fi-FI" dirty="0" smtClean="0"/>
              <a:t>Monikielisyys</a:t>
            </a:r>
            <a:endParaRPr lang="fi-FI" dirty="0"/>
          </a:p>
        </p:txBody>
      </p:sp>
      <p:sp>
        <p:nvSpPr>
          <p:cNvPr id="6" name="Rectangle 5"/>
          <p:cNvSpPr/>
          <p:nvPr/>
        </p:nvSpPr>
        <p:spPr>
          <a:xfrm>
            <a:off x="6565670" y="1825625"/>
            <a:ext cx="3153492" cy="48801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defRPr/>
            </a:pPr>
            <a:r>
              <a:rPr lang="fi-FI" sz="1600" i="1" dirty="0">
                <a:solidFill>
                  <a:srgbClr val="FF0000"/>
                </a:solidFill>
                <a:latin typeface="Calibri" panose="020F0502020204030204" pitchFamily="34" charset="0"/>
                <a:ea typeface="Calibri" panose="020F0502020204030204" pitchFamily="34" charset="0"/>
              </a:rPr>
              <a:t>Teini menee äitinsä kanssa Itä-Helsingissä (tai Pieksämäellä) turkkilaiseen kebab-pizzeriaan, kuulee keittiöstä turkinkielistä puhetta, tilaa </a:t>
            </a:r>
            <a:r>
              <a:rPr lang="fi-FI" sz="1600" i="1" dirty="0" err="1">
                <a:solidFill>
                  <a:srgbClr val="FF0000"/>
                </a:solidFill>
                <a:latin typeface="Calibri" panose="020F0502020204030204" pitchFamily="34" charset="0"/>
                <a:ea typeface="Calibri" panose="020F0502020204030204" pitchFamily="34" charset="0"/>
              </a:rPr>
              <a:t>frutti</a:t>
            </a:r>
            <a:r>
              <a:rPr lang="fi-FI" sz="1600" i="1" dirty="0">
                <a:solidFill>
                  <a:srgbClr val="FF0000"/>
                </a:solidFill>
                <a:latin typeface="Calibri" panose="020F0502020204030204" pitchFamily="34" charset="0"/>
                <a:ea typeface="Calibri" panose="020F0502020204030204" pitchFamily="34" charset="0"/>
              </a:rPr>
              <a:t> di </a:t>
            </a:r>
            <a:r>
              <a:rPr lang="fi-FI" sz="1600" i="1" dirty="0" err="1">
                <a:solidFill>
                  <a:srgbClr val="FF0000"/>
                </a:solidFill>
                <a:latin typeface="Calibri" panose="020F0502020204030204" pitchFamily="34" charset="0"/>
                <a:ea typeface="Calibri" panose="020F0502020204030204" pitchFamily="34" charset="0"/>
              </a:rPr>
              <a:t>maren</a:t>
            </a:r>
            <a:r>
              <a:rPr lang="fi-FI" sz="1600" i="1" dirty="0">
                <a:solidFill>
                  <a:srgbClr val="FF0000"/>
                </a:solidFill>
                <a:latin typeface="Calibri" panose="020F0502020204030204" pitchFamily="34" charset="0"/>
                <a:ea typeface="Calibri" panose="020F0502020204030204" pitchFamily="34" charset="0"/>
              </a:rPr>
              <a:t>, pelaa samalla </a:t>
            </a:r>
            <a:r>
              <a:rPr lang="fi-FI" sz="1600" i="1" dirty="0" err="1">
                <a:solidFill>
                  <a:srgbClr val="FF0000"/>
                </a:solidFill>
                <a:latin typeface="Calibri" panose="020F0502020204030204" pitchFamily="34" charset="0"/>
                <a:ea typeface="Calibri" panose="020F0502020204030204" pitchFamily="34" charset="0"/>
              </a:rPr>
              <a:t>clash</a:t>
            </a:r>
            <a:r>
              <a:rPr lang="fi-FI" sz="1600" i="1" dirty="0">
                <a:solidFill>
                  <a:srgbClr val="FF0000"/>
                </a:solidFill>
                <a:latin typeface="Calibri" panose="020F0502020204030204" pitchFamily="34" charset="0"/>
                <a:ea typeface="Calibri" panose="020F0502020204030204" pitchFamily="34" charset="0"/>
              </a:rPr>
              <a:t> of </a:t>
            </a:r>
            <a:r>
              <a:rPr lang="fi-FI" sz="1600" i="1" dirty="0" err="1">
                <a:solidFill>
                  <a:srgbClr val="FF0000"/>
                </a:solidFill>
                <a:latin typeface="Calibri" panose="020F0502020204030204" pitchFamily="34" charset="0"/>
                <a:ea typeface="Calibri" panose="020F0502020204030204" pitchFamily="34" charset="0"/>
              </a:rPr>
              <a:t>clansia</a:t>
            </a:r>
            <a:r>
              <a:rPr lang="fi-FI" sz="1600" i="1" dirty="0">
                <a:solidFill>
                  <a:srgbClr val="FF0000"/>
                </a:solidFill>
                <a:latin typeface="Calibri" panose="020F0502020204030204" pitchFamily="34" charset="0"/>
                <a:ea typeface="Calibri" panose="020F0502020204030204" pitchFamily="34" charset="0"/>
              </a:rPr>
              <a:t>, </a:t>
            </a:r>
            <a:r>
              <a:rPr lang="fi-FI" sz="1600" i="1" dirty="0" err="1">
                <a:solidFill>
                  <a:srgbClr val="FF0000"/>
                </a:solidFill>
                <a:latin typeface="Calibri" panose="020F0502020204030204" pitchFamily="34" charset="0"/>
                <a:ea typeface="Calibri" panose="020F0502020204030204" pitchFamily="34" charset="0"/>
              </a:rPr>
              <a:t>snäppäilee</a:t>
            </a:r>
            <a:r>
              <a:rPr lang="fi-FI" sz="1600" i="1" dirty="0">
                <a:solidFill>
                  <a:srgbClr val="FF0000"/>
                </a:solidFill>
                <a:latin typeface="Calibri" panose="020F0502020204030204" pitchFamily="34" charset="0"/>
                <a:ea typeface="Calibri" panose="020F0502020204030204" pitchFamily="34" charset="0"/>
              </a:rPr>
              <a:t> kavereidensa kanssa, valittaa paikallisella murteella biologian kokeesta kyselevälle äidilleen ja intoilee kaverilleen slangiksi uudesta </a:t>
            </a:r>
            <a:r>
              <a:rPr lang="fi-FI" sz="1600" i="1" dirty="0" err="1">
                <a:solidFill>
                  <a:srgbClr val="FF0000"/>
                </a:solidFill>
                <a:latin typeface="Calibri" panose="020F0502020204030204" pitchFamily="34" charset="0"/>
                <a:ea typeface="Calibri" panose="020F0502020204030204" pitchFamily="34" charset="0"/>
              </a:rPr>
              <a:t>netflix</a:t>
            </a:r>
            <a:r>
              <a:rPr lang="fi-FI" sz="1600" i="1" dirty="0">
                <a:solidFill>
                  <a:srgbClr val="FF0000"/>
                </a:solidFill>
                <a:latin typeface="Calibri" panose="020F0502020204030204" pitchFamily="34" charset="0"/>
                <a:ea typeface="Calibri" panose="020F0502020204030204" pitchFamily="34" charset="0"/>
              </a:rPr>
              <a:t>-sarjasta. </a:t>
            </a:r>
          </a:p>
          <a:p>
            <a:pPr algn="ctr" defTabSz="685800">
              <a:defRPr/>
            </a:pPr>
            <a:endParaRPr lang="fi-FI" sz="1600" i="1" dirty="0">
              <a:solidFill>
                <a:srgbClr val="FF0000"/>
              </a:solidFill>
              <a:latin typeface="Calibri" panose="020F0502020204030204" pitchFamily="34" charset="0"/>
              <a:ea typeface="Calibri" panose="020F0502020204030204" pitchFamily="34" charset="0"/>
            </a:endParaRPr>
          </a:p>
          <a:p>
            <a:pPr algn="ctr" defTabSz="685800">
              <a:defRPr/>
            </a:pPr>
            <a:endParaRPr lang="fi-FI" sz="1600" i="1" dirty="0">
              <a:solidFill>
                <a:srgbClr val="FF0000"/>
              </a:solidFill>
              <a:latin typeface="Calibri" panose="020F0502020204030204" pitchFamily="34" charset="0"/>
              <a:ea typeface="Calibri" panose="020F0502020204030204" pitchFamily="34" charset="0"/>
            </a:endParaRPr>
          </a:p>
          <a:p>
            <a:pPr algn="ctr" defTabSz="685800">
              <a:defRPr/>
            </a:pPr>
            <a:r>
              <a:rPr lang="fi-FI" sz="1600" i="1" dirty="0">
                <a:solidFill>
                  <a:srgbClr val="FF0000"/>
                </a:solidFill>
                <a:latin typeface="Calibri" panose="020F0502020204030204" pitchFamily="34" charset="0"/>
                <a:ea typeface="Calibri" panose="020F0502020204030204" pitchFamily="34" charset="0"/>
              </a:rPr>
              <a:t>Honko &amp; Mustonen 2018</a:t>
            </a:r>
          </a:p>
          <a:p>
            <a:pPr algn="ctr" defTabSz="685800">
              <a:defRPr/>
            </a:pPr>
            <a:endParaRPr lang="fi-FI" sz="1350" dirty="0">
              <a:solidFill>
                <a:prstClr val="black"/>
              </a:solidFill>
              <a:latin typeface="Calibri"/>
            </a:endParaRPr>
          </a:p>
        </p:txBody>
      </p:sp>
    </p:spTree>
    <p:extLst>
      <p:ext uri="{BB962C8B-B14F-4D97-AF65-F5344CB8AC3E}">
        <p14:creationId xmlns:p14="http://schemas.microsoft.com/office/powerpoint/2010/main" val="2748876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78832" y="-48024"/>
            <a:ext cx="7886700" cy="1325563"/>
          </a:xfrm>
        </p:spPr>
        <p:txBody>
          <a:bodyPr>
            <a:normAutofit fontScale="90000"/>
          </a:bodyPr>
          <a:lstStyle/>
          <a:p>
            <a:r>
              <a:rPr lang="fi-FI" dirty="0"/>
              <a:t/>
            </a:r>
            <a:br>
              <a:rPr lang="fi-FI" dirty="0"/>
            </a:br>
            <a:r>
              <a:rPr lang="fi-FI" dirty="0" smtClean="0"/>
              <a:t>Mitä kieli on – muuttunut näkökulma</a:t>
            </a:r>
            <a:endParaRPr lang="fi-FI" dirty="0"/>
          </a:p>
        </p:txBody>
      </p:sp>
      <p:sp>
        <p:nvSpPr>
          <p:cNvPr id="5" name="Tekstin paikkamerkki 4"/>
          <p:cNvSpPr>
            <a:spLocks noGrp="1"/>
          </p:cNvSpPr>
          <p:nvPr>
            <p:ph type="body" idx="1"/>
          </p:nvPr>
        </p:nvSpPr>
        <p:spPr>
          <a:xfrm>
            <a:off x="2078832" y="1269207"/>
            <a:ext cx="3868340" cy="823912"/>
          </a:xfrm>
        </p:spPr>
        <p:txBody>
          <a:bodyPr>
            <a:normAutofit fontScale="92500" lnSpcReduction="20000"/>
          </a:bodyPr>
          <a:lstStyle/>
          <a:p>
            <a:r>
              <a:rPr lang="fi-FI" dirty="0" smtClean="0"/>
              <a:t>Strukturalistinen näkökulma</a:t>
            </a:r>
            <a:endParaRPr lang="fi-FI" dirty="0"/>
          </a:p>
        </p:txBody>
      </p:sp>
      <p:sp>
        <p:nvSpPr>
          <p:cNvPr id="3" name="Sisällön paikkamerkki 2"/>
          <p:cNvSpPr>
            <a:spLocks noGrp="1"/>
          </p:cNvSpPr>
          <p:nvPr>
            <p:ph sz="half" idx="2"/>
          </p:nvPr>
        </p:nvSpPr>
        <p:spPr>
          <a:xfrm>
            <a:off x="2078833" y="2119278"/>
            <a:ext cx="3961119" cy="3685991"/>
          </a:xfrm>
        </p:spPr>
        <p:txBody>
          <a:bodyPr>
            <a:normAutofit fontScale="62500" lnSpcReduction="20000"/>
          </a:bodyPr>
          <a:lstStyle/>
          <a:p>
            <a:r>
              <a:rPr lang="fi-FI" dirty="0" smtClean="0"/>
              <a:t>Systeemi / koodi</a:t>
            </a:r>
          </a:p>
          <a:p>
            <a:r>
              <a:rPr lang="fi-FI" dirty="0" smtClean="0"/>
              <a:t>Autonominen</a:t>
            </a:r>
          </a:p>
          <a:p>
            <a:r>
              <a:rPr lang="fi-FI" dirty="0" smtClean="0"/>
              <a:t>Staattinen</a:t>
            </a:r>
          </a:p>
          <a:p>
            <a:r>
              <a:rPr lang="fi-FI" dirty="0" smtClean="0"/>
              <a:t>Normatiivinen (nationalistinen ideologia: ”puhdas kieli”)</a:t>
            </a:r>
          </a:p>
          <a:p>
            <a:r>
              <a:rPr lang="fi-FI" dirty="0" smtClean="0"/>
              <a:t>Kirjoitetun kielen vinouma (kielimuotojen arvottaminen)</a:t>
            </a:r>
          </a:p>
          <a:p>
            <a:r>
              <a:rPr lang="fi-FI" dirty="0" smtClean="0"/>
              <a:t>Illuusio ”äidinkielisestä”, ”</a:t>
            </a:r>
            <a:r>
              <a:rPr lang="fi-FI" dirty="0" err="1" smtClean="0"/>
              <a:t>natiivista</a:t>
            </a:r>
            <a:r>
              <a:rPr lang="fi-FI" dirty="0" smtClean="0"/>
              <a:t>” tai ”täydellisestä” kielitaidosta</a:t>
            </a:r>
          </a:p>
          <a:p>
            <a:r>
              <a:rPr lang="fi-FI" dirty="0" smtClean="0"/>
              <a:t>Kanoniset tekstilajit (+ kanoniset kielioppirakenteet ja sanastot)</a:t>
            </a:r>
          </a:p>
          <a:p>
            <a:pPr marL="0" indent="0">
              <a:buNone/>
            </a:pPr>
            <a:r>
              <a:rPr lang="fi-FI" b="1" dirty="0" smtClean="0">
                <a:sym typeface="Wingdings" panose="05000000000000000000" pitchFamily="2" charset="2"/>
              </a:rPr>
              <a:t> Kielen oppiminen on koodaamisen ja dekoodaamiseen taitoa</a:t>
            </a:r>
            <a:endParaRPr lang="fi-FI" b="1" dirty="0" smtClean="0"/>
          </a:p>
          <a:p>
            <a:endParaRPr lang="fi-FI" dirty="0"/>
          </a:p>
          <a:p>
            <a:endParaRPr lang="fi-FI" dirty="0"/>
          </a:p>
        </p:txBody>
      </p:sp>
      <p:sp>
        <p:nvSpPr>
          <p:cNvPr id="6" name="Tekstin paikkamerkki 5"/>
          <p:cNvSpPr>
            <a:spLocks noGrp="1"/>
          </p:cNvSpPr>
          <p:nvPr>
            <p:ph type="body" sz="quarter" idx="3"/>
          </p:nvPr>
        </p:nvSpPr>
        <p:spPr>
          <a:xfrm>
            <a:off x="6150956" y="1295365"/>
            <a:ext cx="3887391" cy="823912"/>
          </a:xfrm>
        </p:spPr>
        <p:txBody>
          <a:bodyPr/>
          <a:lstStyle/>
          <a:p>
            <a:r>
              <a:rPr lang="fi-FI" dirty="0" smtClean="0"/>
              <a:t>Tilanteinen näkökulma</a:t>
            </a:r>
            <a:endParaRPr lang="fi-FI" dirty="0"/>
          </a:p>
        </p:txBody>
      </p:sp>
      <p:sp>
        <p:nvSpPr>
          <p:cNvPr id="4" name="Sisällön paikkamerkki 3"/>
          <p:cNvSpPr>
            <a:spLocks noGrp="1"/>
          </p:cNvSpPr>
          <p:nvPr>
            <p:ph sz="quarter" idx="4"/>
          </p:nvPr>
        </p:nvSpPr>
        <p:spPr>
          <a:xfrm>
            <a:off x="6150955" y="2093120"/>
            <a:ext cx="3635896" cy="4307681"/>
          </a:xfrm>
        </p:spPr>
        <p:txBody>
          <a:bodyPr>
            <a:normAutofit fontScale="40000" lnSpcReduction="20000"/>
          </a:bodyPr>
          <a:lstStyle/>
          <a:p>
            <a:r>
              <a:rPr lang="fi-FI" sz="2900" dirty="0"/>
              <a:t>Ei irrallaan sosiaalisesta ja fyysisestä todellisuudesta</a:t>
            </a:r>
          </a:p>
          <a:p>
            <a:r>
              <a:rPr lang="fi-FI" sz="2900" dirty="0"/>
              <a:t>Dynaaminen, muuttuva</a:t>
            </a:r>
          </a:p>
          <a:p>
            <a:r>
              <a:rPr lang="fi-FI" sz="2900" dirty="0"/>
              <a:t>Yksi </a:t>
            </a:r>
            <a:r>
              <a:rPr lang="fi-FI" sz="2900" dirty="0"/>
              <a:t>semioottinen resurssi: osa kehollista ja fyysistä vuorovaikutustoimintaa</a:t>
            </a:r>
          </a:p>
          <a:p>
            <a:r>
              <a:rPr lang="fi-FI" sz="2900" dirty="0"/>
              <a:t>Tilanteiset kielet, rekisterit; monikielisyys uutena normina</a:t>
            </a:r>
            <a:endParaRPr lang="fi-FI" sz="2900" dirty="0"/>
          </a:p>
          <a:p>
            <a:r>
              <a:rPr lang="fi-FI" sz="2900" dirty="0"/>
              <a:t>Puhuttua, kirjoitettua, viitottua, elehdittyä, kuvitettua, tilanteessa tulkittua</a:t>
            </a:r>
          </a:p>
          <a:p>
            <a:pPr>
              <a:buFont typeface="Wingdings"/>
              <a:buChar char="à"/>
            </a:pPr>
            <a:r>
              <a:rPr lang="fi-FI" sz="2900" dirty="0">
                <a:sym typeface="Wingdings" panose="05000000000000000000" pitchFamily="2" charset="2"/>
              </a:rPr>
              <a:t>Multimodaaliset </a:t>
            </a:r>
            <a:r>
              <a:rPr lang="fi-FI" sz="2900" dirty="0">
                <a:sym typeface="Wingdings" panose="05000000000000000000" pitchFamily="2" charset="2"/>
              </a:rPr>
              <a:t>tekstit eli tilanteet</a:t>
            </a:r>
            <a:endParaRPr lang="fi-FI" sz="2900" dirty="0">
              <a:sym typeface="Wingdings" panose="05000000000000000000" pitchFamily="2" charset="2"/>
            </a:endParaRPr>
          </a:p>
          <a:p>
            <a:pPr>
              <a:buFont typeface="Wingdings"/>
              <a:buChar char="à"/>
            </a:pPr>
            <a:r>
              <a:rPr lang="fi-FI" sz="2900" dirty="0">
                <a:sym typeface="Wingdings" panose="05000000000000000000" pitchFamily="2" charset="2"/>
              </a:rPr>
              <a:t>Monilukutaito</a:t>
            </a:r>
          </a:p>
          <a:p>
            <a:pPr>
              <a:buFont typeface="Wingdings"/>
              <a:buChar char="à"/>
            </a:pPr>
            <a:r>
              <a:rPr lang="fi-FI" sz="2900" b="1" dirty="0">
                <a:sym typeface="Wingdings" panose="05000000000000000000" pitchFamily="2" charset="2"/>
              </a:rPr>
              <a:t>Kielen oppiminen on moninaisiin kulttuurisiin tilanteisiin </a:t>
            </a:r>
            <a:r>
              <a:rPr lang="fi-FI" sz="2900" b="1" dirty="0">
                <a:sym typeface="Wingdings" panose="05000000000000000000" pitchFamily="2" charset="2"/>
              </a:rPr>
              <a:t>sosiaalistumista ja niihin vaikuttamista</a:t>
            </a:r>
            <a:endParaRPr lang="fi-FI" sz="2900" b="1" dirty="0"/>
          </a:p>
          <a:p>
            <a:endParaRPr lang="fi-FI" dirty="0"/>
          </a:p>
        </p:txBody>
      </p:sp>
    </p:spTree>
    <p:extLst>
      <p:ext uri="{BB962C8B-B14F-4D97-AF65-F5344CB8AC3E}">
        <p14:creationId xmlns:p14="http://schemas.microsoft.com/office/powerpoint/2010/main" val="3998765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Nollakielitaitoinen? Ummikko?</a:t>
            </a:r>
            <a:endParaRPr lang="fi-FI" dirty="0"/>
          </a:p>
        </p:txBody>
      </p:sp>
      <p:sp>
        <p:nvSpPr>
          <p:cNvPr id="3" name="Content Placeholder 2"/>
          <p:cNvSpPr>
            <a:spLocks noGrp="1"/>
          </p:cNvSpPr>
          <p:nvPr>
            <p:ph idx="1"/>
          </p:nvPr>
        </p:nvSpPr>
        <p:spPr/>
        <p:txBody>
          <a:bodyPr/>
          <a:lstStyle/>
          <a:p>
            <a:pPr marL="0" indent="0">
              <a:buNone/>
            </a:pPr>
            <a:endParaRPr lang="fi-FI" dirty="0" smtClean="0">
              <a:hlinkClick r:id=""/>
            </a:endParaRPr>
          </a:p>
          <a:p>
            <a:r>
              <a:rPr lang="fi-FI" dirty="0" smtClean="0">
                <a:hlinkClick r:id=""/>
              </a:rPr>
              <a:t>https</a:t>
            </a:r>
            <a:r>
              <a:rPr lang="fi-FI" dirty="0">
                <a:hlinkClick r:id="rId3"/>
              </a:rPr>
              <a:t>://</a:t>
            </a:r>
            <a:r>
              <a:rPr lang="fi-FI" dirty="0" smtClean="0">
                <a:hlinkClick r:id="rId3"/>
              </a:rPr>
              <a:t>peda.net/oppimateriaalit/e-oppi/kehitt%C3%A4minen/yl%C3%A4koulu/s2-valoa/s2-valmistava/testi/elias</a:t>
            </a:r>
            <a:endParaRPr lang="fi-FI" dirty="0" smtClean="0"/>
          </a:p>
          <a:p>
            <a:endParaRPr lang="fi-FI" dirty="0"/>
          </a:p>
        </p:txBody>
      </p:sp>
    </p:spTree>
    <p:extLst>
      <p:ext uri="{BB962C8B-B14F-4D97-AF65-F5344CB8AC3E}">
        <p14:creationId xmlns:p14="http://schemas.microsoft.com/office/powerpoint/2010/main" val="3253055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r>
              <a:rPr lang="fi-FI" dirty="0" smtClean="0"/>
              <a:t>Kielet erillisiä koodeja vs. kielten limittäinen käyttö (</a:t>
            </a:r>
            <a:r>
              <a:rPr lang="fi-FI" i="1" dirty="0" err="1" smtClean="0"/>
              <a:t>translanguaging</a:t>
            </a:r>
            <a:r>
              <a:rPr lang="fi-FI" dirty="0" smtClean="0"/>
              <a:t>, </a:t>
            </a:r>
            <a:r>
              <a:rPr lang="fi-FI" dirty="0" err="1" smtClean="0"/>
              <a:t>kieleily</a:t>
            </a:r>
            <a:r>
              <a:rPr lang="fi-FI" dirty="0" smtClean="0"/>
              <a:t>): monikieliset resurssit</a:t>
            </a:r>
          </a:p>
          <a:p>
            <a:r>
              <a:rPr lang="fi-FI" dirty="0" smtClean="0"/>
              <a:t>Kielet tukevat toisiaan, vuorovaikutuksessa luontevasti läsnä</a:t>
            </a:r>
          </a:p>
          <a:p>
            <a:pPr lvl="0"/>
            <a:r>
              <a:rPr lang="fi-FI" dirty="0" smtClean="0"/>
              <a:t>Kielten rinnakkainen käyttö </a:t>
            </a:r>
          </a:p>
          <a:p>
            <a:pPr lvl="1"/>
            <a:r>
              <a:rPr lang="fi-FI" dirty="0"/>
              <a:t>Kehittää </a:t>
            </a:r>
            <a:r>
              <a:rPr lang="fi-FI" dirty="0"/>
              <a:t>kaikkien oppilaiden </a:t>
            </a:r>
            <a:r>
              <a:rPr lang="fi-FI" dirty="0"/>
              <a:t>kielitietoisuutta</a:t>
            </a:r>
            <a:endParaRPr lang="fi-FI" dirty="0"/>
          </a:p>
          <a:p>
            <a:pPr lvl="1"/>
            <a:r>
              <a:rPr lang="fi-FI" dirty="0">
                <a:solidFill>
                  <a:prstClr val="black"/>
                </a:solidFill>
              </a:rPr>
              <a:t>Mahdollistaa oppijan kaikkien kielellisten resurssien näkyväksi tekemisen, hyödyntämisen ja rikastamisen, tukee sekä kielten että sisältöjen oppimista</a:t>
            </a:r>
          </a:p>
          <a:p>
            <a:pPr lvl="1"/>
            <a:r>
              <a:rPr lang="fi-FI" dirty="0">
                <a:solidFill>
                  <a:prstClr val="black"/>
                </a:solidFill>
              </a:rPr>
              <a:t>Kehittää vuorovaikutustaitoja</a:t>
            </a:r>
          </a:p>
          <a:p>
            <a:pPr lvl="1"/>
            <a:r>
              <a:rPr lang="fi-FI" b="1" dirty="0">
                <a:solidFill>
                  <a:prstClr val="black"/>
                </a:solidFill>
              </a:rPr>
              <a:t>Motivoi kohdekielen oppimiseen </a:t>
            </a:r>
            <a:r>
              <a:rPr lang="fi-FI" dirty="0">
                <a:solidFill>
                  <a:prstClr val="black"/>
                </a:solidFill>
              </a:rPr>
              <a:t>ja tukee yhtä lailla muita </a:t>
            </a:r>
            <a:r>
              <a:rPr lang="fi-FI" dirty="0">
                <a:solidFill>
                  <a:prstClr val="black"/>
                </a:solidFill>
              </a:rPr>
              <a:t>kieliä</a:t>
            </a:r>
          </a:p>
          <a:p>
            <a:pPr lvl="1"/>
            <a:r>
              <a:rPr lang="fi-FI" dirty="0">
                <a:solidFill>
                  <a:prstClr val="black"/>
                </a:solidFill>
              </a:rPr>
              <a:t>Tukee </a:t>
            </a:r>
            <a:r>
              <a:rPr lang="fi-FI" dirty="0">
                <a:solidFill>
                  <a:prstClr val="black"/>
                </a:solidFill>
              </a:rPr>
              <a:t>sekä kielten että sisältöjen oppimista</a:t>
            </a:r>
          </a:p>
          <a:p>
            <a:pPr lvl="1"/>
            <a:endParaRPr lang="fi-FI" dirty="0">
              <a:solidFill>
                <a:prstClr val="black"/>
              </a:solidFill>
            </a:endParaRPr>
          </a:p>
          <a:p>
            <a:endParaRPr lang="fi-FI" dirty="0"/>
          </a:p>
        </p:txBody>
      </p:sp>
      <p:sp>
        <p:nvSpPr>
          <p:cNvPr id="3" name="Footer Placeholder 2"/>
          <p:cNvSpPr>
            <a:spLocks noGrp="1"/>
          </p:cNvSpPr>
          <p:nvPr>
            <p:ph type="ftr" sz="quarter" idx="11"/>
          </p:nvPr>
        </p:nvSpPr>
        <p:spPr/>
        <p:txBody>
          <a:bodyPr/>
          <a:lstStyle/>
          <a:p>
            <a:pPr defTabSz="685800">
              <a:defRPr/>
            </a:pPr>
            <a:r>
              <a:rPr lang="fi-FI" sz="900" dirty="0">
                <a:solidFill>
                  <a:prstClr val="black"/>
                </a:solidFill>
                <a:latin typeface="Calibri"/>
              </a:rPr>
              <a:t>Sanna.s.mustonen@jyu.fi</a:t>
            </a:r>
          </a:p>
        </p:txBody>
      </p:sp>
      <p:sp>
        <p:nvSpPr>
          <p:cNvPr id="2" name="Title 1"/>
          <p:cNvSpPr>
            <a:spLocks noGrp="1"/>
          </p:cNvSpPr>
          <p:nvPr>
            <p:ph type="title"/>
          </p:nvPr>
        </p:nvSpPr>
        <p:spPr/>
        <p:txBody>
          <a:bodyPr/>
          <a:lstStyle/>
          <a:p>
            <a:r>
              <a:rPr lang="fi-FI" dirty="0" smtClean="0"/>
              <a:t>Kielet rinnakkain</a:t>
            </a:r>
            <a:endParaRPr lang="fi-FI" dirty="0"/>
          </a:p>
        </p:txBody>
      </p:sp>
    </p:spTree>
    <p:extLst>
      <p:ext uri="{BB962C8B-B14F-4D97-AF65-F5344CB8AC3E}">
        <p14:creationId xmlns:p14="http://schemas.microsoft.com/office/powerpoint/2010/main" val="3932575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Otmn2UTzI"/>
          <p:cNvPicPr>
            <a:picLocks noGrp="1" noRot="1" noChangeAspect="1"/>
          </p:cNvPicPr>
          <p:nvPr>
            <p:ph sz="half" idx="1"/>
            <a:videoFile r:link="rId1"/>
          </p:nvPr>
        </p:nvPicPr>
        <p:blipFill>
          <a:blip r:embed="rId5"/>
          <a:stretch>
            <a:fillRect/>
          </a:stretch>
        </p:blipFill>
        <p:spPr>
          <a:xfrm>
            <a:off x="2588030" y="2186863"/>
            <a:ext cx="2859899" cy="2073401"/>
          </a:xfrm>
          <a:prstGeom prst="rect">
            <a:avLst/>
          </a:prstGeom>
        </p:spPr>
      </p:pic>
      <p:sp>
        <p:nvSpPr>
          <p:cNvPr id="8" name="Content Placeholder 7"/>
          <p:cNvSpPr>
            <a:spLocks noGrp="1"/>
          </p:cNvSpPr>
          <p:nvPr>
            <p:ph sz="half" idx="2"/>
          </p:nvPr>
        </p:nvSpPr>
        <p:spPr>
          <a:xfrm>
            <a:off x="6204012" y="2024845"/>
            <a:ext cx="2978088" cy="3427028"/>
          </a:xfrm>
        </p:spPr>
        <p:txBody>
          <a:bodyPr>
            <a:normAutofit/>
          </a:bodyPr>
          <a:lstStyle/>
          <a:p>
            <a:pPr marL="0" indent="0">
              <a:buNone/>
            </a:pPr>
            <a:r>
              <a:rPr lang="fi-FI" sz="1800" dirty="0"/>
              <a:t>”Paras resurssi ovat oppilaat itse”</a:t>
            </a:r>
            <a:endParaRPr lang="fi-FI" sz="1800" dirty="0"/>
          </a:p>
        </p:txBody>
      </p:sp>
      <p:sp>
        <p:nvSpPr>
          <p:cNvPr id="3" name="Footer Placeholder 2"/>
          <p:cNvSpPr>
            <a:spLocks noGrp="1"/>
          </p:cNvSpPr>
          <p:nvPr>
            <p:ph type="ftr" sz="quarter" idx="11"/>
          </p:nvPr>
        </p:nvSpPr>
        <p:spPr/>
        <p:txBody>
          <a:bodyPr/>
          <a:lstStyle/>
          <a:p>
            <a:pPr defTabSz="685800">
              <a:defRPr/>
            </a:pPr>
            <a:r>
              <a:rPr lang="fi-FI" sz="900" dirty="0">
                <a:solidFill>
                  <a:prstClr val="black"/>
                </a:solidFill>
                <a:latin typeface="Calibri"/>
              </a:rPr>
              <a:t>sanna.s.mustonen@jyu.fi</a:t>
            </a:r>
          </a:p>
        </p:txBody>
      </p:sp>
      <p:sp>
        <p:nvSpPr>
          <p:cNvPr id="5" name="Title 4"/>
          <p:cNvSpPr>
            <a:spLocks noGrp="1"/>
          </p:cNvSpPr>
          <p:nvPr>
            <p:ph type="title"/>
          </p:nvPr>
        </p:nvSpPr>
        <p:spPr/>
        <p:txBody>
          <a:bodyPr>
            <a:normAutofit/>
          </a:bodyPr>
          <a:lstStyle/>
          <a:p>
            <a:r>
              <a:rPr lang="fi-FI" dirty="0" err="1" smtClean="0"/>
              <a:t>Translanguaging</a:t>
            </a:r>
            <a:r>
              <a:rPr lang="fi-FI" dirty="0" smtClean="0"/>
              <a:t> </a:t>
            </a:r>
            <a:br>
              <a:rPr lang="fi-FI" dirty="0" smtClean="0"/>
            </a:br>
            <a:r>
              <a:rPr lang="fi-FI" dirty="0" smtClean="0"/>
              <a:t>– kielten limittäinen käyttö</a:t>
            </a:r>
            <a:endParaRPr lang="fi-FI" dirty="0"/>
          </a:p>
        </p:txBody>
      </p:sp>
      <p:pic>
        <p:nvPicPr>
          <p:cNvPr id="6" name="K-GRiUqqp34"/>
          <p:cNvPicPr>
            <a:picLocks noRot="1" noChangeAspect="1"/>
          </p:cNvPicPr>
          <p:nvPr>
            <a:videoFile r:link="rId2"/>
          </p:nvPr>
        </p:nvPicPr>
        <p:blipFill>
          <a:blip r:embed="rId5"/>
          <a:stretch>
            <a:fillRect/>
          </a:stretch>
        </p:blipFill>
        <p:spPr>
          <a:xfrm>
            <a:off x="5715498" y="3042459"/>
            <a:ext cx="3788720" cy="2645865"/>
          </a:xfrm>
          <a:prstGeom prst="rect">
            <a:avLst/>
          </a:prstGeom>
        </p:spPr>
      </p:pic>
    </p:spTree>
    <p:extLst>
      <p:ext uri="{BB962C8B-B14F-4D97-AF65-F5344CB8AC3E}">
        <p14:creationId xmlns:p14="http://schemas.microsoft.com/office/powerpoint/2010/main" val="3742782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6DBPbDT_GE"/>
          <p:cNvPicPr>
            <a:picLocks noGrp="1" noRot="1" noChangeAspect="1"/>
          </p:cNvPicPr>
          <p:nvPr>
            <p:ph sz="half" idx="1"/>
            <a:videoFile r:link="rId1"/>
          </p:nvPr>
        </p:nvPicPr>
        <p:blipFill>
          <a:blip r:embed="rId4"/>
          <a:stretch>
            <a:fillRect/>
          </a:stretch>
        </p:blipFill>
        <p:spPr>
          <a:xfrm>
            <a:off x="2809875" y="2789636"/>
            <a:ext cx="3429000" cy="1928813"/>
          </a:xfrm>
          <a:prstGeom prst="rect">
            <a:avLst/>
          </a:prstGeom>
        </p:spPr>
      </p:pic>
      <p:sp>
        <p:nvSpPr>
          <p:cNvPr id="3" name="Content Placeholder 2"/>
          <p:cNvSpPr>
            <a:spLocks noGrp="1"/>
          </p:cNvSpPr>
          <p:nvPr>
            <p:ph sz="half" idx="2"/>
          </p:nvPr>
        </p:nvSpPr>
        <p:spPr/>
        <p:txBody>
          <a:bodyPr>
            <a:normAutofit/>
          </a:bodyPr>
          <a:lstStyle/>
          <a:p>
            <a:pPr lvl="1">
              <a:buFont typeface="Arial" panose="020B0604020202020204" pitchFamily="34" charset="0"/>
              <a:buChar char="•"/>
            </a:pPr>
            <a:r>
              <a:rPr lang="fi-FI" dirty="0"/>
              <a:t>Auttaa hahmottamaan käsitteitä ja kielen </a:t>
            </a:r>
            <a:r>
              <a:rPr lang="fi-FI" dirty="0" smtClean="0"/>
              <a:t>rakennetta</a:t>
            </a:r>
          </a:p>
          <a:p>
            <a:pPr lvl="1">
              <a:buFont typeface="Arial" panose="020B0604020202020204" pitchFamily="34" charset="0"/>
              <a:buChar char="•"/>
            </a:pPr>
            <a:r>
              <a:rPr lang="fi-FI" dirty="0" smtClean="0"/>
              <a:t>Motivoi</a:t>
            </a:r>
          </a:p>
          <a:p>
            <a:pPr lvl="1">
              <a:buFont typeface="Arial" panose="020B0604020202020204" pitchFamily="34" charset="0"/>
              <a:buChar char="•"/>
            </a:pPr>
            <a:r>
              <a:rPr lang="fi-FI" dirty="0" smtClean="0"/>
              <a:t>Sitouttaa ongelmanratkaisuun</a:t>
            </a:r>
          </a:p>
          <a:p>
            <a:pPr lvl="1">
              <a:buFont typeface="Arial" panose="020B0604020202020204" pitchFamily="34" charset="0"/>
              <a:buChar char="•"/>
            </a:pPr>
            <a:r>
              <a:rPr lang="fi-FI" dirty="0" err="1" smtClean="0"/>
              <a:t>Voimauttaa</a:t>
            </a:r>
            <a:r>
              <a:rPr lang="fi-FI" dirty="0"/>
              <a:t>: tekee oppilaista asiantuntijoita </a:t>
            </a:r>
          </a:p>
          <a:p>
            <a:pPr marL="342900" lvl="1" indent="0">
              <a:buNone/>
            </a:pPr>
            <a:r>
              <a:rPr lang="fi-FI" dirty="0">
                <a:sym typeface="Wingdings" panose="05000000000000000000" pitchFamily="2" charset="2"/>
              </a:rPr>
              <a:t> vahvistaa osallisuutta, </a:t>
            </a:r>
            <a:r>
              <a:rPr lang="fi-FI" dirty="0" err="1">
                <a:sym typeface="Wingdings" panose="05000000000000000000" pitchFamily="2" charset="2"/>
              </a:rPr>
              <a:t>tekijyyttä</a:t>
            </a:r>
            <a:r>
              <a:rPr lang="fi-FI" dirty="0">
                <a:sym typeface="Wingdings" panose="05000000000000000000" pitchFamily="2" charset="2"/>
              </a:rPr>
              <a:t>, omistajuutta</a:t>
            </a:r>
          </a:p>
          <a:p>
            <a:pPr marL="342900" lvl="1" indent="0">
              <a:buNone/>
            </a:pPr>
            <a:r>
              <a:rPr lang="fi-FI" dirty="0">
                <a:sym typeface="Wingdings" panose="05000000000000000000" pitchFamily="2" charset="2"/>
              </a:rPr>
              <a:t> tukee </a:t>
            </a:r>
            <a:r>
              <a:rPr lang="fi-FI" dirty="0" smtClean="0">
                <a:sym typeface="Wingdings" panose="05000000000000000000" pitchFamily="2" charset="2"/>
              </a:rPr>
              <a:t>identiteettityötä</a:t>
            </a:r>
            <a:endParaRPr lang="fi-FI" dirty="0"/>
          </a:p>
          <a:p>
            <a:endParaRPr lang="fi-FI" dirty="0"/>
          </a:p>
        </p:txBody>
      </p:sp>
      <p:sp>
        <p:nvSpPr>
          <p:cNvPr id="4" name="Footer Placeholder 3"/>
          <p:cNvSpPr>
            <a:spLocks noGrp="1"/>
          </p:cNvSpPr>
          <p:nvPr>
            <p:ph type="ftr" sz="quarter" idx="11"/>
          </p:nvPr>
        </p:nvSpPr>
        <p:spPr/>
        <p:txBody>
          <a:bodyPr/>
          <a:lstStyle/>
          <a:p>
            <a:pPr defTabSz="685800">
              <a:defRPr/>
            </a:pPr>
            <a:r>
              <a:rPr lang="fi-FI" sz="900" dirty="0">
                <a:solidFill>
                  <a:prstClr val="black"/>
                </a:solidFill>
                <a:latin typeface="Calibri"/>
              </a:rPr>
              <a:t>sanna.s.mustonen@jyu.fi</a:t>
            </a:r>
          </a:p>
        </p:txBody>
      </p:sp>
      <p:sp>
        <p:nvSpPr>
          <p:cNvPr id="5" name="Title 4"/>
          <p:cNvSpPr>
            <a:spLocks noGrp="1"/>
          </p:cNvSpPr>
          <p:nvPr>
            <p:ph type="title"/>
          </p:nvPr>
        </p:nvSpPr>
        <p:spPr/>
        <p:txBody>
          <a:bodyPr/>
          <a:lstStyle/>
          <a:p>
            <a:r>
              <a:rPr lang="fi-FI" dirty="0" err="1" smtClean="0"/>
              <a:t>Translanguaging</a:t>
            </a:r>
            <a:r>
              <a:rPr lang="fi-FI" dirty="0" smtClean="0"/>
              <a:t> </a:t>
            </a:r>
            <a:br>
              <a:rPr lang="fi-FI" dirty="0" smtClean="0"/>
            </a:br>
            <a:r>
              <a:rPr lang="fi-FI" dirty="0" smtClean="0"/>
              <a:t>– kielten limittäinen käyttö</a:t>
            </a:r>
            <a:endParaRPr lang="fi-FI" dirty="0"/>
          </a:p>
        </p:txBody>
      </p:sp>
    </p:spTree>
    <p:extLst>
      <p:ext uri="{BB962C8B-B14F-4D97-AF65-F5344CB8AC3E}">
        <p14:creationId xmlns:p14="http://schemas.microsoft.com/office/powerpoint/2010/main" val="1799622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dirty="0" smtClean="0"/>
              <a:t>”</a:t>
            </a:r>
            <a:r>
              <a:rPr lang="fi-FI" dirty="0" err="1" smtClean="0"/>
              <a:t>The</a:t>
            </a:r>
            <a:r>
              <a:rPr lang="fi-FI" dirty="0" smtClean="0"/>
              <a:t> </a:t>
            </a:r>
            <a:r>
              <a:rPr lang="fi-FI" dirty="0" err="1" smtClean="0"/>
              <a:t>danger</a:t>
            </a:r>
            <a:r>
              <a:rPr lang="fi-FI" dirty="0" smtClean="0"/>
              <a:t> of a single </a:t>
            </a:r>
            <a:r>
              <a:rPr lang="fi-FI" dirty="0" err="1" smtClean="0"/>
              <a:t>story</a:t>
            </a:r>
            <a:r>
              <a:rPr lang="fi-FI" dirty="0" smtClean="0"/>
              <a:t>”</a:t>
            </a:r>
            <a:endParaRPr lang="fi-FI" dirty="0"/>
          </a:p>
        </p:txBody>
      </p:sp>
      <p:pic>
        <p:nvPicPr>
          <p:cNvPr id="7" name="D9Ihs241zeg"/>
          <p:cNvPicPr>
            <a:picLocks noGrp="1" noRot="1" noChangeAspect="1"/>
          </p:cNvPicPr>
          <p:nvPr>
            <p:ph sz="half" idx="1"/>
            <a:videoFile r:link="rId1"/>
          </p:nvPr>
        </p:nvPicPr>
        <p:blipFill>
          <a:blip r:embed="rId4"/>
          <a:stretch>
            <a:fillRect/>
          </a:stretch>
        </p:blipFill>
        <p:spPr>
          <a:xfrm>
            <a:off x="2152650" y="2327564"/>
            <a:ext cx="3886200" cy="2766724"/>
          </a:xfrm>
          <a:prstGeom prst="rect">
            <a:avLst/>
          </a:prstGeom>
        </p:spPr>
      </p:pic>
      <p:sp>
        <p:nvSpPr>
          <p:cNvPr id="2" name="Content Placeholder 1"/>
          <p:cNvSpPr>
            <a:spLocks noGrp="1"/>
          </p:cNvSpPr>
          <p:nvPr>
            <p:ph sz="half" idx="2"/>
          </p:nvPr>
        </p:nvSpPr>
        <p:spPr/>
        <p:txBody>
          <a:bodyPr>
            <a:normAutofit fontScale="92500" lnSpcReduction="20000"/>
          </a:bodyPr>
          <a:lstStyle/>
          <a:p>
            <a:r>
              <a:rPr lang="fi-FI" dirty="0" smtClean="0"/>
              <a:t>Kaikkien oppilaiden moninaiset taustat </a:t>
            </a:r>
            <a:r>
              <a:rPr lang="fi-FI" dirty="0"/>
              <a:t>ja </a:t>
            </a:r>
            <a:r>
              <a:rPr lang="fi-FI" dirty="0" smtClean="0"/>
              <a:t>kielitaidot </a:t>
            </a:r>
            <a:r>
              <a:rPr lang="fi-FI" dirty="0" smtClean="0">
                <a:sym typeface="Wingdings" panose="05000000000000000000" pitchFamily="2" charset="2"/>
              </a:rPr>
              <a:t> </a:t>
            </a:r>
            <a:r>
              <a:rPr lang="fi-FI" dirty="0" smtClean="0"/>
              <a:t>Äidinkielisyys </a:t>
            </a:r>
            <a:r>
              <a:rPr lang="fi-FI" dirty="0"/>
              <a:t>illuusiona</a:t>
            </a:r>
            <a:r>
              <a:rPr lang="fi-FI" dirty="0" smtClean="0"/>
              <a:t>?</a:t>
            </a:r>
            <a:endParaRPr lang="fi-FI" dirty="0"/>
          </a:p>
          <a:p>
            <a:r>
              <a:rPr lang="fi-FI" dirty="0"/>
              <a:t>Ei ole homogeenista ”suomea”, ”Suomea” tai ”suomalaisuutta”, johon voisi </a:t>
            </a:r>
            <a:r>
              <a:rPr lang="fi-FI" dirty="0" smtClean="0"/>
              <a:t>integroitua</a:t>
            </a:r>
          </a:p>
          <a:p>
            <a:endParaRPr lang="fi-FI" dirty="0" smtClean="0"/>
          </a:p>
          <a:p>
            <a:r>
              <a:rPr lang="fi-FI" dirty="0" smtClean="0"/>
              <a:t>tilanteisten </a:t>
            </a:r>
            <a:r>
              <a:rPr lang="fi-FI" dirty="0"/>
              <a:t>kielten oppiminen on </a:t>
            </a:r>
            <a:r>
              <a:rPr lang="fi-FI" dirty="0" err="1"/>
              <a:t>monensuuntainen</a:t>
            </a:r>
            <a:r>
              <a:rPr lang="fi-FI" dirty="0"/>
              <a:t> prosessi</a:t>
            </a:r>
          </a:p>
          <a:p>
            <a:r>
              <a:rPr lang="fi-FI" dirty="0"/>
              <a:t>Oppiminen on riippuvaista mahdollisuuksista käyttää kieltä</a:t>
            </a:r>
          </a:p>
          <a:p>
            <a:pPr lvl="1"/>
            <a:r>
              <a:rPr lang="fi-FI" dirty="0"/>
              <a:t>Osallisuus, </a:t>
            </a:r>
            <a:r>
              <a:rPr lang="fi-FI" dirty="0" err="1"/>
              <a:t>tekijyys</a:t>
            </a:r>
            <a:r>
              <a:rPr lang="fi-FI" dirty="0"/>
              <a:t>, omistajuus </a:t>
            </a:r>
            <a:r>
              <a:rPr lang="fi-FI" dirty="0">
                <a:sym typeface="Wingdings" panose="05000000000000000000" pitchFamily="2" charset="2"/>
              </a:rPr>
              <a:t> identiteettityö</a:t>
            </a:r>
            <a:endParaRPr lang="fi-FI" dirty="0"/>
          </a:p>
          <a:p>
            <a:pPr marL="0" indent="0">
              <a:buNone/>
            </a:pPr>
            <a:endParaRPr lang="fi-FI" dirty="0"/>
          </a:p>
        </p:txBody>
      </p:sp>
    </p:spTree>
    <p:extLst>
      <p:ext uri="{BB962C8B-B14F-4D97-AF65-F5344CB8AC3E}">
        <p14:creationId xmlns:p14="http://schemas.microsoft.com/office/powerpoint/2010/main" val="1237841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defTabSz="342900">
              <a:defRPr/>
            </a:pPr>
            <a:r>
              <a:rPr lang="fi-FI" sz="675" dirty="0">
                <a:solidFill>
                  <a:prstClr val="black">
                    <a:tint val="75000"/>
                  </a:prstClr>
                </a:solidFill>
                <a:latin typeface="Trebuchet MS" panose="020B0603020202020204"/>
              </a:rPr>
              <a:t>sanna.s.mustonen@jyu.fi</a:t>
            </a:r>
          </a:p>
        </p:txBody>
      </p:sp>
      <p:pic>
        <p:nvPicPr>
          <p:cNvPr id="5" name="Content Placeholder 4"/>
          <p:cNvPicPr>
            <a:picLocks noGrp="1" noChangeAspect="1"/>
          </p:cNvPicPr>
          <p:nvPr>
            <p:ph idx="4294967295"/>
          </p:nvPr>
        </p:nvPicPr>
        <p:blipFill>
          <a:blip r:embed="rId3"/>
          <a:stretch>
            <a:fillRect/>
          </a:stretch>
        </p:blipFill>
        <p:spPr>
          <a:xfrm>
            <a:off x="3935761" y="944725"/>
            <a:ext cx="4428492" cy="4945379"/>
          </a:xfrm>
          <a:prstGeom prst="rect">
            <a:avLst/>
          </a:prstGeom>
        </p:spPr>
      </p:pic>
    </p:spTree>
    <p:extLst>
      <p:ext uri="{BB962C8B-B14F-4D97-AF65-F5344CB8AC3E}">
        <p14:creationId xmlns:p14="http://schemas.microsoft.com/office/powerpoint/2010/main" val="3561000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TotalTime>
  <Words>1838</Words>
  <Application>Microsoft Office PowerPoint</Application>
  <PresentationFormat>Widescreen</PresentationFormat>
  <Paragraphs>260</Paragraphs>
  <Slides>17</Slides>
  <Notes>16</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Times New Roman</vt:lpstr>
      <vt:lpstr>Trebuchet MS</vt:lpstr>
      <vt:lpstr>Tw Cen MT</vt:lpstr>
      <vt:lpstr>Wingdings</vt:lpstr>
      <vt:lpstr>Droplet</vt:lpstr>
      <vt:lpstr>PowerPoint Presentation</vt:lpstr>
      <vt:lpstr>Monikielisyys</vt:lpstr>
      <vt:lpstr> Mitä kieli on – muuttunut näkökulma</vt:lpstr>
      <vt:lpstr>Nollakielitaitoinen? Ummikko?</vt:lpstr>
      <vt:lpstr>Kielet rinnakkain</vt:lpstr>
      <vt:lpstr>Translanguaging  – kielten limittäinen käyttö</vt:lpstr>
      <vt:lpstr>Translanguaging  – kielten limittäinen käyttö</vt:lpstr>
      <vt:lpstr>”The danger of a single story”</vt:lpstr>
      <vt:lpstr>PowerPoint Presentation</vt:lpstr>
      <vt:lpstr>PowerPoint Presentation</vt:lpstr>
      <vt:lpstr>Translanguaging mahdollistaa vuorovaikutuksen etenemisen ja oikea-aikaisen tuen; tukee myös kohdekielen oppimista</vt:lpstr>
      <vt:lpstr>Kielitaito kehittyy kohtaamisten ja tilanteiden myötä  </vt:lpstr>
      <vt:lpstr>Tilanne haltuun!</vt:lpstr>
      <vt:lpstr>Kielipedagogiset uomat </vt:lpstr>
      <vt:lpstr> Käyttö – merkitys – muoto </vt:lpstr>
      <vt:lpstr>Funktionaalinen jatkumo</vt:lpstr>
      <vt:lpstr>Autenttinen teksti ei riitä</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Mustonen, Sanna</dc:creator>
  <cp:lastModifiedBy>Mustonen, Sanna</cp:lastModifiedBy>
  <cp:revision>1</cp:revision>
  <dcterms:created xsi:type="dcterms:W3CDTF">2018-01-30T09:50:22Z</dcterms:created>
  <dcterms:modified xsi:type="dcterms:W3CDTF">2018-01-30T09:54:17Z</dcterms:modified>
</cp:coreProperties>
</file>