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413" r:id="rId5"/>
    <p:sldId id="403" r:id="rId6"/>
    <p:sldId id="418" r:id="rId7"/>
    <p:sldId id="420" r:id="rId8"/>
    <p:sldId id="421" r:id="rId9"/>
    <p:sldId id="419" r:id="rId10"/>
    <p:sldId id="422" r:id="rId11"/>
    <p:sldId id="423" r:id="rId12"/>
  </p:sldIdLst>
  <p:sldSz cx="12192000" cy="6858000"/>
  <p:notesSz cx="6797675" cy="9928225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74" autoAdjust="0"/>
    <p:restoredTop sz="95405" autoAdjust="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3B50-79E5-43DD-849F-F07320CF5FAC}" type="datetimeFigureOut">
              <a:rPr lang="fi-FI" smtClean="0"/>
              <a:t>3.5.2019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401C9-A6B7-4779-AD91-866043A130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616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9BE13-A02D-41B0-9206-767C0A14F32D}" type="datetimeFigureOut">
              <a:rPr lang="fi-FI" smtClean="0"/>
              <a:t>3.5.2019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7361"/>
            <a:ext cx="5438775" cy="39106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4EDB2-8022-483D-BB0D-3EC9DBA059A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814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Monipuoliset tehtävätyypit:</a:t>
            </a:r>
          </a:p>
          <a:p>
            <a:pPr marL="171450" indent="-171450">
              <a:buFontTx/>
              <a:buChar char="-"/>
            </a:pPr>
            <a:r>
              <a:rPr lang="fi-FI" dirty="0" smtClean="0"/>
              <a:t>Yhdistelytehtävät</a:t>
            </a:r>
          </a:p>
          <a:p>
            <a:pPr marL="171450" indent="-171450">
              <a:buFontTx/>
              <a:buChar char="-"/>
            </a:pPr>
            <a:r>
              <a:rPr lang="fi-FI" dirty="0" smtClean="0"/>
              <a:t>Nimeämistehtävät</a:t>
            </a:r>
          </a:p>
          <a:p>
            <a:pPr marL="171450" indent="-171450">
              <a:buFontTx/>
              <a:buChar char="-"/>
            </a:pPr>
            <a:r>
              <a:rPr lang="fi-FI" dirty="0" smtClean="0"/>
              <a:t>Järjestelytehtävät</a:t>
            </a:r>
          </a:p>
          <a:p>
            <a:pPr marL="171450" indent="-171450">
              <a:buFontTx/>
              <a:buChar char="-"/>
            </a:pPr>
            <a:r>
              <a:rPr lang="fi-FI" dirty="0" smtClean="0"/>
              <a:t>Käsitteiden määrittelyt</a:t>
            </a:r>
          </a:p>
          <a:p>
            <a:pPr marL="171450" indent="-171450">
              <a:buFontTx/>
              <a:buChar char="-"/>
            </a:pPr>
            <a:r>
              <a:rPr lang="fi-FI" dirty="0" smtClean="0"/>
              <a:t>Piirtämistehtävät</a:t>
            </a:r>
          </a:p>
          <a:p>
            <a:pPr marL="171450" indent="-171450">
              <a:buFontTx/>
              <a:buChar char="-"/>
            </a:pPr>
            <a:r>
              <a:rPr lang="fi-FI" dirty="0" smtClean="0"/>
              <a:t>Vastausvaihtoehtojen antaminen</a:t>
            </a:r>
          </a:p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4EDB2-8022-483D-BB0D-3EC9DBA059A1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659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4EDB2-8022-483D-BB0D-3EC9DBA059A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16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in partnership and communality is a key factor in promoting the wellbeing of children and young people and the prevention of exclusion</a:t>
            </a:r>
            <a:r>
              <a:rPr lang="en-US" dirty="0" smtClean="0"/>
              <a:t>The pupils set goals, solve problems and assess their learning based on set targets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6D60-F5D1-4EE4-A30A-80DEDB1B58A0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367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in partnership and communality is a key factor in promoting the wellbeing of children and young people and the prevention of exclusion</a:t>
            </a:r>
            <a:r>
              <a:rPr lang="en-US" dirty="0" smtClean="0"/>
              <a:t>The pupils set goals, solve problems and assess their learning based on set targets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6D60-F5D1-4EE4-A30A-80DEDB1B58A0}" type="slidenum">
              <a:rPr lang="fi-FI" smtClean="0"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433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Experience in partnership and communality is a key factor in promoting the wellbeing of children and young people and the prevention of exclusion</a:t>
            </a:r>
            <a:r>
              <a:rPr lang="en-US" dirty="0" smtClean="0"/>
              <a:t>The pupils set goals, solve problems and assess their learning based on set targets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6D60-F5D1-4EE4-A30A-80DEDB1B58A0}" type="slidenum">
              <a:rPr lang="fi-FI" smtClean="0"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2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939959" y="1065319"/>
            <a:ext cx="10104598" cy="3509963"/>
          </a:xfrm>
        </p:spPr>
        <p:txBody>
          <a:bodyPr anchor="b">
            <a:noAutofit/>
          </a:bodyPr>
          <a:lstStyle>
            <a:lvl1pPr indent="0" algn="l">
              <a:lnSpc>
                <a:spcPts val="13000"/>
              </a:lnSpc>
              <a:spcAft>
                <a:spcPts val="0"/>
              </a:spcAft>
              <a:defRPr lang="fi-FI" sz="13000" dirty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</a:t>
            </a:r>
            <a:br>
              <a:rPr lang="fi-FI" dirty="0"/>
            </a:br>
            <a:r>
              <a:rPr lang="fi-FI" dirty="0"/>
              <a:t>otsikko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979714" y="5184001"/>
            <a:ext cx="7587637" cy="6154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Etunimi Sukunimi | Titteli</a:t>
            </a:r>
          </a:p>
        </p:txBody>
      </p:sp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47068" y="5208715"/>
            <a:ext cx="1887152" cy="9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84BD00"/>
                </a:solidFill>
              </a:defRPr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84BD00"/>
              </a:buClr>
              <a:defRPr/>
            </a:lvl1pPr>
            <a:lvl2pPr>
              <a:buClr>
                <a:srgbClr val="84BD00"/>
              </a:buClr>
              <a:defRPr/>
            </a:lvl2pPr>
            <a:lvl3pPr>
              <a:buClr>
                <a:srgbClr val="84BD00"/>
              </a:buClr>
              <a:defRPr/>
            </a:lvl3pPr>
            <a:lvl4pPr>
              <a:buClr>
                <a:srgbClr val="84BD00"/>
              </a:buClr>
              <a:defRPr/>
            </a:lvl4pPr>
            <a:lvl5pPr>
              <a:buClr>
                <a:srgbClr val="84BD00"/>
              </a:buClr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8830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928257"/>
            <a:ext cx="10515600" cy="1001486"/>
          </a:xfrm>
        </p:spPr>
        <p:txBody>
          <a:bodyPr anchor="b">
            <a:no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väliotsikko</a:t>
            </a:r>
          </a:p>
        </p:txBody>
      </p:sp>
    </p:spTree>
    <p:extLst>
      <p:ext uri="{BB962C8B-B14F-4D97-AF65-F5344CB8AC3E}">
        <p14:creationId xmlns:p14="http://schemas.microsoft.com/office/powerpoint/2010/main" val="349079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560737" y="762000"/>
            <a:ext cx="5657385" cy="939574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4817328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60737" y="1869168"/>
            <a:ext cx="5657385" cy="3862559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1685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i-FI" dirty="0"/>
              <a:t>Lisää kuva</a:t>
            </a:r>
          </a:p>
        </p:txBody>
      </p:sp>
      <p:sp>
        <p:nvSpPr>
          <p:cNvPr id="10" name="Otsikko 1"/>
          <p:cNvSpPr>
            <a:spLocks noGrp="1"/>
          </p:cNvSpPr>
          <p:nvPr>
            <p:ph type="title" hasCustomPrompt="1"/>
          </p:nvPr>
        </p:nvSpPr>
        <p:spPr>
          <a:xfrm>
            <a:off x="905107" y="1912434"/>
            <a:ext cx="5986346" cy="3033131"/>
          </a:xfrm>
        </p:spPr>
        <p:txBody>
          <a:bodyPr anchor="b">
            <a:noAutofit/>
          </a:bodyPr>
          <a:lstStyle>
            <a:lvl1pPr algn="l">
              <a:defRPr sz="8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otsikko </a:t>
            </a:r>
            <a:br>
              <a:rPr lang="fi-FI" dirty="0"/>
            </a:br>
            <a:r>
              <a:rPr lang="fi-FI" dirty="0"/>
              <a:t>/ kuvanosto</a:t>
            </a:r>
          </a:p>
        </p:txBody>
      </p:sp>
    </p:spTree>
    <p:extLst>
      <p:ext uri="{BB962C8B-B14F-4D97-AF65-F5344CB8AC3E}">
        <p14:creationId xmlns:p14="http://schemas.microsoft.com/office/powerpoint/2010/main" val="2038620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42299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232074"/>
            <a:ext cx="10515600" cy="1474219"/>
          </a:xfrm>
        </p:spPr>
        <p:txBody>
          <a:bodyPr anchor="b">
            <a:noAutofit/>
          </a:bodyPr>
          <a:lstStyle>
            <a:lvl1pPr algn="ctr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fi-FI" sz="9600" dirty="0"/>
              <a:t>Onnellinen Kerava.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52424" y="4595622"/>
            <a:ext cx="1887152" cy="99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2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751114"/>
            <a:ext cx="10515600" cy="939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Lisää otsikko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Otsikon paikkamerkki 1"/>
          <p:cNvSpPr txBox="1">
            <a:spLocks/>
          </p:cNvSpPr>
          <p:nvPr userDrawn="1"/>
        </p:nvSpPr>
        <p:spPr>
          <a:xfrm>
            <a:off x="8865217" y="6045081"/>
            <a:ext cx="2867722" cy="525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84BD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1800" dirty="0"/>
              <a:t>kerava.fi</a:t>
            </a:r>
          </a:p>
        </p:txBody>
      </p:sp>
    </p:spTree>
    <p:extLst>
      <p:ext uri="{BB962C8B-B14F-4D97-AF65-F5344CB8AC3E}">
        <p14:creationId xmlns:p14="http://schemas.microsoft.com/office/powerpoint/2010/main" val="319048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84BD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4BD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4BD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>
          <a:xfrm>
            <a:off x="2360023" y="2073497"/>
            <a:ext cx="8805960" cy="225014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3600" dirty="0" smtClean="0"/>
              <a:t>Tukea tuen järjestäjille</a:t>
            </a:r>
            <a:br>
              <a:rPr lang="fi-FI" sz="3600" dirty="0" smtClean="0"/>
            </a:br>
            <a:r>
              <a:rPr lang="fi-FI" sz="3600" dirty="0" smtClean="0"/>
              <a:t>Keravan suunnitelma 3.5.2019</a:t>
            </a:r>
            <a:r>
              <a:rPr lang="fi-FI" sz="3600" dirty="0" smtClean="0"/>
              <a:t/>
            </a:r>
            <a:br>
              <a:rPr lang="fi-FI" sz="3600" dirty="0" smtClean="0"/>
            </a:b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359541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52922" y="141514"/>
            <a:ext cx="7645324" cy="70621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Erityisluokat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23361" y="847724"/>
            <a:ext cx="7907382" cy="4621259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K-luokka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kymmenen oppilasta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erityisluokanopettaja ja koulunkäynninohjaaja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lv 19-20: 17 K-luokkaa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luokat </a:t>
            </a:r>
            <a:r>
              <a:rPr lang="fi-FI" sz="1400" dirty="0" err="1" smtClean="0"/>
              <a:t>Keravanjoen</a:t>
            </a:r>
            <a:r>
              <a:rPr lang="fi-FI" sz="1400" dirty="0" smtClean="0"/>
              <a:t>, Killan, Kurkelan, </a:t>
            </a:r>
            <a:r>
              <a:rPr lang="fi-FI" sz="1400" dirty="0" err="1" smtClean="0"/>
              <a:t>Päivölänlaakson</a:t>
            </a:r>
            <a:r>
              <a:rPr lang="fi-FI" sz="1400" dirty="0" smtClean="0"/>
              <a:t>, Savion ja </a:t>
            </a:r>
            <a:r>
              <a:rPr lang="fi-FI" sz="1400" dirty="0" err="1" smtClean="0"/>
              <a:t>Sompion</a:t>
            </a:r>
            <a:r>
              <a:rPr lang="fi-FI" sz="1400" dirty="0" smtClean="0"/>
              <a:t> kouluissa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i-FI" sz="1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L-luokka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pääsääntöisesti korkeintaan kahdeksan oppilasta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erityisluokanopettaja, oppilaiden ohjaaja ja kaksi koulunkäynninohjaajaa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lv 19-20: 5 L-luokkaa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luokat Savion koulussa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M-luokka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pääsääntöisesti korkeintaan kuusi oppilasta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opiskellaan oppiaineiden sijaan toiminta-alueittain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luokassa voi olla myös oppiaineittain opiskelevia oppilaita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erityisluokanopettaja, oppilaiden ohjaaja ja kolme koulunkäynninohjaajaa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lv 19-20: 1 luokka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luokka Savion koulussa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fi-FI" sz="1400" dirty="0" smtClean="0"/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P-luokka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hoidollisen tuen opetus, tiivis yhteistyö hoitavan tahon kanssa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usein oppilailla lyhennetty koulupäivä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kymmenen oppilasta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erityisluokanopettaja, oppilaiden ohjaaja ja koulunkäynninohjaaja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es-2-luokan </a:t>
            </a:r>
            <a:r>
              <a:rPr lang="fi-FI" sz="1400" dirty="0" err="1" smtClean="0"/>
              <a:t>resurssointi</a:t>
            </a:r>
            <a:r>
              <a:rPr lang="fi-FI" sz="1400" dirty="0" smtClean="0"/>
              <a:t> mietittävä lukuvuodelle 19-20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 smtClean="0"/>
              <a:t>lv 19-20. 3 luokkaa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i-FI" sz="1400" dirty="0"/>
              <a:t>l</a:t>
            </a:r>
            <a:r>
              <a:rPr lang="fi-FI" sz="1400" dirty="0" smtClean="0"/>
              <a:t>uokat </a:t>
            </a:r>
            <a:r>
              <a:rPr lang="fi-FI" sz="1400" dirty="0" err="1" smtClean="0"/>
              <a:t>Sompion</a:t>
            </a:r>
            <a:r>
              <a:rPr lang="fi-FI" sz="1400" dirty="0" smtClean="0"/>
              <a:t> koulussa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4023360" cy="685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86325" y="350144"/>
            <a:ext cx="7029450" cy="712302"/>
          </a:xfrm>
        </p:spPr>
        <p:txBody>
          <a:bodyPr>
            <a:noAutofit/>
          </a:bodyPr>
          <a:lstStyle/>
          <a:p>
            <a:r>
              <a:rPr lang="fi-FI" sz="2800" dirty="0" smtClean="0"/>
              <a:t>Erityisluokat lukuvuonna 2019-2020</a:t>
            </a:r>
            <a:br>
              <a:rPr lang="fi-FI" sz="2800" dirty="0" smtClean="0"/>
            </a:br>
            <a:r>
              <a:rPr lang="fi-FI" sz="2800" dirty="0" smtClean="0"/>
              <a:t>tilanne 15.3.2019</a:t>
            </a:r>
            <a:endParaRPr lang="fi-FI" sz="2800" dirty="0"/>
          </a:p>
        </p:txBody>
      </p:sp>
      <p:graphicFrame>
        <p:nvGraphicFramePr>
          <p:cNvPr id="5" name="Sisällön paikkamerkki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74163552"/>
              </p:ext>
            </p:extLst>
          </p:nvPr>
        </p:nvGraphicFramePr>
        <p:xfrm>
          <a:off x="4615542" y="1330779"/>
          <a:ext cx="7053944" cy="509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53313">
                  <a:extLst>
                    <a:ext uri="{9D8B030D-6E8A-4147-A177-3AD203B41FA5}">
                      <a16:colId xmlns:a16="http://schemas.microsoft.com/office/drawing/2014/main" val="4243040341"/>
                    </a:ext>
                  </a:extLst>
                </a:gridCol>
                <a:gridCol w="3023800">
                  <a:extLst>
                    <a:ext uri="{9D8B030D-6E8A-4147-A177-3AD203B41FA5}">
                      <a16:colId xmlns:a16="http://schemas.microsoft.com/office/drawing/2014/main" val="1626003231"/>
                    </a:ext>
                  </a:extLst>
                </a:gridCol>
                <a:gridCol w="1776831">
                  <a:extLst>
                    <a:ext uri="{9D8B030D-6E8A-4147-A177-3AD203B41FA5}">
                      <a16:colId xmlns:a16="http://schemas.microsoft.com/office/drawing/2014/main" val="3281185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Erityisluokat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Luokkien määrä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49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Ahjon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740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Ali-Keravan</a:t>
                      </a:r>
                      <a:r>
                        <a:rPr lang="fi-FI" baseline="0" dirty="0" smtClean="0"/>
                        <a:t>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369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Kalevan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11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Keravanjoen</a:t>
                      </a:r>
                      <a:r>
                        <a:rPr lang="fi-FI" dirty="0" smtClean="0"/>
                        <a:t>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1K</a:t>
                      </a:r>
                      <a:r>
                        <a:rPr lang="fi-FI" baseline="0" dirty="0" smtClean="0"/>
                        <a:t> ja 7-9K 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04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Keskuskoulu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139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Killan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1-2 K, 3-4K ja 6K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3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026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Kurkelan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2-3K, 4K, 5-6K, 7K,</a:t>
                      </a:r>
                      <a:r>
                        <a:rPr lang="fi-FI" baseline="0" dirty="0" smtClean="0"/>
                        <a:t> 8K ja 9K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02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Päivölänlaakson</a:t>
                      </a:r>
                      <a:r>
                        <a:rPr lang="fi-FI" dirty="0" smtClean="0"/>
                        <a:t>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2-3K, 4K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2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55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Savion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1-2K, 3-5K, 4K, 6K, L1, L2, L3, L4, L5 ja M1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10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04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Sompion</a:t>
                      </a:r>
                      <a:r>
                        <a:rPr lang="fi-FI" dirty="0" smtClean="0"/>
                        <a:t> koulu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7K, 8K,</a:t>
                      </a:r>
                      <a:r>
                        <a:rPr lang="fi-FI" baseline="0" dirty="0" smtClean="0"/>
                        <a:t> 9K, es-2P, 3-6P ja 7-9P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 smtClean="0"/>
                        <a:t>6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97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Svenskbacka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skola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54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i-FI" dirty="0" smtClean="0"/>
                        <a:t>Yhteensä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29 luokkaa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79370"/>
                  </a:ext>
                </a:extLst>
              </a:tr>
            </a:tbl>
          </a:graphicData>
        </a:graphic>
      </p:graphicFrame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4188823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7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04104" y="386542"/>
            <a:ext cx="5732819" cy="992250"/>
          </a:xfrm>
        </p:spPr>
        <p:txBody>
          <a:bodyPr>
            <a:normAutofit/>
          </a:bodyPr>
          <a:lstStyle/>
          <a:p>
            <a:r>
              <a:rPr lang="fi-FI" sz="3200" dirty="0" smtClean="0"/>
              <a:t> </a:t>
            </a:r>
            <a:endParaRPr lang="fi-FI" sz="32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04104" y="612438"/>
            <a:ext cx="6236208" cy="4646871"/>
          </a:xfrm>
        </p:spPr>
        <p:txBody>
          <a:bodyPr>
            <a:normAutofit fontScale="92500" lnSpcReduction="20000"/>
          </a:bodyPr>
          <a:lstStyle/>
          <a:p>
            <a:endParaRPr lang="fi-FI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i-FI" sz="14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Suomi on sitoutunut:</a:t>
            </a:r>
          </a:p>
          <a:p>
            <a:pPr lvl="1"/>
            <a:r>
              <a:rPr lang="fi-FI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Salamancan</a:t>
            </a:r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sopimus 1994</a:t>
            </a:r>
          </a:p>
          <a:p>
            <a:pPr lvl="1"/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Vammaisten henkilöiden oikeuksia koskeva yleissopimus 2016</a:t>
            </a:r>
          </a:p>
          <a:p>
            <a:pPr lvl="1"/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Kestävän kehityksen tavoitteet 2016</a:t>
            </a:r>
          </a:p>
          <a:p>
            <a:pPr lvl="1"/>
            <a:endParaRPr lang="fi-FI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OPS</a:t>
            </a:r>
          </a:p>
          <a:p>
            <a:pPr lvl="1"/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Oppilaan saaman tuen tulee olla joustavaa, pitkäjänteisesti suunniteltua ja tuen tarpeen mukaan muuttuvaa. Tukea annetaan niin kauan sekä sen tasoisena ja muotoisena kuin se on tarpeellista.</a:t>
            </a:r>
          </a:p>
          <a:p>
            <a:pPr marL="457200" lvl="1" indent="0">
              <a:buNone/>
            </a:pPr>
            <a:endParaRPr lang="fi-FI" sz="18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/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Tuki annetaan oppilaalle ensisijaisesti omassa opetusryhmässä ja koulussa erilaisin joustavin järjestelyin, ellei oppilaan etu tuen antamiseksi välttämättä edellytä </a:t>
            </a:r>
            <a:r>
              <a:rPr lang="fi-FI" sz="18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opilaan</a:t>
            </a:r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siirtämistä toiseen opetusryhmään tai kouluun. </a:t>
            </a:r>
          </a:p>
          <a:p>
            <a:pPr lvl="1"/>
            <a:r>
              <a:rPr lang="fi-FI" sz="18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Perusopetusta kehitetään inkluusioperiaatteen mukaisesti.</a:t>
            </a:r>
            <a:endParaRPr lang="fi-FI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6542"/>
            <a:ext cx="5091289" cy="5639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sällön paikkamerkki 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77091"/>
            <a:ext cx="5266140" cy="6580909"/>
          </a:xfrm>
          <a:prstGeom prst="rect">
            <a:avLst/>
          </a:prstGeom>
        </p:spPr>
      </p:pic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5560737" y="1445624"/>
            <a:ext cx="5657385" cy="4286104"/>
          </a:xfrm>
        </p:spPr>
        <p:txBody>
          <a:bodyPr>
            <a:normAutofit fontScale="55000" lnSpcReduction="20000"/>
          </a:bodyPr>
          <a:lstStyle/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Keravalla erityisessä tuessa on 12 % peruskouluikäisistä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. Valtakunnallisesti erityisen tuen piirissä opiskelee 7,7 % (2017)</a:t>
            </a:r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Keravalla yleisopetuksessa opiskelevista oppilaista 2,4 % on erityisessä tuessa. Valtakunnallisesti 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19.7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% 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erityisen tuen oppilaista opiskelee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yleisopetuksessa.</a:t>
            </a:r>
          </a:p>
          <a:p>
            <a:pPr marL="0" indent="0">
              <a:buNone/>
            </a:pPr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Keravalla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on yksi erityisopettaja/erityisluokanopettaja 67 oppilasta kohti. Resurssi on huomattavasti OAJ:n suositusta parempi (yksi 100 oppilasta kohti).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Jos hoidollisen tuen oppilaat ja Savion vammaisopetuksen luokat jätetään ulkopuolelle, on Keravalla yksi erityisopettaja/erityisluokanopettaja 80 oppilasta kohti. </a:t>
            </a:r>
            <a:endParaRPr lang="fi-FI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Koulutulokkaista 20 sijoittuu erityisluokille eli noin 5 %. Koulutulokkaita on 383 oppilasta. </a:t>
            </a:r>
          </a:p>
          <a:p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Esiopetusikäisistä </a:t>
            </a:r>
            <a:r>
              <a:rPr lang="fi-FI" dirty="0" smtClean="0">
                <a:solidFill>
                  <a:srgbClr val="000000"/>
                </a:solidFill>
                <a:latin typeface="Calibri" panose="020F0502020204030204" pitchFamily="34" charset="0"/>
              </a:rPr>
              <a:t>kolme </a:t>
            </a:r>
            <a:r>
              <a:rPr lang="fi-FI" dirty="0">
                <a:solidFill>
                  <a:srgbClr val="000000"/>
                </a:solidFill>
                <a:latin typeface="Calibri" panose="020F0502020204030204" pitchFamily="34" charset="0"/>
              </a:rPr>
              <a:t>sijoittuu Savion koulun L-luokalle.</a:t>
            </a:r>
          </a:p>
          <a:p>
            <a:endParaRPr lang="fi-FI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142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1872" y="488572"/>
            <a:ext cx="10334846" cy="589179"/>
          </a:xfrm>
        </p:spPr>
        <p:txBody>
          <a:bodyPr>
            <a:noAutofit/>
          </a:bodyPr>
          <a:lstStyle/>
          <a:p>
            <a:r>
              <a:rPr lang="fi-FI" dirty="0" smtClean="0"/>
              <a:t>Toimenpiteitä 2018-2019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20726" y="1488559"/>
            <a:ext cx="10711928" cy="4805916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Kasvun</a:t>
            </a:r>
            <a:r>
              <a:rPr lang="en-US" sz="1600" dirty="0" smtClean="0"/>
              <a:t> ja </a:t>
            </a:r>
            <a:r>
              <a:rPr lang="en-US" sz="1600" dirty="0" err="1" smtClean="0"/>
              <a:t>oppimisen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johtaja</a:t>
            </a:r>
            <a:r>
              <a:rPr lang="en-US" sz="1600" dirty="0" smtClean="0"/>
              <a:t> on </a:t>
            </a:r>
            <a:r>
              <a:rPr lang="en-US" sz="1600" dirty="0" err="1" smtClean="0"/>
              <a:t>keskustellut</a:t>
            </a:r>
            <a:r>
              <a:rPr lang="en-US" sz="1600" dirty="0" smtClean="0"/>
              <a:t> ja </a:t>
            </a:r>
            <a:r>
              <a:rPr lang="en-US" sz="1600" dirty="0" err="1" smtClean="0"/>
              <a:t>mallintanut</a:t>
            </a:r>
            <a:r>
              <a:rPr lang="en-US" sz="1600" dirty="0" smtClean="0"/>
              <a:t>/</a:t>
            </a:r>
            <a:r>
              <a:rPr lang="en-US" sz="1600" dirty="0" err="1" smtClean="0"/>
              <a:t>ohjannut</a:t>
            </a:r>
            <a:r>
              <a:rPr lang="en-US" sz="1600" dirty="0" smtClean="0"/>
              <a:t> </a:t>
            </a:r>
            <a:r>
              <a:rPr lang="en-US" sz="1600" dirty="0" err="1" smtClean="0"/>
              <a:t>toimintakulttuurin</a:t>
            </a:r>
            <a:r>
              <a:rPr lang="en-US" sz="1600" dirty="0" smtClean="0"/>
              <a:t> ja </a:t>
            </a:r>
            <a:r>
              <a:rPr lang="en-US" sz="1600" dirty="0" err="1" smtClean="0"/>
              <a:t>rakenteiden</a:t>
            </a:r>
            <a:r>
              <a:rPr lang="en-US" sz="1600" dirty="0" smtClean="0"/>
              <a:t> </a:t>
            </a:r>
            <a:r>
              <a:rPr lang="en-US" sz="1600" dirty="0" err="1" smtClean="0"/>
              <a:t>kehittämistä</a:t>
            </a:r>
            <a:r>
              <a:rPr lang="en-US" sz="1600" dirty="0" smtClean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inkluusionja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antamisen</a:t>
            </a:r>
            <a:r>
              <a:rPr lang="en-US" sz="1600" dirty="0" smtClean="0"/>
              <a:t> </a:t>
            </a:r>
            <a:r>
              <a:rPr lang="en-US" sz="1600" dirty="0" err="1" smtClean="0"/>
              <a:t>näkökulmasta</a:t>
            </a:r>
            <a:r>
              <a:rPr lang="en-US" sz="1600" dirty="0" smtClean="0"/>
              <a:t> </a:t>
            </a:r>
            <a:r>
              <a:rPr lang="en-US" sz="1600" dirty="0" err="1" smtClean="0"/>
              <a:t>yleisopetuksessa</a:t>
            </a:r>
            <a:r>
              <a:rPr lang="en-US" sz="1600" dirty="0" smtClean="0"/>
              <a:t> </a:t>
            </a:r>
            <a:r>
              <a:rPr lang="en-US" sz="1600" dirty="0" err="1" smtClean="0"/>
              <a:t>oppilashuollon</a:t>
            </a:r>
            <a:r>
              <a:rPr lang="en-US" sz="1600" dirty="0" smtClean="0"/>
              <a:t>, </a:t>
            </a:r>
            <a:r>
              <a:rPr lang="en-US" sz="1600" dirty="0" err="1" smtClean="0"/>
              <a:t>päiväkodinjohtajien</a:t>
            </a:r>
            <a:r>
              <a:rPr lang="en-US" sz="1600" dirty="0" smtClean="0"/>
              <a:t>, </a:t>
            </a:r>
            <a:r>
              <a:rPr lang="en-US" sz="1600" dirty="0" err="1" smtClean="0"/>
              <a:t>rehtorien</a:t>
            </a:r>
            <a:r>
              <a:rPr lang="en-US" sz="1600" dirty="0" smtClean="0"/>
              <a:t> ja </a:t>
            </a:r>
            <a:r>
              <a:rPr lang="en-US" sz="1600" dirty="0" err="1" smtClean="0"/>
              <a:t>varhaiskasvatuksen</a:t>
            </a:r>
            <a:r>
              <a:rPr lang="en-US" sz="1600" dirty="0" smtClean="0"/>
              <a:t> </a:t>
            </a:r>
            <a:r>
              <a:rPr lang="en-US" sz="1600" dirty="0" err="1" smtClean="0"/>
              <a:t>erityisopettajien</a:t>
            </a:r>
            <a:r>
              <a:rPr lang="en-US" sz="1600" dirty="0" smtClean="0"/>
              <a:t> </a:t>
            </a:r>
            <a:r>
              <a:rPr lang="en-US" sz="1600" dirty="0" err="1" smtClean="0"/>
              <a:t>kanssa</a:t>
            </a:r>
            <a:r>
              <a:rPr lang="en-US" sz="1600" dirty="0" smtClean="0"/>
              <a:t> </a:t>
            </a:r>
            <a:r>
              <a:rPr lang="en-US" sz="1600" dirty="0" err="1" smtClean="0"/>
              <a:t>koulutulokasprosessiin</a:t>
            </a:r>
            <a:r>
              <a:rPr lang="en-US" sz="1600" dirty="0" smtClean="0"/>
              <a:t> </a:t>
            </a:r>
            <a:r>
              <a:rPr lang="en-US" sz="1600" dirty="0" err="1" smtClean="0"/>
              <a:t>littyen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Keskustelu</a:t>
            </a:r>
            <a:r>
              <a:rPr lang="en-US" sz="1600" dirty="0" smtClean="0"/>
              <a:t> </a:t>
            </a:r>
            <a:r>
              <a:rPr lang="en-US" sz="1600" dirty="0" err="1" smtClean="0"/>
              <a:t>eskaritulokkaiden</a:t>
            </a:r>
            <a:r>
              <a:rPr lang="en-US" sz="1600" dirty="0" smtClean="0"/>
              <a:t> </a:t>
            </a:r>
            <a:r>
              <a:rPr lang="en-US" sz="1600" dirty="0" err="1" smtClean="0"/>
              <a:t>ohjautumisesta</a:t>
            </a:r>
            <a:r>
              <a:rPr lang="en-US" sz="1600" dirty="0" smtClean="0"/>
              <a:t> </a:t>
            </a:r>
            <a:r>
              <a:rPr lang="en-US" sz="1600" dirty="0" err="1" smtClean="0"/>
              <a:t>varhaiskasvatuksen</a:t>
            </a:r>
            <a:r>
              <a:rPr lang="en-US" sz="1600" dirty="0" smtClean="0"/>
              <a:t> </a:t>
            </a:r>
            <a:r>
              <a:rPr lang="en-US" sz="1600" dirty="0" err="1" smtClean="0"/>
              <a:t>erityisopettajien</a:t>
            </a:r>
            <a:r>
              <a:rPr lang="en-US" sz="1600" dirty="0" smtClean="0"/>
              <a:t> ja </a:t>
            </a:r>
            <a:r>
              <a:rPr lang="en-US" sz="1600" dirty="0" err="1" smtClean="0"/>
              <a:t>päiväkodinjohtajien</a:t>
            </a:r>
            <a:r>
              <a:rPr lang="en-US" sz="1600" dirty="0" smtClean="0"/>
              <a:t> </a:t>
            </a:r>
            <a:r>
              <a:rPr lang="en-US" sz="1600" dirty="0" err="1" smtClean="0"/>
              <a:t>kanssa</a:t>
            </a:r>
            <a:endParaRPr lang="en-US" sz="1600" dirty="0" smtClean="0"/>
          </a:p>
          <a:p>
            <a:r>
              <a:rPr lang="en-US" sz="1600" dirty="0" err="1" smtClean="0"/>
              <a:t>Keskustelu</a:t>
            </a:r>
            <a:r>
              <a:rPr lang="en-US" sz="1600" dirty="0" smtClean="0"/>
              <a:t> </a:t>
            </a:r>
            <a:r>
              <a:rPr lang="en-US" sz="1600" dirty="0" err="1" smtClean="0"/>
              <a:t>rehtoreiden</a:t>
            </a:r>
            <a:r>
              <a:rPr lang="en-US" sz="1600" dirty="0" smtClean="0"/>
              <a:t> </a:t>
            </a:r>
            <a:r>
              <a:rPr lang="en-US" sz="1600" dirty="0" err="1" smtClean="0"/>
              <a:t>kanssa</a:t>
            </a:r>
            <a:r>
              <a:rPr lang="en-US" sz="1600" dirty="0" smtClean="0"/>
              <a:t> </a:t>
            </a:r>
            <a:r>
              <a:rPr lang="en-US" sz="1600" dirty="0" err="1" smtClean="0"/>
              <a:t>kouluittain</a:t>
            </a:r>
            <a:r>
              <a:rPr lang="en-US" sz="1600" dirty="0" smtClean="0"/>
              <a:t> </a:t>
            </a:r>
            <a:r>
              <a:rPr lang="en-US" sz="1600" dirty="0" err="1" smtClean="0"/>
              <a:t>yläkouluun</a:t>
            </a:r>
            <a:r>
              <a:rPr lang="en-US" sz="1600" dirty="0" smtClean="0"/>
              <a:t> </a:t>
            </a:r>
            <a:r>
              <a:rPr lang="en-US" sz="1600" dirty="0" err="1" smtClean="0"/>
              <a:t>erityisellä</a:t>
            </a:r>
            <a:r>
              <a:rPr lang="en-US" sz="1600" dirty="0" smtClean="0"/>
              <a:t> </a:t>
            </a:r>
            <a:r>
              <a:rPr lang="en-US" sz="1600" dirty="0" err="1" smtClean="0"/>
              <a:t>tuella</a:t>
            </a:r>
            <a:r>
              <a:rPr lang="en-US" sz="1600" dirty="0" smtClean="0"/>
              <a:t> </a:t>
            </a:r>
            <a:r>
              <a:rPr lang="en-US" sz="1600" dirty="0" err="1" smtClean="0"/>
              <a:t>ohjautuvista</a:t>
            </a:r>
            <a:r>
              <a:rPr lang="en-US" sz="1600" dirty="0" smtClean="0"/>
              <a:t> </a:t>
            </a:r>
            <a:r>
              <a:rPr lang="en-US" sz="1600" dirty="0" err="1" smtClean="0"/>
              <a:t>oppilaista</a:t>
            </a:r>
            <a:endParaRPr lang="en-US" sz="1600" dirty="0" smtClean="0"/>
          </a:p>
          <a:p>
            <a:r>
              <a:rPr lang="en-US" sz="1600" dirty="0" err="1" smtClean="0"/>
              <a:t>Erityisluokkien</a:t>
            </a:r>
            <a:r>
              <a:rPr lang="en-US" sz="1600" dirty="0" smtClean="0"/>
              <a:t> </a:t>
            </a:r>
            <a:r>
              <a:rPr lang="en-US" sz="1600" dirty="0" err="1" smtClean="0"/>
              <a:t>oppilaiden</a:t>
            </a:r>
            <a:r>
              <a:rPr lang="en-US" sz="1600" dirty="0" smtClean="0"/>
              <a:t> </a:t>
            </a:r>
            <a:r>
              <a:rPr lang="en-US" sz="1600" dirty="0" err="1" smtClean="0"/>
              <a:t>ohjautuminen</a:t>
            </a:r>
            <a:r>
              <a:rPr lang="en-US" sz="1600" dirty="0" smtClean="0"/>
              <a:t> </a:t>
            </a:r>
            <a:r>
              <a:rPr lang="en-US" sz="1600" dirty="0" err="1" smtClean="0"/>
              <a:t>alueellisesti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err="1" smtClean="0"/>
              <a:t>Joustavien</a:t>
            </a:r>
            <a:r>
              <a:rPr lang="en-US" sz="1600" dirty="0" smtClean="0"/>
              <a:t> </a:t>
            </a:r>
            <a:r>
              <a:rPr lang="en-US" sz="1600" dirty="0" err="1" smtClean="0"/>
              <a:t>opetusjärjestelyiden</a:t>
            </a:r>
            <a:r>
              <a:rPr lang="en-US" sz="1600" dirty="0" smtClean="0"/>
              <a:t> ja </a:t>
            </a:r>
            <a:r>
              <a:rPr lang="en-US" sz="1600" dirty="0" err="1" smtClean="0"/>
              <a:t>yhteisopettajuuden</a:t>
            </a:r>
            <a:r>
              <a:rPr lang="en-US" sz="1600" dirty="0" smtClean="0"/>
              <a:t> </a:t>
            </a:r>
            <a:r>
              <a:rPr lang="en-US" sz="1600" dirty="0" err="1" smtClean="0"/>
              <a:t>käytänteiden</a:t>
            </a:r>
            <a:r>
              <a:rPr lang="en-US" sz="1600" dirty="0" smtClean="0"/>
              <a:t> </a:t>
            </a:r>
            <a:r>
              <a:rPr lang="en-US" sz="1600" dirty="0" err="1" smtClean="0"/>
              <a:t>kehittäminen</a:t>
            </a:r>
            <a:endParaRPr lang="en-US" sz="1600" dirty="0" smtClean="0"/>
          </a:p>
          <a:p>
            <a:r>
              <a:rPr lang="en-US" sz="1600" dirty="0" err="1" smtClean="0"/>
              <a:t>Lukujärjestysten</a:t>
            </a:r>
            <a:r>
              <a:rPr lang="en-US" sz="1600" dirty="0" smtClean="0"/>
              <a:t> </a:t>
            </a:r>
            <a:r>
              <a:rPr lang="en-US" sz="1600" dirty="0" err="1" smtClean="0"/>
              <a:t>palkittaminen</a:t>
            </a:r>
            <a:r>
              <a:rPr lang="en-US" sz="1600" dirty="0" smtClean="0"/>
              <a:t> </a:t>
            </a:r>
            <a:r>
              <a:rPr lang="en-US" sz="1600" dirty="0" err="1" smtClean="0"/>
              <a:t>myös</a:t>
            </a:r>
            <a:r>
              <a:rPr lang="en-US" sz="1600" dirty="0" smtClean="0"/>
              <a:t> </a:t>
            </a:r>
            <a:r>
              <a:rPr lang="en-US" sz="1600" dirty="0" err="1" smtClean="0"/>
              <a:t>yläkouluissa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err="1" smtClean="0"/>
              <a:t>yleisopetuksen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järjestäminen</a:t>
            </a:r>
            <a:r>
              <a:rPr lang="en-US" sz="1600" dirty="0" smtClean="0"/>
              <a:t>, </a:t>
            </a:r>
            <a:r>
              <a:rPr lang="en-US" sz="1600" dirty="0" err="1" smtClean="0"/>
              <a:t>toimintatavat</a:t>
            </a:r>
            <a:r>
              <a:rPr lang="en-US" sz="1600" dirty="0" smtClean="0"/>
              <a:t> </a:t>
            </a:r>
            <a:r>
              <a:rPr lang="en-US" sz="1600" dirty="0" smtClean="0"/>
              <a:t>ja </a:t>
            </a:r>
            <a:r>
              <a:rPr lang="en-US" sz="1600" dirty="0" err="1" smtClean="0"/>
              <a:t>rakenteet</a:t>
            </a:r>
            <a:endParaRPr lang="en-US" sz="1600" dirty="0" smtClean="0"/>
          </a:p>
          <a:p>
            <a:r>
              <a:rPr lang="en-US" sz="1600" dirty="0" err="1" smtClean="0"/>
              <a:t>kaupunkitasoisen</a:t>
            </a:r>
            <a:r>
              <a:rPr lang="en-US" sz="1600" dirty="0" smtClean="0"/>
              <a:t> </a:t>
            </a:r>
            <a:r>
              <a:rPr lang="en-US" sz="1600" dirty="0" err="1" smtClean="0"/>
              <a:t>resurssin</a:t>
            </a:r>
            <a:r>
              <a:rPr lang="en-US" sz="1600" dirty="0" smtClean="0"/>
              <a:t> </a:t>
            </a:r>
            <a:r>
              <a:rPr lang="en-US" sz="1600" dirty="0" err="1" smtClean="0"/>
              <a:t>laskeminen</a:t>
            </a:r>
            <a:endParaRPr lang="en-US" sz="1600" dirty="0" smtClean="0"/>
          </a:p>
          <a:p>
            <a:r>
              <a:rPr lang="en-US" sz="1600" dirty="0" err="1" smtClean="0"/>
              <a:t>Veso-kokeilu</a:t>
            </a:r>
            <a:endParaRPr lang="en-US" sz="1600" dirty="0" smtClean="0"/>
          </a:p>
          <a:p>
            <a:r>
              <a:rPr lang="en-US" sz="1600" dirty="0" err="1" smtClean="0"/>
              <a:t>Ensi</a:t>
            </a:r>
            <a:r>
              <a:rPr lang="en-US" sz="1600" dirty="0" smtClean="0"/>
              <a:t> </a:t>
            </a:r>
            <a:r>
              <a:rPr lang="en-US" sz="1600" dirty="0" err="1" smtClean="0"/>
              <a:t>syksyn</a:t>
            </a:r>
            <a:r>
              <a:rPr lang="en-US" sz="1600" dirty="0" smtClean="0"/>
              <a:t> </a:t>
            </a:r>
            <a:r>
              <a:rPr lang="en-US" sz="1600" dirty="0" err="1" smtClean="0"/>
              <a:t>tuleville</a:t>
            </a:r>
            <a:r>
              <a:rPr lang="en-US" sz="1600" dirty="0" smtClean="0"/>
              <a:t> 1. </a:t>
            </a:r>
            <a:r>
              <a:rPr lang="en-US" sz="1600" dirty="0" err="1"/>
              <a:t>luokan</a:t>
            </a:r>
            <a:r>
              <a:rPr lang="en-US" sz="1600" dirty="0"/>
              <a:t> </a:t>
            </a:r>
            <a:r>
              <a:rPr lang="en-US" sz="1600" dirty="0" err="1" smtClean="0"/>
              <a:t>opettajille</a:t>
            </a:r>
            <a:r>
              <a:rPr lang="en-US" sz="1600" dirty="0" smtClean="0"/>
              <a:t> </a:t>
            </a:r>
            <a:r>
              <a:rPr lang="en-US" sz="1600" dirty="0" err="1"/>
              <a:t>mininepsy-koulutus</a:t>
            </a:r>
            <a:endParaRPr lang="en-US" sz="1600" dirty="0"/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FontTx/>
              <a:buChar char="-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0765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6810" y="392880"/>
            <a:ext cx="10611011" cy="589179"/>
          </a:xfrm>
        </p:spPr>
        <p:txBody>
          <a:bodyPr>
            <a:noAutofit/>
          </a:bodyPr>
          <a:lstStyle/>
          <a:p>
            <a:r>
              <a:rPr lang="fi-FI" dirty="0" smtClean="0"/>
              <a:t>Toimenpiteitä 2019-2020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86810" y="1148316"/>
            <a:ext cx="10945844" cy="4731276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Kasvun</a:t>
            </a:r>
            <a:r>
              <a:rPr lang="en-US" sz="1600" dirty="0" smtClean="0"/>
              <a:t> ja </a:t>
            </a:r>
            <a:r>
              <a:rPr lang="en-US" sz="1600" dirty="0" err="1" smtClean="0"/>
              <a:t>oppimisen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johtaja</a:t>
            </a:r>
            <a:r>
              <a:rPr lang="en-US" sz="1600" dirty="0" smtClean="0"/>
              <a:t> </a:t>
            </a:r>
            <a:r>
              <a:rPr lang="en-US" sz="1600" dirty="0" err="1" smtClean="0"/>
              <a:t>jatkaa</a:t>
            </a:r>
            <a:r>
              <a:rPr lang="en-US" sz="1600" dirty="0" smtClean="0"/>
              <a:t> </a:t>
            </a:r>
            <a:r>
              <a:rPr lang="en-US" sz="1600" dirty="0" err="1" smtClean="0"/>
              <a:t>säännöllistä</a:t>
            </a:r>
            <a:r>
              <a:rPr lang="en-US" sz="1600" dirty="0" smtClean="0"/>
              <a:t>  </a:t>
            </a:r>
            <a:r>
              <a:rPr lang="en-US" sz="1600" dirty="0" err="1" smtClean="0"/>
              <a:t>k</a:t>
            </a:r>
            <a:r>
              <a:rPr lang="en-US" sz="1600" dirty="0" err="1" smtClean="0"/>
              <a:t>eskustelua</a:t>
            </a:r>
            <a:r>
              <a:rPr lang="en-US" sz="1600" dirty="0" smtClean="0"/>
              <a:t> </a:t>
            </a:r>
            <a:r>
              <a:rPr lang="en-US" sz="1600" dirty="0" err="1" smtClean="0"/>
              <a:t>inkluusiosta</a:t>
            </a:r>
            <a:r>
              <a:rPr lang="en-US" sz="1600" dirty="0" smtClean="0"/>
              <a:t> ja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antamisesta</a:t>
            </a:r>
            <a:r>
              <a:rPr lang="en-US" sz="1600" dirty="0" smtClean="0"/>
              <a:t> </a:t>
            </a:r>
            <a:r>
              <a:rPr lang="en-US" sz="1600" dirty="0" err="1" smtClean="0"/>
              <a:t>yleisopetuksessa</a:t>
            </a:r>
            <a:r>
              <a:rPr lang="en-US" sz="1600" dirty="0" smtClean="0"/>
              <a:t> </a:t>
            </a:r>
            <a:r>
              <a:rPr lang="en-US" sz="1600" dirty="0" err="1" smtClean="0"/>
              <a:t>oppilashuollon</a:t>
            </a:r>
            <a:r>
              <a:rPr lang="en-US" sz="1600" dirty="0" smtClean="0"/>
              <a:t>, </a:t>
            </a:r>
            <a:r>
              <a:rPr lang="en-US" sz="1600" dirty="0" err="1" smtClean="0"/>
              <a:t>päiväkodinjohtajien</a:t>
            </a:r>
            <a:r>
              <a:rPr lang="en-US" sz="1600" dirty="0" smtClean="0"/>
              <a:t>, </a:t>
            </a:r>
            <a:r>
              <a:rPr lang="en-US" sz="1600" dirty="0" err="1" smtClean="0"/>
              <a:t>rehtorien</a:t>
            </a:r>
            <a:r>
              <a:rPr lang="en-US" sz="1600" dirty="0" smtClean="0"/>
              <a:t> ja </a:t>
            </a:r>
            <a:r>
              <a:rPr lang="en-US" sz="1600" dirty="0" err="1" smtClean="0"/>
              <a:t>varhaiskasvatuksen</a:t>
            </a:r>
            <a:r>
              <a:rPr lang="en-US" sz="1600" dirty="0" smtClean="0"/>
              <a:t> </a:t>
            </a:r>
            <a:r>
              <a:rPr lang="en-US" sz="1600" dirty="0" err="1" smtClean="0"/>
              <a:t>erityisopettajien</a:t>
            </a:r>
            <a:r>
              <a:rPr lang="en-US" sz="1600" dirty="0" smtClean="0"/>
              <a:t> </a:t>
            </a:r>
            <a:r>
              <a:rPr lang="en-US" sz="1600" dirty="0" err="1" smtClean="0"/>
              <a:t>kanssa</a:t>
            </a:r>
            <a:r>
              <a:rPr lang="en-US" sz="1600" dirty="0"/>
              <a:t>.</a:t>
            </a:r>
            <a:endParaRPr lang="en-US" sz="1600" b="1" dirty="0" smtClean="0"/>
          </a:p>
          <a:p>
            <a:r>
              <a:rPr lang="en-US" sz="1600" dirty="0" err="1" smtClean="0"/>
              <a:t>Säännölliset</a:t>
            </a:r>
            <a:r>
              <a:rPr lang="en-US" sz="1600" dirty="0" smtClean="0"/>
              <a:t> </a:t>
            </a:r>
            <a:r>
              <a:rPr lang="en-US" sz="1600" dirty="0" err="1" smtClean="0"/>
              <a:t>kasvun</a:t>
            </a:r>
            <a:r>
              <a:rPr lang="en-US" sz="1600" dirty="0" smtClean="0"/>
              <a:t> ja </a:t>
            </a:r>
            <a:r>
              <a:rPr lang="en-US" sz="1600" dirty="0" err="1" smtClean="0"/>
              <a:t>oppimisen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kokoukset</a:t>
            </a:r>
            <a:r>
              <a:rPr lang="en-US" sz="1600" dirty="0"/>
              <a:t> </a:t>
            </a:r>
            <a:r>
              <a:rPr lang="en-US" sz="1600" dirty="0" err="1" smtClean="0"/>
              <a:t>kuukausittain</a:t>
            </a:r>
            <a:r>
              <a:rPr lang="en-US" sz="1600" dirty="0"/>
              <a:t> </a:t>
            </a:r>
            <a:r>
              <a:rPr lang="en-US" sz="1600" dirty="0" err="1" smtClean="0"/>
              <a:t>päiväkodinjohtajien</a:t>
            </a:r>
            <a:r>
              <a:rPr lang="en-US" sz="1600" dirty="0" smtClean="0"/>
              <a:t> ja </a:t>
            </a:r>
            <a:r>
              <a:rPr lang="en-US" sz="1600" dirty="0" err="1" smtClean="0"/>
              <a:t>rehtoreiden</a:t>
            </a:r>
            <a:r>
              <a:rPr lang="en-US" sz="1600" dirty="0" smtClean="0"/>
              <a:t> </a:t>
            </a:r>
            <a:r>
              <a:rPr lang="en-US" sz="1600" dirty="0" err="1" smtClean="0"/>
              <a:t>kanssa</a:t>
            </a:r>
            <a:r>
              <a:rPr lang="en-US" sz="1600" dirty="0" smtClean="0"/>
              <a:t>.</a:t>
            </a:r>
          </a:p>
          <a:p>
            <a:r>
              <a:rPr lang="en-US" sz="1600" dirty="0" err="1" smtClean="0"/>
              <a:t>Opettajien</a:t>
            </a:r>
            <a:r>
              <a:rPr lang="en-US" sz="1600" dirty="0" smtClean="0"/>
              <a:t> </a:t>
            </a:r>
            <a:r>
              <a:rPr lang="en-US" sz="1600" dirty="0" err="1" smtClean="0"/>
              <a:t>osallistaminen</a:t>
            </a:r>
            <a:r>
              <a:rPr lang="en-US" sz="1600" dirty="0" smtClean="0"/>
              <a:t> </a:t>
            </a:r>
            <a:r>
              <a:rPr lang="en-US" sz="1600" dirty="0" err="1" smtClean="0"/>
              <a:t>inklusiivisen</a:t>
            </a:r>
            <a:r>
              <a:rPr lang="en-US" sz="1600" dirty="0" smtClean="0"/>
              <a:t> </a:t>
            </a:r>
            <a:r>
              <a:rPr lang="en-US" sz="1600" dirty="0" err="1" smtClean="0"/>
              <a:t>toimintakulttuurin</a:t>
            </a:r>
            <a:r>
              <a:rPr lang="en-US" sz="1600" dirty="0" smtClean="0"/>
              <a:t> </a:t>
            </a:r>
            <a:r>
              <a:rPr lang="en-US" sz="1600" dirty="0" err="1" smtClean="0"/>
              <a:t>kehittämiseen</a:t>
            </a:r>
            <a:r>
              <a:rPr lang="en-US" sz="1600" dirty="0"/>
              <a:t>. </a:t>
            </a:r>
            <a:r>
              <a:rPr lang="en-US" sz="1600" dirty="0" err="1"/>
              <a:t>Jokaisessa</a:t>
            </a:r>
            <a:r>
              <a:rPr lang="en-US" sz="1600" dirty="0"/>
              <a:t> </a:t>
            </a:r>
            <a:r>
              <a:rPr lang="en-US" sz="1600" dirty="0" err="1"/>
              <a:t>koulussa</a:t>
            </a:r>
            <a:r>
              <a:rPr lang="en-US" sz="1600" dirty="0"/>
              <a:t> </a:t>
            </a:r>
            <a:r>
              <a:rPr lang="en-US" sz="1600" dirty="0" err="1"/>
              <a:t>vähintään</a:t>
            </a:r>
            <a:r>
              <a:rPr lang="en-US" sz="1600" dirty="0"/>
              <a:t> </a:t>
            </a:r>
            <a:r>
              <a:rPr lang="en-US" sz="1600" dirty="0" err="1"/>
              <a:t>kolmen</a:t>
            </a:r>
            <a:r>
              <a:rPr lang="en-US" sz="1600" dirty="0"/>
              <a:t> </a:t>
            </a:r>
            <a:r>
              <a:rPr lang="en-US" sz="1600" dirty="0" err="1"/>
              <a:t>tunnin</a:t>
            </a:r>
            <a:r>
              <a:rPr lang="en-US" sz="1600" dirty="0"/>
              <a:t> </a:t>
            </a:r>
            <a:r>
              <a:rPr lang="en-US" sz="1600" dirty="0" err="1" smtClean="0"/>
              <a:t>koulutustilaisuus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err="1" smtClean="0"/>
              <a:t>Jatketaan</a:t>
            </a:r>
            <a:r>
              <a:rPr lang="en-US" sz="1600" dirty="0" smtClean="0"/>
              <a:t> </a:t>
            </a:r>
            <a:r>
              <a:rPr lang="en-US" sz="1600" dirty="0" err="1" smtClean="0"/>
              <a:t>erityisen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oppilaiden</a:t>
            </a:r>
            <a:r>
              <a:rPr lang="en-US" sz="1600" dirty="0" smtClean="0"/>
              <a:t> </a:t>
            </a:r>
            <a:r>
              <a:rPr lang="en-US" sz="1600" dirty="0" err="1" smtClean="0"/>
              <a:t>ohjaamista</a:t>
            </a:r>
            <a:r>
              <a:rPr lang="en-US" sz="1600" dirty="0" smtClean="0"/>
              <a:t> </a:t>
            </a:r>
            <a:r>
              <a:rPr lang="en-US" sz="1600" dirty="0" err="1" smtClean="0"/>
              <a:t>aiempaa</a:t>
            </a:r>
            <a:r>
              <a:rPr lang="en-US" sz="1600" dirty="0" smtClean="0"/>
              <a:t> </a:t>
            </a:r>
            <a:r>
              <a:rPr lang="en-US" sz="1600" dirty="0" err="1" smtClean="0"/>
              <a:t>vahvemmin</a:t>
            </a:r>
            <a:r>
              <a:rPr lang="en-US" sz="1600" dirty="0" smtClean="0"/>
              <a:t> </a:t>
            </a:r>
            <a:r>
              <a:rPr lang="en-US" sz="1600" dirty="0" err="1" smtClean="0"/>
              <a:t>yleisopetukseen</a:t>
            </a:r>
            <a:r>
              <a:rPr lang="en-US" sz="1600" dirty="0" smtClean="0"/>
              <a:t> </a:t>
            </a:r>
            <a:r>
              <a:rPr lang="en-US" sz="1600" dirty="0" err="1" smtClean="0"/>
              <a:t>nivelvaiheissa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err="1" smtClean="0"/>
              <a:t>Joustavien</a:t>
            </a:r>
            <a:r>
              <a:rPr lang="en-US" sz="1600" dirty="0" smtClean="0"/>
              <a:t> </a:t>
            </a:r>
            <a:r>
              <a:rPr lang="en-US" sz="1600" dirty="0" err="1" smtClean="0"/>
              <a:t>opetusjärjestelyiden</a:t>
            </a:r>
            <a:r>
              <a:rPr lang="en-US" sz="1600" dirty="0" smtClean="0"/>
              <a:t> ja </a:t>
            </a:r>
            <a:r>
              <a:rPr lang="en-US" sz="1600" dirty="0" err="1" smtClean="0"/>
              <a:t>yhteisopettajuuden</a:t>
            </a:r>
            <a:r>
              <a:rPr lang="en-US" sz="1600" dirty="0" smtClean="0"/>
              <a:t> </a:t>
            </a:r>
            <a:r>
              <a:rPr lang="en-US" sz="1600" dirty="0" err="1" smtClean="0"/>
              <a:t>käytänteiden</a:t>
            </a:r>
            <a:r>
              <a:rPr lang="en-US" sz="1600" dirty="0" smtClean="0"/>
              <a:t> </a:t>
            </a:r>
            <a:r>
              <a:rPr lang="en-US" sz="1600" dirty="0" err="1" smtClean="0"/>
              <a:t>toteuttaminen</a:t>
            </a:r>
            <a:r>
              <a:rPr lang="en-US" sz="1600" dirty="0" smtClean="0"/>
              <a:t> </a:t>
            </a:r>
            <a:r>
              <a:rPr lang="en-US" sz="1600" dirty="0" err="1" smtClean="0"/>
              <a:t>yhdessä</a:t>
            </a:r>
            <a:r>
              <a:rPr lang="en-US" sz="1600" dirty="0" smtClean="0"/>
              <a:t> </a:t>
            </a:r>
            <a:r>
              <a:rPr lang="en-US" sz="1600" dirty="0" err="1" smtClean="0"/>
              <a:t>yleis</a:t>
            </a:r>
            <a:r>
              <a:rPr lang="en-US" sz="1600" dirty="0" smtClean="0"/>
              <a:t>- ja </a:t>
            </a:r>
            <a:r>
              <a:rPr lang="en-US" sz="1600" dirty="0" err="1" smtClean="0"/>
              <a:t>erityisopetuksen</a:t>
            </a:r>
            <a:r>
              <a:rPr lang="en-US" sz="1600" dirty="0" smtClean="0"/>
              <a:t> </a:t>
            </a:r>
            <a:r>
              <a:rPr lang="en-US" sz="1600" dirty="0" err="1" smtClean="0"/>
              <a:t>kesken</a:t>
            </a:r>
            <a:r>
              <a:rPr lang="en-US" sz="1600" dirty="0" smtClean="0"/>
              <a:t>. </a:t>
            </a:r>
            <a:r>
              <a:rPr lang="en-US" sz="1600" dirty="0" err="1" smtClean="0"/>
              <a:t>Koulukohtaisten</a:t>
            </a:r>
            <a:r>
              <a:rPr lang="en-US" sz="1600" dirty="0" smtClean="0"/>
              <a:t> </a:t>
            </a:r>
            <a:r>
              <a:rPr lang="en-US" sz="1600" dirty="0" err="1" smtClean="0"/>
              <a:t>konkreettisten</a:t>
            </a:r>
            <a:r>
              <a:rPr lang="en-US" sz="1600" dirty="0" smtClean="0"/>
              <a:t> </a:t>
            </a:r>
            <a:r>
              <a:rPr lang="en-US" sz="1600" dirty="0" err="1" smtClean="0"/>
              <a:t>suunnitelmien</a:t>
            </a:r>
            <a:r>
              <a:rPr lang="en-US" sz="1600" dirty="0" smtClean="0"/>
              <a:t> </a:t>
            </a:r>
            <a:r>
              <a:rPr lang="en-US" sz="1600" dirty="0" err="1" smtClean="0"/>
              <a:t>tekeminen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r>
              <a:rPr lang="en-US" sz="1600" dirty="0" err="1"/>
              <a:t>Y</a:t>
            </a:r>
            <a:r>
              <a:rPr lang="en-US" sz="1600" dirty="0" err="1" smtClean="0"/>
              <a:t>leisopetuksen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järjestäminen</a:t>
            </a:r>
            <a:r>
              <a:rPr lang="en-US" sz="1600" dirty="0" smtClean="0"/>
              <a:t>, </a:t>
            </a:r>
            <a:r>
              <a:rPr lang="en-US" sz="1600" dirty="0" err="1" smtClean="0"/>
              <a:t>toimintatavat</a:t>
            </a:r>
            <a:r>
              <a:rPr lang="en-US" sz="1600" dirty="0" smtClean="0"/>
              <a:t> </a:t>
            </a:r>
            <a:r>
              <a:rPr lang="en-US" sz="1600" dirty="0" smtClean="0"/>
              <a:t>ja </a:t>
            </a:r>
            <a:r>
              <a:rPr lang="en-US" sz="1600" dirty="0" err="1" smtClean="0"/>
              <a:t>rakenteet</a:t>
            </a:r>
            <a:r>
              <a:rPr lang="en-US" sz="1600" dirty="0" smtClean="0"/>
              <a:t> , </a:t>
            </a:r>
            <a:r>
              <a:rPr lang="en-US" sz="1600" dirty="0" err="1" smtClean="0"/>
              <a:t>painopiste</a:t>
            </a:r>
            <a:r>
              <a:rPr lang="en-US" sz="1600" dirty="0" smtClean="0"/>
              <a:t> </a:t>
            </a:r>
            <a:r>
              <a:rPr lang="en-US" sz="1600" dirty="0" err="1" smtClean="0"/>
              <a:t>yleisen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tukimuodoissa</a:t>
            </a:r>
            <a:endParaRPr lang="en-US" sz="1600" dirty="0" smtClean="0"/>
          </a:p>
          <a:p>
            <a:r>
              <a:rPr lang="en-US" sz="1600" dirty="0" err="1"/>
              <a:t>K</a:t>
            </a:r>
            <a:r>
              <a:rPr lang="en-US" sz="1600" dirty="0" err="1" smtClean="0"/>
              <a:t>aupunkitasoisen</a:t>
            </a:r>
            <a:r>
              <a:rPr lang="en-US" sz="1600" dirty="0" smtClean="0"/>
              <a:t> </a:t>
            </a:r>
            <a:r>
              <a:rPr lang="en-US" sz="1600" dirty="0" err="1" smtClean="0"/>
              <a:t>resurssin</a:t>
            </a:r>
            <a:r>
              <a:rPr lang="en-US" sz="1600" dirty="0" smtClean="0"/>
              <a:t> </a:t>
            </a:r>
            <a:r>
              <a:rPr lang="en-US" sz="1600" dirty="0" err="1" smtClean="0"/>
              <a:t>laskeminen</a:t>
            </a:r>
            <a:r>
              <a:rPr lang="en-US" sz="1600" dirty="0" smtClean="0"/>
              <a:t>, </a:t>
            </a:r>
            <a:r>
              <a:rPr lang="en-US" sz="1600" dirty="0" err="1" smtClean="0"/>
              <a:t>jos</a:t>
            </a:r>
            <a:r>
              <a:rPr lang="en-US" sz="1600" dirty="0" smtClean="0"/>
              <a:t> </a:t>
            </a:r>
            <a:r>
              <a:rPr lang="en-US" sz="1600" dirty="0" err="1" smtClean="0"/>
              <a:t>jokainen</a:t>
            </a:r>
            <a:r>
              <a:rPr lang="en-US" sz="1600" dirty="0" smtClean="0"/>
              <a:t> </a:t>
            </a:r>
            <a:r>
              <a:rPr lang="en-US" sz="1600" dirty="0" err="1" smtClean="0"/>
              <a:t>koulu</a:t>
            </a:r>
            <a:r>
              <a:rPr lang="en-US" sz="1600" dirty="0" smtClean="0"/>
              <a:t> / </a:t>
            </a:r>
            <a:r>
              <a:rPr lang="en-US" sz="1600" dirty="0" err="1" smtClean="0"/>
              <a:t>alue</a:t>
            </a:r>
            <a:r>
              <a:rPr lang="en-US" sz="1600" dirty="0" smtClean="0"/>
              <a:t> </a:t>
            </a:r>
            <a:r>
              <a:rPr lang="en-US" sz="1600" dirty="0" err="1" smtClean="0"/>
              <a:t>järjestää</a:t>
            </a:r>
            <a:r>
              <a:rPr lang="en-US" sz="1600" dirty="0" smtClean="0"/>
              <a:t> </a:t>
            </a:r>
            <a:r>
              <a:rPr lang="en-US" sz="1600" dirty="0" err="1" smtClean="0"/>
              <a:t>tukea</a:t>
            </a:r>
            <a:r>
              <a:rPr lang="en-US" sz="1600" dirty="0" smtClean="0"/>
              <a:t> </a:t>
            </a:r>
            <a:r>
              <a:rPr lang="en-US" sz="1600" dirty="0" err="1" smtClean="0"/>
              <a:t>tarvitsevien</a:t>
            </a:r>
            <a:r>
              <a:rPr lang="en-US" sz="1600" dirty="0" smtClean="0"/>
              <a:t> </a:t>
            </a:r>
            <a:r>
              <a:rPr lang="en-US" sz="1600" dirty="0" err="1" smtClean="0"/>
              <a:t>oppilaiden</a:t>
            </a:r>
            <a:r>
              <a:rPr lang="en-US" sz="1600" dirty="0" smtClean="0"/>
              <a:t> </a:t>
            </a:r>
            <a:r>
              <a:rPr lang="en-US" sz="1600" dirty="0" err="1" smtClean="0"/>
              <a:t>opetuksen</a:t>
            </a:r>
            <a:r>
              <a:rPr lang="en-US" sz="1600" dirty="0" smtClean="0"/>
              <a:t> </a:t>
            </a:r>
            <a:r>
              <a:rPr lang="en-US" sz="1600" dirty="0" err="1" smtClean="0"/>
              <a:t>itse</a:t>
            </a:r>
            <a:r>
              <a:rPr lang="en-US" sz="1600" dirty="0" smtClean="0"/>
              <a:t>. (</a:t>
            </a:r>
            <a:r>
              <a:rPr lang="en-US" sz="1600" dirty="0" err="1" smtClean="0"/>
              <a:t>ei</a:t>
            </a:r>
            <a:r>
              <a:rPr lang="en-US" sz="1600" dirty="0" smtClean="0"/>
              <a:t> </a:t>
            </a:r>
            <a:r>
              <a:rPr lang="en-US" sz="1600" dirty="0" err="1" smtClean="0"/>
              <a:t>vammaisopetus</a:t>
            </a:r>
            <a:r>
              <a:rPr lang="en-US" sz="1600" dirty="0" smtClean="0"/>
              <a:t> ja </a:t>
            </a:r>
            <a:r>
              <a:rPr lang="en-US" sz="1600" dirty="0" err="1" smtClean="0"/>
              <a:t>hoidollisen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opetus</a:t>
            </a:r>
            <a:r>
              <a:rPr lang="en-US" sz="1600" dirty="0" smtClean="0"/>
              <a:t>)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ym typeface="Wingdings" panose="05000000000000000000" pitchFamily="2" charset="2"/>
              </a:rPr>
              <a:t>alueellisen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mallin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laatiminen</a:t>
            </a:r>
            <a:endParaRPr lang="en-US" sz="1600" dirty="0" smtClean="0"/>
          </a:p>
          <a:p>
            <a:r>
              <a:rPr lang="en-US" sz="1600" dirty="0" err="1"/>
              <a:t>H</a:t>
            </a:r>
            <a:r>
              <a:rPr lang="en-US" sz="1600" dirty="0" err="1" smtClean="0"/>
              <a:t>ankeraha</a:t>
            </a:r>
            <a:r>
              <a:rPr lang="en-US" sz="1600" dirty="0" smtClean="0"/>
              <a:t>: 3 </a:t>
            </a:r>
            <a:r>
              <a:rPr lang="en-US" sz="1600" dirty="0" err="1" smtClean="0"/>
              <a:t>hyvinvointiagenttia</a:t>
            </a:r>
            <a:r>
              <a:rPr lang="en-US" sz="1600" dirty="0" smtClean="0"/>
              <a:t> ja </a:t>
            </a:r>
            <a:r>
              <a:rPr lang="en-US" sz="1600" dirty="0" err="1" smtClean="0"/>
              <a:t>tsemppariopettaja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FontTx/>
              <a:buChar char="-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685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486400" y="1009568"/>
            <a:ext cx="5911421" cy="589179"/>
          </a:xfrm>
        </p:spPr>
        <p:txBody>
          <a:bodyPr>
            <a:noAutofit/>
          </a:bodyPr>
          <a:lstStyle/>
          <a:p>
            <a:r>
              <a:rPr lang="fi-FI" dirty="0" smtClean="0"/>
              <a:t>Ajatuksia</a:t>
            </a:r>
            <a:r>
              <a:rPr lang="fi-FI" dirty="0"/>
              <a:t> </a:t>
            </a:r>
            <a:r>
              <a:rPr lang="fi-FI" dirty="0" smtClean="0"/>
              <a:t>jatkoon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86400" y="1775638"/>
            <a:ext cx="6246253" cy="4103954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Kuntatasoisen</a:t>
            </a:r>
            <a:r>
              <a:rPr lang="en-US" sz="1600" dirty="0" smtClean="0"/>
              <a:t> vision </a:t>
            </a:r>
            <a:r>
              <a:rPr lang="en-US" sz="1600" dirty="0" err="1" smtClean="0"/>
              <a:t>laatiminen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järjestämisestä</a:t>
            </a:r>
            <a:endParaRPr lang="en-US" sz="1600" dirty="0" smtClean="0"/>
          </a:p>
          <a:p>
            <a:r>
              <a:rPr lang="en-US" sz="1600" dirty="0" err="1" smtClean="0"/>
              <a:t>Poikkihallinnollisen</a:t>
            </a:r>
            <a:r>
              <a:rPr lang="en-US" sz="1600" dirty="0" smtClean="0"/>
              <a:t> </a:t>
            </a:r>
            <a:r>
              <a:rPr lang="en-US" sz="1600" dirty="0" err="1" smtClean="0"/>
              <a:t>yhteistyön</a:t>
            </a:r>
            <a:r>
              <a:rPr lang="en-US" sz="1600" dirty="0" smtClean="0"/>
              <a:t> </a:t>
            </a:r>
            <a:r>
              <a:rPr lang="en-US" sz="1600" dirty="0" err="1" smtClean="0"/>
              <a:t>vahvistaminen</a:t>
            </a:r>
            <a:endParaRPr lang="en-US" sz="1600" dirty="0" smtClean="0"/>
          </a:p>
          <a:p>
            <a:r>
              <a:rPr lang="en-US" sz="1600" dirty="0" err="1" smtClean="0"/>
              <a:t>Rakenteiden</a:t>
            </a:r>
            <a:r>
              <a:rPr lang="en-US" sz="1600" dirty="0" smtClean="0"/>
              <a:t> </a:t>
            </a:r>
            <a:r>
              <a:rPr lang="en-US" sz="1600" dirty="0" err="1" smtClean="0"/>
              <a:t>kehittäminen</a:t>
            </a:r>
            <a:r>
              <a:rPr lang="en-US" sz="1600" dirty="0" smtClean="0"/>
              <a:t> </a:t>
            </a:r>
            <a:r>
              <a:rPr lang="en-US" sz="1600" dirty="0" err="1" smtClean="0"/>
              <a:t>toimintakultturin</a:t>
            </a:r>
            <a:r>
              <a:rPr lang="en-US" sz="1600" dirty="0" smtClean="0"/>
              <a:t> </a:t>
            </a:r>
            <a:r>
              <a:rPr lang="en-US" sz="1600" dirty="0" err="1" smtClean="0"/>
              <a:t>kehittämiseksi</a:t>
            </a:r>
            <a:endParaRPr lang="en-US" sz="1600" dirty="0" smtClean="0"/>
          </a:p>
          <a:p>
            <a:pPr lvl="1"/>
            <a:r>
              <a:rPr lang="en-US" sz="1600" dirty="0" err="1" smtClean="0"/>
              <a:t>kasvun</a:t>
            </a:r>
            <a:r>
              <a:rPr lang="en-US" sz="1600" dirty="0" smtClean="0"/>
              <a:t> ja </a:t>
            </a:r>
            <a:r>
              <a:rPr lang="en-US" sz="1600" dirty="0" err="1" smtClean="0"/>
              <a:t>oppimisen</a:t>
            </a:r>
            <a:r>
              <a:rPr lang="en-US" sz="1600" dirty="0" smtClean="0"/>
              <a:t> </a:t>
            </a:r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johtoryhmän</a:t>
            </a:r>
            <a:r>
              <a:rPr lang="en-US" sz="1600" dirty="0" smtClean="0"/>
              <a:t> </a:t>
            </a:r>
            <a:r>
              <a:rPr lang="en-US" sz="1600" dirty="0" err="1" smtClean="0"/>
              <a:t>perustaminen</a:t>
            </a:r>
            <a:endParaRPr lang="en-US" sz="1600" dirty="0" smtClean="0"/>
          </a:p>
          <a:p>
            <a:pPr lvl="1"/>
            <a:r>
              <a:rPr lang="en-US" sz="1600" dirty="0" err="1" smtClean="0"/>
              <a:t>Tuen</a:t>
            </a:r>
            <a:r>
              <a:rPr lang="en-US" sz="1600" dirty="0" smtClean="0"/>
              <a:t> </a:t>
            </a:r>
            <a:r>
              <a:rPr lang="en-US" sz="1600" dirty="0" err="1" smtClean="0"/>
              <a:t>rehtorikokoukset</a:t>
            </a:r>
            <a:endParaRPr lang="en-US" sz="1600" dirty="0" smtClean="0"/>
          </a:p>
          <a:p>
            <a:pPr lvl="1"/>
            <a:r>
              <a:rPr lang="en-US" sz="1600" dirty="0" err="1" smtClean="0"/>
              <a:t>Kuntatason</a:t>
            </a:r>
            <a:r>
              <a:rPr lang="en-US" sz="1600" dirty="0" smtClean="0"/>
              <a:t> “</a:t>
            </a:r>
            <a:r>
              <a:rPr lang="en-US" sz="1600" dirty="0" err="1" smtClean="0"/>
              <a:t>inkluusiotutorit</a:t>
            </a:r>
            <a:r>
              <a:rPr lang="en-US" sz="1600" dirty="0" smtClean="0"/>
              <a:t>” </a:t>
            </a:r>
            <a:r>
              <a:rPr lang="en-US" sz="1600" dirty="0" err="1" smtClean="0"/>
              <a:t>toimintakulttuuria</a:t>
            </a:r>
            <a:r>
              <a:rPr lang="en-US" sz="1600" dirty="0" smtClean="0"/>
              <a:t> </a:t>
            </a:r>
            <a:r>
              <a:rPr lang="en-US" sz="1600" dirty="0" err="1" smtClean="0"/>
              <a:t>kehittämään</a:t>
            </a:r>
            <a:endParaRPr lang="en-US" sz="1600" dirty="0" smtClean="0"/>
          </a:p>
          <a:p>
            <a:pPr lvl="1"/>
            <a:r>
              <a:rPr lang="en-US" sz="1600" dirty="0" err="1" smtClean="0"/>
              <a:t>koulutussuunnitelman</a:t>
            </a:r>
            <a:r>
              <a:rPr lang="en-US" sz="1600" dirty="0" smtClean="0"/>
              <a:t> </a:t>
            </a:r>
            <a:r>
              <a:rPr lang="en-US" sz="1600" dirty="0" err="1" smtClean="0"/>
              <a:t>laatiminen</a:t>
            </a:r>
            <a:endParaRPr lang="en-US" sz="1600" dirty="0" smtClean="0"/>
          </a:p>
          <a:p>
            <a:pPr lvl="1"/>
            <a:r>
              <a:rPr lang="en-US" sz="1600" dirty="0" err="1" smtClean="0"/>
              <a:t>Koulukohtainen</a:t>
            </a:r>
            <a:r>
              <a:rPr lang="en-US" sz="1600" dirty="0" smtClean="0"/>
              <a:t> </a:t>
            </a:r>
            <a:r>
              <a:rPr lang="en-US" sz="1600" dirty="0" err="1" smtClean="0"/>
              <a:t>erityisopetuksen</a:t>
            </a:r>
            <a:r>
              <a:rPr lang="en-US" sz="1600" dirty="0" smtClean="0"/>
              <a:t> </a:t>
            </a:r>
            <a:r>
              <a:rPr lang="en-US" sz="1600" dirty="0" err="1" smtClean="0"/>
              <a:t>järjestämisen</a:t>
            </a:r>
            <a:r>
              <a:rPr lang="en-US" sz="1600" dirty="0" smtClean="0"/>
              <a:t> </a:t>
            </a:r>
            <a:r>
              <a:rPr lang="en-US" sz="1600" dirty="0" err="1" smtClean="0"/>
              <a:t>suunnitelma</a:t>
            </a:r>
            <a:r>
              <a:rPr lang="en-US" sz="1600" dirty="0" smtClean="0"/>
              <a:t>, </a:t>
            </a:r>
            <a:r>
              <a:rPr lang="en-US" sz="1600" dirty="0" err="1" smtClean="0"/>
              <a:t>Miten</a:t>
            </a:r>
            <a:r>
              <a:rPr lang="en-US" sz="1600" dirty="0" smtClean="0"/>
              <a:t> </a:t>
            </a:r>
            <a:r>
              <a:rPr lang="en-US" sz="1600" dirty="0" err="1" smtClean="0"/>
              <a:t>inkluusiota</a:t>
            </a:r>
            <a:r>
              <a:rPr lang="en-US" sz="1600" dirty="0" smtClean="0"/>
              <a:t> </a:t>
            </a:r>
            <a:r>
              <a:rPr lang="en-US" sz="1600" dirty="0" err="1" smtClean="0"/>
              <a:t>editetään</a:t>
            </a:r>
            <a:r>
              <a:rPr lang="en-US" sz="1600" dirty="0" smtClean="0"/>
              <a:t> </a:t>
            </a:r>
            <a:r>
              <a:rPr lang="en-US" sz="1600" dirty="0" err="1" smtClean="0"/>
              <a:t>yksikössä</a:t>
            </a:r>
            <a:r>
              <a:rPr lang="en-US" sz="1600" dirty="0" smtClean="0"/>
              <a:t>?</a:t>
            </a:r>
          </a:p>
          <a:p>
            <a:pPr lvl="1"/>
            <a:r>
              <a:rPr lang="en-US" sz="1600" dirty="0" err="1" smtClean="0"/>
              <a:t>Tuenklinikat</a:t>
            </a:r>
            <a:r>
              <a:rPr lang="en-US" sz="1600" dirty="0" smtClean="0"/>
              <a:t> </a:t>
            </a:r>
            <a:r>
              <a:rPr lang="en-US" sz="1600" dirty="0" err="1" smtClean="0"/>
              <a:t>opettajille</a:t>
            </a:r>
            <a:endParaRPr lang="en-US" sz="1600" dirty="0" smtClean="0"/>
          </a:p>
          <a:p>
            <a:endParaRPr lang="en-US" sz="2000" dirty="0" smtClean="0"/>
          </a:p>
          <a:p>
            <a:pPr lvl="1"/>
            <a:endParaRPr lang="en-US" sz="1600" dirty="0" smtClean="0"/>
          </a:p>
          <a:p>
            <a:endParaRPr lang="en-US" sz="16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FontTx/>
              <a:buChar char="-"/>
            </a:pPr>
            <a:endParaRPr lang="en-US" sz="1400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49" y="1488033"/>
            <a:ext cx="4376786" cy="3413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rava_AiheTaxHTField0 xmlns="a425bebc-5b90-40a9-9a0c-c136a75498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Palvelu</TermName>
          <TermId xmlns="http://schemas.microsoft.com/office/infopath/2007/PartnerControls">bd73dfbd-553e-45a0-a2a3-48d864af70cf</TermId>
        </TermInfo>
      </Terms>
    </Kerava_AiheTaxHTField0>
    <TaxCatchAll xmlns="c5bc184f-67a1-4d1f-983c-aa1ef0506d91">
      <Value>52</Value>
      <Value>27</Value>
    </TaxCatchAll>
    <Kerava_DokumenttityyppiTaxHTField0 xmlns="a425bebc-5b90-40a9-9a0c-c136a7549831">
      <Terms xmlns="http://schemas.microsoft.com/office/infopath/2007/PartnerControls">
        <TermInfo xmlns="http://schemas.microsoft.com/office/infopath/2007/PartnerControls">
          <TermName xmlns="http://schemas.microsoft.com/office/infopath/2007/PartnerControls">Ohje</TermName>
          <TermId xmlns="http://schemas.microsoft.com/office/infopath/2007/PartnerControls">4a1dabc6-fa35-4b9e-a234-f2e6534a8812</TermId>
        </TermInfo>
      </Terms>
    </Kerava_DokumenttityyppiTaxHTField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rava_Dokumentti" ma:contentTypeID="0x0101009C97BF8CB300408FB9C6A8E00AD2F2140056A6B4630AB8F24A916FBCD2FDD95A25" ma:contentTypeVersion="2" ma:contentTypeDescription="Luo uusi asiakirja." ma:contentTypeScope="" ma:versionID="45a7dbe4d781f8ce2cc4587066acc698">
  <xsd:schema xmlns:xsd="http://www.w3.org/2001/XMLSchema" xmlns:xs="http://www.w3.org/2001/XMLSchema" xmlns:p="http://schemas.microsoft.com/office/2006/metadata/properties" xmlns:ns2="a425bebc-5b90-40a9-9a0c-c136a7549831" xmlns:ns3="c5bc184f-67a1-4d1f-983c-aa1ef0506d91" targetNamespace="http://schemas.microsoft.com/office/2006/metadata/properties" ma:root="true" ma:fieldsID="150ec01801ba9270d491647854a7d963" ns2:_="" ns3:_="">
    <xsd:import namespace="a425bebc-5b90-40a9-9a0c-c136a7549831"/>
    <xsd:import namespace="c5bc184f-67a1-4d1f-983c-aa1ef0506d91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2:Kerava_AiheTaxHTField0"/>
                <xsd:element ref="ns2:Kerava_DokumenttityyppiTaxHTField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25bebc-5b90-40a9-9a0c-c136a7549831" elementFormDefault="qualified">
    <xsd:import namespace="http://schemas.microsoft.com/office/2006/documentManagement/types"/>
    <xsd:import namespace="http://schemas.microsoft.com/office/infopath/2007/PartnerControls"/>
    <xsd:element name="Kerava_AiheTaxHTField0" ma:index="11" ma:taxonomy="true" ma:internalName="Kerava_AiheTaxHTField0" ma:taxonomyFieldName="Kerava_Aihe" ma:displayName="Aihe" ma:readOnly="false" ma:fieldId="{c962fc7c-ea3a-4b45-9ea7-7061a8e130dd}" ma:sspId="1004eb1a-92ef-415e-8bc9-2bf3e612f436" ma:termSetId="b6e4801c-506b-40b6-ab82-6c4b3f93d1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erava_DokumenttityyppiTaxHTField0" ma:index="12" nillable="true" ma:taxonomy="true" ma:internalName="Kerava_DokumenttityyppiTaxHTField0" ma:taxonomyFieldName="Kerava_Dokumenttityyppi" ma:displayName="Dokumenttityyppi" ma:fieldId="{5db9a78a-b0d4-41f8-ad9e-8df7f125da09}" ma:sspId="1004eb1a-92ef-415e-8bc9-2bf3e612f436" ma:termSetId="00c4b76d-1915-4a48-aae5-91157d5642f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bc184f-67a1-4d1f-983c-aa1ef0506d9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2ad20313-32b0-4052-8a55-1787daa5e90c}" ma:internalName="TaxCatchAll" ma:showField="CatchAllData" ma:web="c5bc184f-67a1-4d1f-983c-aa1ef0506d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700B5-E722-4B03-8290-50365859631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995EEC-2433-41F1-B107-BCABDF254450}">
  <ds:schemaRefs>
    <ds:schemaRef ds:uri="http://purl.org/dc/elements/1.1/"/>
    <ds:schemaRef ds:uri="http://schemas.microsoft.com/office/2006/metadata/properties"/>
    <ds:schemaRef ds:uri="c5bc184f-67a1-4d1f-983c-aa1ef0506d9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425bebc-5b90-40a9-9a0c-c136a754983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A1FACB-ABEF-4C77-898A-461992E261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25bebc-5b90-40a9-9a0c-c136a7549831"/>
    <ds:schemaRef ds:uri="c5bc184f-67a1-4d1f-983c-aa1ef0506d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4322</TotalTime>
  <Words>755</Words>
  <Application>Microsoft Office PowerPoint</Application>
  <PresentationFormat>Laajakuva</PresentationFormat>
  <Paragraphs>137</Paragraphs>
  <Slides>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Office-teema</vt:lpstr>
      <vt:lpstr>Tukea tuen järjestäjille Keravan suunnitelma 3.5.2019 </vt:lpstr>
      <vt:lpstr>Erityisluokat</vt:lpstr>
      <vt:lpstr>Erityisluokat lukuvuonna 2019-2020 tilanne 15.3.2019</vt:lpstr>
      <vt:lpstr> </vt:lpstr>
      <vt:lpstr>PowerPoint-esitys</vt:lpstr>
      <vt:lpstr>Toimenpiteitä 2018-2019</vt:lpstr>
      <vt:lpstr>Toimenpiteitä 2019-2020</vt:lpstr>
      <vt:lpstr>Ajatuksia jatkoon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Saara Niemi / KMG Turku</dc:creator>
  <cp:lastModifiedBy>Heikkinen Mari K</cp:lastModifiedBy>
  <cp:revision>487</cp:revision>
  <cp:lastPrinted>2018-11-21T10:11:46Z</cp:lastPrinted>
  <dcterms:created xsi:type="dcterms:W3CDTF">2017-04-20T06:54:16Z</dcterms:created>
  <dcterms:modified xsi:type="dcterms:W3CDTF">2019-05-03T10:34:07Z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0x0101009C97BF8CB300408FB9C6A8E00AD2F2140056A6B4630AB8F24A916FBCD2FDD95A25</vt:lpwstr>
  </property>
  <property fmtid="{D5CDD505-2E9C-101B-9397-08002B2CF9AE}" pid="3" name="Kerava_Dokumenttityyppi">
    <vt:lpwstr>27;#Ohje|4a1dabc6-fa35-4b9e-a234-f2e6534a8812</vt:lpwstr>
  </property>
  <property fmtid="{D5CDD505-2E9C-101B-9397-08002B2CF9AE}" pid="4" name="Kerava_Aihe">
    <vt:lpwstr>52;#Palvelu|bd73dfbd-553e-45a0-a2a3-48d864af70cf</vt:lpwstr>
  </property>
</Properties>
</file>