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  <p:sldMasterId id="2147483753" r:id="rId5"/>
  </p:sldMasterIdLst>
  <p:notesMasterIdLst>
    <p:notesMasterId r:id="rId13"/>
  </p:notesMasterIdLst>
  <p:handoutMasterIdLst>
    <p:handoutMasterId r:id="rId14"/>
  </p:handoutMasterIdLst>
  <p:sldIdLst>
    <p:sldId id="259" r:id="rId6"/>
    <p:sldId id="347" r:id="rId7"/>
    <p:sldId id="349" r:id="rId8"/>
    <p:sldId id="350" r:id="rId9"/>
    <p:sldId id="351" r:id="rId10"/>
    <p:sldId id="352" r:id="rId11"/>
    <p:sldId id="353" r:id="rId12"/>
  </p:sldIdLst>
  <p:sldSz cx="9144000" cy="6858000" type="screen4x3"/>
  <p:notesSz cx="9872663" cy="67421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5110" autoAdjust="0"/>
  </p:normalViewPr>
  <p:slideViewPr>
    <p:cSldViewPr snapToGrid="0" snapToObjects="1">
      <p:cViewPr varScale="1">
        <p:scale>
          <a:sx n="81" d="100"/>
          <a:sy n="81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225D-FEDE-FA47-A1F1-95B654695E9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61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AD6D55A-BB3C-4011-97F2-B19B96428876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AD9683E-57C9-4CD6-B1B6-74E452F91E13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4213DAC-4162-4A1E-AB41-1D1A442335A5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562FD6-9DD2-44BC-ADAC-D2E32E116E9F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DE12A90-6D40-4810-85AC-299F5FEA25A7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764D794-42F7-4978-9895-D99EBE313FFD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778004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795121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3C74618-1359-41F4-9CE8-54451EBFB1FA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3191307" y="2255337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3191307" y="4272454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15D95FE-F824-4C33-9940-099FD3167EB9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957B120-D7EB-4E84-8695-A5807D224674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A2895D8-7CF8-412D-9AB9-3B52125BEBCF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DB64F5A-3698-4625-8965-E59D8E593AB1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C15483FD-63AF-4E00-9210-B0C2B9C60485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0E785A8-B28D-4170-AB50-56A7920B3968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FBCB823-2B31-4C17-A94D-9CF6273053A3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6B60676-A8D0-4B87-848A-3C4847E3A00F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D71ED6B-C5C5-42F7-8030-9A9004EE7997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488193B-AE84-465B-A52D-5DBEFD9D81F3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812DDBA-F422-4A34-BE55-F17580CF68A7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B9462AE-2BAB-41F1-8296-4E84B7794DBD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83F39A1-4EAC-4B4C-A15C-048996CEBC21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EE72337-E61F-4ADF-A6CD-B197EA00861E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498648-6209-4BB6-93B7-B9865BB08E36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tx2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738A3E6-CAB5-4D04-8921-F23F7CB4DC7A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FC92382-B01F-4BEE-8625-EA4FE025F9A4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47C2F56-04FC-4B69-A4D6-8FFD2A631540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EC3B126-3283-491A-99F3-BA6CA906E318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33C7D77-01ED-4D3D-BF58-72AF1F46117C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594092" y="1988840"/>
            <a:ext cx="3910138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0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4634557" y="1988840"/>
            <a:ext cx="3933887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0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594091" y="404664"/>
            <a:ext cx="7974353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50" b="1">
                <a:solidFill>
                  <a:srgbClr val="005A8C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594091" y="1281118"/>
            <a:ext cx="7978932" cy="635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E007B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566288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910C-9C00-48AD-88D0-DD3B8049B984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0758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JAMK AOKK Harri Keurulainen, Ritva Ylitervo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529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594092" y="1988840"/>
            <a:ext cx="3910138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0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4634557" y="1988840"/>
            <a:ext cx="3933887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0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594091" y="404664"/>
            <a:ext cx="7974353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50" b="1">
                <a:solidFill>
                  <a:srgbClr val="005A8C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594091" y="1281118"/>
            <a:ext cx="7978932" cy="635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E007B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566288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910C-9C00-48AD-88D0-DD3B8049B984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0758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JAMK AOKK Harri Keurulainen, Ritva Ylitervo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83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602291" y="414887"/>
            <a:ext cx="7966216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50" b="1">
                <a:solidFill>
                  <a:srgbClr val="005A8C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Tekstin paikkamerkki 2"/>
          <p:cNvSpPr>
            <a:spLocks noGrp="1"/>
          </p:cNvSpPr>
          <p:nvPr>
            <p:ph type="body" idx="10"/>
          </p:nvPr>
        </p:nvSpPr>
        <p:spPr>
          <a:xfrm>
            <a:off x="611559" y="1340768"/>
            <a:ext cx="7956885" cy="46085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4313" indent="-214313">
              <a:buFont typeface="Arial"/>
              <a:buChar char="•"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66288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685D-754C-4662-8BBD-4B745C8BBC80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6667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JAMK AOKK Harri Keurulainen, Ritva Ylitervo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673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8248258" y="142284"/>
            <a:ext cx="763388" cy="1028096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B94D1DF-D56F-4311-8DE4-FF3F1FC56588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6661BAF-BD20-4187-9BC3-A28616D5DFA5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rgbClr val="F1563F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2E52A95-D651-4F40-AAB7-8C1D9D8A6A72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CF32431-77EB-4C71-8278-378D4CB39203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rgbClr val="F1563F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43CBBEB-6623-45DC-85EC-F62114F958C9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1203256-19C6-49FF-936F-ACBBC3B26E7B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rgbClr val="F1563F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416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84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44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573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7.5.2019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31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0669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565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268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85F41CC-7834-4F6E-AD28-06E4BB69F5C4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158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998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408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5187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5059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755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67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274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075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58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F30525C-0086-4F47-952E-7D257F073414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4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92C084F-39BA-470A-BED7-2D417E78A7DC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5B6488-78B9-40EA-9F60-13E9753F4ACE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B9EE2BC-F318-4BF8-9E3B-1C2122E13372}" type="datetime1">
              <a:rPr lang="fi-FI" smtClean="0"/>
              <a:t>7.5.2019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790DD05-DBD8-435F-8C21-7A89B5304308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39C2752-C30E-4049-A52A-D9F04B1C5018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 Vuodesta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79" r:id="rId18"/>
    <p:sldLayoutId id="2147483781" r:id="rId19"/>
    <p:sldLayoutId id="2147483782" r:id="rId2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0628125-5C7C-47C8-A6D7-230CDD06BEFC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Vuodesta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A5943D5E-D512-411A-9041-8FCFC2F0A481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Vuodesta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7.5.2019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7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2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3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84115" y="2758426"/>
            <a:ext cx="6538397" cy="17200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fi-FI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3200" dirty="0" smtClean="0">
                <a:solidFill>
                  <a:srgbClr val="F156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Muutoksen johtamisesta</a:t>
            </a:r>
            <a:r>
              <a:rPr lang="fi-FI" sz="2800" dirty="0" smtClean="0">
                <a:solidFill>
                  <a:srgbClr val="F156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fi-FI" sz="2800" dirty="0" smtClean="0">
                <a:solidFill>
                  <a:srgbClr val="F156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2800" dirty="0" smtClean="0">
                <a:solidFill>
                  <a:srgbClr val="F156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fi-FI" sz="2800" dirty="0" smtClean="0">
                <a:solidFill>
                  <a:srgbClr val="F156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fi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i-FI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5227464"/>
            <a:ext cx="5727252" cy="8759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Hanna-Kaisa Pekkarinen, yliopistonopettaja</a:t>
            </a:r>
          </a:p>
          <a:p>
            <a:pPr>
              <a:spcBef>
                <a:spcPts val="600"/>
              </a:spcBef>
            </a:pPr>
            <a:r>
              <a:rPr lang="fi-FI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Koulutusjohtamisen instituutti, Jyväskylän yliopisto</a:t>
            </a:r>
            <a:endParaRPr lang="fi-FI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451"/>
            <a:ext cx="831227" cy="180989"/>
          </a:xfrm>
        </p:spPr>
        <p:txBody>
          <a:bodyPr/>
          <a:lstStyle/>
          <a:p>
            <a:fld id="{2620F1A5-0200-448E-A38A-F30B56B8133E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Vuodesta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9" y="4906404"/>
            <a:ext cx="1834597" cy="119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94" y="4906405"/>
            <a:ext cx="1318836" cy="11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  <a:latin typeface="Helvetica" panose="020B0604020202020204" pitchFamily="34" charset="0"/>
                <a:ea typeface="Lato" panose="020F0502020204030203" pitchFamily="34" charset="0"/>
                <a:cs typeface="Helvetica" panose="020B0604020202020204" pitchFamily="34" charset="0"/>
              </a:rPr>
              <a:t>Muutoksen neljä eri tasoa</a:t>
            </a:r>
            <a:endParaRPr lang="fi-FI" sz="3200" dirty="0">
              <a:solidFill>
                <a:srgbClr val="0070C0"/>
              </a:solidFill>
              <a:latin typeface="Helvetica" panose="020B0604020202020204" pitchFamily="34" charset="0"/>
              <a:ea typeface="Lato" panose="020F0502020204030203" pitchFamily="34" charset="0"/>
              <a:cs typeface="Helvetica" panose="020B0604020202020204" pitchFamily="34" charset="0"/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0A9EA2-22A4-41E4-8D8D-F2DD8ED7AF24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1"/>
          </p:nvPr>
        </p:nvSpPr>
        <p:spPr>
          <a:xfrm>
            <a:off x="281815" y="1317284"/>
            <a:ext cx="4360277" cy="4003385"/>
          </a:xfrm>
        </p:spPr>
        <p:txBody>
          <a:bodyPr>
            <a:normAutofit/>
          </a:bodyPr>
          <a:lstStyle/>
          <a:p>
            <a:r>
              <a:rPr lang="fi-FI" sz="1650" b="1" dirty="0" smtClean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Yksilön </a:t>
            </a:r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muutokset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’</a:t>
            </a:r>
            <a:r>
              <a:rPr lang="fi-FI" sz="1650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’, esim. aikaisemman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taidon tai tekemisen muuttaminen toiseksi </a:t>
            </a:r>
            <a:endParaRPr lang="fi-FI" sz="165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Taktiset- </a:t>
            </a:r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työhön </a:t>
            </a:r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liittyvät </a:t>
            </a:r>
            <a:r>
              <a:rPr lang="fi-FI" sz="1650" b="1" dirty="0" smtClean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muutokset</a:t>
            </a:r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asiakaspalvelukäyttäytymiseen tai järjestelmän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käyttöönottoon liittyvät</a:t>
            </a:r>
          </a:p>
          <a:p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Strategiset muutokset: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voivat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koskettaa useampaa osaa yrityksestä ja joihin päädytään, jos strategiaa ei voida toteuttaa olemassa olevilla resursseilla </a:t>
            </a:r>
            <a:endParaRPr lang="fi-FI" sz="165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Kulttuuriset </a:t>
            </a:r>
            <a:r>
              <a:rPr lang="fi-FI" sz="165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muutokset: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hitaita ja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vaikeita -&gt; tulisikin tähdätä jatkuvaan </a:t>
            </a:r>
            <a:r>
              <a:rPr lang="fi-FI" sz="165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kehitykseen ja muutoskykyyn radikaalien muutoshyppyjen </a:t>
            </a:r>
            <a:r>
              <a:rPr lang="fi-FI" sz="1650" dirty="0" smtClean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sijaan</a:t>
            </a:r>
            <a:endParaRPr lang="fi-FI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Kuva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42093" y="1435282"/>
            <a:ext cx="4288152" cy="3733638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397968" y="5436133"/>
            <a:ext cx="549219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/>
              <a:t>(Onnistuneen </a:t>
            </a:r>
            <a:r>
              <a:rPr lang="fi-FI" sz="1350" dirty="0"/>
              <a:t>muutosjohtamisen </a:t>
            </a:r>
            <a:r>
              <a:rPr lang="fi-FI" sz="1350" dirty="0"/>
              <a:t>elementtejä, Riikka Sevenne, 2015)</a:t>
            </a:r>
            <a:endParaRPr lang="fi-FI" sz="1350" b="1" dirty="0"/>
          </a:p>
        </p:txBody>
      </p:sp>
    </p:spTree>
    <p:extLst>
      <p:ext uri="{BB962C8B-B14F-4D97-AF65-F5344CB8AC3E}">
        <p14:creationId xmlns:p14="http://schemas.microsoft.com/office/powerpoint/2010/main" val="30041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458-04B9-4099-BA56-93A9CE03814F}" type="datetime1">
              <a:rPr lang="fi-FI" smtClean="0"/>
              <a:t>7.5.2019</a:t>
            </a:fld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80534"/>
              </p:ext>
            </p:extLst>
          </p:nvPr>
        </p:nvGraphicFramePr>
        <p:xfrm>
          <a:off x="581891" y="985650"/>
          <a:ext cx="8087095" cy="462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177">
                  <a:extLst>
                    <a:ext uri="{9D8B030D-6E8A-4147-A177-3AD203B41FA5}">
                      <a16:colId xmlns:a16="http://schemas.microsoft.com/office/drawing/2014/main" val="1835038089"/>
                    </a:ext>
                  </a:extLst>
                </a:gridCol>
                <a:gridCol w="2682220">
                  <a:extLst>
                    <a:ext uri="{9D8B030D-6E8A-4147-A177-3AD203B41FA5}">
                      <a16:colId xmlns:a16="http://schemas.microsoft.com/office/drawing/2014/main" val="2444644187"/>
                    </a:ext>
                  </a:extLst>
                </a:gridCol>
                <a:gridCol w="2695698">
                  <a:extLst>
                    <a:ext uri="{9D8B030D-6E8A-4147-A177-3AD203B41FA5}">
                      <a16:colId xmlns:a16="http://schemas.microsoft.com/office/drawing/2014/main" val="748650719"/>
                    </a:ext>
                  </a:extLst>
                </a:gridCol>
              </a:tblGrid>
              <a:tr h="486933">
                <a:tc gridSpan="3">
                  <a:txBody>
                    <a:bodyPr/>
                    <a:lstStyle/>
                    <a:p>
                      <a:r>
                        <a:rPr lang="fi-FI" sz="2400" b="1" dirty="0" smtClean="0">
                          <a:solidFill>
                            <a:srgbClr val="00206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Muutosvastarinnasta</a:t>
                      </a:r>
                      <a:endParaRPr lang="fi-FI" sz="240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64881"/>
                  </a:ext>
                </a:extLst>
              </a:tr>
              <a:tr h="103366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Pelko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työn menettämisestä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Hallitsemattomuuden tunne lisääntyy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ja turvallisuuden tunne katoaa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Oman tulevaisuuden hallinta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vähenee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7156878"/>
                  </a:ext>
                </a:extLst>
              </a:tr>
              <a:tr h="103366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Työn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merkityksellisyys katoaa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Luottamus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omaan osaamiseen heikkenee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Sosiaaliset suhteet asiakkaisiin,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kollegoihin ja esimieheen päättyvät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2745571"/>
                  </a:ext>
                </a:extLst>
              </a:tr>
              <a:tr h="103366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Oman vastuualueen kontrolli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menetetään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Mahdollisuudet ylennykseen tai palkankorotukseen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menetetään 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Hallinnan tunne ja vaikutusmahdollisuudet työssä häviävät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6195239"/>
                  </a:ext>
                </a:extLst>
              </a:tr>
              <a:tr h="103366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Kovalla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työllä saavutettu asema organisaatiossa heikkenee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Luottamus yrityksen johtoon, esimieheen ja kollegoihin vähenee 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Kyky itsenäiseen työskentelyyn vähenee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1517155"/>
                  </a:ext>
                </a:extLst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581891" y="5705056"/>
            <a:ext cx="73745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Muutokseen liitettäviä negatiivisia asioita Kvistin ym. (2006, 135 – 136)  mukaan 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4982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2472550"/>
              </p:ext>
            </p:extLst>
          </p:nvPr>
        </p:nvGraphicFramePr>
        <p:xfrm>
          <a:off x="235131" y="1062276"/>
          <a:ext cx="8739052" cy="537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526">
                  <a:extLst>
                    <a:ext uri="{9D8B030D-6E8A-4147-A177-3AD203B41FA5}">
                      <a16:colId xmlns:a16="http://schemas.microsoft.com/office/drawing/2014/main" val="2766997973"/>
                    </a:ext>
                  </a:extLst>
                </a:gridCol>
                <a:gridCol w="4369526">
                  <a:extLst>
                    <a:ext uri="{9D8B030D-6E8A-4147-A177-3AD203B41FA5}">
                      <a16:colId xmlns:a16="http://schemas.microsoft.com/office/drawing/2014/main" val="3697708978"/>
                    </a:ext>
                  </a:extLst>
                </a:gridCol>
              </a:tblGrid>
              <a:tr h="35792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Vastarinnan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lähde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Vastarinnan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syy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93904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Vakauden kaipuu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Muutos aiheuttaa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epävakautta ja synnyttää siksi vastustusreaktion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4709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Tottumukset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Tutusta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ja turvallisesta on vaikea luopua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185331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Yhteisön vakiintuneet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normit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Hyväksyttyjen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normien muuttaminen herättää vastustusta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42487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Pelko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työpaikan menettämisestä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Halu varmistaa oman työpaikan säilyminen ja torjua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mahdollinen uhka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65897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Pelko etujen ja aseman menettämisestä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Oma tai ryhmän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etu tulee ennen organisaation etua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617482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Väärinkäsitykset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ja tietämättömyys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Muutoksen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sisältöä tai seurauksia ei ole ymmärretty tai sisäistetty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539698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Näkemyserot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Avoin ristiriita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organisaation tai sen jäsenten vallitsevien koodien tai arvojen kanssa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5018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Tuntemattoman pelko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Tiedon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puute uudesta luo epävarmuutta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416088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Pelko pärjäämättömyydestä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Oppimisesta selviytyminen ja uudet haasteet pelottavat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79434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Tarpeen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epävakuuttavuus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Perustelut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eivät tunnu oikeilta ja organisaation toiminnan ja ympäristön vaatimusten koetaan olevan ristiriidassa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8545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Palkistemisen</a:t>
                      </a:r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puuttuminen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Muutoksesta aiheutuvan vaivan ei uskota tuottavan</a:t>
                      </a:r>
                      <a:r>
                        <a:rPr lang="fi-FI" sz="1400" baseline="0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vastaavaa hyötyä</a:t>
                      </a:r>
                      <a:endParaRPr lang="fi-FI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2961543"/>
                  </a:ext>
                </a:extLst>
              </a:tr>
            </a:tbl>
          </a:graphicData>
        </a:graphic>
      </p:graphicFrame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61498" y="356080"/>
            <a:ext cx="4809447" cy="432673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Muutosvastarinnasta</a:t>
            </a:r>
            <a:endParaRPr lang="fi-FI" sz="36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80910C-9C00-48AD-88D0-DD3B8049B984}" type="datetime1">
              <a:rPr lang="fi-FI" smtClean="0"/>
              <a:t>7.5.2019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5170945" y="6589303"/>
            <a:ext cx="4134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Mattila, 2007, Kosonen ym. 2002) 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99846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458-04B9-4099-BA56-93A9CE03814F}" type="datetime1">
              <a:rPr lang="fi-FI" smtClean="0"/>
              <a:t>7.5.2019</a:t>
            </a:fld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295083" y="1394756"/>
          <a:ext cx="8492952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92">
                  <a:extLst>
                    <a:ext uri="{9D8B030D-6E8A-4147-A177-3AD203B41FA5}">
                      <a16:colId xmlns:a16="http://schemas.microsoft.com/office/drawing/2014/main" val="4200176603"/>
                    </a:ext>
                  </a:extLst>
                </a:gridCol>
                <a:gridCol w="1415492">
                  <a:extLst>
                    <a:ext uri="{9D8B030D-6E8A-4147-A177-3AD203B41FA5}">
                      <a16:colId xmlns:a16="http://schemas.microsoft.com/office/drawing/2014/main" val="493928513"/>
                    </a:ext>
                  </a:extLst>
                </a:gridCol>
                <a:gridCol w="1415492">
                  <a:extLst>
                    <a:ext uri="{9D8B030D-6E8A-4147-A177-3AD203B41FA5}">
                      <a16:colId xmlns:a16="http://schemas.microsoft.com/office/drawing/2014/main" val="539897862"/>
                    </a:ext>
                  </a:extLst>
                </a:gridCol>
                <a:gridCol w="1415492">
                  <a:extLst>
                    <a:ext uri="{9D8B030D-6E8A-4147-A177-3AD203B41FA5}">
                      <a16:colId xmlns:a16="http://schemas.microsoft.com/office/drawing/2014/main" val="2057099009"/>
                    </a:ext>
                  </a:extLst>
                </a:gridCol>
                <a:gridCol w="1415492">
                  <a:extLst>
                    <a:ext uri="{9D8B030D-6E8A-4147-A177-3AD203B41FA5}">
                      <a16:colId xmlns:a16="http://schemas.microsoft.com/office/drawing/2014/main" val="3349022204"/>
                    </a:ext>
                  </a:extLst>
                </a:gridCol>
                <a:gridCol w="1415492">
                  <a:extLst>
                    <a:ext uri="{9D8B030D-6E8A-4147-A177-3AD203B41FA5}">
                      <a16:colId xmlns:a16="http://schemas.microsoft.com/office/drawing/2014/main" val="132972175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Muutostarpeen määrittely +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Yhteisen</a:t>
                      </a:r>
                      <a:r>
                        <a:rPr lang="fi-FI" sz="1400" baseline="0" dirty="0" smtClean="0"/>
                        <a:t> näkemyksen luominen  +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Muutoskyvystä</a:t>
                      </a:r>
                      <a:r>
                        <a:rPr lang="fi-FI" sz="1400" baseline="0" dirty="0" smtClean="0"/>
                        <a:t> huolehtiminen +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Ensimmäiset toimenpiteet +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Ankkurointi käytäntöön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</a:t>
                      </a:r>
                      <a:r>
                        <a:rPr lang="fi-FI" sz="1400" baseline="0" dirty="0" smtClean="0"/>
                        <a:t> Onnistunut muutos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33517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rgbClr val="C00000"/>
                          </a:solidFill>
                        </a:rPr>
                        <a:t>Puuttuu</a:t>
                      </a:r>
                      <a:endParaRPr lang="fi-FI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Yhteisen</a:t>
                      </a:r>
                      <a:r>
                        <a:rPr lang="fi-FI" sz="1400" baseline="0" dirty="0" smtClean="0"/>
                        <a:t> näkemyksen luominen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Muutoskyvystä</a:t>
                      </a:r>
                      <a:r>
                        <a:rPr lang="fi-FI" sz="1400" baseline="0" dirty="0" smtClean="0"/>
                        <a:t> huolehtiminen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Ensimmäiset toimenpiteet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Ankkurointi käytäntöön</a:t>
                      </a:r>
                    </a:p>
                    <a:p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</a:t>
                      </a:r>
                      <a:r>
                        <a:rPr lang="fi-FI" sz="1400" baseline="0" dirty="0" smtClean="0"/>
                        <a:t> Viimeisenä    työlistalla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210103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Muutostarpeen määrittely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rgbClr val="C00000"/>
                          </a:solidFill>
                        </a:rPr>
                        <a:t>Puuttuu</a:t>
                      </a:r>
                      <a:endParaRPr lang="fi-FI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Muutoskyvystä</a:t>
                      </a:r>
                      <a:r>
                        <a:rPr lang="fi-FI" sz="1400" baseline="0" dirty="0" smtClean="0"/>
                        <a:t> huolehtiminen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Ensimmäiset toimenpiteet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Ankkurointi käytäntöön</a:t>
                      </a:r>
                    </a:p>
                    <a:p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 Nopea alku, joka kuihtuu pois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57949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Muutostarpeen määrittely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Yhteisen</a:t>
                      </a:r>
                      <a:r>
                        <a:rPr lang="fi-FI" sz="1400" baseline="0" dirty="0" smtClean="0"/>
                        <a:t> näkemyksen luominen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rgbClr val="C00000"/>
                          </a:solidFill>
                        </a:rPr>
                        <a:t>Puuttuu</a:t>
                      </a:r>
                      <a:endParaRPr lang="fi-FI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Ensimmäiset toimenpiteet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Ankkurointi käytäntöön</a:t>
                      </a:r>
                    </a:p>
                    <a:p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 Ahdistuneisuutta,</a:t>
                      </a:r>
                      <a:r>
                        <a:rPr lang="fi-FI" sz="1400" baseline="0" dirty="0" smtClean="0"/>
                        <a:t> turhautuneisuutta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31516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Muutostarpeen määrittely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Yhteisen</a:t>
                      </a:r>
                      <a:r>
                        <a:rPr lang="fi-FI" sz="1400" baseline="0" dirty="0" smtClean="0"/>
                        <a:t> näkemyksen luominen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Muutoskyvystä</a:t>
                      </a:r>
                      <a:r>
                        <a:rPr lang="fi-FI" sz="1400" baseline="0" dirty="0" smtClean="0"/>
                        <a:t> huolehtiminen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rgbClr val="C00000"/>
                          </a:solidFill>
                        </a:rPr>
                        <a:t>Puuttuu</a:t>
                      </a:r>
                      <a:endParaRPr lang="fi-FI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Ankkurointi käytäntöön</a:t>
                      </a:r>
                    </a:p>
                    <a:p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</a:t>
                      </a:r>
                      <a:r>
                        <a:rPr lang="fi-FI" sz="1400" baseline="0" dirty="0" smtClean="0"/>
                        <a:t> Satunnaisia ponnisteluja, vääriä alkuja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9123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Muutostarpeen määrittely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Yhteisen</a:t>
                      </a:r>
                      <a:r>
                        <a:rPr lang="fi-FI" sz="1400" baseline="0" dirty="0" smtClean="0"/>
                        <a:t> näkemyksen luominen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Muutoskyvystä</a:t>
                      </a:r>
                      <a:r>
                        <a:rPr lang="fi-FI" sz="1400" baseline="0" dirty="0" smtClean="0"/>
                        <a:t> huolehtiminen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Ensimmäiset toimenpiteet 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rgbClr val="C00000"/>
                          </a:solidFill>
                        </a:rPr>
                        <a:t>Puuttuu</a:t>
                      </a:r>
                      <a:endParaRPr lang="fi-FI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= Syvä pettymys</a:t>
                      </a:r>
                    </a:p>
                    <a:p>
                      <a:r>
                        <a:rPr lang="fi-FI" sz="1400" dirty="0" smtClean="0"/>
                        <a:t>ja kyynisyys</a:t>
                      </a:r>
                      <a:endParaRPr lang="fi-F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2445142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502322" y="413902"/>
            <a:ext cx="613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Onnistuneen muutoksen tekijät</a:t>
            </a:r>
            <a:endParaRPr lang="fi-FI" sz="28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68510" y="6175195"/>
            <a:ext cx="5694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Kuva: Onnistuneen muutoksen viisi tekijää (</a:t>
            </a:r>
            <a:r>
              <a:rPr lang="fi-FI" sz="1350" dirty="0" err="1"/>
              <a:t>Valpola</a:t>
            </a:r>
            <a:r>
              <a:rPr lang="fi-FI" sz="1350" dirty="0"/>
              <a:t> 2004,29)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17197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2286" y="461639"/>
            <a:ext cx="7966216" cy="792088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Miten opettajaa voidaan tukea muutoksessa?</a:t>
            </a:r>
            <a:endParaRPr lang="fi-FI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  </a:t>
            </a:r>
            <a:endParaRPr lang="fi-FI" dirty="0"/>
          </a:p>
        </p:txBody>
      </p:sp>
      <p:sp>
        <p:nvSpPr>
          <p:cNvPr id="4" name="Kuusikulmio 3"/>
          <p:cNvSpPr/>
          <p:nvPr/>
        </p:nvSpPr>
        <p:spPr>
          <a:xfrm>
            <a:off x="562550" y="1862826"/>
            <a:ext cx="2786268" cy="1963882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Kun viestitään asioista, jotka säilyvät arjessa, hyväksytään muutos helpommin</a:t>
            </a:r>
            <a:endParaRPr lang="fi-FI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Kuusikulmio 4"/>
          <p:cNvSpPr/>
          <p:nvPr/>
        </p:nvSpPr>
        <p:spPr>
          <a:xfrm>
            <a:off x="3119391" y="2018805"/>
            <a:ext cx="2786268" cy="2162713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oimijuuden tukeminen ja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osallistumisen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mahdollistaminen kiinnostuneille edesauttaa muutoksen etenemistä</a:t>
            </a:r>
            <a:endParaRPr lang="fi-FI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Kuusikulmio 5"/>
          <p:cNvSpPr/>
          <p:nvPr/>
        </p:nvSpPr>
        <p:spPr>
          <a:xfrm>
            <a:off x="987633" y="3887338"/>
            <a:ext cx="2786268" cy="1963882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Yhteisöllinen ja tiimimäinen työtapa sekä monipuolinen työnkuvat edistävät identiteetin ja toimijuuden positiivista muutosta</a:t>
            </a:r>
            <a:endParaRPr lang="fi-FI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Kuusikulmio 6"/>
          <p:cNvSpPr/>
          <p:nvPr/>
        </p:nvSpPr>
        <p:spPr>
          <a:xfrm>
            <a:off x="5688281" y="1862826"/>
            <a:ext cx="3144301" cy="3815806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Pyrimme valikoimaan koulutusta, jota meille olisi tarjolla. Käsityksemme omasta osaamisestamme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voi olla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erilainen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kuin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työyhteisömme käsitys. Kun liian moni organisaatiossa käyttää omaa harkintaansa, uusi oppiminen jää toteutumatta ja myös muutos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hidastuu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(Räsänen-Ala-aho,2016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</a:p>
        </p:txBody>
      </p:sp>
      <p:sp>
        <p:nvSpPr>
          <p:cNvPr id="9" name="Kuusikulmio 8"/>
          <p:cNvSpPr/>
          <p:nvPr/>
        </p:nvSpPr>
        <p:spPr>
          <a:xfrm>
            <a:off x="3661288" y="4162342"/>
            <a:ext cx="2497639" cy="192073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Työn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 työyhteisöjen kehittämisessä </a:t>
            </a:r>
            <a:r>
              <a:rPr lang="fi-FI" sz="13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vaaditaan luovien aloitteiden tekemistä (toimijuus)</a:t>
            </a:r>
            <a:endParaRPr lang="fi-FI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Helvetica" panose="020B0604020202020204" pitchFamily="34" charset="0"/>
                <a:ea typeface="Lato" panose="020F0502020204030203" pitchFamily="34" charset="0"/>
                <a:cs typeface="Helvetica" panose="020B0604020202020204" pitchFamily="34" charset="0"/>
              </a:rPr>
              <a:t>Miten opettajaa voidaan tukea muutoksessa?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/>
              <a:t>Räsänen-Ala-aho Marja-Leena (2016) tutki ammatillisten opettajien identiteettiä ja toimijuutta muutosmatkalla mielekkääseen tulevaisuuteen</a:t>
            </a:r>
            <a:r>
              <a:rPr lang="fi-FI" sz="1800" dirty="0"/>
              <a:t>: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Esimiesten </a:t>
            </a:r>
            <a:r>
              <a:rPr lang="fi-FI" sz="1800" dirty="0"/>
              <a:t>asettamat selkeät tavoitteet, niiden viestintä sekä voimakas tavoitehakuinen, tasapuolinen sekä tasalaatuinen johtaminen nähtiin muutoksessa </a:t>
            </a:r>
            <a:r>
              <a:rPr lang="fi-FI" sz="1800" dirty="0"/>
              <a:t>tarpeellisina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Henkilön osaamistarpeet ja </a:t>
            </a:r>
            <a:r>
              <a:rPr lang="fi-FI" sz="1800" dirty="0" smtClean="0"/>
              <a:t>organisaation </a:t>
            </a:r>
            <a:r>
              <a:rPr lang="fi-FI" sz="1800" dirty="0"/>
              <a:t>strategian toteuttamiseen tarvittavan osaamisen välisen </a:t>
            </a:r>
            <a:r>
              <a:rPr lang="fi-FI" sz="1800" dirty="0"/>
              <a:t>osaamisvajeen määrittely ja osaamisen hankkimisen 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918041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14861</TotalTime>
  <Words>550</Words>
  <Application>Microsoft Office PowerPoint</Application>
  <PresentationFormat>On-screen Show (4:3)</PresentationFormat>
  <Paragraphs>109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</vt:lpstr>
      <vt:lpstr>Lato</vt:lpstr>
      <vt:lpstr>Palatino Linotype</vt:lpstr>
      <vt:lpstr>JYU Otsikkodiat</vt:lpstr>
      <vt:lpstr>JYU sisältö pohjat</vt:lpstr>
      <vt:lpstr>2_Mukautettu suunnittelumalli</vt:lpstr>
      <vt:lpstr>JYU kuvadiat</vt:lpstr>
      <vt:lpstr>1_JYU sisältö pohjat</vt:lpstr>
      <vt:lpstr> Muutoksen johtamisesta   </vt:lpstr>
      <vt:lpstr>Muutoksen neljä eri tasoa</vt:lpstr>
      <vt:lpstr>PowerPoint Presentation</vt:lpstr>
      <vt:lpstr>Muutosvastarinnasta</vt:lpstr>
      <vt:lpstr>PowerPoint Presentation</vt:lpstr>
      <vt:lpstr>Miten opettajaa voidaan tukea muutoksessa?</vt:lpstr>
      <vt:lpstr>Miten opettajaa voidaan tukea muutoksessa?</vt:lpstr>
    </vt:vector>
  </TitlesOfParts>
  <Company>ID Partners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Jenny Korhonen</dc:creator>
  <cp:lastModifiedBy>Pekkarinen, Hanna-Kaisa</cp:lastModifiedBy>
  <cp:revision>300</cp:revision>
  <cp:lastPrinted>2019-04-30T09:49:51Z</cp:lastPrinted>
  <dcterms:created xsi:type="dcterms:W3CDTF">2017-01-24T13:51:20Z</dcterms:created>
  <dcterms:modified xsi:type="dcterms:W3CDTF">2019-05-07T12:11:17Z</dcterms:modified>
</cp:coreProperties>
</file>