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57" r:id="rId3"/>
    <p:sldId id="260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25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7" name="Rectangle 46"/>
          <p:cNvSpPr/>
          <p:nvPr/>
        </p:nvSpPr>
        <p:spPr>
          <a:xfrm>
            <a:off x="6198795" y="-21511"/>
            <a:ext cx="46736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11154" y="2708476"/>
            <a:ext cx="4417807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11154" y="4421081"/>
            <a:ext cx="4413071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318325" y="1516829"/>
            <a:ext cx="28448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68E111C9-C060-4F8F-A3B0-71175B883B24}" type="datetime1">
              <a:rPr lang="fi-FI" smtClean="0"/>
              <a:pPr/>
              <a:t>7.5.2019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071360" y="5719967"/>
            <a:ext cx="3775456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198795" y="5719967"/>
            <a:ext cx="858221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09FD273A-8285-4A9F-B12F-0FBCAE29B29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41888414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111C9-C060-4F8F-A3B0-71175B883B24}" type="datetime1">
              <a:rPr lang="fi-FI" smtClean="0"/>
              <a:pPr/>
              <a:t>7.5.2019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D273A-8285-4A9F-B12F-0FBCAE29B2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145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1030147"/>
            <a:ext cx="1979271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04395" y="1030147"/>
            <a:ext cx="7231605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111C9-C060-4F8F-A3B0-71175B883B24}" type="datetime1">
              <a:rPr lang="fi-FI" smtClean="0"/>
              <a:pPr/>
              <a:t>7.5.2019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D273A-8285-4A9F-B12F-0FBCAE29B2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320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111C9-C060-4F8F-A3B0-71175B883B24}" type="datetime1">
              <a:rPr lang="fi-FI" smtClean="0"/>
              <a:pPr/>
              <a:t>7.5.2019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D273A-8285-4A9F-B12F-0FBCAE29B2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045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194" y="2900830"/>
            <a:ext cx="8849957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8194" y="4267201"/>
            <a:ext cx="8849956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111C9-C060-4F8F-A3B0-71175B883B24}" type="datetime1">
              <a:rPr lang="fi-FI" smtClean="0"/>
              <a:pPr/>
              <a:t>7.5.2019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D273A-8285-4A9F-B12F-0FBCAE29B2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250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111C9-C060-4F8F-A3B0-71175B883B24}" type="datetime1">
              <a:rPr lang="fi-FI" smtClean="0"/>
              <a:pPr/>
              <a:t>7.5.2019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D273A-8285-4A9F-B12F-0FBCAE29B29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389888" y="2313432"/>
            <a:ext cx="4559808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313431"/>
            <a:ext cx="4559808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624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2815" y="2316009"/>
            <a:ext cx="407619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88961" y="2974695"/>
            <a:ext cx="4559808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82450" y="2316010"/>
            <a:ext cx="4074289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536" y="2974695"/>
            <a:ext cx="4559808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111C9-C060-4F8F-A3B0-71175B883B24}" type="datetime1">
              <a:rPr lang="fi-FI" smtClean="0"/>
              <a:pPr/>
              <a:t>7.5.2019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D273A-8285-4A9F-B12F-0FBCAE29B2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591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111C9-C060-4F8F-A3B0-71175B883B24}" type="datetime1">
              <a:rPr lang="fi-FI" smtClean="0"/>
              <a:pPr/>
              <a:t>7.5.2019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D273A-8285-4A9F-B12F-0FBCAE29B2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925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111C9-C060-4F8F-A3B0-71175B883B24}" type="datetime1">
              <a:rPr lang="fi-FI" smtClean="0"/>
              <a:pPr/>
              <a:t>7.5.2019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D273A-8285-4A9F-B12F-0FBCAE29B2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189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57" name="Rectangle 56"/>
          <p:cNvSpPr/>
          <p:nvPr/>
        </p:nvSpPr>
        <p:spPr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111C9-C060-4F8F-A3B0-71175B883B24}" type="datetime1">
              <a:rPr lang="fi-FI" smtClean="0"/>
              <a:pPr/>
              <a:t>7.5.2019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D273A-8285-4A9F-B12F-0FBCAE29B29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1207429" y="601884"/>
            <a:ext cx="4749676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7859" y="856527"/>
            <a:ext cx="4120587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88597" y="5724836"/>
            <a:ext cx="4658219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9777" y="2657435"/>
            <a:ext cx="4406096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15456" y="4136994"/>
            <a:ext cx="4398379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76450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1" name="Rectangle 100"/>
          <p:cNvSpPr/>
          <p:nvPr/>
        </p:nvSpPr>
        <p:spPr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2" name="Rectangle 101"/>
          <p:cNvSpPr/>
          <p:nvPr/>
        </p:nvSpPr>
        <p:spPr>
          <a:xfrm>
            <a:off x="1207429" y="601884"/>
            <a:ext cx="4749676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5" name="Rectangle 104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2565" y="2660904"/>
            <a:ext cx="4401312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0278" y="693795"/>
            <a:ext cx="4479497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12841" y="4133089"/>
            <a:ext cx="4400764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111C9-C060-4F8F-A3B0-71175B883B24}" type="datetime1">
              <a:rPr lang="fi-FI" smtClean="0"/>
              <a:pPr/>
              <a:t>7.5.2019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88597" y="5724836"/>
            <a:ext cx="4658219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D273A-8285-4A9F-B12F-0FBCAE29B2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982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406400" y="0"/>
            <a:ext cx="13243109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609600" y="333488"/>
            <a:ext cx="109728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70" name="Rectangle 69"/>
          <p:cNvSpPr/>
          <p:nvPr/>
        </p:nvSpPr>
        <p:spPr>
          <a:xfrm>
            <a:off x="6081656" y="-21511"/>
            <a:ext cx="4905488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71" name="Rectangle 70"/>
          <p:cNvSpPr/>
          <p:nvPr/>
        </p:nvSpPr>
        <p:spPr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91320" y="1027664"/>
            <a:ext cx="9366325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91323" y="2323652"/>
            <a:ext cx="9036423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96517" y="22449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68E111C9-C060-4F8F-A3B0-71175B883B24}" type="datetime1">
              <a:rPr lang="fi-FI" smtClean="0"/>
              <a:pPr/>
              <a:t>7.5.2019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188597" y="5852161"/>
            <a:ext cx="46695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198795" y="224492"/>
            <a:ext cx="17762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09FD273A-8285-4A9F-B12F-0FBCAE29B2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228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doi.org/10.1080/19452829.2018.1474858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98269" y="723209"/>
            <a:ext cx="10740043" cy="1163782"/>
          </a:xfrm>
        </p:spPr>
        <p:txBody>
          <a:bodyPr>
            <a:normAutofit fontScale="90000"/>
          </a:bodyPr>
          <a:lstStyle/>
          <a:p>
            <a:pPr algn="ctr"/>
            <a:r>
              <a:rPr lang="fi-FI" dirty="0" smtClean="0"/>
              <a:t>INHIMILLISTEN TOIMINTAMAHDOLLISUUKSIEN LÄHESTYSMISTAPA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98268" y="2061556"/>
            <a:ext cx="10940737" cy="4472248"/>
          </a:xfrm>
        </p:spPr>
        <p:txBody>
          <a:bodyPr>
            <a:normAutofit/>
          </a:bodyPr>
          <a:lstStyle/>
          <a:p>
            <a:r>
              <a:rPr lang="fi-FI" dirty="0" smtClean="0"/>
              <a:t>Kyseessä on </a:t>
            </a:r>
            <a:r>
              <a:rPr lang="fi-FI" b="1" i="1" dirty="0" smtClean="0"/>
              <a:t>lähestymistapa</a:t>
            </a:r>
            <a:r>
              <a:rPr lang="fi-FI" dirty="0" smtClean="0"/>
              <a:t>; ei teoria, eikä malli</a:t>
            </a:r>
          </a:p>
          <a:p>
            <a:r>
              <a:rPr lang="fi-FI" dirty="0" smtClean="0"/>
              <a:t>Analyyttinen työkalu jäsentää ”inhimillistä hyvinvointia” ja siihen vaikuttavia tekijöitä</a:t>
            </a:r>
          </a:p>
          <a:p>
            <a:r>
              <a:rPr lang="fi-FI" dirty="0" smtClean="0"/>
              <a:t>Voidaan soveltaa inkluusion tarkasteluun sekä (koulutus)politiikka-, koulu-, luokkahuone- ja yksilötasolla (oppilas ja/tai opettaja)</a:t>
            </a:r>
          </a:p>
          <a:p>
            <a:r>
              <a:rPr lang="fi-FI" dirty="0" smtClean="0"/>
              <a:t>Neljä keskeistä ulottuvuutta ovat: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dirty="0" smtClean="0"/>
              <a:t>hyvinvointi ja toimijuus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dirty="0"/>
              <a:t>s</a:t>
            </a:r>
            <a:r>
              <a:rPr lang="fi-FI" dirty="0" smtClean="0"/>
              <a:t>aavutukset ja vapaudet</a:t>
            </a:r>
          </a:p>
          <a:p>
            <a:pPr marL="68580" indent="0">
              <a:buNone/>
            </a:pPr>
            <a:endParaRPr lang="fi-FI" dirty="0"/>
          </a:p>
          <a:p>
            <a:pPr marL="68580" indent="0">
              <a:buNone/>
            </a:pPr>
            <a:r>
              <a:rPr lang="fi-FI" dirty="0" smtClean="0"/>
              <a:t>						</a:t>
            </a:r>
            <a:r>
              <a:rPr lang="fi-FI" dirty="0" smtClean="0">
                <a:solidFill>
                  <a:schemeClr val="accent3"/>
                </a:solidFill>
              </a:rPr>
              <a:t>© Mari-Anne Okkolin &amp; Teija Koskela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27342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idx="4294967295"/>
          </p:nvPr>
        </p:nvSpPr>
        <p:spPr>
          <a:xfrm>
            <a:off x="600891" y="412988"/>
            <a:ext cx="5839098" cy="428834"/>
          </a:xfrm>
        </p:spPr>
        <p:txBody>
          <a:bodyPr>
            <a:noAutofit/>
          </a:bodyPr>
          <a:lstStyle/>
          <a:p>
            <a:r>
              <a:rPr lang="fi-FI" sz="1600" b="1" dirty="0" smtClean="0">
                <a:latin typeface="Garamond" panose="02020404030301010803" pitchFamily="18" charset="0"/>
              </a:rPr>
              <a:t>esim. (</a:t>
            </a:r>
            <a:r>
              <a:rPr lang="fi-FI" sz="1600" b="1" dirty="0" err="1" smtClean="0">
                <a:latin typeface="Garamond" panose="02020404030301010803" pitchFamily="18" charset="0"/>
              </a:rPr>
              <a:t>inklusiivisen</a:t>
            </a:r>
            <a:r>
              <a:rPr lang="fi-FI" sz="1600" b="1" dirty="0" smtClean="0">
                <a:latin typeface="Garamond" panose="02020404030301010803" pitchFamily="18" charset="0"/>
              </a:rPr>
              <a:t>) </a:t>
            </a:r>
            <a:r>
              <a:rPr lang="fi-FI" sz="1600" b="1" dirty="0">
                <a:latin typeface="Garamond" panose="02020404030301010803" pitchFamily="18" charset="0"/>
              </a:rPr>
              <a:t>K</a:t>
            </a:r>
            <a:r>
              <a:rPr lang="fi-FI" sz="1600" b="1" dirty="0" smtClean="0">
                <a:latin typeface="Garamond" panose="02020404030301010803" pitchFamily="18" charset="0"/>
              </a:rPr>
              <a:t>oulutuksen arviointi oppilaan tasolla</a:t>
            </a:r>
            <a:endParaRPr lang="fi-FI" sz="1600" b="1" dirty="0">
              <a:latin typeface="Garamond" panose="02020404030301010803" pitchFamily="18" charset="0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4294967295"/>
          </p:nvPr>
        </p:nvSpPr>
        <p:spPr>
          <a:xfrm>
            <a:off x="2809876" y="1844676"/>
            <a:ext cx="7858125" cy="416242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i-FI" dirty="0" smtClean="0"/>
          </a:p>
          <a:p>
            <a:pPr marL="0" indent="0" algn="ctr">
              <a:buNone/>
            </a:pPr>
            <a:endParaRPr lang="fi-FI" dirty="0"/>
          </a:p>
          <a:p>
            <a:endParaRPr lang="fi-FI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4597916"/>
              </p:ext>
            </p:extLst>
          </p:nvPr>
        </p:nvGraphicFramePr>
        <p:xfrm>
          <a:off x="600891" y="841823"/>
          <a:ext cx="11025053" cy="5685604"/>
        </p:xfrm>
        <a:graphic>
          <a:graphicData uri="http://schemas.openxmlformats.org/drawingml/2006/table">
            <a:tbl>
              <a:tblPr firstRow="1" firstCol="1" bandRow="1"/>
              <a:tblGrid>
                <a:gridCol w="14024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289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936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870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400" dirty="0">
                          <a:effectLst/>
                          <a:latin typeface="Garamond" panose="02020404030301010803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i-FI" sz="1400" dirty="0" smtClean="0">
                        <a:effectLst/>
                        <a:latin typeface="Garamond" panose="02020404030301010803" pitchFamily="18" charset="0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400" dirty="0" smtClean="0">
                          <a:effectLst/>
                          <a:latin typeface="Garamond" panose="02020404030301010803" pitchFamily="18" charset="0"/>
                          <a:ea typeface="Calibri"/>
                          <a:cs typeface="Times New Roman"/>
                        </a:rPr>
                        <a:t>HYVINVOINTI</a:t>
                      </a:r>
                      <a:endParaRPr lang="fi-FI" sz="1400" dirty="0">
                        <a:effectLst/>
                        <a:latin typeface="Garamond" panose="02020404030301010803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i-FI" sz="1400" dirty="0" smtClean="0">
                        <a:effectLst/>
                        <a:latin typeface="Garamond" panose="02020404030301010803" pitchFamily="18" charset="0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400" dirty="0" smtClean="0">
                          <a:effectLst/>
                          <a:latin typeface="Garamond" panose="02020404030301010803" pitchFamily="18" charset="0"/>
                          <a:ea typeface="Calibri"/>
                          <a:cs typeface="Times New Roman"/>
                        </a:rPr>
                        <a:t>TOIMIJUUS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i-FI" sz="1400" dirty="0">
                        <a:effectLst/>
                        <a:latin typeface="Garamond" panose="02020404030301010803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8994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400" dirty="0">
                          <a:effectLst/>
                          <a:latin typeface="Garamond" panose="02020404030301010803" pitchFamily="18" charset="0"/>
                          <a:ea typeface="Calibri"/>
                          <a:cs typeface="Times New Roman"/>
                        </a:rPr>
                        <a:t>SAAVUTUKSET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400" dirty="0">
                          <a:effectLst/>
                          <a:latin typeface="Garamond" panose="02020404030301010803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400" dirty="0">
                          <a:effectLst/>
                          <a:latin typeface="Garamond" panose="02020404030301010803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400" dirty="0">
                          <a:effectLst/>
                          <a:latin typeface="Garamond" panose="02020404030301010803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400" b="1" i="1" dirty="0" smtClean="0">
                          <a:effectLst/>
                          <a:latin typeface="Garamond" panose="02020404030301010803" pitchFamily="18" charset="0"/>
                          <a:ea typeface="Calibri"/>
                          <a:cs typeface="Times New Roman"/>
                        </a:rPr>
                        <a:t>Saavutukset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i-FI" sz="1400" dirty="0" smtClean="0">
                        <a:effectLst/>
                        <a:latin typeface="Garamond" panose="02020404030301010803" pitchFamily="18" charset="0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400" dirty="0" smtClean="0">
                          <a:effectLst/>
                          <a:latin typeface="Garamond" panose="02020404030301010803" pitchFamily="18" charset="0"/>
                          <a:ea typeface="Calibri"/>
                          <a:cs typeface="Times New Roman"/>
                        </a:rPr>
                        <a:t>Toiminnan tulokset/saavutukset: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400" dirty="0" smtClean="0">
                          <a:effectLst/>
                          <a:latin typeface="Garamond" panose="02020404030301010803" pitchFamily="18" charset="0"/>
                          <a:ea typeface="Calibri"/>
                          <a:cs typeface="Times New Roman"/>
                        </a:rPr>
                        <a:t>se mitä ”mitataan”</a:t>
                      </a:r>
                      <a:r>
                        <a:rPr lang="fi-FI" sz="1400" baseline="0" dirty="0" smtClean="0">
                          <a:effectLst/>
                          <a:latin typeface="Garamond" panose="02020404030301010803" pitchFamily="18" charset="0"/>
                          <a:ea typeface="Calibri"/>
                          <a:cs typeface="Times New Roman"/>
                        </a:rPr>
                        <a:t> ja havaitaan; 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400" baseline="0" dirty="0" smtClean="0">
                          <a:effectLst/>
                          <a:latin typeface="Garamond" panose="02020404030301010803" pitchFamily="18" charset="0"/>
                          <a:ea typeface="Calibri"/>
                          <a:cs typeface="Times New Roman"/>
                        </a:rPr>
                        <a:t>se </a:t>
                      </a:r>
                      <a:r>
                        <a:rPr lang="fi-FI" sz="1400" dirty="0" smtClean="0">
                          <a:effectLst/>
                          <a:latin typeface="Garamond" panose="02020404030301010803" pitchFamily="18" charset="0"/>
                          <a:ea typeface="Calibri"/>
                          <a:cs typeface="Times New Roman"/>
                        </a:rPr>
                        <a:t>mitä kansalliset ja kansainväliset järjestelmät (tilastollisesti) </a:t>
                      </a:r>
                      <a:r>
                        <a:rPr lang="fi-FI" sz="1400" baseline="0" dirty="0" smtClean="0">
                          <a:effectLst/>
                          <a:latin typeface="Garamond" panose="02020404030301010803" pitchFamily="18" charset="0"/>
                          <a:ea typeface="Calibri"/>
                          <a:cs typeface="Times New Roman"/>
                        </a:rPr>
                        <a:t>seuraavat 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i-FI" sz="1400" baseline="0" dirty="0" smtClean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400" baseline="0" dirty="0" smtClean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  <a:ea typeface="Calibri"/>
                          <a:cs typeface="Times New Roman"/>
                        </a:rPr>
                        <a:t>esim.</a:t>
                      </a:r>
                      <a:r>
                        <a:rPr lang="fi-FI" sz="1400" baseline="0" dirty="0" smtClean="0">
                          <a:effectLst/>
                          <a:latin typeface="Garamond" panose="02020404030301010803" pitchFamily="18" charset="0"/>
                          <a:ea typeface="Calibri"/>
                          <a:cs typeface="Times New Roman"/>
                        </a:rPr>
                        <a:t> PISA-tulokset (vrt. TIMMS), arvosanat, 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400" baseline="0" dirty="0" smtClean="0">
                          <a:effectLst/>
                          <a:latin typeface="Garamond" panose="02020404030301010803" pitchFamily="18" charset="0"/>
                          <a:ea typeface="Calibri"/>
                          <a:cs typeface="Times New Roman"/>
                        </a:rPr>
                        <a:t>erityistä tukea tarvitsevien oppilaiden määrä luokissa;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400" i="1" dirty="0" smtClean="0">
                          <a:effectLst/>
                          <a:latin typeface="Garamond" panose="02020404030301010803" pitchFamily="18" charset="0"/>
                          <a:ea typeface="Calibri"/>
                          <a:cs typeface="Times New Roman"/>
                        </a:rPr>
                        <a:t>Miten (määrälliset) inkluusiotavoitteet on saavutettu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400" i="1" dirty="0" smtClean="0">
                          <a:effectLst/>
                          <a:latin typeface="Garamond" panose="02020404030301010803" pitchFamily="18" charset="0"/>
                          <a:ea typeface="Calibri"/>
                          <a:cs typeface="Times New Roman"/>
                        </a:rPr>
                        <a:t>(kunta-,</a:t>
                      </a:r>
                      <a:r>
                        <a:rPr lang="fi-FI" sz="1400" i="1" baseline="0" dirty="0" smtClean="0">
                          <a:effectLst/>
                          <a:latin typeface="Garamond" panose="02020404030301010803" pitchFamily="18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fi-FI" sz="1400" i="1" dirty="0" smtClean="0">
                          <a:effectLst/>
                          <a:latin typeface="Garamond" panose="02020404030301010803" pitchFamily="18" charset="0"/>
                          <a:ea typeface="Calibri"/>
                          <a:cs typeface="Times New Roman"/>
                        </a:rPr>
                        <a:t>koulu-</a:t>
                      </a:r>
                      <a:r>
                        <a:rPr lang="fi-FI" sz="1400" i="1" baseline="0" dirty="0" smtClean="0">
                          <a:effectLst/>
                          <a:latin typeface="Garamond" panose="02020404030301010803" pitchFamily="18" charset="0"/>
                          <a:ea typeface="Calibri"/>
                          <a:cs typeface="Times New Roman"/>
                        </a:rPr>
                        <a:t> ja oppilastaso)?</a:t>
                      </a:r>
                      <a:endParaRPr lang="fi-FI" sz="1400" i="1" dirty="0" smtClean="0">
                        <a:effectLst/>
                        <a:latin typeface="Garamond" panose="02020404030301010803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400" b="1" i="1" dirty="0" smtClean="0">
                          <a:effectLst/>
                          <a:latin typeface="Garamond" panose="02020404030301010803" pitchFamily="18" charset="0"/>
                          <a:ea typeface="Calibri"/>
                          <a:cs typeface="Times New Roman"/>
                        </a:rPr>
                        <a:t>Toimijuussaavutukset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i-FI" sz="1400" i="1" dirty="0" smtClean="0">
                        <a:effectLst/>
                        <a:latin typeface="Garamond" panose="02020404030301010803" pitchFamily="18" charset="0"/>
                        <a:ea typeface="Calibri"/>
                        <a:cs typeface="Times New Roman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400" dirty="0" smtClean="0">
                          <a:effectLst/>
                          <a:latin typeface="Garamond" panose="02020404030301010803" pitchFamily="18" charset="0"/>
                          <a:ea typeface="Calibri"/>
                          <a:cs typeface="Times New Roman"/>
                        </a:rPr>
                        <a:t>Niiden tulosten ja saavutusten toteutuminen,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400" dirty="0" smtClean="0">
                          <a:effectLst/>
                          <a:latin typeface="Garamond" panose="02020404030301010803" pitchFamily="18" charset="0"/>
                          <a:ea typeface="Calibri"/>
                          <a:cs typeface="Times New Roman"/>
                        </a:rPr>
                        <a:t>joita oppilas </a:t>
                      </a:r>
                      <a:r>
                        <a:rPr lang="fi-FI" sz="1400" b="1" dirty="0" smtClean="0">
                          <a:effectLst/>
                          <a:latin typeface="Garamond" panose="02020404030301010803" pitchFamily="18" charset="0"/>
                          <a:ea typeface="Calibri"/>
                          <a:cs typeface="Times New Roman"/>
                        </a:rPr>
                        <a:t>itse</a:t>
                      </a:r>
                      <a:r>
                        <a:rPr lang="fi-FI" sz="1400" dirty="0" smtClean="0">
                          <a:effectLst/>
                          <a:latin typeface="Garamond" panose="02020404030301010803" pitchFamily="18" charset="0"/>
                          <a:ea typeface="Calibri"/>
                          <a:cs typeface="Times New Roman"/>
                        </a:rPr>
                        <a:t> pitää (syystä tai toisesta) tärkeänä, arvokkaana ja merkityksellisenä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400" dirty="0" smtClean="0">
                          <a:effectLst/>
                          <a:latin typeface="Garamond" panose="02020404030301010803" pitchFamily="18" charset="0"/>
                          <a:ea typeface="Calibri"/>
                          <a:cs typeface="Times New Roman"/>
                        </a:rPr>
                        <a:t>(eivät välttämättä samoja kuin saavutukset).</a:t>
                      </a:r>
                      <a:r>
                        <a:rPr lang="fi-FI" sz="1400" dirty="0">
                          <a:effectLst/>
                          <a:latin typeface="Garamond" panose="02020404030301010803" pitchFamily="18" charset="0"/>
                          <a:ea typeface="Calibri"/>
                          <a:cs typeface="Times New Roman"/>
                        </a:rPr>
                        <a:t> </a:t>
                      </a:r>
                      <a:endParaRPr lang="fi-FI" sz="1400" dirty="0" smtClean="0">
                        <a:effectLst/>
                        <a:latin typeface="Garamond" panose="02020404030301010803" pitchFamily="18" charset="0"/>
                        <a:ea typeface="Calibri"/>
                        <a:cs typeface="Times New Roman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1400" dirty="0" smtClean="0">
                        <a:solidFill>
                          <a:srgbClr val="C00000"/>
                        </a:solidFill>
                        <a:effectLst/>
                        <a:latin typeface="Garamond" panose="02020404030301010803" pitchFamily="18" charset="0"/>
                        <a:ea typeface="Calibri"/>
                        <a:cs typeface="Times New Roman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400" dirty="0" smtClean="0">
                          <a:solidFill>
                            <a:srgbClr val="C00000"/>
                          </a:solidFill>
                          <a:effectLst/>
                          <a:latin typeface="Garamond" panose="02020404030301010803" pitchFamily="18" charset="0"/>
                          <a:ea typeface="Calibri"/>
                          <a:cs typeface="Times New Roman"/>
                        </a:rPr>
                        <a:t>esim</a:t>
                      </a:r>
                      <a:r>
                        <a:rPr lang="fi-FI" sz="1400" dirty="0" smtClean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  <a:ea typeface="Calibri"/>
                          <a:cs typeface="Times New Roman"/>
                        </a:rPr>
                        <a:t>.</a:t>
                      </a:r>
                      <a:r>
                        <a:rPr lang="fi-FI" sz="1400" dirty="0" smtClean="0">
                          <a:effectLst/>
                          <a:latin typeface="Garamond" panose="02020404030301010803" pitchFamily="18" charset="0"/>
                          <a:ea typeface="Calibri"/>
                          <a:cs typeface="Times New Roman"/>
                        </a:rPr>
                        <a:t> Samin tarina, jossa hän sai luvan viettää kokonaisen pitkän välitunnin </a:t>
                      </a:r>
                      <a:r>
                        <a:rPr lang="fi-FI" sz="1400" baseline="0" dirty="0" smtClean="0">
                          <a:effectLst/>
                          <a:latin typeface="Garamond" panose="02020404030301010803" pitchFamily="18" charset="0"/>
                          <a:ea typeface="Calibri"/>
                          <a:cs typeface="Times New Roman"/>
                        </a:rPr>
                        <a:t>hoitamassa </a:t>
                      </a:r>
                      <a:r>
                        <a:rPr lang="fi-FI" sz="1400" dirty="0" err="1" smtClean="0">
                          <a:effectLst/>
                          <a:latin typeface="Garamond" panose="02020404030301010803" pitchFamily="18" charset="0"/>
                          <a:ea typeface="Calibri"/>
                          <a:cs typeface="Times New Roman"/>
                        </a:rPr>
                        <a:t>gerbiiliä</a:t>
                      </a:r>
                      <a:r>
                        <a:rPr lang="fi-FI" sz="1400" baseline="0" dirty="0" smtClean="0">
                          <a:effectLst/>
                          <a:latin typeface="Garamond" panose="02020404030301010803" pitchFamily="18" charset="0"/>
                          <a:ea typeface="Calibri"/>
                          <a:cs typeface="Times New Roman"/>
                        </a:rPr>
                        <a:t>.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400" baseline="0" dirty="0" smtClean="0">
                          <a:effectLst/>
                          <a:latin typeface="Garamond" panose="02020404030301010803" pitchFamily="18" charset="0"/>
                          <a:ea typeface="Calibri"/>
                          <a:cs typeface="Times New Roman"/>
                        </a:rPr>
                        <a:t>Tällä oli todennäköisesti vaikutusta hänen mahdollisuuteen osallistua luokan opetukseen ja akateemisiin saavutuksiin. </a:t>
                      </a:r>
                      <a:endParaRPr lang="fi-FI" sz="1400" dirty="0">
                        <a:effectLst/>
                        <a:latin typeface="Garamond" panose="02020404030301010803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9954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400" dirty="0">
                          <a:effectLst/>
                          <a:latin typeface="Garamond" panose="02020404030301010803" pitchFamily="18" charset="0"/>
                          <a:ea typeface="Calibri"/>
                          <a:cs typeface="Times New Roman"/>
                        </a:rPr>
                        <a:t>VAPAUDET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400" dirty="0">
                          <a:effectLst/>
                          <a:latin typeface="Garamond" panose="02020404030301010803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400" dirty="0">
                          <a:effectLst/>
                          <a:latin typeface="Garamond" panose="02020404030301010803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i-FI" sz="1400" b="1" i="1" dirty="0" smtClean="0">
                          <a:effectLst/>
                          <a:latin typeface="Garamond" panose="02020404030301010803" pitchFamily="18" charset="0"/>
                          <a:ea typeface="Calibri"/>
                          <a:cs typeface="Times New Roman"/>
                        </a:rPr>
                        <a:t>Toimintamahdollisuudet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1400" dirty="0" smtClean="0">
                        <a:effectLst/>
                        <a:latin typeface="Garamond" panose="02020404030301010803" pitchFamily="18" charset="0"/>
                        <a:ea typeface="Calibri"/>
                        <a:cs typeface="Times New Roman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400" dirty="0" smtClean="0">
                          <a:effectLst/>
                          <a:latin typeface="Garamond" panose="02020404030301010803" pitchFamily="18" charset="0"/>
                          <a:ea typeface="Calibri"/>
                          <a:cs typeface="Times New Roman"/>
                        </a:rPr>
                        <a:t>Resurssit, sekä todelliset mahdollisuudet ja vaihtoehdot toimia ja saavuttaa tulokset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1400" dirty="0" smtClean="0">
                        <a:effectLst/>
                        <a:latin typeface="Garamond" panose="02020404030301010803" pitchFamily="18" charset="0"/>
                        <a:ea typeface="Calibri"/>
                        <a:cs typeface="Times New Roman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400" dirty="0" smtClean="0">
                          <a:solidFill>
                            <a:srgbClr val="C00000"/>
                          </a:solidFill>
                          <a:effectLst/>
                          <a:latin typeface="Garamond" panose="02020404030301010803" pitchFamily="18" charset="0"/>
                          <a:ea typeface="Calibri"/>
                          <a:cs typeface="Times New Roman"/>
                        </a:rPr>
                        <a:t>esim.</a:t>
                      </a:r>
                      <a:r>
                        <a:rPr lang="fi-FI" sz="1400" dirty="0" smtClean="0">
                          <a:effectLst/>
                          <a:latin typeface="Garamond" panose="02020404030301010803" pitchFamily="18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fi-FI" sz="1400" dirty="0" err="1" smtClean="0">
                          <a:effectLst/>
                          <a:latin typeface="Garamond" panose="02020404030301010803" pitchFamily="18" charset="0"/>
                          <a:ea typeface="Calibri"/>
                          <a:cs typeface="Times New Roman"/>
                        </a:rPr>
                        <a:t>inklusiivisuutta</a:t>
                      </a:r>
                      <a:r>
                        <a:rPr lang="fi-FI" sz="1400" baseline="0" dirty="0" smtClean="0">
                          <a:effectLst/>
                          <a:latin typeface="Garamond" panose="02020404030301010803" pitchFamily="18" charset="0"/>
                          <a:ea typeface="Calibri"/>
                          <a:cs typeface="Times New Roman"/>
                        </a:rPr>
                        <a:t> tavoitteleva koulutuspolitiikka, opettajan ja koulunkäynnin ohjaajan tuki, eriyttäminen ja muut pedagogiset ratkaisut, oppimateriaalit, opettajan ymmärrys (ala)koulun merkityksestä (ilo ja uteliaisuus oppimiseen vs. akateeminen osaaminen)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400" i="1" baseline="0" dirty="0" smtClean="0">
                          <a:effectLst/>
                          <a:latin typeface="Garamond" panose="02020404030301010803" pitchFamily="18" charset="0"/>
                          <a:ea typeface="Calibri"/>
                          <a:cs typeface="Times New Roman"/>
                        </a:rPr>
                        <a:t>Mikä mahdollistaa tulokset/saavutukset?</a:t>
                      </a:r>
                      <a:r>
                        <a:rPr lang="fi-FI" sz="1400" baseline="0" dirty="0" smtClean="0">
                          <a:effectLst/>
                          <a:latin typeface="Garamond" panose="02020404030301010803" pitchFamily="18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fi-FI" sz="1400" dirty="0" smtClean="0">
                          <a:effectLst/>
                          <a:latin typeface="Garamond" panose="02020404030301010803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i-FI" sz="1400" b="1" i="1" dirty="0" smtClean="0">
                          <a:effectLst/>
                          <a:latin typeface="Garamond" panose="02020404030301010803" pitchFamily="18" charset="0"/>
                          <a:ea typeface="Calibri"/>
                          <a:cs typeface="Times New Roman"/>
                        </a:rPr>
                        <a:t>Toimijuusvapaudet</a:t>
                      </a:r>
                      <a:endParaRPr lang="fi-FI" sz="1400" b="1" dirty="0">
                        <a:effectLst/>
                        <a:latin typeface="Garamond" panose="02020404030301010803" pitchFamily="18" charset="0"/>
                        <a:ea typeface="Calibri"/>
                        <a:cs typeface="Times New Roman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1400" dirty="0" smtClean="0">
                        <a:effectLst/>
                        <a:latin typeface="Garamond" panose="02020404030301010803" pitchFamily="18" charset="0"/>
                        <a:ea typeface="Calibri"/>
                        <a:cs typeface="Times New Roman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400" dirty="0" smtClean="0">
                          <a:effectLst/>
                          <a:latin typeface="Garamond" panose="02020404030301010803" pitchFamily="18" charset="0"/>
                          <a:ea typeface="Calibri"/>
                          <a:cs typeface="Times New Roman"/>
                        </a:rPr>
                        <a:t>Oppilaan vapaus ja mahdollisuus asettaa </a:t>
                      </a:r>
                      <a:r>
                        <a:rPr lang="fi-FI" sz="1400" b="1" dirty="0" smtClean="0">
                          <a:effectLst/>
                          <a:latin typeface="Garamond" panose="02020404030301010803" pitchFamily="18" charset="0"/>
                          <a:ea typeface="Calibri"/>
                          <a:cs typeface="Times New Roman"/>
                        </a:rPr>
                        <a:t>itse</a:t>
                      </a:r>
                      <a:r>
                        <a:rPr lang="fi-FI" sz="1400" dirty="0" smtClean="0">
                          <a:effectLst/>
                          <a:latin typeface="Garamond" panose="02020404030301010803" pitchFamily="18" charset="0"/>
                          <a:ea typeface="Calibri"/>
                          <a:cs typeface="Times New Roman"/>
                        </a:rPr>
                        <a:t> tavoitteita ja toimia niiden mukaisesti; valinnat ja päätöksenteko omien intressien ja preferenssien mukaan; osallisuuden</a:t>
                      </a:r>
                      <a:r>
                        <a:rPr lang="fi-FI" sz="1400" baseline="0" dirty="0" smtClean="0">
                          <a:effectLst/>
                          <a:latin typeface="Garamond" panose="02020404030301010803" pitchFamily="18" charset="0"/>
                          <a:ea typeface="Calibri"/>
                          <a:cs typeface="Times New Roman"/>
                        </a:rPr>
                        <a:t> kokemusten mahdollistaminen ja vahvistaminen.</a:t>
                      </a:r>
                      <a:r>
                        <a:rPr lang="fi-FI" sz="1400" dirty="0" smtClean="0">
                          <a:effectLst/>
                          <a:latin typeface="Garamond" panose="02020404030301010803" pitchFamily="18" charset="0"/>
                          <a:ea typeface="Calibri"/>
                          <a:cs typeface="Times New Roman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1400" dirty="0" smtClean="0">
                        <a:solidFill>
                          <a:srgbClr val="C00000"/>
                        </a:solidFill>
                        <a:effectLst/>
                        <a:latin typeface="Garamond" panose="02020404030301010803" pitchFamily="18" charset="0"/>
                        <a:ea typeface="Calibri"/>
                        <a:cs typeface="Times New Roman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400" dirty="0" smtClean="0">
                          <a:solidFill>
                            <a:srgbClr val="C00000"/>
                          </a:solidFill>
                          <a:effectLst/>
                          <a:latin typeface="Garamond" panose="02020404030301010803" pitchFamily="18" charset="0"/>
                          <a:ea typeface="Calibri"/>
                          <a:cs typeface="Times New Roman"/>
                        </a:rPr>
                        <a:t>esim.</a:t>
                      </a:r>
                      <a:r>
                        <a:rPr lang="fi-FI" sz="1400" baseline="0" dirty="0" smtClean="0">
                          <a:effectLst/>
                          <a:latin typeface="Garamond" panose="02020404030301010803" pitchFamily="18" charset="0"/>
                          <a:ea typeface="Calibri"/>
                          <a:cs typeface="Times New Roman"/>
                        </a:rPr>
                        <a:t> Samina tarinassa opettajan ja vanhempien kanssa yhdessä neuvoteltu sopimus koulupäivän järjestämisestä (ml. lemmikin hoitaminen, koulutarvikkeista (kirjastokortti) huolehtiminen).</a:t>
                      </a:r>
                      <a:r>
                        <a:rPr lang="fi-FI" sz="1400" dirty="0">
                          <a:effectLst/>
                          <a:latin typeface="Garamond" panose="02020404030301010803" pitchFamily="18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4800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98269" y="723209"/>
            <a:ext cx="10740043" cy="1163782"/>
          </a:xfrm>
        </p:spPr>
        <p:txBody>
          <a:bodyPr>
            <a:normAutofit fontScale="90000"/>
          </a:bodyPr>
          <a:lstStyle/>
          <a:p>
            <a:pPr algn="ctr"/>
            <a:r>
              <a:rPr lang="fi-FI" dirty="0" smtClean="0"/>
              <a:t>INHIMILLISTEN TOIMINTAMAHDOLLISUUKSIEN LÄHESTYSMISTAPA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00891" y="2061556"/>
            <a:ext cx="10998926" cy="4472248"/>
          </a:xfrm>
        </p:spPr>
        <p:txBody>
          <a:bodyPr>
            <a:normAutofit/>
          </a:bodyPr>
          <a:lstStyle/>
          <a:p>
            <a:r>
              <a:rPr lang="fi-FI" dirty="0" smtClean="0"/>
              <a:t>Lähestymistavan </a:t>
            </a:r>
            <a:r>
              <a:rPr lang="fi-FI" dirty="0"/>
              <a:t>mukaan </a:t>
            </a:r>
            <a:r>
              <a:rPr lang="fi-FI" b="1" dirty="0" smtClean="0"/>
              <a:t>ainoastaan </a:t>
            </a:r>
            <a:r>
              <a:rPr lang="fi-FI" dirty="0" smtClean="0"/>
              <a:t>tuloksiin </a:t>
            </a:r>
            <a:r>
              <a:rPr lang="fi-FI" dirty="0"/>
              <a:t>ja saavutuksiin keskittymisestä </a:t>
            </a:r>
            <a:r>
              <a:rPr lang="fi-FI" dirty="0" smtClean="0"/>
              <a:t>kehittämistoimenpiteiden (ml. inkluusio) mittarina seuraa kapea ja yksipuolinen ymmärrys </a:t>
            </a:r>
            <a:r>
              <a:rPr lang="fi-FI" dirty="0"/>
              <a:t>hyvinvoinnista, tasa-arvosta ja </a:t>
            </a:r>
            <a:r>
              <a:rPr lang="fi-FI" dirty="0" smtClean="0"/>
              <a:t>yhdenvertaisuudesta</a:t>
            </a:r>
          </a:p>
          <a:p>
            <a:r>
              <a:rPr lang="fi-FI" dirty="0" smtClean="0"/>
              <a:t>Tavoitteena laajentaa ja monipuolistaa sitä, miten hyvinvointi </a:t>
            </a:r>
            <a:r>
              <a:rPr lang="fi-FI" b="1" dirty="0" smtClean="0"/>
              <a:t>ymmärretään</a:t>
            </a:r>
            <a:r>
              <a:rPr lang="fi-FI" dirty="0" smtClean="0"/>
              <a:t>; miten sitä </a:t>
            </a:r>
            <a:r>
              <a:rPr lang="fi-FI" b="1" dirty="0" smtClean="0"/>
              <a:t>tavoitellaan</a:t>
            </a:r>
            <a:r>
              <a:rPr lang="fi-FI" dirty="0" smtClean="0"/>
              <a:t>; </a:t>
            </a:r>
            <a:r>
              <a:rPr lang="fi-FI" i="1" dirty="0" smtClean="0"/>
              <a:t>ja</a:t>
            </a:r>
            <a:r>
              <a:rPr lang="fi-FI" dirty="0" smtClean="0"/>
              <a:t> miten sitä </a:t>
            </a:r>
            <a:r>
              <a:rPr lang="fi-FI" b="1" dirty="0" smtClean="0"/>
              <a:t>arvioidaan</a:t>
            </a:r>
          </a:p>
          <a:p>
            <a:pPr marL="68580" indent="0">
              <a:buNone/>
            </a:pPr>
            <a:endParaRPr lang="fi-FI" dirty="0" smtClean="0"/>
          </a:p>
          <a:p>
            <a:pPr marL="68580" indent="0">
              <a:buNone/>
            </a:pPr>
            <a:r>
              <a:rPr lang="fi-FI" dirty="0" smtClean="0"/>
              <a:t>Lähteinä mm.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400" dirty="0" smtClean="0"/>
              <a:t>Okkolin</a:t>
            </a:r>
            <a:r>
              <a:rPr lang="en-US" sz="1400" dirty="0"/>
              <a:t>, M-A., Koskela, T., Engelbrecht, P. &amp; Savolainen, H. 2018. Capability to be Educated – Finnish Teachers’ Inclusive and Inspiring Pedagogical Arrangements. Journal of Human Development and Capabilities. </a:t>
            </a:r>
            <a:r>
              <a:rPr lang="en-US" sz="1400" dirty="0">
                <a:hlinkClick r:id="rId2"/>
              </a:rPr>
              <a:t>https://</a:t>
            </a:r>
            <a:r>
              <a:rPr lang="en-US" sz="1400" dirty="0" smtClean="0">
                <a:hlinkClick r:id="rId2"/>
              </a:rPr>
              <a:t>doi.org/10.1080/19452829.2018.1474858</a:t>
            </a:r>
            <a:endParaRPr lang="en-US" sz="14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sz="1400" dirty="0"/>
              <a:t>Okkolin, M-A. , Lehtomäki, E. &amp; </a:t>
            </a:r>
            <a:r>
              <a:rPr lang="en-US" sz="1400" dirty="0" err="1"/>
              <a:t>Räsänen</a:t>
            </a:r>
            <a:r>
              <a:rPr lang="en-US" sz="1400" dirty="0"/>
              <a:t>, R. 2014. </a:t>
            </a:r>
            <a:r>
              <a:rPr lang="en-US" sz="1400" dirty="0" err="1"/>
              <a:t>Inhimilliset</a:t>
            </a:r>
            <a:r>
              <a:rPr lang="en-US" sz="1400" dirty="0"/>
              <a:t> </a:t>
            </a:r>
            <a:r>
              <a:rPr lang="en-US" sz="1400" dirty="0" err="1"/>
              <a:t>toimintamahdollisuudet</a:t>
            </a:r>
            <a:r>
              <a:rPr lang="en-US" sz="1400" dirty="0"/>
              <a:t> </a:t>
            </a:r>
            <a:r>
              <a:rPr lang="en-US" sz="1400" dirty="0" err="1"/>
              <a:t>oikeudenmukaisuuden</a:t>
            </a:r>
            <a:r>
              <a:rPr lang="en-US" sz="1400" dirty="0"/>
              <a:t> ja </a:t>
            </a:r>
            <a:r>
              <a:rPr lang="en-US" sz="1400" dirty="0" err="1"/>
              <a:t>tasa-arvon</a:t>
            </a:r>
            <a:r>
              <a:rPr lang="en-US" sz="1400" dirty="0"/>
              <a:t> </a:t>
            </a:r>
            <a:r>
              <a:rPr lang="en-US" sz="1400" dirty="0" err="1"/>
              <a:t>kriteereinä</a:t>
            </a:r>
            <a:r>
              <a:rPr lang="en-US" sz="1400" dirty="0"/>
              <a:t>. </a:t>
            </a:r>
            <a:r>
              <a:rPr lang="en-US" sz="1400" dirty="0" err="1" smtClean="0"/>
              <a:t>Aikuiskasvatus</a:t>
            </a:r>
            <a:r>
              <a:rPr lang="en-US" sz="1400" dirty="0" smtClean="0"/>
              <a:t> </a:t>
            </a:r>
            <a:r>
              <a:rPr lang="en-US" sz="1400" dirty="0"/>
              <a:t>4, 292-295. </a:t>
            </a:r>
            <a:endParaRPr lang="en-US" sz="1400" dirty="0" smtClean="0"/>
          </a:p>
          <a:p>
            <a:pPr>
              <a:buFont typeface="Wingdings" panose="05000000000000000000" pitchFamily="2" charset="2"/>
              <a:buChar char="Ø"/>
            </a:pP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8574365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369</Words>
  <Application>Microsoft Office PowerPoint</Application>
  <PresentationFormat>Widescreen</PresentationFormat>
  <Paragraphs>59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Arial</vt:lpstr>
      <vt:lpstr>Calibri</vt:lpstr>
      <vt:lpstr>Century Gothic</vt:lpstr>
      <vt:lpstr>Garamond</vt:lpstr>
      <vt:lpstr>Times New Roman</vt:lpstr>
      <vt:lpstr>Wingdings</vt:lpstr>
      <vt:lpstr>Wingdings 2</vt:lpstr>
      <vt:lpstr>Austin</vt:lpstr>
      <vt:lpstr>INHIMILLISTEN TOIMINTAMAHDOLLISUUKSIEN LÄHESTYSMISTAPA</vt:lpstr>
      <vt:lpstr>esim. (inklusiivisen) Koulutuksen arviointi oppilaan tasolla</vt:lpstr>
      <vt:lpstr>INHIMILLISTEN TOIMINTAMAHDOLLISUUKSIEN LÄHESTYSMISTAPA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Inhimilliset toimintamahdollisuudet: Samin tarina</dc:title>
  <dc:creator>Okkolin, Mari-Anne</dc:creator>
  <cp:lastModifiedBy>Pekkarinen, Hanna-Kaisa</cp:lastModifiedBy>
  <cp:revision>22</cp:revision>
  <dcterms:created xsi:type="dcterms:W3CDTF">2019-02-14T11:44:52Z</dcterms:created>
  <dcterms:modified xsi:type="dcterms:W3CDTF">2019-05-07T10:55:40Z</dcterms:modified>
</cp:coreProperties>
</file>