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3" r:id="rId18"/>
    <p:sldId id="274" r:id="rId19"/>
    <p:sldId id="275" r:id="rId20"/>
    <p:sldId id="276" r:id="rId21"/>
    <p:sldId id="278" r:id="rId22"/>
    <p:sldId id="277" r:id="rId23"/>
    <p:sldId id="279" r:id="rId24"/>
    <p:sldId id="280" r:id="rId25"/>
    <p:sldId id="281" r:id="rId26"/>
    <p:sldId id="282" r:id="rId27"/>
    <p:sldId id="283" r:id="rId28"/>
    <p:sldId id="291" r:id="rId29"/>
    <p:sldId id="284" r:id="rId30"/>
    <p:sldId id="285" r:id="rId31"/>
    <p:sldId id="286" r:id="rId32"/>
    <p:sldId id="287" r:id="rId33"/>
    <p:sldId id="288" r:id="rId34"/>
    <p:sldId id="289" r:id="rId35"/>
    <p:sldId id="290" r:id="rId36"/>
    <p:sldId id="293" r:id="rId37"/>
    <p:sldId id="292" r:id="rId38"/>
    <p:sldId id="294" r:id="rId39"/>
    <p:sldId id="295" r:id="rId40"/>
    <p:sldId id="296" r:id="rId41"/>
    <p:sldId id="344" r:id="rId42"/>
    <p:sldId id="297" r:id="rId43"/>
    <p:sldId id="298" r:id="rId44"/>
    <p:sldId id="299" r:id="rId45"/>
    <p:sldId id="300" r:id="rId46"/>
    <p:sldId id="302" r:id="rId47"/>
    <p:sldId id="301"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1" r:id="rId76"/>
    <p:sldId id="332" r:id="rId77"/>
    <p:sldId id="333" r:id="rId78"/>
    <p:sldId id="334" r:id="rId79"/>
    <p:sldId id="336" r:id="rId80"/>
    <p:sldId id="337" r:id="rId81"/>
    <p:sldId id="338" r:id="rId82"/>
    <p:sldId id="339" r:id="rId83"/>
    <p:sldId id="340" r:id="rId84"/>
    <p:sldId id="341" r:id="rId85"/>
    <p:sldId id="345" r:id="rId86"/>
    <p:sldId id="343" r:id="rId87"/>
    <p:sldId id="342" r:id="rId88"/>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60"/>
  </p:normalViewPr>
  <p:slideViewPr>
    <p:cSldViewPr>
      <p:cViewPr varScale="1">
        <p:scale>
          <a:sx n="105" d="100"/>
          <a:sy n="105" d="100"/>
        </p:scale>
        <p:origin x="-17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A93C64-5EA8-4821-8140-73EC355C9BCF}" type="datetimeFigureOut">
              <a:rPr lang="fi-FI" smtClean="0"/>
              <a:t>5.12.2016</a:t>
            </a:fld>
            <a:endParaRPr lang="fi-F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745095-3E38-4866-ABE3-B49E119821A7}" type="slidenum">
              <a:rPr lang="fi-FI" smtClean="0"/>
              <a:t>‹#›</a:t>
            </a:fld>
            <a:endParaRPr lang="fi-FI"/>
          </a:p>
        </p:txBody>
      </p:sp>
    </p:spTree>
    <p:extLst>
      <p:ext uri="{BB962C8B-B14F-4D97-AF65-F5344CB8AC3E}">
        <p14:creationId xmlns:p14="http://schemas.microsoft.com/office/powerpoint/2010/main" val="2290611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15745095-3E38-4866-ABE3-B49E119821A7}" type="slidenum">
              <a:rPr lang="fi-FI" smtClean="0"/>
              <a:t>3</a:t>
            </a:fld>
            <a:endParaRPr lang="fi-FI"/>
          </a:p>
        </p:txBody>
      </p:sp>
    </p:spTree>
    <p:extLst>
      <p:ext uri="{BB962C8B-B14F-4D97-AF65-F5344CB8AC3E}">
        <p14:creationId xmlns:p14="http://schemas.microsoft.com/office/powerpoint/2010/main" val="2713704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15745095-3E38-4866-ABE3-B49E119821A7}" type="slidenum">
              <a:rPr lang="fi-FI" smtClean="0"/>
              <a:t>4</a:t>
            </a:fld>
            <a:endParaRPr lang="fi-FI"/>
          </a:p>
        </p:txBody>
      </p:sp>
    </p:spTree>
    <p:extLst>
      <p:ext uri="{BB962C8B-B14F-4D97-AF65-F5344CB8AC3E}">
        <p14:creationId xmlns:p14="http://schemas.microsoft.com/office/powerpoint/2010/main" val="1512780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15745095-3E38-4866-ABE3-B49E119821A7}" type="slidenum">
              <a:rPr lang="fi-FI" smtClean="0"/>
              <a:t>10</a:t>
            </a:fld>
            <a:endParaRPr lang="fi-FI"/>
          </a:p>
        </p:txBody>
      </p:sp>
    </p:spTree>
    <p:extLst>
      <p:ext uri="{BB962C8B-B14F-4D97-AF65-F5344CB8AC3E}">
        <p14:creationId xmlns:p14="http://schemas.microsoft.com/office/powerpoint/2010/main" val="4000622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a:p>
        </p:txBody>
      </p:sp>
      <p:sp>
        <p:nvSpPr>
          <p:cNvPr id="4" name="Date Placeholder 3"/>
          <p:cNvSpPr>
            <a:spLocks noGrp="1"/>
          </p:cNvSpPr>
          <p:nvPr>
            <p:ph type="dt" sz="half" idx="10"/>
          </p:nvPr>
        </p:nvSpPr>
        <p:spPr/>
        <p:txBody>
          <a:bodyPr/>
          <a:lstStyle/>
          <a:p>
            <a:fld id="{CF895291-AB2F-49C2-987C-C1244EC86A33}" type="datetimeFigureOut">
              <a:rPr lang="fi-FI" smtClean="0"/>
              <a:t>5.12.2016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894F850-271E-4B50-9399-EE1901C8A2C9}" type="slidenum">
              <a:rPr lang="fi-FI" smtClean="0"/>
              <a:t>‹#›</a:t>
            </a:fld>
            <a:endParaRPr lang="fi-FI"/>
          </a:p>
        </p:txBody>
      </p:sp>
    </p:spTree>
    <p:extLst>
      <p:ext uri="{BB962C8B-B14F-4D97-AF65-F5344CB8AC3E}">
        <p14:creationId xmlns:p14="http://schemas.microsoft.com/office/powerpoint/2010/main" val="693816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CF895291-AB2F-49C2-987C-C1244EC86A33}" type="datetimeFigureOut">
              <a:rPr lang="fi-FI" smtClean="0"/>
              <a:t>5.12.2016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894F850-271E-4B50-9399-EE1901C8A2C9}" type="slidenum">
              <a:rPr lang="fi-FI" smtClean="0"/>
              <a:t>‹#›</a:t>
            </a:fld>
            <a:endParaRPr lang="fi-FI"/>
          </a:p>
        </p:txBody>
      </p:sp>
    </p:spTree>
    <p:extLst>
      <p:ext uri="{BB962C8B-B14F-4D97-AF65-F5344CB8AC3E}">
        <p14:creationId xmlns:p14="http://schemas.microsoft.com/office/powerpoint/2010/main" val="3779808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CF895291-AB2F-49C2-987C-C1244EC86A33}" type="datetimeFigureOut">
              <a:rPr lang="fi-FI" smtClean="0"/>
              <a:t>5.12.2016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894F850-271E-4B50-9399-EE1901C8A2C9}" type="slidenum">
              <a:rPr lang="fi-FI" smtClean="0"/>
              <a:t>‹#›</a:t>
            </a:fld>
            <a:endParaRPr lang="fi-FI"/>
          </a:p>
        </p:txBody>
      </p:sp>
    </p:spTree>
    <p:extLst>
      <p:ext uri="{BB962C8B-B14F-4D97-AF65-F5344CB8AC3E}">
        <p14:creationId xmlns:p14="http://schemas.microsoft.com/office/powerpoint/2010/main" val="201741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CF895291-AB2F-49C2-987C-C1244EC86A33}" type="datetimeFigureOut">
              <a:rPr lang="fi-FI" smtClean="0"/>
              <a:t>5.12.2016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894F850-271E-4B50-9399-EE1901C8A2C9}" type="slidenum">
              <a:rPr lang="fi-FI" smtClean="0"/>
              <a:t>‹#›</a:t>
            </a:fld>
            <a:endParaRPr lang="fi-FI"/>
          </a:p>
        </p:txBody>
      </p:sp>
    </p:spTree>
    <p:extLst>
      <p:ext uri="{BB962C8B-B14F-4D97-AF65-F5344CB8AC3E}">
        <p14:creationId xmlns:p14="http://schemas.microsoft.com/office/powerpoint/2010/main" val="3941034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895291-AB2F-49C2-987C-C1244EC86A33}" type="datetimeFigureOut">
              <a:rPr lang="fi-FI" smtClean="0"/>
              <a:t>5.12.2016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894F850-271E-4B50-9399-EE1901C8A2C9}" type="slidenum">
              <a:rPr lang="fi-FI" smtClean="0"/>
              <a:t>‹#›</a:t>
            </a:fld>
            <a:endParaRPr lang="fi-FI"/>
          </a:p>
        </p:txBody>
      </p:sp>
    </p:spTree>
    <p:extLst>
      <p:ext uri="{BB962C8B-B14F-4D97-AF65-F5344CB8AC3E}">
        <p14:creationId xmlns:p14="http://schemas.microsoft.com/office/powerpoint/2010/main" val="815894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p>
            <a:fld id="{CF895291-AB2F-49C2-987C-C1244EC86A33}" type="datetimeFigureOut">
              <a:rPr lang="fi-FI" smtClean="0"/>
              <a:t>5.12.2016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894F850-271E-4B50-9399-EE1901C8A2C9}" type="slidenum">
              <a:rPr lang="fi-FI" smtClean="0"/>
              <a:t>‹#›</a:t>
            </a:fld>
            <a:endParaRPr lang="fi-FI"/>
          </a:p>
        </p:txBody>
      </p:sp>
    </p:spTree>
    <p:extLst>
      <p:ext uri="{BB962C8B-B14F-4D97-AF65-F5344CB8AC3E}">
        <p14:creationId xmlns:p14="http://schemas.microsoft.com/office/powerpoint/2010/main" val="559763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half" idx="10"/>
          </p:nvPr>
        </p:nvSpPr>
        <p:spPr/>
        <p:txBody>
          <a:bodyPr/>
          <a:lstStyle/>
          <a:p>
            <a:fld id="{CF895291-AB2F-49C2-987C-C1244EC86A33}" type="datetimeFigureOut">
              <a:rPr lang="fi-FI" smtClean="0"/>
              <a:t>5.12.2016</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8894F850-271E-4B50-9399-EE1901C8A2C9}" type="slidenum">
              <a:rPr lang="fi-FI" smtClean="0"/>
              <a:t>‹#›</a:t>
            </a:fld>
            <a:endParaRPr lang="fi-FI"/>
          </a:p>
        </p:txBody>
      </p:sp>
    </p:spTree>
    <p:extLst>
      <p:ext uri="{BB962C8B-B14F-4D97-AF65-F5344CB8AC3E}">
        <p14:creationId xmlns:p14="http://schemas.microsoft.com/office/powerpoint/2010/main" val="269536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CF895291-AB2F-49C2-987C-C1244EC86A33}" type="datetimeFigureOut">
              <a:rPr lang="fi-FI" smtClean="0"/>
              <a:t>5.12.2016</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8894F850-271E-4B50-9399-EE1901C8A2C9}" type="slidenum">
              <a:rPr lang="fi-FI" smtClean="0"/>
              <a:t>‹#›</a:t>
            </a:fld>
            <a:endParaRPr lang="fi-FI"/>
          </a:p>
        </p:txBody>
      </p:sp>
    </p:spTree>
    <p:extLst>
      <p:ext uri="{BB962C8B-B14F-4D97-AF65-F5344CB8AC3E}">
        <p14:creationId xmlns:p14="http://schemas.microsoft.com/office/powerpoint/2010/main" val="730512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95291-AB2F-49C2-987C-C1244EC86A33}" type="datetimeFigureOut">
              <a:rPr lang="fi-FI" smtClean="0"/>
              <a:t>5.12.2016</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8894F850-271E-4B50-9399-EE1901C8A2C9}" type="slidenum">
              <a:rPr lang="fi-FI" smtClean="0"/>
              <a:t>‹#›</a:t>
            </a:fld>
            <a:endParaRPr lang="fi-FI"/>
          </a:p>
        </p:txBody>
      </p:sp>
    </p:spTree>
    <p:extLst>
      <p:ext uri="{BB962C8B-B14F-4D97-AF65-F5344CB8AC3E}">
        <p14:creationId xmlns:p14="http://schemas.microsoft.com/office/powerpoint/2010/main" val="2525615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895291-AB2F-49C2-987C-C1244EC86A33}" type="datetimeFigureOut">
              <a:rPr lang="fi-FI" smtClean="0"/>
              <a:t>5.12.2016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894F850-271E-4B50-9399-EE1901C8A2C9}" type="slidenum">
              <a:rPr lang="fi-FI" smtClean="0"/>
              <a:t>‹#›</a:t>
            </a:fld>
            <a:endParaRPr lang="fi-FI"/>
          </a:p>
        </p:txBody>
      </p:sp>
    </p:spTree>
    <p:extLst>
      <p:ext uri="{BB962C8B-B14F-4D97-AF65-F5344CB8AC3E}">
        <p14:creationId xmlns:p14="http://schemas.microsoft.com/office/powerpoint/2010/main" val="3249190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895291-AB2F-49C2-987C-C1244EC86A33}" type="datetimeFigureOut">
              <a:rPr lang="fi-FI" smtClean="0"/>
              <a:t>5.12.2016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894F850-271E-4B50-9399-EE1901C8A2C9}" type="slidenum">
              <a:rPr lang="fi-FI" smtClean="0"/>
              <a:t>‹#›</a:t>
            </a:fld>
            <a:endParaRPr lang="fi-FI"/>
          </a:p>
        </p:txBody>
      </p:sp>
    </p:spTree>
    <p:extLst>
      <p:ext uri="{BB962C8B-B14F-4D97-AF65-F5344CB8AC3E}">
        <p14:creationId xmlns:p14="http://schemas.microsoft.com/office/powerpoint/2010/main" val="3392428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i-FI"/>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895291-AB2F-49C2-987C-C1244EC86A33}" type="datetimeFigureOut">
              <a:rPr lang="fi-FI" smtClean="0"/>
              <a:t>5.12.2016</a:t>
            </a:fld>
            <a:endParaRPr lang="fi-F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4F850-271E-4B50-9399-EE1901C8A2C9}" type="slidenum">
              <a:rPr lang="fi-FI" smtClean="0"/>
              <a:t>‹#›</a:t>
            </a:fld>
            <a:endParaRPr lang="fi-FI"/>
          </a:p>
        </p:txBody>
      </p:sp>
    </p:spTree>
    <p:extLst>
      <p:ext uri="{BB962C8B-B14F-4D97-AF65-F5344CB8AC3E}">
        <p14:creationId xmlns:p14="http://schemas.microsoft.com/office/powerpoint/2010/main" val="261499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emf"/><Relationship Id="rId4" Type="http://schemas.openxmlformats.org/officeDocument/2006/relationships/image" Target="../media/image29.emf"/></Relationships>
</file>

<file path=ppt/slides/_rels/slide8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9.emf"/><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132856"/>
            <a:ext cx="7772400" cy="1470025"/>
          </a:xfrm>
        </p:spPr>
        <p:txBody>
          <a:bodyPr/>
          <a:lstStyle/>
          <a:p>
            <a:r>
              <a:rPr lang="fi-FI" dirty="0"/>
              <a:t/>
            </a:r>
            <a:br>
              <a:rPr lang="fi-FI" dirty="0"/>
            </a:br>
            <a:endParaRPr lang="fi-FI" dirty="0"/>
          </a:p>
        </p:txBody>
      </p:sp>
      <p:sp>
        <p:nvSpPr>
          <p:cNvPr id="3" name="Subtitle 2"/>
          <p:cNvSpPr>
            <a:spLocks noGrp="1"/>
          </p:cNvSpPr>
          <p:nvPr>
            <p:ph type="subTitle" idx="1"/>
          </p:nvPr>
        </p:nvSpPr>
        <p:spPr>
          <a:xfrm>
            <a:off x="539552" y="1844824"/>
            <a:ext cx="7848872" cy="1752600"/>
          </a:xfrm>
        </p:spPr>
        <p:txBody>
          <a:bodyPr/>
          <a:lstStyle/>
          <a:p>
            <a:r>
              <a:rPr lang="fi-FI" sz="2400" b="1" dirty="0">
                <a:solidFill>
                  <a:schemeClr val="tx1"/>
                </a:solidFill>
              </a:rPr>
              <a:t>Sanomanvälitys jonotustekniikalla 1op (30 tuntia</a:t>
            </a:r>
            <a:r>
              <a:rPr lang="fi-FI" sz="2400" b="1" dirty="0" smtClean="0">
                <a:solidFill>
                  <a:schemeClr val="tx1"/>
                </a:solidFill>
              </a:rPr>
              <a:t>)</a:t>
            </a:r>
          </a:p>
          <a:p>
            <a:r>
              <a:rPr lang="fi-FI" b="1" dirty="0" smtClean="0">
                <a:solidFill>
                  <a:schemeClr val="tx1"/>
                </a:solidFill>
              </a:rPr>
              <a:t>Juha Penttinen</a:t>
            </a:r>
            <a:endParaRPr lang="fi-FI" dirty="0">
              <a:solidFill>
                <a:schemeClr val="tx1"/>
              </a:solidFill>
            </a:endParaRPr>
          </a:p>
          <a:p>
            <a:endParaRPr lang="fi-FI"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4526" y="3933056"/>
            <a:ext cx="340042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5495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Tehtävä </a:t>
            </a:r>
            <a:endParaRPr lang="fi-FI" dirty="0"/>
          </a:p>
        </p:txBody>
      </p:sp>
      <p:sp>
        <p:nvSpPr>
          <p:cNvPr id="3" name="Content Placeholder 2"/>
          <p:cNvSpPr>
            <a:spLocks noGrp="1"/>
          </p:cNvSpPr>
          <p:nvPr>
            <p:ph idx="1"/>
          </p:nvPr>
        </p:nvSpPr>
        <p:spPr/>
        <p:txBody>
          <a:bodyPr/>
          <a:lstStyle/>
          <a:p>
            <a:r>
              <a:rPr lang="fi-FI" dirty="0"/>
              <a:t>Tehtävä: Mieti joku ratkaisu missä sanomanvälitysjärjestelmää voidaan </a:t>
            </a:r>
            <a:r>
              <a:rPr lang="fi-FI" dirty="0" smtClean="0"/>
              <a:t>hyödyntää.</a:t>
            </a:r>
            <a:endParaRPr lang="fi-FI"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005064"/>
            <a:ext cx="340042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Content Placeholder 3"/>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510765" y="3429000"/>
            <a:ext cx="3733643" cy="2581747"/>
          </a:xfrm>
          <a:prstGeom prst="rect">
            <a:avLst/>
          </a:prstGeom>
          <a:noFill/>
          <a:ln>
            <a:noFill/>
          </a:ln>
        </p:spPr>
      </p:pic>
    </p:spTree>
    <p:extLst>
      <p:ext uri="{BB962C8B-B14F-4D97-AF65-F5344CB8AC3E}">
        <p14:creationId xmlns:p14="http://schemas.microsoft.com/office/powerpoint/2010/main" val="3751962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smtClean="0"/>
              <a:t>Tunnit 3-4</a:t>
            </a:r>
            <a:r>
              <a:rPr lang="fi-FI" b="1" dirty="0" smtClean="0"/>
              <a:t> Jonotus</a:t>
            </a:r>
            <a:endParaRPr lang="fi-FI" dirty="0"/>
          </a:p>
        </p:txBody>
      </p:sp>
      <p:sp>
        <p:nvSpPr>
          <p:cNvPr id="3" name="Content Placeholder 2"/>
          <p:cNvSpPr>
            <a:spLocks noGrp="1"/>
          </p:cNvSpPr>
          <p:nvPr>
            <p:ph idx="1"/>
          </p:nvPr>
        </p:nvSpPr>
        <p:spPr/>
        <p:txBody>
          <a:bodyPr>
            <a:normAutofit/>
          </a:bodyPr>
          <a:lstStyle/>
          <a:p>
            <a:r>
              <a:rPr lang="fi-FI" sz="1200" dirty="0" smtClean="0">
                <a:latin typeface="Arial" panose="020B0604020202020204" pitchFamily="34" charset="0"/>
                <a:cs typeface="Arial" panose="020B0604020202020204" pitchFamily="34" charset="0"/>
              </a:rPr>
              <a:t>Metodi</a:t>
            </a:r>
            <a:r>
              <a:rPr lang="fi-FI" sz="1200" dirty="0">
                <a:latin typeface="Arial" panose="020B0604020202020204" pitchFamily="34" charset="0"/>
                <a:cs typeface="Arial" panose="020B0604020202020204" pitchFamily="34" charset="0"/>
              </a:rPr>
              <a:t>, jossa sovellus voi lähettää sanoman järjestelmään joka toteuttaa sanomanvälityksen jonoilla. </a:t>
            </a:r>
            <a:endParaRPr lang="fi-FI" sz="1200" dirty="0" smtClean="0">
              <a:latin typeface="Arial" panose="020B0604020202020204" pitchFamily="34" charset="0"/>
              <a:cs typeface="Arial" panose="020B0604020202020204" pitchFamily="34" charset="0"/>
            </a:endParaRPr>
          </a:p>
          <a:p>
            <a:endParaRPr lang="fi-FI" sz="1200" dirty="0" smtClean="0">
              <a:latin typeface="Arial" panose="020B0604020202020204" pitchFamily="34" charset="0"/>
              <a:cs typeface="Arial" panose="020B0604020202020204" pitchFamily="34" charset="0"/>
            </a:endParaRPr>
          </a:p>
          <a:p>
            <a:r>
              <a:rPr lang="fi-FI" sz="1200" dirty="0" smtClean="0">
                <a:latin typeface="Arial" panose="020B0604020202020204" pitchFamily="34" charset="0"/>
                <a:cs typeface="Arial" panose="020B0604020202020204" pitchFamily="34" charset="0"/>
              </a:rPr>
              <a:t>Sanomat </a:t>
            </a:r>
            <a:r>
              <a:rPr lang="fi-FI" sz="1200" dirty="0">
                <a:latin typeface="Arial" panose="020B0604020202020204" pitchFamily="34" charset="0"/>
                <a:cs typeface="Arial" panose="020B0604020202020204" pitchFamily="34" charset="0"/>
              </a:rPr>
              <a:t>voivat olla eripituisia samassa jonossa ja sanomien käyttötarkoitus tai osoite voi olla eri. </a:t>
            </a:r>
            <a:endParaRPr lang="fi-FI" sz="1200" dirty="0" smtClean="0">
              <a:latin typeface="Arial" panose="020B0604020202020204" pitchFamily="34" charset="0"/>
              <a:cs typeface="Arial" panose="020B0604020202020204" pitchFamily="34" charset="0"/>
            </a:endParaRPr>
          </a:p>
          <a:p>
            <a:endParaRPr lang="fi-FI" sz="1200" dirty="0" smtClean="0">
              <a:latin typeface="Arial" panose="020B0604020202020204" pitchFamily="34" charset="0"/>
              <a:cs typeface="Arial" panose="020B0604020202020204" pitchFamily="34" charset="0"/>
            </a:endParaRPr>
          </a:p>
          <a:p>
            <a:r>
              <a:rPr lang="fi-FI" sz="1200" dirty="0" smtClean="0">
                <a:latin typeface="Arial" panose="020B0604020202020204" pitchFamily="34" charset="0"/>
                <a:cs typeface="Arial" panose="020B0604020202020204" pitchFamily="34" charset="0"/>
              </a:rPr>
              <a:t>Jono </a:t>
            </a:r>
            <a:r>
              <a:rPr lang="fi-FI" sz="1200" dirty="0">
                <a:latin typeface="Arial" panose="020B0604020202020204" pitchFamily="34" charset="0"/>
                <a:cs typeface="Arial" panose="020B0604020202020204" pitchFamily="34" charset="0"/>
              </a:rPr>
              <a:t>voidaan luoda dynaamisesti sanoman sisällön perusteella tai määritellä ”käsin” sopivalla hallinnointityökalulla. </a:t>
            </a:r>
            <a:endParaRPr lang="fi-FI" sz="1200" dirty="0" smtClean="0">
              <a:latin typeface="Arial" panose="020B0604020202020204" pitchFamily="34" charset="0"/>
              <a:cs typeface="Arial" panose="020B0604020202020204" pitchFamily="34" charset="0"/>
            </a:endParaRPr>
          </a:p>
          <a:p>
            <a:endParaRPr lang="fi-FI" sz="1200" dirty="0" smtClean="0">
              <a:latin typeface="Arial" panose="020B0604020202020204" pitchFamily="34" charset="0"/>
              <a:cs typeface="Arial" panose="020B0604020202020204" pitchFamily="34" charset="0"/>
            </a:endParaRPr>
          </a:p>
          <a:p>
            <a:r>
              <a:rPr lang="fi-FI" sz="1200" dirty="0" smtClean="0">
                <a:latin typeface="Arial" panose="020B0604020202020204" pitchFamily="34" charset="0"/>
                <a:cs typeface="Arial" panose="020B0604020202020204" pitchFamily="34" charset="0"/>
              </a:rPr>
              <a:t>Sama </a:t>
            </a:r>
            <a:r>
              <a:rPr lang="fi-FI" sz="1200" dirty="0">
                <a:latin typeface="Arial" panose="020B0604020202020204" pitchFamily="34" charset="0"/>
                <a:cs typeface="Arial" panose="020B0604020202020204" pitchFamily="34" charset="0"/>
              </a:rPr>
              <a:t>ohjelma voi käyttää samaa jonoa kirjoitus- ja lukutarkoituksessa. Samasta jonosta voidaan lukea sanomia eri sovellusalueiden tarpeisiin sanoman sisällön </a:t>
            </a:r>
            <a:r>
              <a:rPr lang="fi-FI" sz="1200" dirty="0" smtClean="0">
                <a:latin typeface="Arial" panose="020B0604020202020204" pitchFamily="34" charset="0"/>
                <a:cs typeface="Arial" panose="020B0604020202020204" pitchFamily="34" charset="0"/>
              </a:rPr>
              <a:t>perusteella</a:t>
            </a:r>
            <a:r>
              <a:rPr lang="fi-FI" sz="1200" dirty="0" smtClean="0">
                <a:latin typeface="Arial" panose="020B0604020202020204" pitchFamily="34" charset="0"/>
                <a:cs typeface="Arial" panose="020B0604020202020204" pitchFamily="34" charset="0"/>
              </a:rPr>
              <a:t>.</a:t>
            </a:r>
          </a:p>
          <a:p>
            <a:endParaRPr lang="fi-FI" sz="1200" dirty="0" smtClean="0">
              <a:latin typeface="Arial" panose="020B0604020202020204" pitchFamily="34" charset="0"/>
              <a:cs typeface="Arial" panose="020B0604020202020204" pitchFamily="34" charset="0"/>
            </a:endParaRPr>
          </a:p>
          <a:p>
            <a:r>
              <a:rPr lang="fi-FI" sz="1200" dirty="0" smtClean="0">
                <a:latin typeface="Arial" panose="020B0604020202020204" pitchFamily="34" charset="0"/>
                <a:cs typeface="Arial" panose="020B0604020202020204" pitchFamily="34" charset="0"/>
              </a:rPr>
              <a:t>Jonotus </a:t>
            </a:r>
            <a:r>
              <a:rPr lang="fi-FI" sz="1200" dirty="0">
                <a:latin typeface="Arial" panose="020B0604020202020204" pitchFamily="34" charset="0"/>
                <a:cs typeface="Arial" panose="020B0604020202020204" pitchFamily="34" charset="0"/>
              </a:rPr>
              <a:t>tarjoaa sovelluksille väliaikaisen varaston sanomalle. Sanoma viipyy jonossa niin kauan, ennen kuin sanoma reititetään </a:t>
            </a:r>
            <a:r>
              <a:rPr lang="fi-FI" sz="1200" dirty="0" smtClean="0">
                <a:latin typeface="Arial" panose="020B0604020202020204" pitchFamily="34" charset="0"/>
                <a:cs typeface="Arial" panose="020B0604020202020204" pitchFamily="34" charset="0"/>
              </a:rPr>
              <a:t>eteenpäin </a:t>
            </a:r>
            <a:r>
              <a:rPr lang="fi-FI" sz="1200" dirty="0">
                <a:latin typeface="Arial" panose="020B0604020202020204" pitchFamily="34" charset="0"/>
                <a:cs typeface="Arial" panose="020B0604020202020204" pitchFamily="34" charset="0"/>
              </a:rPr>
              <a:t>tai vastaanottaja lukee sen jonosta</a:t>
            </a:r>
            <a:r>
              <a:rPr lang="fi-FI" sz="1200" dirty="0" smtClean="0">
                <a:latin typeface="Arial" panose="020B0604020202020204" pitchFamily="34" charset="0"/>
                <a:cs typeface="Arial" panose="020B0604020202020204" pitchFamily="34" charset="0"/>
              </a:rPr>
              <a:t>.</a:t>
            </a:r>
          </a:p>
          <a:p>
            <a:endParaRPr lang="fi-FI" sz="1200" dirty="0">
              <a:latin typeface="Arial" panose="020B0604020202020204" pitchFamily="34" charset="0"/>
              <a:cs typeface="Arial" panose="020B0604020202020204" pitchFamily="34" charset="0"/>
            </a:endParaRPr>
          </a:p>
          <a:p>
            <a:endParaRPr lang="fi-FI" sz="1200" dirty="0" smtClean="0">
              <a:latin typeface="Arial" panose="020B0604020202020204" pitchFamily="34" charset="0"/>
              <a:cs typeface="Arial" panose="020B0604020202020204" pitchFamily="34" charset="0"/>
            </a:endParaRPr>
          </a:p>
          <a:p>
            <a:endParaRPr lang="fi-FI" sz="1200" dirty="0">
              <a:latin typeface="Arial" panose="020B0604020202020204" pitchFamily="34" charset="0"/>
              <a:cs typeface="Arial" panose="020B0604020202020204"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221088"/>
            <a:ext cx="5229860" cy="2286000"/>
          </a:xfrm>
          <a:prstGeom prst="rect">
            <a:avLst/>
          </a:prstGeom>
          <a:noFill/>
          <a:ln>
            <a:noFill/>
          </a:ln>
        </p:spPr>
      </p:pic>
    </p:spTree>
    <p:extLst>
      <p:ext uri="{BB962C8B-B14F-4D97-AF65-F5344CB8AC3E}">
        <p14:creationId xmlns:p14="http://schemas.microsoft.com/office/powerpoint/2010/main" val="645267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smtClean="0"/>
              <a:t>Jonotus</a:t>
            </a:r>
            <a:endParaRPr lang="fi-FI" dirty="0"/>
          </a:p>
        </p:txBody>
      </p:sp>
      <p:sp>
        <p:nvSpPr>
          <p:cNvPr id="3" name="Content Placeholder 2"/>
          <p:cNvSpPr>
            <a:spLocks noGrp="1"/>
          </p:cNvSpPr>
          <p:nvPr>
            <p:ph idx="1"/>
          </p:nvPr>
        </p:nvSpPr>
        <p:spPr>
          <a:xfrm>
            <a:off x="467544" y="1412776"/>
            <a:ext cx="8229600" cy="4525963"/>
          </a:xfrm>
        </p:spPr>
        <p:txBody>
          <a:bodyPr>
            <a:normAutofit/>
          </a:bodyPr>
          <a:lstStyle/>
          <a:p>
            <a:endParaRPr lang="fi-FI" sz="1200" dirty="0" smtClean="0"/>
          </a:p>
          <a:p>
            <a:r>
              <a:rPr lang="fi-FI" sz="1200" dirty="0" err="1" smtClean="0">
                <a:latin typeface="Arial" panose="020B0604020202020204" pitchFamily="34" charset="0"/>
                <a:cs typeface="Arial" panose="020B0604020202020204" pitchFamily="34" charset="0"/>
              </a:rPr>
              <a:t>Decoupling</a:t>
            </a:r>
            <a:r>
              <a:rPr lang="fi-FI" sz="1200" dirty="0" smtClean="0">
                <a:latin typeface="Arial" panose="020B0604020202020204" pitchFamily="34" charset="0"/>
                <a:cs typeface="Arial" panose="020B0604020202020204" pitchFamily="34" charset="0"/>
              </a:rPr>
              <a:t> and </a:t>
            </a:r>
            <a:r>
              <a:rPr lang="fi-FI" sz="1200" dirty="0" err="1" smtClean="0">
                <a:latin typeface="Arial" panose="020B0604020202020204" pitchFamily="34" charset="0"/>
                <a:cs typeface="Arial" panose="020B0604020202020204" pitchFamily="34" charset="0"/>
              </a:rPr>
              <a:t>Scalability</a:t>
            </a:r>
            <a:endParaRPr lang="fi-FI" sz="1200" dirty="0">
              <a:latin typeface="Arial" panose="020B0604020202020204" pitchFamily="34" charset="0"/>
              <a:cs typeface="Arial" panose="020B0604020202020204" pitchFamily="34" charset="0"/>
            </a:endParaRPr>
          </a:p>
          <a:p>
            <a:r>
              <a:rPr lang="fi-FI" sz="1200" dirty="0" err="1" smtClean="0">
                <a:latin typeface="Arial" panose="020B0604020202020204" pitchFamily="34" charset="0"/>
                <a:cs typeface="Arial" panose="020B0604020202020204" pitchFamily="34" charset="0"/>
              </a:rPr>
              <a:t>Decoupling</a:t>
            </a:r>
            <a:r>
              <a:rPr lang="fi-FI" sz="1200" dirty="0" smtClean="0">
                <a:latin typeface="Arial" panose="020B0604020202020204" pitchFamily="34" charset="0"/>
                <a:cs typeface="Arial" panose="020B0604020202020204" pitchFamily="34" charset="0"/>
              </a:rPr>
              <a:t> </a:t>
            </a:r>
            <a:r>
              <a:rPr lang="fi-FI" sz="1200" dirty="0">
                <a:latin typeface="Arial" panose="020B0604020202020204" pitchFamily="34" charset="0"/>
                <a:cs typeface="Arial" panose="020B0604020202020204" pitchFamily="34" charset="0"/>
              </a:rPr>
              <a:t>tarkoittaa kuinka paljon yhden palan toiminta järjestelmässä perustuu toisen palan toimintaan samassa järjestelmässä. </a:t>
            </a:r>
            <a:r>
              <a:rPr lang="fi-FI" sz="1200" dirty="0" err="1">
                <a:latin typeface="Arial" panose="020B0604020202020204" pitchFamily="34" charset="0"/>
                <a:cs typeface="Arial" panose="020B0604020202020204" pitchFamily="34" charset="0"/>
              </a:rPr>
              <a:t>Decoupling</a:t>
            </a:r>
            <a:r>
              <a:rPr lang="fi-FI" sz="1200" dirty="0">
                <a:latin typeface="Arial" panose="020B0604020202020204" pitchFamily="34" charset="0"/>
                <a:cs typeface="Arial" panose="020B0604020202020204" pitchFamily="34" charset="0"/>
              </a:rPr>
              <a:t> on prosessi jossa palasten toiminnasta tulee enemmän itsenäistä, jolloin virheiden mahdollisuus pienenee</a:t>
            </a:r>
            <a:r>
              <a:rPr lang="fi-FI" sz="1200" dirty="0" smtClean="0">
                <a:latin typeface="Arial" panose="020B0604020202020204" pitchFamily="34" charset="0"/>
                <a:cs typeface="Arial" panose="020B0604020202020204" pitchFamily="34" charset="0"/>
              </a:rPr>
              <a:t>.</a:t>
            </a:r>
          </a:p>
          <a:p>
            <a:r>
              <a:rPr lang="fi-FI" sz="1200" dirty="0" err="1" smtClean="0">
                <a:latin typeface="Arial" panose="020B0604020202020204" pitchFamily="34" charset="0"/>
                <a:cs typeface="Arial" panose="020B0604020202020204" pitchFamily="34" charset="0"/>
              </a:rPr>
              <a:t>Decoupling</a:t>
            </a:r>
            <a:r>
              <a:rPr lang="fi-FI" sz="1200" dirty="0" smtClean="0">
                <a:latin typeface="Arial" panose="020B0604020202020204" pitchFamily="34" charset="0"/>
                <a:cs typeface="Arial" panose="020B0604020202020204" pitchFamily="34" charset="0"/>
              </a:rPr>
              <a:t> </a:t>
            </a:r>
            <a:r>
              <a:rPr lang="fi-FI" sz="1200" dirty="0">
                <a:latin typeface="Arial" panose="020B0604020202020204" pitchFamily="34" charset="0"/>
                <a:cs typeface="Arial" panose="020B0604020202020204" pitchFamily="34" charset="0"/>
              </a:rPr>
              <a:t>saavutetaan kun yksi tai useampi sovellus voi toimia ilman suoraa kytkentää toiseen sovellukseen. Järjestelmät voivat täysin toisistaan tietämättä kirjoittaa sanomia jonoon ja lukea sanomia jonosta. Tällöin järjestelmien hallinta, laajennus ja vianetsintä on helppoa.</a:t>
            </a:r>
          </a:p>
          <a:p>
            <a:r>
              <a:rPr lang="fi-FI" sz="1200" dirty="0">
                <a:latin typeface="Arial" panose="020B0604020202020204" pitchFamily="34" charset="0"/>
                <a:cs typeface="Arial" panose="020B0604020202020204" pitchFamily="34" charset="0"/>
              </a:rPr>
              <a:t>Jos joku </a:t>
            </a:r>
            <a:r>
              <a:rPr lang="fi-FI" sz="1200" dirty="0" err="1">
                <a:latin typeface="Arial" panose="020B0604020202020204" pitchFamily="34" charset="0"/>
                <a:cs typeface="Arial" panose="020B0604020202020204" pitchFamily="34" charset="0"/>
              </a:rPr>
              <a:t>decoupled</a:t>
            </a:r>
            <a:r>
              <a:rPr lang="fi-FI" sz="1200" dirty="0">
                <a:latin typeface="Arial" panose="020B0604020202020204" pitchFamily="34" charset="0"/>
                <a:cs typeface="Arial" panose="020B0604020202020204" pitchFamily="34" charset="0"/>
              </a:rPr>
              <a:t> sovellus ei pysty kirjoittamaan tai lukemaan sanomia jonosta, muut sovellukset voivat jatkaa toimintaansa ja prosessoida sanomia kun järjestelmä on taas kunnossa. </a:t>
            </a:r>
          </a:p>
          <a:p>
            <a:pPr marL="0" indent="0">
              <a:buNone/>
            </a:pPr>
            <a:endParaRPr lang="fi-FI" sz="1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5402" y="3501008"/>
            <a:ext cx="5040560" cy="2494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6271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smtClean="0"/>
              <a:t>Jonotus</a:t>
            </a:r>
            <a:endParaRPr lang="fi-FI" dirty="0"/>
          </a:p>
        </p:txBody>
      </p:sp>
      <p:sp>
        <p:nvSpPr>
          <p:cNvPr id="3" name="Content Placeholder 2"/>
          <p:cNvSpPr>
            <a:spLocks noGrp="1"/>
          </p:cNvSpPr>
          <p:nvPr>
            <p:ph idx="1"/>
          </p:nvPr>
        </p:nvSpPr>
        <p:spPr/>
        <p:txBody>
          <a:bodyPr>
            <a:normAutofit/>
          </a:bodyPr>
          <a:lstStyle/>
          <a:p>
            <a:r>
              <a:rPr lang="fi-FI" sz="1400" dirty="0" smtClean="0">
                <a:latin typeface="Arial" panose="020B0604020202020204" pitchFamily="34" charset="0"/>
                <a:cs typeface="Arial" panose="020B0604020202020204" pitchFamily="34" charset="0"/>
              </a:rPr>
              <a:t>Sanomanvälitystä voidaan hidastaa </a:t>
            </a:r>
            <a:r>
              <a:rPr lang="fi-FI" sz="1400" dirty="0" smtClean="0">
                <a:latin typeface="Arial" panose="020B0604020202020204" pitchFamily="34" charset="0"/>
                <a:cs typeface="Arial" panose="020B0604020202020204" pitchFamily="34" charset="0"/>
              </a:rPr>
              <a:t>lukemalla jonoon kirjoitetut sanomat esimerkiksi seuraavana päivänä. </a:t>
            </a:r>
            <a:endParaRPr lang="fi-FI" sz="1400" dirty="0" smtClean="0">
              <a:latin typeface="Arial" panose="020B0604020202020204" pitchFamily="34" charset="0"/>
              <a:cs typeface="Arial" panose="020B0604020202020204" pitchFamily="34" charset="0"/>
            </a:endParaRPr>
          </a:p>
          <a:p>
            <a:pPr marL="0" indent="0">
              <a:buNone/>
            </a:pPr>
            <a:endParaRPr lang="fi-FI" sz="1400" dirty="0" smtClean="0">
              <a:latin typeface="Arial" panose="020B0604020202020204" pitchFamily="34" charset="0"/>
              <a:cs typeface="Arial" panose="020B0604020202020204" pitchFamily="34" charset="0"/>
            </a:endParaRPr>
          </a:p>
          <a:p>
            <a:r>
              <a:rPr lang="fi-FI" sz="1400" dirty="0" smtClean="0">
                <a:latin typeface="Arial" panose="020B0604020202020204" pitchFamily="34" charset="0"/>
                <a:cs typeface="Arial" panose="020B0604020202020204" pitchFamily="34" charset="0"/>
              </a:rPr>
              <a:t>Suurien ja monimutkaisien sovelluksien sijaan sanomanvälityksessä voidaan tehdä pieniä sovelluksia ja adaptereita, jotka itsenäisesti kirjoittavat ja lukevat sanomia jonosta ja toimivat toistensa kanssa asynkronisesti. </a:t>
            </a:r>
            <a:endParaRPr lang="fi-FI" sz="1400" dirty="0" smtClean="0">
              <a:latin typeface="Arial" panose="020B0604020202020204" pitchFamily="34" charset="0"/>
              <a:cs typeface="Arial" panose="020B0604020202020204" pitchFamily="34" charset="0"/>
            </a:endParaRPr>
          </a:p>
          <a:p>
            <a:pPr marL="0" indent="0">
              <a:buNone/>
            </a:pPr>
            <a:endParaRPr lang="fi-FI" sz="1400" dirty="0" smtClean="0">
              <a:latin typeface="Arial" panose="020B0604020202020204" pitchFamily="34" charset="0"/>
              <a:cs typeface="Arial" panose="020B0604020202020204" pitchFamily="34" charset="0"/>
            </a:endParaRPr>
          </a:p>
          <a:p>
            <a:r>
              <a:rPr lang="fi-FI" sz="1400" dirty="0" smtClean="0">
                <a:latin typeface="Arial" panose="020B0604020202020204" pitchFamily="34" charset="0"/>
                <a:cs typeface="Arial" panose="020B0604020202020204" pitchFamily="34" charset="0"/>
              </a:rPr>
              <a:t>Sanoman </a:t>
            </a:r>
            <a:r>
              <a:rPr lang="fi-FI" sz="1400" dirty="0" smtClean="0">
                <a:latin typeface="Arial" panose="020B0604020202020204" pitchFamily="34" charset="0"/>
                <a:cs typeface="Arial" panose="020B0604020202020204" pitchFamily="34" charset="0"/>
              </a:rPr>
              <a:t>kirjoittava- ja lukeva sovellus voivat toimia eri käyttöjärjestelmissä, olla koodattuina eri kielillä ja sovelluksia voivat hallita eri kehittäjäryhmät</a:t>
            </a:r>
            <a:r>
              <a:rPr lang="fi-FI" sz="1400" dirty="0" smtClean="0">
                <a:latin typeface="Arial" panose="020B0604020202020204" pitchFamily="34" charset="0"/>
                <a:cs typeface="Arial" panose="020B0604020202020204" pitchFamily="34" charset="0"/>
              </a:rPr>
              <a:t>.</a:t>
            </a:r>
          </a:p>
          <a:p>
            <a:pPr marL="0" indent="0">
              <a:buNone/>
            </a:pPr>
            <a:endParaRPr lang="fi-FI" sz="1400" dirty="0" smtClean="0">
              <a:latin typeface="Arial" panose="020B0604020202020204" pitchFamily="34" charset="0"/>
              <a:cs typeface="Arial" panose="020B0604020202020204" pitchFamily="34" charset="0"/>
            </a:endParaRPr>
          </a:p>
          <a:p>
            <a:r>
              <a:rPr lang="fi-FI" sz="1400" dirty="0" smtClean="0">
                <a:latin typeface="Arial" panose="020B0604020202020204" pitchFamily="34" charset="0"/>
                <a:cs typeface="Arial" panose="020B0604020202020204" pitchFamily="34" charset="0"/>
              </a:rPr>
              <a:t>Sanomajono ei ota kantaa sanoman prosessointiin, eli jättää sanoman prosessoinnin sovellukselle. </a:t>
            </a:r>
            <a:endParaRPr lang="fi-FI" sz="1400" dirty="0" smtClean="0">
              <a:latin typeface="Arial" panose="020B0604020202020204" pitchFamily="34" charset="0"/>
              <a:cs typeface="Arial" panose="020B0604020202020204" pitchFamily="34" charset="0"/>
            </a:endParaRPr>
          </a:p>
          <a:p>
            <a:pPr marL="0" indent="0">
              <a:buNone/>
            </a:pPr>
            <a:endParaRPr lang="fi-FI" sz="1400" dirty="0" smtClean="0">
              <a:latin typeface="Arial" panose="020B0604020202020204" pitchFamily="34" charset="0"/>
              <a:cs typeface="Arial" panose="020B0604020202020204" pitchFamily="34" charset="0"/>
            </a:endParaRPr>
          </a:p>
          <a:p>
            <a:r>
              <a:rPr lang="fi-FI" sz="1400" dirty="0" smtClean="0">
                <a:latin typeface="Arial" panose="020B0604020202020204" pitchFamily="34" charset="0"/>
                <a:cs typeface="Arial" panose="020B0604020202020204" pitchFamily="34" charset="0"/>
              </a:rPr>
              <a:t>Web </a:t>
            </a:r>
            <a:r>
              <a:rPr lang="fi-FI" sz="1400" dirty="0" smtClean="0">
                <a:latin typeface="Arial" panose="020B0604020202020204" pitchFamily="34" charset="0"/>
                <a:cs typeface="Arial" panose="020B0604020202020204" pitchFamily="34" charset="0"/>
              </a:rPr>
              <a:t>palvelu joka ottaa vastaan monta sanomaa sekunnissa, jossa sanomat täytyy käsitellä nopeasti. Sovelluksen on oltava aina valmiina ottamaan uuden sanoman vastaan heti sen sijaan että se prosessoi edellisen sanoman. Tässä tapauksessa on ideaalista laittaa jono web-sovelluksen ja </a:t>
            </a:r>
            <a:r>
              <a:rPr lang="fi-FI" sz="1400" dirty="0" err="1" smtClean="0">
                <a:latin typeface="Arial" panose="020B0604020202020204" pitchFamily="34" charset="0"/>
                <a:cs typeface="Arial" panose="020B0604020202020204" pitchFamily="34" charset="0"/>
              </a:rPr>
              <a:t>processing-</a:t>
            </a:r>
            <a:r>
              <a:rPr lang="fi-FI" sz="1400" dirty="0" smtClean="0">
                <a:latin typeface="Arial" panose="020B0604020202020204" pitchFamily="34" charset="0"/>
                <a:cs typeface="Arial" panose="020B0604020202020204" pitchFamily="34" charset="0"/>
              </a:rPr>
              <a:t> </a:t>
            </a:r>
            <a:r>
              <a:rPr lang="fi-FI" sz="1400" dirty="0" err="1" smtClean="0">
                <a:latin typeface="Arial" panose="020B0604020202020204" pitchFamily="34" charset="0"/>
                <a:cs typeface="Arial" panose="020B0604020202020204" pitchFamily="34" charset="0"/>
              </a:rPr>
              <a:t>servisen</a:t>
            </a:r>
            <a:r>
              <a:rPr lang="fi-FI" sz="1400" dirty="0" smtClean="0">
                <a:latin typeface="Arial" panose="020B0604020202020204" pitchFamily="34" charset="0"/>
                <a:cs typeface="Arial" panose="020B0604020202020204" pitchFamily="34" charset="0"/>
              </a:rPr>
              <a:t> väliin. Web Service voi laittaa ”</a:t>
            </a:r>
            <a:r>
              <a:rPr lang="fi-FI" sz="1400" dirty="0" err="1" smtClean="0">
                <a:latin typeface="Arial" panose="020B0604020202020204" pitchFamily="34" charset="0"/>
                <a:cs typeface="Arial" panose="020B0604020202020204" pitchFamily="34" charset="0"/>
              </a:rPr>
              <a:t>start</a:t>
            </a:r>
            <a:r>
              <a:rPr lang="fi-FI" sz="1400" dirty="0" smtClean="0">
                <a:latin typeface="Arial" panose="020B0604020202020204" pitchFamily="34" charset="0"/>
                <a:cs typeface="Arial" panose="020B0604020202020204" pitchFamily="34" charset="0"/>
              </a:rPr>
              <a:t> </a:t>
            </a:r>
            <a:r>
              <a:rPr lang="fi-FI" sz="1400" dirty="0" err="1" smtClean="0">
                <a:latin typeface="Arial" panose="020B0604020202020204" pitchFamily="34" charset="0"/>
                <a:cs typeface="Arial" panose="020B0604020202020204" pitchFamily="34" charset="0"/>
              </a:rPr>
              <a:t>prosessing</a:t>
            </a:r>
            <a:r>
              <a:rPr lang="fi-FI" sz="1400" dirty="0" smtClean="0">
                <a:latin typeface="Arial" panose="020B0604020202020204" pitchFamily="34" charset="0"/>
                <a:cs typeface="Arial" panose="020B0604020202020204" pitchFamily="34" charset="0"/>
              </a:rPr>
              <a:t>” merkin jonoon ja toinen prosessi voi käsitellä sanomia niiden saapumisjärjestyksessä. Nämä prosessit toimivat itsenäisesti piilossa toisiltaan. </a:t>
            </a:r>
          </a:p>
          <a:p>
            <a:endParaRPr lang="fi-FI" sz="1400" dirty="0"/>
          </a:p>
        </p:txBody>
      </p:sp>
    </p:spTree>
    <p:extLst>
      <p:ext uri="{BB962C8B-B14F-4D97-AF65-F5344CB8AC3E}">
        <p14:creationId xmlns:p14="http://schemas.microsoft.com/office/powerpoint/2010/main" val="39714142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Tehtävä </a:t>
            </a:r>
            <a:endParaRPr lang="fi-FI" dirty="0"/>
          </a:p>
        </p:txBody>
      </p:sp>
      <p:sp>
        <p:nvSpPr>
          <p:cNvPr id="3" name="Content Placeholder 2"/>
          <p:cNvSpPr>
            <a:spLocks noGrp="1"/>
          </p:cNvSpPr>
          <p:nvPr>
            <p:ph idx="1"/>
          </p:nvPr>
        </p:nvSpPr>
        <p:spPr/>
        <p:txBody>
          <a:bodyPr>
            <a:normAutofit/>
          </a:bodyPr>
          <a:lstStyle/>
          <a:p>
            <a:r>
              <a:rPr lang="fi-FI" sz="1800" dirty="0" smtClean="0"/>
              <a:t>Mieti esimerkki sanomasta joka voidaan lukea jonosta esimerkiksi kerran </a:t>
            </a:r>
            <a:r>
              <a:rPr lang="fi-FI" sz="1800" dirty="0" smtClean="0"/>
              <a:t>tunnissa.</a:t>
            </a:r>
          </a:p>
          <a:p>
            <a:r>
              <a:rPr lang="fi-FI" sz="1800" dirty="0"/>
              <a:t>-</a:t>
            </a:r>
            <a:endParaRPr lang="fi-FI" sz="1800" dirty="0" smtClean="0"/>
          </a:p>
          <a:p>
            <a:endParaRPr lang="fi-FI" sz="1800" dirty="0" smtClean="0"/>
          </a:p>
          <a:p>
            <a:r>
              <a:rPr lang="fi-FI" sz="1800" dirty="0" smtClean="0"/>
              <a:t> Mikä sanoma voitaisiin lukea jonosta esimerkiksi kerran vuorokaudessa ?</a:t>
            </a:r>
          </a:p>
          <a:p>
            <a:r>
              <a:rPr lang="fi-FI" sz="1800" dirty="0"/>
              <a:t>-</a:t>
            </a:r>
            <a:endParaRPr lang="fi-FI" sz="1800" dirty="0"/>
          </a:p>
        </p:txBody>
      </p:sp>
    </p:spTree>
    <p:extLst>
      <p:ext uri="{BB962C8B-B14F-4D97-AF65-F5344CB8AC3E}">
        <p14:creationId xmlns:p14="http://schemas.microsoft.com/office/powerpoint/2010/main" val="320870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smtClean="0"/>
              <a:t>Tunnit 5-6</a:t>
            </a:r>
            <a:r>
              <a:rPr lang="fi-FI" b="1" dirty="0" smtClean="0"/>
              <a:t> Sanoma</a:t>
            </a:r>
            <a:r>
              <a:rPr lang="fi-FI" dirty="0"/>
              <a:t/>
            </a:r>
            <a:br>
              <a:rPr lang="fi-FI" dirty="0"/>
            </a:br>
            <a:endParaRPr lang="fi-FI" dirty="0"/>
          </a:p>
        </p:txBody>
      </p:sp>
      <p:sp>
        <p:nvSpPr>
          <p:cNvPr id="3" name="Content Placeholder 2"/>
          <p:cNvSpPr>
            <a:spLocks noGrp="1"/>
          </p:cNvSpPr>
          <p:nvPr>
            <p:ph idx="1"/>
          </p:nvPr>
        </p:nvSpPr>
        <p:spPr/>
        <p:txBody>
          <a:bodyPr>
            <a:normAutofit/>
          </a:bodyPr>
          <a:lstStyle/>
          <a:p>
            <a:pPr marL="0" indent="0">
              <a:buNone/>
            </a:pPr>
            <a:endParaRPr lang="fi-FI" sz="1400" dirty="0">
              <a:latin typeface="Arial" panose="020B0604020202020204" pitchFamily="34" charset="0"/>
              <a:cs typeface="Arial" panose="020B0604020202020204" pitchFamily="34" charset="0"/>
            </a:endParaRPr>
          </a:p>
          <a:p>
            <a:endParaRPr lang="fi-FI" sz="1400" dirty="0">
              <a:latin typeface="Arial" panose="020B0604020202020204" pitchFamily="34" charset="0"/>
              <a:cs typeface="Arial" panose="020B0604020202020204" pitchFamily="34" charset="0"/>
            </a:endParaRPr>
          </a:p>
          <a:p>
            <a:r>
              <a:rPr lang="fi-FI" sz="1200" dirty="0" smtClean="0">
                <a:latin typeface="Arial" panose="020B0604020202020204" pitchFamily="34" charset="0"/>
                <a:cs typeface="Arial" panose="020B0604020202020204" pitchFamily="34" charset="0"/>
              </a:rPr>
              <a:t>Sanoma </a:t>
            </a:r>
            <a:r>
              <a:rPr lang="fi-FI" sz="1200" dirty="0">
                <a:latin typeface="Arial" panose="020B0604020202020204" pitchFamily="34" charset="0"/>
                <a:cs typeface="Arial" panose="020B0604020202020204" pitchFamily="34" charset="0"/>
              </a:rPr>
              <a:t>on dataa, joka siirretään sovelluksien </a:t>
            </a:r>
            <a:r>
              <a:rPr lang="fi-FI" sz="1200" dirty="0" smtClean="0">
                <a:latin typeface="Arial" panose="020B0604020202020204" pitchFamily="34" charset="0"/>
                <a:cs typeface="Arial" panose="020B0604020202020204" pitchFamily="34" charset="0"/>
              </a:rPr>
              <a:t>välillä.</a:t>
            </a:r>
          </a:p>
          <a:p>
            <a:pPr marL="0" indent="0">
              <a:buNone/>
            </a:pPr>
            <a:endParaRPr lang="fi-FI" sz="1200" dirty="0" smtClean="0">
              <a:latin typeface="Arial" panose="020B0604020202020204" pitchFamily="34" charset="0"/>
              <a:cs typeface="Arial" panose="020B0604020202020204" pitchFamily="34" charset="0"/>
            </a:endParaRPr>
          </a:p>
          <a:p>
            <a:r>
              <a:rPr lang="fi-FI" sz="1200" dirty="0" smtClean="0">
                <a:latin typeface="Arial" panose="020B0604020202020204" pitchFamily="34" charset="0"/>
                <a:cs typeface="Arial" panose="020B0604020202020204" pitchFamily="34" charset="0"/>
              </a:rPr>
              <a:t>Esimerkiksi valuuttakurssin arvo, jonka sanoman vastaanottaja tallettaa tietokantaan. </a:t>
            </a:r>
            <a:endParaRPr lang="fi-FI" sz="1200" dirty="0" smtClean="0">
              <a:latin typeface="Arial" panose="020B0604020202020204" pitchFamily="34" charset="0"/>
              <a:cs typeface="Arial" panose="020B0604020202020204" pitchFamily="34" charset="0"/>
            </a:endParaRPr>
          </a:p>
          <a:p>
            <a:pPr marL="0" indent="0">
              <a:buNone/>
            </a:pPr>
            <a:endParaRPr lang="fi-FI" sz="1200" dirty="0" smtClean="0">
              <a:latin typeface="Arial" panose="020B0604020202020204" pitchFamily="34" charset="0"/>
              <a:cs typeface="Arial" panose="020B0604020202020204" pitchFamily="34" charset="0"/>
            </a:endParaRPr>
          </a:p>
          <a:p>
            <a:r>
              <a:rPr lang="fi-FI" sz="1200" dirty="0" smtClean="0">
                <a:latin typeface="Arial" panose="020B0604020202020204" pitchFamily="34" charset="0"/>
                <a:cs typeface="Arial" panose="020B0604020202020204" pitchFamily="34" charset="0"/>
              </a:rPr>
              <a:t>Tuotteen määrä joka vähenee ostotapahtuman yhteydessä yhdellä arvolla ja vastaanottaja tallettaa uuden arvon varastotietokantaan.</a:t>
            </a:r>
          </a:p>
          <a:p>
            <a:endParaRPr lang="fi-FI" sz="1400" dirty="0" smtClean="0"/>
          </a:p>
          <a:p>
            <a:endParaRPr lang="fi-FI" sz="1400" dirty="0" smtClean="0">
              <a:latin typeface="Arial" panose="020B0604020202020204" pitchFamily="34" charset="0"/>
              <a:cs typeface="Arial" panose="020B0604020202020204" pitchFamily="34" charset="0"/>
            </a:endParaRPr>
          </a:p>
          <a:p>
            <a:pPr marL="0" indent="0">
              <a:buNone/>
            </a:pPr>
            <a:endParaRPr lang="fi-FI"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4402" y="4005064"/>
            <a:ext cx="340042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0934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latin typeface="Arial" panose="020B0604020202020204" pitchFamily="34" charset="0"/>
                <a:cs typeface="Arial" panose="020B0604020202020204" pitchFamily="34" charset="0"/>
              </a:rPr>
              <a:t>Sanoma</a:t>
            </a:r>
            <a:endParaRPr lang="fi-FI" dirty="0">
              <a:latin typeface="Arial" panose="020B0604020202020204" pitchFamily="34" charset="0"/>
              <a:cs typeface="Arial" panose="020B0604020202020204" pitchFamily="34" charset="0"/>
            </a:endParaRPr>
          </a:p>
        </p:txBody>
      </p:sp>
      <p:sp>
        <p:nvSpPr>
          <p:cNvPr id="8" name="Content Placeholder 7"/>
          <p:cNvSpPr>
            <a:spLocks noGrp="1"/>
          </p:cNvSpPr>
          <p:nvPr>
            <p:ph idx="1"/>
          </p:nvPr>
        </p:nvSpPr>
        <p:spPr>
          <a:xfrm>
            <a:off x="535366" y="1340768"/>
            <a:ext cx="8229600" cy="4525963"/>
          </a:xfrm>
        </p:spPr>
        <p:txBody>
          <a:bodyPr/>
          <a:lstStyle/>
          <a:p>
            <a:pPr marL="457200" lvl="1" indent="0" algn="ctr">
              <a:buNone/>
            </a:pPr>
            <a:r>
              <a:rPr lang="fi-FI" sz="1800" dirty="0" smtClean="0">
                <a:latin typeface="Arial" panose="020B0604020202020204" pitchFamily="34" charset="0"/>
                <a:cs typeface="Arial" panose="020B0604020202020204" pitchFamily="34" charset="0"/>
              </a:rPr>
              <a:t>Sanoman kolme osaa</a:t>
            </a:r>
          </a:p>
          <a:p>
            <a:pPr marL="457200" lvl="1" indent="0" algn="ctr">
              <a:buNone/>
            </a:pPr>
            <a:endParaRPr lang="fi-FI" sz="1800" dirty="0">
              <a:latin typeface="Arial" panose="020B0604020202020204" pitchFamily="34" charset="0"/>
              <a:cs typeface="Arial" panose="020B0604020202020204" pitchFamily="34" charset="0"/>
            </a:endParaRPr>
          </a:p>
          <a:p>
            <a:pPr lvl="1"/>
            <a:r>
              <a:rPr lang="fi-FI" sz="1400" dirty="0" smtClean="0">
                <a:latin typeface="Arial" panose="020B0604020202020204" pitchFamily="34" charset="0"/>
                <a:cs typeface="Arial" panose="020B0604020202020204" pitchFamily="34" charset="0"/>
              </a:rPr>
              <a:t>Message </a:t>
            </a:r>
            <a:r>
              <a:rPr lang="fi-FI" sz="1400" dirty="0" err="1" smtClean="0">
                <a:latin typeface="Arial" panose="020B0604020202020204" pitchFamily="34" charset="0"/>
                <a:cs typeface="Arial" panose="020B0604020202020204" pitchFamily="34" charset="0"/>
              </a:rPr>
              <a:t>Descriptor</a:t>
            </a:r>
            <a:r>
              <a:rPr lang="fi-FI" sz="1400" dirty="0" smtClean="0">
                <a:latin typeface="Arial" panose="020B0604020202020204" pitchFamily="34" charset="0"/>
                <a:cs typeface="Arial" panose="020B0604020202020204" pitchFamily="34" charset="0"/>
              </a:rPr>
              <a:t>. Identifioi sanoman ja sisältää reititysinformaatiota. Esimerkiksi reititysinformaatiossa kerrotaan sanoman tyyppi, lähettäjä ja vastaanottaja.</a:t>
            </a:r>
          </a:p>
          <a:p>
            <a:pPr lvl="1"/>
            <a:r>
              <a:rPr lang="fi-FI" sz="1400" dirty="0" smtClean="0">
                <a:latin typeface="Arial" panose="020B0604020202020204" pitchFamily="34" charset="0"/>
                <a:cs typeface="Arial" panose="020B0604020202020204" pitchFamily="34" charset="0"/>
              </a:rPr>
              <a:t>Message </a:t>
            </a:r>
            <a:r>
              <a:rPr lang="fi-FI" sz="1400" dirty="0" err="1" smtClean="0">
                <a:latin typeface="Arial" panose="020B0604020202020204" pitchFamily="34" charset="0"/>
                <a:cs typeface="Arial" panose="020B0604020202020204" pitchFamily="34" charset="0"/>
              </a:rPr>
              <a:t>Properties</a:t>
            </a:r>
            <a:r>
              <a:rPr lang="fi-FI" sz="1400" dirty="0" smtClean="0">
                <a:latin typeface="Arial" panose="020B0604020202020204" pitchFamily="34" charset="0"/>
                <a:cs typeface="Arial" panose="020B0604020202020204" pitchFamily="34" charset="0"/>
              </a:rPr>
              <a:t>: Vapaaehtoinen elementti jossa voidaan määritellä vastaanottajalle tärkeitä tietoja. </a:t>
            </a:r>
          </a:p>
          <a:p>
            <a:pPr lvl="1"/>
            <a:r>
              <a:rPr lang="fi-FI" sz="1400" dirty="0" smtClean="0">
                <a:latin typeface="Arial" panose="020B0604020202020204" pitchFamily="34" charset="0"/>
                <a:cs typeface="Arial" panose="020B0604020202020204" pitchFamily="34" charset="0"/>
              </a:rPr>
              <a:t>Message Data. Sisältää sovellusdataa. Sanoman muoto määritellään sitä käyttävän sovelluksen tarpeen mukaan. </a:t>
            </a:r>
          </a:p>
          <a:p>
            <a:endParaRPr lang="fi-FI" dirty="0" smtClean="0"/>
          </a:p>
          <a:p>
            <a:endParaRPr lang="fi-FI" dirty="0"/>
          </a:p>
        </p:txBody>
      </p:sp>
      <p:pic>
        <p:nvPicPr>
          <p:cNvPr id="10" name="Content Placeholder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861048"/>
            <a:ext cx="5772956" cy="2076740"/>
          </a:xfrm>
          <a:prstGeom prst="rect">
            <a:avLst/>
          </a:prstGeom>
          <a:noFill/>
          <a:ln>
            <a:noFill/>
          </a:ln>
        </p:spPr>
      </p:pic>
    </p:spTree>
    <p:extLst>
      <p:ext uri="{BB962C8B-B14F-4D97-AF65-F5344CB8AC3E}">
        <p14:creationId xmlns:p14="http://schemas.microsoft.com/office/powerpoint/2010/main" val="29158592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fi-FI" dirty="0" smtClean="0"/>
              <a:t>Sanoma</a:t>
            </a:r>
            <a:endParaRPr lang="fi-FI" dirty="0"/>
          </a:p>
        </p:txBody>
      </p:sp>
      <p:sp>
        <p:nvSpPr>
          <p:cNvPr id="3" name="Content Placeholder 2"/>
          <p:cNvSpPr>
            <a:spLocks noGrp="1"/>
          </p:cNvSpPr>
          <p:nvPr>
            <p:ph idx="1"/>
          </p:nvPr>
        </p:nvSpPr>
        <p:spPr>
          <a:xfrm>
            <a:off x="467544" y="1340768"/>
            <a:ext cx="8229600" cy="4525963"/>
          </a:xfrm>
        </p:spPr>
        <p:txBody>
          <a:bodyPr>
            <a:normAutofit/>
          </a:bodyPr>
          <a:lstStyle/>
          <a:p>
            <a:pPr marL="0" indent="0" algn="ctr">
              <a:buNone/>
            </a:pPr>
            <a:r>
              <a:rPr lang="fi-FI" sz="1800" i="1" dirty="0" smtClean="0">
                <a:latin typeface="Arial" panose="020B0604020202020204" pitchFamily="34" charset="0"/>
                <a:cs typeface="Arial" panose="020B0604020202020204" pitchFamily="34" charset="0"/>
              </a:rPr>
              <a:t>MQMD kentät</a:t>
            </a:r>
          </a:p>
          <a:p>
            <a:endParaRPr lang="fi-FI" sz="1200" i="1" dirty="0">
              <a:latin typeface="Arial" panose="020B0604020202020204" pitchFamily="34" charset="0"/>
              <a:cs typeface="Arial" panose="020B0604020202020204" pitchFamily="34" charset="0"/>
            </a:endParaRPr>
          </a:p>
          <a:p>
            <a:r>
              <a:rPr lang="fi-FI" sz="1200" i="1" dirty="0" err="1" smtClean="0">
                <a:latin typeface="Arial" panose="020B0604020202020204" pitchFamily="34" charset="0"/>
                <a:cs typeface="Arial" panose="020B0604020202020204" pitchFamily="34" charset="0"/>
              </a:rPr>
              <a:t>MsgType</a:t>
            </a:r>
            <a:r>
              <a:rPr lang="fi-FI" sz="1200" i="1" dirty="0" smtClean="0">
                <a:latin typeface="Arial" panose="020B0604020202020204" pitchFamily="34" charset="0"/>
                <a:cs typeface="Arial" panose="020B0604020202020204" pitchFamily="34" charset="0"/>
              </a:rPr>
              <a:t> </a:t>
            </a:r>
            <a:r>
              <a:rPr lang="fi-FI" sz="1200" dirty="0">
                <a:latin typeface="Arial" panose="020B0604020202020204" pitchFamily="34" charset="0"/>
                <a:cs typeface="Arial" panose="020B0604020202020204" pitchFamily="34" charset="0"/>
              </a:rPr>
              <a:t>määrittelee sanomatyypin korkealla tasolla. Yleisesti käytettyjä arvoja ovat </a:t>
            </a:r>
            <a:r>
              <a:rPr lang="fi-FI" sz="1200" dirty="0" err="1">
                <a:latin typeface="Arial" panose="020B0604020202020204" pitchFamily="34" charset="0"/>
                <a:cs typeface="Arial" panose="020B0604020202020204" pitchFamily="34" charset="0"/>
              </a:rPr>
              <a:t>datagram</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request</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reply</a:t>
            </a:r>
            <a:r>
              <a:rPr lang="fi-FI" sz="1200" dirty="0">
                <a:latin typeface="Arial" panose="020B0604020202020204" pitchFamily="34" charset="0"/>
                <a:cs typeface="Arial" panose="020B0604020202020204" pitchFamily="34" charset="0"/>
              </a:rPr>
              <a:t>, and </a:t>
            </a:r>
            <a:r>
              <a:rPr lang="fi-FI" sz="1200" dirty="0" err="1">
                <a:latin typeface="Arial" panose="020B0604020202020204" pitchFamily="34" charset="0"/>
                <a:cs typeface="Arial" panose="020B0604020202020204" pitchFamily="34" charset="0"/>
              </a:rPr>
              <a:t>report</a:t>
            </a:r>
            <a:r>
              <a:rPr lang="fi-FI" sz="1200" dirty="0">
                <a:latin typeface="Arial" panose="020B0604020202020204" pitchFamily="34" charset="0"/>
                <a:cs typeface="Arial" panose="020B0604020202020204" pitchFamily="34" charset="0"/>
              </a:rPr>
              <a:t>.</a:t>
            </a:r>
            <a:r>
              <a:rPr lang="fi-FI" sz="1200" i="1" dirty="0">
                <a:latin typeface="Arial" panose="020B0604020202020204" pitchFamily="34" charset="0"/>
                <a:cs typeface="Arial" panose="020B0604020202020204" pitchFamily="34" charset="0"/>
              </a:rPr>
              <a:t> </a:t>
            </a:r>
            <a:r>
              <a:rPr lang="fi-FI" sz="1200" i="1" dirty="0" err="1">
                <a:latin typeface="Arial" panose="020B0604020202020204" pitchFamily="34" charset="0"/>
                <a:cs typeface="Arial" panose="020B0604020202020204" pitchFamily="34" charset="0"/>
              </a:rPr>
              <a:t>Datagram</a:t>
            </a:r>
            <a:r>
              <a:rPr lang="fi-FI" sz="1200" i="1" dirty="0">
                <a:latin typeface="Arial" panose="020B0604020202020204" pitchFamily="34" charset="0"/>
                <a:cs typeface="Arial" panose="020B0604020202020204" pitchFamily="34" charset="0"/>
              </a:rPr>
              <a:t> – </a:t>
            </a:r>
            <a:r>
              <a:rPr lang="fi-FI" sz="1200" dirty="0">
                <a:latin typeface="Arial" panose="020B0604020202020204" pitchFamily="34" charset="0"/>
                <a:cs typeface="Arial" panose="020B0604020202020204" pitchFamily="34" charset="0"/>
              </a:rPr>
              <a:t>arvon asettelee lähettävä sovellus silloin kun vastausta sanomaan ei odoteta vastaanottavalta sovellukselta</a:t>
            </a:r>
            <a:r>
              <a:rPr lang="fi-FI" sz="1200" i="1" dirty="0">
                <a:latin typeface="Arial" panose="020B0604020202020204" pitchFamily="34" charset="0"/>
                <a:cs typeface="Arial" panose="020B0604020202020204" pitchFamily="34" charset="0"/>
              </a:rPr>
              <a:t>. </a:t>
            </a:r>
            <a:endParaRPr lang="fi-FI" sz="1200" dirty="0">
              <a:latin typeface="Arial" panose="020B0604020202020204" pitchFamily="34" charset="0"/>
              <a:cs typeface="Arial" panose="020B0604020202020204" pitchFamily="34" charset="0"/>
            </a:endParaRPr>
          </a:p>
          <a:p>
            <a:r>
              <a:rPr lang="fi-FI" sz="1200" dirty="0">
                <a:latin typeface="Arial" panose="020B0604020202020204" pitchFamily="34" charset="0"/>
                <a:cs typeface="Arial" panose="020B0604020202020204" pitchFamily="34" charset="0"/>
              </a:rPr>
              <a:t> </a:t>
            </a:r>
            <a:r>
              <a:rPr lang="fi-FI" sz="1200" i="1" dirty="0" err="1">
                <a:latin typeface="Arial" panose="020B0604020202020204" pitchFamily="34" charset="0"/>
                <a:cs typeface="Arial" panose="020B0604020202020204" pitchFamily="34" charset="0"/>
              </a:rPr>
              <a:t>MsgID</a:t>
            </a:r>
            <a:r>
              <a:rPr lang="fi-FI" sz="1200" i="1" dirty="0">
                <a:latin typeface="Arial" panose="020B0604020202020204" pitchFamily="34" charset="0"/>
                <a:cs typeface="Arial" panose="020B0604020202020204" pitchFamily="34" charset="0"/>
              </a:rPr>
              <a:t> </a:t>
            </a:r>
            <a:r>
              <a:rPr lang="fi-FI" sz="1200" dirty="0">
                <a:latin typeface="Arial" panose="020B0604020202020204" pitchFamily="34" charset="0"/>
                <a:cs typeface="Arial" panose="020B0604020202020204" pitchFamily="34" charset="0"/>
              </a:rPr>
              <a:t>(</a:t>
            </a:r>
            <a:r>
              <a:rPr lang="fi-FI" sz="1200" dirty="0" err="1">
                <a:latin typeface="Arial" panose="020B0604020202020204" pitchFamily="34" charset="0"/>
                <a:cs typeface="Arial" panose="020B0604020202020204" pitchFamily="34" charset="0"/>
              </a:rPr>
              <a:t>message</a:t>
            </a:r>
            <a:r>
              <a:rPr lang="fi-FI" sz="1200" dirty="0">
                <a:latin typeface="Arial" panose="020B0604020202020204" pitchFamily="34" charset="0"/>
                <a:cs typeface="Arial" panose="020B0604020202020204" pitchFamily="34" charset="0"/>
              </a:rPr>
              <a:t> ID) and </a:t>
            </a:r>
            <a:r>
              <a:rPr lang="fi-FI" sz="1200" i="1" dirty="0" err="1">
                <a:latin typeface="Arial" panose="020B0604020202020204" pitchFamily="34" charset="0"/>
                <a:cs typeface="Arial" panose="020B0604020202020204" pitchFamily="34" charset="0"/>
              </a:rPr>
              <a:t>CorrelID</a:t>
            </a:r>
            <a:r>
              <a:rPr lang="fi-FI" sz="1200" i="1" dirty="0">
                <a:latin typeface="Arial" panose="020B0604020202020204" pitchFamily="34" charset="0"/>
                <a:cs typeface="Arial" panose="020B0604020202020204" pitchFamily="34" charset="0"/>
              </a:rPr>
              <a:t> </a:t>
            </a:r>
            <a:r>
              <a:rPr lang="fi-FI" sz="1200" dirty="0">
                <a:latin typeface="Arial" panose="020B0604020202020204" pitchFamily="34" charset="0"/>
                <a:cs typeface="Arial" panose="020B0604020202020204" pitchFamily="34" charset="0"/>
              </a:rPr>
              <a:t>(</a:t>
            </a:r>
            <a:r>
              <a:rPr lang="fi-FI" sz="1200" dirty="0" err="1">
                <a:latin typeface="Arial" panose="020B0604020202020204" pitchFamily="34" charset="0"/>
                <a:cs typeface="Arial" panose="020B0604020202020204" pitchFamily="34" charset="0"/>
              </a:rPr>
              <a:t>correlation</a:t>
            </a:r>
            <a:r>
              <a:rPr lang="fi-FI" sz="1200" dirty="0">
                <a:latin typeface="Arial" panose="020B0604020202020204" pitchFamily="34" charset="0"/>
                <a:cs typeface="Arial" panose="020B0604020202020204" pitchFamily="34" charset="0"/>
              </a:rPr>
              <a:t> ID) kenttiä käytetään määrittelemään erityinen pyyntö- tai vastaussanoma. Ohjelmoija voi määritellä näiden kenttien sisällön tai antaa </a:t>
            </a:r>
            <a:r>
              <a:rPr lang="fi-FI" sz="1200" dirty="0" err="1">
                <a:latin typeface="Arial" panose="020B0604020202020204" pitchFamily="34" charset="0"/>
                <a:cs typeface="Arial" panose="020B0604020202020204" pitchFamily="34" charset="0"/>
              </a:rPr>
              <a:t>MQ:n</a:t>
            </a:r>
            <a:r>
              <a:rPr lang="fi-FI" sz="1200" dirty="0">
                <a:latin typeface="Arial" panose="020B0604020202020204" pitchFamily="34" charset="0"/>
                <a:cs typeface="Arial" panose="020B0604020202020204" pitchFamily="34" charset="0"/>
              </a:rPr>
              <a:t> automaattisesti luoda yksilöllinen ID. </a:t>
            </a:r>
          </a:p>
          <a:p>
            <a:r>
              <a:rPr lang="fi-FI" sz="1200" dirty="0">
                <a:latin typeface="Arial" panose="020B0604020202020204" pitchFamily="34" charset="0"/>
                <a:cs typeface="Arial" panose="020B0604020202020204" pitchFamily="34" charset="0"/>
              </a:rPr>
              <a:t>Normaalisti </a:t>
            </a:r>
            <a:r>
              <a:rPr lang="fi-FI" sz="1200" dirty="0" err="1">
                <a:latin typeface="Arial" panose="020B0604020202020204" pitchFamily="34" charset="0"/>
                <a:cs typeface="Arial" panose="020B0604020202020204" pitchFamily="34" charset="0"/>
              </a:rPr>
              <a:t>messsage</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ID:tä</a:t>
            </a:r>
            <a:r>
              <a:rPr lang="fi-FI" sz="1200" dirty="0">
                <a:latin typeface="Arial" panose="020B0604020202020204" pitchFamily="34" charset="0"/>
                <a:cs typeface="Arial" panose="020B0604020202020204" pitchFamily="34" charset="0"/>
              </a:rPr>
              <a:t> jonka MQ on generoinut silloin kun sanoma on putattu jonoon, käytetään identifioimaan vastaussanomaa joka putataan vastausjonoon. Ohjelma joka vastaanottaa pyyntö-sanoman, kopioi alkuperäisen sanoman </a:t>
            </a:r>
            <a:r>
              <a:rPr lang="fi-FI" sz="1200" dirty="0" err="1">
                <a:latin typeface="Arial" panose="020B0604020202020204" pitchFamily="34" charset="0"/>
                <a:cs typeface="Arial" panose="020B0604020202020204" pitchFamily="34" charset="0"/>
              </a:rPr>
              <a:t>message</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ID:n</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correlation</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ID:ksi</a:t>
            </a:r>
            <a:r>
              <a:rPr lang="fi-FI" sz="1200" dirty="0">
                <a:latin typeface="Arial" panose="020B0604020202020204" pitchFamily="34" charset="0"/>
                <a:cs typeface="Arial" panose="020B0604020202020204" pitchFamily="34" charset="0"/>
              </a:rPr>
              <a:t> vastaussanomalle. Tämä sallii ohjelman josta sanoma alkuperin lähti ja joka sai vastauksen, ohjeistaa jonomanageria palauttamaan sanoma </a:t>
            </a:r>
            <a:r>
              <a:rPr lang="fi-FI" sz="1200" dirty="0" err="1">
                <a:latin typeface="Arial" panose="020B0604020202020204" pitchFamily="34" charset="0"/>
                <a:cs typeface="Arial" panose="020B0604020202020204" pitchFamily="34" charset="0"/>
              </a:rPr>
              <a:t>reply</a:t>
            </a:r>
            <a:r>
              <a:rPr lang="fi-FI" sz="1200" dirty="0">
                <a:latin typeface="Arial" panose="020B0604020202020204" pitchFamily="34" charset="0"/>
                <a:cs typeface="Arial" panose="020B0604020202020204" pitchFamily="34" charset="0"/>
              </a:rPr>
              <a:t> jonoon sen sijaan että lukisi vain sanoman jonosta. Tämä on erittään tärkeää silloin kun useampi sovellus lukee sanomia samasta jonosta.</a:t>
            </a:r>
          </a:p>
          <a:p>
            <a:r>
              <a:rPr lang="fi-FI" sz="1200" i="1" dirty="0" err="1">
                <a:latin typeface="Arial" panose="020B0604020202020204" pitchFamily="34" charset="0"/>
                <a:cs typeface="Arial" panose="020B0604020202020204" pitchFamily="34" charset="0"/>
              </a:rPr>
              <a:t>Persistence</a:t>
            </a:r>
            <a:r>
              <a:rPr lang="fi-FI" sz="1200" i="1" dirty="0">
                <a:latin typeface="Arial" panose="020B0604020202020204" pitchFamily="34" charset="0"/>
                <a:cs typeface="Arial" panose="020B0604020202020204" pitchFamily="34" charset="0"/>
              </a:rPr>
              <a:t>  ominaisuus valitaan silloin kun sanoma ei saa kadota esimerkiksi media </a:t>
            </a:r>
            <a:r>
              <a:rPr lang="fi-FI" sz="1200" i="1" dirty="0" err="1">
                <a:latin typeface="Arial" panose="020B0604020202020204" pitchFamily="34" charset="0"/>
                <a:cs typeface="Arial" panose="020B0604020202020204" pitchFamily="34" charset="0"/>
              </a:rPr>
              <a:t>failure</a:t>
            </a:r>
            <a:r>
              <a:rPr lang="fi-FI" sz="1200" i="1" dirty="0">
                <a:latin typeface="Arial" panose="020B0604020202020204" pitchFamily="34" charset="0"/>
                <a:cs typeface="Arial" panose="020B0604020202020204" pitchFamily="34" charset="0"/>
              </a:rPr>
              <a:t> aikana. Ohjelmoija voi asettaa </a:t>
            </a:r>
            <a:r>
              <a:rPr lang="fi-FI" sz="1200" i="1" dirty="0" err="1">
                <a:latin typeface="Arial" panose="020B0604020202020204" pitchFamily="34" charset="0"/>
                <a:cs typeface="Arial" panose="020B0604020202020204" pitchFamily="34" charset="0"/>
              </a:rPr>
              <a:t>persistence</a:t>
            </a:r>
            <a:r>
              <a:rPr lang="fi-FI" sz="1200" i="1" dirty="0">
                <a:latin typeface="Arial" panose="020B0604020202020204" pitchFamily="34" charset="0"/>
                <a:cs typeface="Arial" panose="020B0604020202020204" pitchFamily="34" charset="0"/>
              </a:rPr>
              <a:t> arvon arvoon on, of,  tai </a:t>
            </a:r>
            <a:r>
              <a:rPr lang="fi-FI" sz="1200" i="1" dirty="0" err="1">
                <a:latin typeface="Arial" panose="020B0604020202020204" pitchFamily="34" charset="0"/>
                <a:cs typeface="Arial" panose="020B0604020202020204" pitchFamily="34" charset="0"/>
              </a:rPr>
              <a:t>default</a:t>
            </a:r>
            <a:r>
              <a:rPr lang="fi-FI" sz="1200" i="1" dirty="0">
                <a:latin typeface="Arial" panose="020B0604020202020204" pitchFamily="34" charset="0"/>
                <a:cs typeface="Arial" panose="020B0604020202020204" pitchFamily="34" charset="0"/>
              </a:rPr>
              <a:t>. </a:t>
            </a:r>
            <a:r>
              <a:rPr lang="fi-FI" sz="1200" i="1" dirty="0" err="1">
                <a:latin typeface="Arial" panose="020B0604020202020204" pitchFamily="34" charset="0"/>
                <a:cs typeface="Arial" panose="020B0604020202020204" pitchFamily="34" charset="0"/>
              </a:rPr>
              <a:t>Default</a:t>
            </a:r>
            <a:r>
              <a:rPr lang="fi-FI" sz="1200" i="1" dirty="0">
                <a:latin typeface="Arial" panose="020B0604020202020204" pitchFamily="34" charset="0"/>
                <a:cs typeface="Arial" panose="020B0604020202020204" pitchFamily="34" charset="0"/>
              </a:rPr>
              <a:t> - arvossa </a:t>
            </a:r>
            <a:r>
              <a:rPr lang="fi-FI" sz="1200" i="1" dirty="0" err="1">
                <a:latin typeface="Arial" panose="020B0604020202020204" pitchFamily="34" charset="0"/>
                <a:cs typeface="Arial" panose="020B0604020202020204" pitchFamily="34" charset="0"/>
              </a:rPr>
              <a:t>persistense</a:t>
            </a:r>
            <a:r>
              <a:rPr lang="fi-FI" sz="1200" i="1" dirty="0">
                <a:latin typeface="Arial" panose="020B0604020202020204" pitchFamily="34" charset="0"/>
                <a:cs typeface="Arial" panose="020B0604020202020204" pitchFamily="34" charset="0"/>
              </a:rPr>
              <a:t> - arvo määräytyy sen jonon mukaan johon sanoma laitetaan ensimmäisenä. Jonossa voi olla sekä </a:t>
            </a:r>
            <a:r>
              <a:rPr lang="fi-FI" sz="1200" i="1" dirty="0" err="1">
                <a:latin typeface="Arial" panose="020B0604020202020204" pitchFamily="34" charset="0"/>
                <a:cs typeface="Arial" panose="020B0604020202020204" pitchFamily="34" charset="0"/>
              </a:rPr>
              <a:t>persistence</a:t>
            </a:r>
            <a:r>
              <a:rPr lang="fi-FI" sz="1200" i="1" dirty="0">
                <a:latin typeface="Arial" panose="020B0604020202020204" pitchFamily="34" charset="0"/>
                <a:cs typeface="Arial" panose="020B0604020202020204" pitchFamily="34" charset="0"/>
              </a:rPr>
              <a:t> -, että </a:t>
            </a:r>
            <a:r>
              <a:rPr lang="fi-FI" sz="1200" i="1" dirty="0" err="1">
                <a:latin typeface="Arial" panose="020B0604020202020204" pitchFamily="34" charset="0"/>
                <a:cs typeface="Arial" panose="020B0604020202020204" pitchFamily="34" charset="0"/>
              </a:rPr>
              <a:t>nonperistense</a:t>
            </a:r>
            <a:r>
              <a:rPr lang="fi-FI" sz="1200" i="1" dirty="0">
                <a:latin typeface="Arial" panose="020B0604020202020204" pitchFamily="34" charset="0"/>
                <a:cs typeface="Arial" panose="020B0604020202020204" pitchFamily="34" charset="0"/>
              </a:rPr>
              <a:t> - sanomia yhtä aikaa.</a:t>
            </a:r>
            <a:endParaRPr lang="fi-FI" sz="1200" dirty="0">
              <a:latin typeface="Arial" panose="020B0604020202020204" pitchFamily="34" charset="0"/>
              <a:cs typeface="Arial" panose="020B0604020202020204" pitchFamily="34" charset="0"/>
            </a:endParaRPr>
          </a:p>
          <a:p>
            <a:endParaRPr lang="fi-FI" sz="1200" dirty="0">
              <a:latin typeface="Arial" panose="020B0604020202020204" pitchFamily="34" charset="0"/>
              <a:cs typeface="Arial" panose="020B0604020202020204" pitchFamily="34" charset="0"/>
            </a:endParaRPr>
          </a:p>
        </p:txBody>
      </p:sp>
      <p:pic>
        <p:nvPicPr>
          <p:cNvPr id="4" name="Content Placeholder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907695" y="4869160"/>
            <a:ext cx="5772956" cy="2076740"/>
          </a:xfrm>
          <a:prstGeom prst="rect">
            <a:avLst/>
          </a:prstGeom>
          <a:noFill/>
          <a:ln>
            <a:noFill/>
          </a:ln>
        </p:spPr>
      </p:pic>
    </p:spTree>
    <p:extLst>
      <p:ext uri="{BB962C8B-B14F-4D97-AF65-F5344CB8AC3E}">
        <p14:creationId xmlns:p14="http://schemas.microsoft.com/office/powerpoint/2010/main" val="10866171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Sanoma</a:t>
            </a:r>
            <a:endParaRPr lang="fi-FI" dirty="0"/>
          </a:p>
        </p:txBody>
      </p:sp>
      <p:sp>
        <p:nvSpPr>
          <p:cNvPr id="3" name="Content Placeholder 2"/>
          <p:cNvSpPr>
            <a:spLocks noGrp="1"/>
          </p:cNvSpPr>
          <p:nvPr>
            <p:ph idx="1"/>
          </p:nvPr>
        </p:nvSpPr>
        <p:spPr>
          <a:xfrm>
            <a:off x="467544" y="1340768"/>
            <a:ext cx="8229600" cy="4525963"/>
          </a:xfrm>
        </p:spPr>
        <p:txBody>
          <a:bodyPr>
            <a:normAutofit fontScale="77500" lnSpcReduction="20000"/>
          </a:bodyPr>
          <a:lstStyle/>
          <a:p>
            <a:pPr marL="0" indent="0" algn="ctr">
              <a:buNone/>
            </a:pPr>
            <a:r>
              <a:rPr lang="fi-FI" i="1" dirty="0" smtClean="0"/>
              <a:t>MQMD kenttä</a:t>
            </a:r>
          </a:p>
          <a:p>
            <a:endParaRPr lang="fi-FI" i="1" dirty="0"/>
          </a:p>
          <a:p>
            <a:r>
              <a:rPr lang="fi-FI" sz="2200" i="1" dirty="0" err="1" smtClean="0"/>
              <a:t>Priority</a:t>
            </a:r>
            <a:r>
              <a:rPr lang="fi-FI" sz="2200" i="1" dirty="0" smtClean="0"/>
              <a:t> </a:t>
            </a:r>
            <a:r>
              <a:rPr lang="fi-FI" sz="2200" i="1" dirty="0"/>
              <a:t>– kenttä määrittelee sanoman prioriteetin, joka on väliltä 1 – 10.  Jos sanomille on määritelty prioriteetti, ne käsitellään prioriteettijärjestyksessä. Jos sanomilla ei ole prioriteettia ne käsitellään FIFO- periaatteen mukaan</a:t>
            </a:r>
            <a:r>
              <a:rPr lang="fi-FI" sz="2200" i="1" dirty="0" smtClean="0"/>
              <a:t>.</a:t>
            </a:r>
            <a:r>
              <a:rPr lang="fi-FI" sz="2200" i="1" dirty="0"/>
              <a:t> </a:t>
            </a:r>
            <a:endParaRPr lang="fi-FI" sz="2200" i="1" dirty="0" smtClean="0"/>
          </a:p>
          <a:p>
            <a:pPr marL="0" indent="0">
              <a:buNone/>
            </a:pPr>
            <a:endParaRPr lang="fi-FI" sz="2200" dirty="0"/>
          </a:p>
          <a:p>
            <a:r>
              <a:rPr lang="fi-FI" sz="2200" dirty="0"/>
              <a:t>Jonomanageri asettaa sanomalle arvot </a:t>
            </a:r>
            <a:r>
              <a:rPr lang="fi-FI" sz="2200" i="1" dirty="0" err="1"/>
              <a:t>PutTime</a:t>
            </a:r>
            <a:r>
              <a:rPr lang="fi-FI" sz="2200" i="1" dirty="0"/>
              <a:t> ja </a:t>
            </a:r>
            <a:r>
              <a:rPr lang="fi-FI" sz="2200" i="1" dirty="0" err="1"/>
              <a:t>PutDate</a:t>
            </a:r>
            <a:r>
              <a:rPr lang="fi-FI" sz="2200" i="1" dirty="0"/>
              <a:t> kun sanomat ensimmäisen kerran putataan jonoon. </a:t>
            </a:r>
            <a:r>
              <a:rPr lang="en-US" sz="2200" i="1" dirty="0" err="1"/>
              <a:t>Arvot</a:t>
            </a:r>
            <a:r>
              <a:rPr lang="en-US" sz="2200" i="1" dirty="0"/>
              <a:t> </a:t>
            </a:r>
            <a:r>
              <a:rPr lang="en-US" sz="2200" i="1" dirty="0" err="1"/>
              <a:t>ovat</a:t>
            </a:r>
            <a:r>
              <a:rPr lang="en-US" sz="2200" i="1" dirty="0"/>
              <a:t> UTC (</a:t>
            </a:r>
            <a:r>
              <a:rPr lang="en-US" sz="2200" dirty="0"/>
              <a:t>Coordinated Universal Time ) tai GMT (Greenwich Mean Time) </a:t>
            </a:r>
            <a:r>
              <a:rPr lang="en-US" sz="2200" dirty="0" smtClean="0"/>
              <a:t>-</a:t>
            </a:r>
            <a:r>
              <a:rPr lang="en-US" sz="2200" dirty="0" err="1" smtClean="0"/>
              <a:t>arvoja</a:t>
            </a:r>
            <a:r>
              <a:rPr lang="en-US" sz="2200" dirty="0"/>
              <a:t>.</a:t>
            </a:r>
            <a:endParaRPr lang="fi-FI" sz="2200" dirty="0"/>
          </a:p>
          <a:p>
            <a:pPr marL="0" indent="0">
              <a:buNone/>
            </a:pPr>
            <a:r>
              <a:rPr lang="en-US" sz="2200" dirty="0"/>
              <a:t> </a:t>
            </a:r>
            <a:endParaRPr lang="fi-FI" sz="2200" dirty="0"/>
          </a:p>
          <a:p>
            <a:r>
              <a:rPr lang="fi-FI" sz="2200" dirty="0"/>
              <a:t>Sanomalla voi olla </a:t>
            </a:r>
            <a:r>
              <a:rPr lang="fi-FI" sz="2200" i="1" dirty="0" err="1"/>
              <a:t>Expiry</a:t>
            </a:r>
            <a:r>
              <a:rPr lang="fi-FI" sz="2200" i="1" dirty="0"/>
              <a:t> </a:t>
            </a:r>
            <a:r>
              <a:rPr lang="fi-FI" sz="2200" dirty="0" err="1"/>
              <a:t>time</a:t>
            </a:r>
            <a:r>
              <a:rPr lang="fi-FI" sz="2200" dirty="0"/>
              <a:t>. Tämän ajan jälkeen sanomaa ei voida palauttaa sovelluksille. </a:t>
            </a:r>
            <a:r>
              <a:rPr lang="fi-FI" sz="2200" i="1" dirty="0" err="1"/>
              <a:t>Expiry</a:t>
            </a:r>
            <a:r>
              <a:rPr lang="fi-FI" sz="2200" i="1" dirty="0"/>
              <a:t> </a:t>
            </a:r>
            <a:r>
              <a:rPr lang="fi-FI" sz="2200" dirty="0" err="1"/>
              <a:t>time</a:t>
            </a:r>
            <a:r>
              <a:rPr lang="fi-FI" sz="2200" dirty="0"/>
              <a:t> on käyttökelpoinen esimerkiksi valvonta-sanomissa, jolloin ne lähetetään ja vastaanotetaan tietyn ajan kuluessa ja sen jälkeen hävitetään jonosta hyödyttöminä, eivätkä kuluta levytilaa.</a:t>
            </a:r>
          </a:p>
          <a:p>
            <a:pPr marL="0" indent="0">
              <a:buNone/>
            </a:pPr>
            <a:endParaRPr lang="fi-FI" sz="2200" dirty="0"/>
          </a:p>
          <a:p>
            <a:r>
              <a:rPr lang="fi-FI" sz="2200" dirty="0"/>
              <a:t>Kun sovellus lähettää vastaussanoman, sovellukselle kerrotaan mihin jonoon vastaussanoma laitetaan. Tämä kerrotaan </a:t>
            </a:r>
            <a:r>
              <a:rPr lang="fi-FI" sz="2200" i="1" dirty="0" err="1"/>
              <a:t>ReplyToQ</a:t>
            </a:r>
            <a:r>
              <a:rPr lang="fi-FI" sz="2200" i="1" dirty="0"/>
              <a:t> ja </a:t>
            </a:r>
            <a:r>
              <a:rPr lang="fi-FI" sz="2200" i="1" dirty="0" err="1"/>
              <a:t>ReplyToQMgr</a:t>
            </a:r>
            <a:r>
              <a:rPr lang="fi-FI" sz="2200" i="1" dirty="0"/>
              <a:t> kentissä. </a:t>
            </a:r>
            <a:endParaRPr lang="fi-FI" sz="2200" dirty="0"/>
          </a:p>
          <a:p>
            <a:endParaRPr lang="fi-FI" dirty="0"/>
          </a:p>
        </p:txBody>
      </p:sp>
    </p:spTree>
    <p:extLst>
      <p:ext uri="{BB962C8B-B14F-4D97-AF65-F5344CB8AC3E}">
        <p14:creationId xmlns:p14="http://schemas.microsoft.com/office/powerpoint/2010/main" val="695516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Sanoma</a:t>
            </a:r>
            <a:endParaRPr lang="fi-FI" dirty="0"/>
          </a:p>
        </p:txBody>
      </p:sp>
      <p:sp>
        <p:nvSpPr>
          <p:cNvPr id="3" name="Content Placeholder 2"/>
          <p:cNvSpPr>
            <a:spLocks noGrp="1"/>
          </p:cNvSpPr>
          <p:nvPr>
            <p:ph idx="1"/>
          </p:nvPr>
        </p:nvSpPr>
        <p:spPr>
          <a:xfrm>
            <a:off x="467544" y="1412776"/>
            <a:ext cx="8229600" cy="4525963"/>
          </a:xfrm>
        </p:spPr>
        <p:txBody>
          <a:bodyPr>
            <a:normAutofit/>
          </a:bodyPr>
          <a:lstStyle/>
          <a:p>
            <a:endParaRPr lang="fi-FI" sz="1200" i="1" dirty="0" smtClean="0">
              <a:latin typeface="Arial" panose="020B0604020202020204" pitchFamily="34" charset="0"/>
              <a:cs typeface="Arial" panose="020B0604020202020204" pitchFamily="34" charset="0"/>
            </a:endParaRPr>
          </a:p>
          <a:p>
            <a:pPr marL="0" indent="0" algn="ctr">
              <a:buNone/>
            </a:pPr>
            <a:r>
              <a:rPr lang="fi-FI" sz="1800" i="1" dirty="0" smtClean="0">
                <a:latin typeface="Arial" panose="020B0604020202020204" pitchFamily="34" charset="0"/>
                <a:cs typeface="Arial" panose="020B0604020202020204" pitchFamily="34" charset="0"/>
              </a:rPr>
              <a:t>MQMD kenttä</a:t>
            </a:r>
            <a:endParaRPr lang="fi-FI" sz="1800" i="1" dirty="0">
              <a:latin typeface="Arial" panose="020B0604020202020204" pitchFamily="34" charset="0"/>
              <a:cs typeface="Arial" panose="020B0604020202020204" pitchFamily="34" charset="0"/>
            </a:endParaRPr>
          </a:p>
          <a:p>
            <a:r>
              <a:rPr lang="fi-FI" sz="1200" i="1" dirty="0" err="1" smtClean="0">
                <a:latin typeface="Arial" panose="020B0604020202020204" pitchFamily="34" charset="0"/>
                <a:cs typeface="Arial" panose="020B0604020202020204" pitchFamily="34" charset="0"/>
              </a:rPr>
              <a:t>Format</a:t>
            </a:r>
            <a:r>
              <a:rPr lang="fi-FI" sz="1200" i="1" dirty="0" smtClean="0">
                <a:latin typeface="Arial" panose="020B0604020202020204" pitchFamily="34" charset="0"/>
                <a:cs typeface="Arial" panose="020B0604020202020204" pitchFamily="34" charset="0"/>
              </a:rPr>
              <a:t> </a:t>
            </a:r>
            <a:r>
              <a:rPr lang="fi-FI" sz="1200" i="1" dirty="0">
                <a:latin typeface="Arial" panose="020B0604020202020204" pitchFamily="34" charset="0"/>
                <a:cs typeface="Arial" panose="020B0604020202020204" pitchFamily="34" charset="0"/>
              </a:rPr>
              <a:t>kenttä määrittelee käytettävän  </a:t>
            </a:r>
            <a:r>
              <a:rPr lang="fi-FI" sz="1200" i="1" dirty="0" err="1">
                <a:latin typeface="Arial" panose="020B0604020202020204" pitchFamily="34" charset="0"/>
                <a:cs typeface="Arial" panose="020B0604020202020204" pitchFamily="34" charset="0"/>
              </a:rPr>
              <a:t>message</a:t>
            </a:r>
            <a:r>
              <a:rPr lang="fi-FI" sz="1200" i="1" dirty="0">
                <a:latin typeface="Arial" panose="020B0604020202020204" pitchFamily="34" charset="0"/>
                <a:cs typeface="Arial" panose="020B0604020202020204" pitchFamily="34" charset="0"/>
              </a:rPr>
              <a:t> datan. Yleisesti käytetty on MQSTR tai NONE, mutta on myös muita mahdollisuuksia. </a:t>
            </a:r>
            <a:r>
              <a:rPr lang="fi-FI" sz="1200" i="1" dirty="0" err="1">
                <a:latin typeface="Arial" panose="020B0604020202020204" pitchFamily="34" charset="0"/>
                <a:cs typeface="Arial" panose="020B0604020202020204" pitchFamily="34" charset="0"/>
              </a:rPr>
              <a:t>User-defined</a:t>
            </a:r>
            <a:r>
              <a:rPr lang="fi-FI" sz="1200" i="1" dirty="0">
                <a:latin typeface="Arial" panose="020B0604020202020204" pitchFamily="34" charset="0"/>
                <a:cs typeface="Arial" panose="020B0604020202020204" pitchFamily="34" charset="0"/>
              </a:rPr>
              <a:t> formaatti on myös mahdollinen.  </a:t>
            </a:r>
            <a:r>
              <a:rPr lang="fi-FI" sz="1200" i="1" dirty="0" err="1">
                <a:latin typeface="Arial" panose="020B0604020202020204" pitchFamily="34" charset="0"/>
                <a:cs typeface="Arial" panose="020B0604020202020204" pitchFamily="34" charset="0"/>
              </a:rPr>
              <a:t>Formatin</a:t>
            </a:r>
            <a:r>
              <a:rPr lang="fi-FI" sz="1200" i="1" dirty="0">
                <a:latin typeface="Arial" panose="020B0604020202020204" pitchFamily="34" charset="0"/>
                <a:cs typeface="Arial" panose="020B0604020202020204" pitchFamily="34" charset="0"/>
              </a:rPr>
              <a:t> asettelu aiheuttaa tarvittaessa data </a:t>
            </a:r>
            <a:r>
              <a:rPr lang="fi-FI" sz="1200" i="1" dirty="0" err="1">
                <a:latin typeface="Arial" panose="020B0604020202020204" pitchFamily="34" charset="0"/>
                <a:cs typeface="Arial" panose="020B0604020202020204" pitchFamily="34" charset="0"/>
              </a:rPr>
              <a:t>conversion</a:t>
            </a:r>
            <a:r>
              <a:rPr lang="fi-FI" sz="1200" i="1" dirty="0">
                <a:latin typeface="Arial" panose="020B0604020202020204" pitchFamily="34" charset="0"/>
                <a:cs typeface="Arial" panose="020B0604020202020204" pitchFamily="34" charset="0"/>
              </a:rPr>
              <a:t>. Esimerkiksi MQ voi </a:t>
            </a:r>
            <a:r>
              <a:rPr lang="fi-FI" sz="1200" i="1" dirty="0" err="1">
                <a:latin typeface="Arial" panose="020B0604020202020204" pitchFamily="34" charset="0"/>
                <a:cs typeface="Arial" panose="020B0604020202020204" pitchFamily="34" charset="0"/>
              </a:rPr>
              <a:t>convertoida</a:t>
            </a:r>
            <a:r>
              <a:rPr lang="fi-FI" sz="1200" i="1" dirty="0">
                <a:latin typeface="Arial" panose="020B0604020202020204" pitchFamily="34" charset="0"/>
                <a:cs typeface="Arial" panose="020B0604020202020204" pitchFamily="34" charset="0"/>
              </a:rPr>
              <a:t> teksti- datan </a:t>
            </a:r>
            <a:r>
              <a:rPr lang="fi-FI" sz="1200" i="1" dirty="0" err="1">
                <a:latin typeface="Arial" panose="020B0604020202020204" pitchFamily="34" charset="0"/>
                <a:cs typeface="Arial" panose="020B0604020202020204" pitchFamily="34" charset="0"/>
              </a:rPr>
              <a:t>ASCII:n</a:t>
            </a:r>
            <a:r>
              <a:rPr lang="fi-FI" sz="1200" i="1" dirty="0">
                <a:latin typeface="Arial" panose="020B0604020202020204" pitchFamily="34" charset="0"/>
                <a:cs typeface="Arial" panose="020B0604020202020204" pitchFamily="34" charset="0"/>
              </a:rPr>
              <a:t> ja EBCDIC </a:t>
            </a:r>
            <a:r>
              <a:rPr lang="fi-FI" sz="1200" i="1" dirty="0" err="1">
                <a:latin typeface="Arial" panose="020B0604020202020204" pitchFamily="34" charset="0"/>
                <a:cs typeface="Arial" panose="020B0604020202020204" pitchFamily="34" charset="0"/>
              </a:rPr>
              <a:t>CodedCharSetId</a:t>
            </a:r>
            <a:r>
              <a:rPr lang="fi-FI" sz="1200" i="1" dirty="0">
                <a:latin typeface="Arial" panose="020B0604020202020204" pitchFamily="34" charset="0"/>
                <a:cs typeface="Arial" panose="020B0604020202020204" pitchFamily="34" charset="0"/>
              </a:rPr>
              <a:t> kentässä kun lähettävä ja </a:t>
            </a:r>
            <a:r>
              <a:rPr lang="fi-FI" sz="1200" i="1" dirty="0" err="1">
                <a:latin typeface="Arial" panose="020B0604020202020204" pitchFamily="34" charset="0"/>
                <a:cs typeface="Arial" panose="020B0604020202020204" pitchFamily="34" charset="0"/>
              </a:rPr>
              <a:t>vastaaottava</a:t>
            </a:r>
            <a:r>
              <a:rPr lang="fi-FI" sz="1200" i="1" dirty="0">
                <a:latin typeface="Arial" panose="020B0604020202020204" pitchFamily="34" charset="0"/>
                <a:cs typeface="Arial" panose="020B0604020202020204" pitchFamily="34" charset="0"/>
              </a:rPr>
              <a:t> järjestelmä käyttää eri </a:t>
            </a:r>
            <a:r>
              <a:rPr lang="fi-FI" sz="1200" i="1" dirty="0" err="1">
                <a:latin typeface="Arial" panose="020B0604020202020204" pitchFamily="34" charset="0"/>
                <a:cs typeface="Arial" panose="020B0604020202020204" pitchFamily="34" charset="0"/>
              </a:rPr>
              <a:t>CCSID:tä</a:t>
            </a:r>
            <a:r>
              <a:rPr lang="fi-FI" sz="1200" i="1" dirty="0">
                <a:latin typeface="Arial" panose="020B0604020202020204" pitchFamily="34" charset="0"/>
                <a:cs typeface="Arial" panose="020B0604020202020204" pitchFamily="34" charset="0"/>
              </a:rPr>
              <a:t>. </a:t>
            </a:r>
            <a:endParaRPr lang="fi-FI" sz="1200" dirty="0">
              <a:latin typeface="Arial" panose="020B0604020202020204" pitchFamily="34" charset="0"/>
              <a:cs typeface="Arial" panose="020B0604020202020204" pitchFamily="34" charset="0"/>
            </a:endParaRPr>
          </a:p>
          <a:p>
            <a:pPr marL="0" indent="0">
              <a:buNone/>
            </a:pPr>
            <a:endParaRPr lang="fi-FI" sz="1200" dirty="0">
              <a:latin typeface="Arial" panose="020B0604020202020204" pitchFamily="34" charset="0"/>
              <a:cs typeface="Arial" panose="020B0604020202020204" pitchFamily="34" charset="0"/>
            </a:endParaRPr>
          </a:p>
          <a:p>
            <a:pPr marL="0" indent="0">
              <a:buNone/>
            </a:pPr>
            <a:r>
              <a:rPr lang="fi-FI" sz="1200" dirty="0">
                <a:latin typeface="Arial" panose="020B0604020202020204" pitchFamily="34" charset="0"/>
                <a:cs typeface="Arial" panose="020B0604020202020204" pitchFamily="34" charset="0"/>
              </a:rPr>
              <a:t> </a:t>
            </a:r>
          </a:p>
          <a:p>
            <a:r>
              <a:rPr lang="fi-FI" sz="1200" dirty="0">
                <a:latin typeface="Arial" panose="020B0604020202020204" pitchFamily="34" charset="0"/>
                <a:cs typeface="Arial" panose="020B0604020202020204" pitchFamily="34" charset="0"/>
              </a:rPr>
              <a:t>Sanoman lähettävän sovelluksen nimi ( sovelluksen nimi ja polku) ja alusta missä sovellus on asetellaan kentissä </a:t>
            </a:r>
            <a:r>
              <a:rPr lang="fi-FI" sz="1200" i="1" dirty="0" err="1">
                <a:latin typeface="Arial" panose="020B0604020202020204" pitchFamily="34" charset="0"/>
                <a:cs typeface="Arial" panose="020B0604020202020204" pitchFamily="34" charset="0"/>
              </a:rPr>
              <a:t>PutApplType</a:t>
            </a:r>
            <a:r>
              <a:rPr lang="fi-FI" sz="1200" i="1" dirty="0">
                <a:latin typeface="Arial" panose="020B0604020202020204" pitchFamily="34" charset="0"/>
                <a:cs typeface="Arial" panose="020B0604020202020204" pitchFamily="34" charset="0"/>
              </a:rPr>
              <a:t> </a:t>
            </a:r>
            <a:r>
              <a:rPr lang="fi-FI" sz="1200" dirty="0">
                <a:latin typeface="Arial" panose="020B0604020202020204" pitchFamily="34" charset="0"/>
                <a:cs typeface="Arial" panose="020B0604020202020204" pitchFamily="34" charset="0"/>
              </a:rPr>
              <a:t>ja  </a:t>
            </a:r>
            <a:r>
              <a:rPr lang="fi-FI" sz="1200" i="1" dirty="0" err="1">
                <a:latin typeface="Arial" panose="020B0604020202020204" pitchFamily="34" charset="0"/>
                <a:cs typeface="Arial" panose="020B0604020202020204" pitchFamily="34" charset="0"/>
              </a:rPr>
              <a:t>PutApplName</a:t>
            </a:r>
            <a:r>
              <a:rPr lang="fi-FI" sz="1200" dirty="0">
                <a:latin typeface="Arial" panose="020B0604020202020204" pitchFamily="34" charset="0"/>
                <a:cs typeface="Arial" panose="020B0604020202020204" pitchFamily="34" charset="0"/>
              </a:rPr>
              <a:t>_ </a:t>
            </a:r>
          </a:p>
          <a:p>
            <a:pPr marL="0" indent="0">
              <a:buNone/>
            </a:pPr>
            <a:r>
              <a:rPr lang="fi-FI" sz="1200" dirty="0">
                <a:latin typeface="Arial" panose="020B0604020202020204" pitchFamily="34" charset="0"/>
                <a:cs typeface="Arial" panose="020B0604020202020204" pitchFamily="34" charset="0"/>
              </a:rPr>
              <a:t> </a:t>
            </a:r>
          </a:p>
          <a:p>
            <a:r>
              <a:rPr lang="fi-FI" sz="1200" i="1" dirty="0">
                <a:latin typeface="Arial" panose="020B0604020202020204" pitchFamily="34" charset="0"/>
                <a:cs typeface="Arial" panose="020B0604020202020204" pitchFamily="34" charset="0"/>
              </a:rPr>
              <a:t>Report kenttää käytetään raportointiin. Esimerkiksi jonomanageri voi lähettää raportointisanoman </a:t>
            </a:r>
            <a:r>
              <a:rPr lang="fi-FI" sz="1200" i="1" dirty="0" err="1">
                <a:latin typeface="Arial" panose="020B0604020202020204" pitchFamily="34" charset="0"/>
                <a:cs typeface="Arial" panose="020B0604020202020204" pitchFamily="34" charset="0"/>
              </a:rPr>
              <a:t>lähetävälle</a:t>
            </a:r>
            <a:r>
              <a:rPr lang="fi-FI" sz="1200" i="1" dirty="0">
                <a:latin typeface="Arial" panose="020B0604020202020204" pitchFamily="34" charset="0"/>
                <a:cs typeface="Arial" panose="020B0604020202020204" pitchFamily="34" charset="0"/>
              </a:rPr>
              <a:t> sovellukselle, kun jonomanageri on laittanut sanoman </a:t>
            </a:r>
            <a:r>
              <a:rPr lang="fi-FI" sz="1200" i="1" dirty="0" err="1">
                <a:latin typeface="Arial" panose="020B0604020202020204" pitchFamily="34" charset="0"/>
                <a:cs typeface="Arial" panose="020B0604020202020204" pitchFamily="34" charset="0"/>
              </a:rPr>
              <a:t>target</a:t>
            </a:r>
            <a:r>
              <a:rPr lang="fi-FI" sz="1200" i="1" dirty="0">
                <a:latin typeface="Arial" panose="020B0604020202020204" pitchFamily="34" charset="0"/>
                <a:cs typeface="Arial" panose="020B0604020202020204" pitchFamily="34" charset="0"/>
              </a:rPr>
              <a:t> jonoon, tai kun sanoman lukeva sovellus on lukenut sanoman jonosta. </a:t>
            </a:r>
            <a:endParaRPr lang="fi-FI" sz="1200" dirty="0">
              <a:latin typeface="Arial" panose="020B0604020202020204" pitchFamily="34" charset="0"/>
              <a:cs typeface="Arial" panose="020B0604020202020204" pitchFamily="34" charset="0"/>
            </a:endParaRPr>
          </a:p>
          <a:p>
            <a:pPr marL="0" indent="0">
              <a:buNone/>
            </a:pPr>
            <a:endParaRPr lang="fi-FI" sz="1200" dirty="0">
              <a:latin typeface="Arial" panose="020B0604020202020204" pitchFamily="34" charset="0"/>
              <a:cs typeface="Arial" panose="020B0604020202020204" pitchFamily="34" charset="0"/>
            </a:endParaRPr>
          </a:p>
          <a:p>
            <a:pPr marL="0" indent="0">
              <a:buNone/>
            </a:pPr>
            <a:r>
              <a:rPr lang="fi-FI" sz="1200" dirty="0">
                <a:latin typeface="Arial" panose="020B0604020202020204" pitchFamily="34" charset="0"/>
                <a:cs typeface="Arial" panose="020B0604020202020204" pitchFamily="34" charset="0"/>
              </a:rPr>
              <a:t> </a:t>
            </a:r>
          </a:p>
          <a:p>
            <a:r>
              <a:rPr lang="fi-FI" sz="1200" dirty="0">
                <a:latin typeface="Arial" panose="020B0604020202020204" pitchFamily="34" charset="0"/>
                <a:cs typeface="Arial" panose="020B0604020202020204" pitchFamily="34" charset="0"/>
              </a:rPr>
              <a:t>Joka kerta kun sanoma peruutetaan takaisin, </a:t>
            </a:r>
            <a:r>
              <a:rPr lang="fi-FI" sz="1200" i="1" dirty="0" err="1">
                <a:latin typeface="Arial" panose="020B0604020202020204" pitchFamily="34" charset="0"/>
                <a:cs typeface="Arial" panose="020B0604020202020204" pitchFamily="34" charset="0"/>
              </a:rPr>
              <a:t>BackoutCount</a:t>
            </a:r>
            <a:r>
              <a:rPr lang="fi-FI" sz="1200" i="1" dirty="0">
                <a:latin typeface="Arial" panose="020B0604020202020204" pitchFamily="34" charset="0"/>
                <a:cs typeface="Arial" panose="020B0604020202020204" pitchFamily="34" charset="0"/>
              </a:rPr>
              <a:t> laskurin arvoa kasvatetaan. Sovellus voi tarkistaa arvon ja reagoida siihen, esimerkiksi siirtämällä sanoma johonkin toiseen jonoon, mistä se voidaan ottaa tarkistettavaksi. </a:t>
            </a:r>
            <a:endParaRPr lang="fi-FI" sz="1200" dirty="0">
              <a:latin typeface="Arial" panose="020B0604020202020204" pitchFamily="34" charset="0"/>
              <a:cs typeface="Arial" panose="020B0604020202020204" pitchFamily="34" charset="0"/>
            </a:endParaRPr>
          </a:p>
          <a:p>
            <a:pPr marL="0" indent="0">
              <a:buNone/>
            </a:pPr>
            <a:r>
              <a:rPr lang="fi-FI"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64507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Kurssin kuvaus</a:t>
            </a:r>
            <a:endParaRPr lang="fi-FI" dirty="0"/>
          </a:p>
        </p:txBody>
      </p:sp>
      <p:sp>
        <p:nvSpPr>
          <p:cNvPr id="3" name="Content Placeholder 2"/>
          <p:cNvSpPr>
            <a:spLocks noGrp="1"/>
          </p:cNvSpPr>
          <p:nvPr>
            <p:ph idx="1"/>
          </p:nvPr>
        </p:nvSpPr>
        <p:spPr>
          <a:xfrm>
            <a:off x="467544" y="1268760"/>
            <a:ext cx="8229600" cy="4525963"/>
          </a:xfrm>
        </p:spPr>
        <p:txBody>
          <a:bodyPr>
            <a:normAutofit fontScale="25000" lnSpcReduction="20000"/>
          </a:bodyPr>
          <a:lstStyle/>
          <a:p>
            <a:r>
              <a:rPr lang="fi-FI" sz="4400" b="1" dirty="0"/>
              <a:t>Sanomanvälitys jonotustekniikalla 1op (30 tuntia)</a:t>
            </a:r>
            <a:endParaRPr lang="fi-FI" sz="4400" dirty="0"/>
          </a:p>
          <a:p>
            <a:r>
              <a:rPr lang="fi-FI" sz="4400" b="1" dirty="0"/>
              <a:t>Kurssin laajuus </a:t>
            </a:r>
            <a:endParaRPr lang="fi-FI" sz="4400" dirty="0"/>
          </a:p>
          <a:p>
            <a:r>
              <a:rPr lang="fi-FI" sz="4400" dirty="0"/>
              <a:t>30 h eli 15 kaksoistuntia</a:t>
            </a:r>
          </a:p>
          <a:p>
            <a:r>
              <a:rPr lang="fi-FI" sz="4400" b="1" dirty="0"/>
              <a:t>Esitiedot</a:t>
            </a:r>
            <a:endParaRPr lang="fi-FI" sz="4400" dirty="0"/>
          </a:p>
          <a:p>
            <a:pPr fontAlgn="base"/>
            <a:r>
              <a:rPr lang="fi-FI" sz="4400" dirty="0"/>
              <a:t>Tietokoneen peruskäyttö</a:t>
            </a:r>
          </a:p>
          <a:p>
            <a:r>
              <a:rPr lang="fi-FI" sz="4400" b="1" dirty="0"/>
              <a:t>Tavoitteet</a:t>
            </a:r>
            <a:endParaRPr lang="fi-FI" sz="4400" dirty="0"/>
          </a:p>
          <a:p>
            <a:r>
              <a:rPr lang="fi-FI" sz="4400" dirty="0"/>
              <a:t>Opintojakson suoritettuaan oppilas:</a:t>
            </a:r>
          </a:p>
          <a:p>
            <a:pPr lvl="0"/>
            <a:r>
              <a:rPr lang="fi-FI" sz="4400" dirty="0"/>
              <a:t>Ymmärtää käsitteen ”sanomanvälitys jonottamalla”.</a:t>
            </a:r>
          </a:p>
          <a:p>
            <a:pPr lvl="0"/>
            <a:r>
              <a:rPr lang="fi-FI" sz="4400" dirty="0"/>
              <a:t>Ymmärtää eroavaisuuden </a:t>
            </a:r>
            <a:r>
              <a:rPr lang="fi-FI" sz="4400" dirty="0" err="1" smtClean="0"/>
              <a:t>point</a:t>
            </a:r>
            <a:r>
              <a:rPr lang="fi-FI" sz="4400" dirty="0" smtClean="0"/>
              <a:t> </a:t>
            </a:r>
            <a:r>
              <a:rPr lang="fi-FI" sz="4400" dirty="0"/>
              <a:t>to </a:t>
            </a:r>
            <a:r>
              <a:rPr lang="fi-FI" sz="4400" dirty="0" err="1"/>
              <a:t>point</a:t>
            </a:r>
            <a:r>
              <a:rPr lang="fi-FI" sz="4400" dirty="0"/>
              <a:t> sanomanvälityksen ja jonottamisen kesken.</a:t>
            </a:r>
          </a:p>
          <a:p>
            <a:pPr lvl="0"/>
            <a:r>
              <a:rPr lang="fi-FI" sz="4400" dirty="0"/>
              <a:t>Ymmärtää miten jonottaminen vaikuttaa sovellusten suunnitteluun.</a:t>
            </a:r>
          </a:p>
          <a:p>
            <a:pPr lvl="0"/>
            <a:r>
              <a:rPr lang="fi-FI" sz="4400" dirty="0"/>
              <a:t>Tietää jonottamisen peruskomponentit.</a:t>
            </a:r>
          </a:p>
          <a:p>
            <a:pPr lvl="0"/>
            <a:r>
              <a:rPr lang="fi-FI" sz="4400" dirty="0"/>
              <a:t>Tietää IBM MQ sanomanvälitysratkaisun </a:t>
            </a:r>
            <a:r>
              <a:rPr lang="fi-FI" sz="4400" dirty="0" smtClean="0"/>
              <a:t>peruskomponentit.</a:t>
            </a:r>
            <a:endParaRPr lang="fi-FI" sz="4400" dirty="0"/>
          </a:p>
          <a:p>
            <a:pPr lvl="0"/>
            <a:r>
              <a:rPr lang="fi-FI" sz="4400" dirty="0"/>
              <a:t>Osaa suunnitella malliyritykselle sanomanvälitysratkaisun IBM </a:t>
            </a:r>
            <a:r>
              <a:rPr lang="fi-FI" sz="4400" dirty="0" err="1"/>
              <a:t>MQ:ta</a:t>
            </a:r>
            <a:r>
              <a:rPr lang="fi-FI" sz="4400" dirty="0"/>
              <a:t> </a:t>
            </a:r>
            <a:r>
              <a:rPr lang="fi-FI" sz="4400" dirty="0" smtClean="0"/>
              <a:t>käyttäen.</a:t>
            </a:r>
            <a:endParaRPr lang="fi-FI" sz="4400" dirty="0"/>
          </a:p>
          <a:p>
            <a:pPr marL="0" indent="0">
              <a:buNone/>
            </a:pPr>
            <a:r>
              <a:rPr lang="fi-FI" sz="4400" dirty="0"/>
              <a:t> </a:t>
            </a:r>
          </a:p>
          <a:p>
            <a:r>
              <a:rPr lang="fi-FI" sz="4400" b="1" dirty="0"/>
              <a:t>Toteutus</a:t>
            </a:r>
            <a:endParaRPr lang="fi-FI" sz="4400" dirty="0"/>
          </a:p>
          <a:p>
            <a:r>
              <a:rPr lang="fi-FI" sz="4400" dirty="0"/>
              <a:t>Opintojakso toteutetaan lähiopetuksena tietokoneluokassa, jossa jokaisella on käytössään oma tietokone. Oppilaiden tietokoneille tai </a:t>
            </a:r>
            <a:r>
              <a:rPr lang="fi-FI" sz="4400" dirty="0" err="1"/>
              <a:t>remote</a:t>
            </a:r>
            <a:r>
              <a:rPr lang="fi-FI" sz="4400" dirty="0"/>
              <a:t> desktop-koneille on asennettu IBM MQ Server, jonka avulla tehdään harjoitustöitä</a:t>
            </a:r>
            <a:r>
              <a:rPr lang="fi-FI" sz="4400" dirty="0" smtClean="0"/>
              <a:t>.</a:t>
            </a:r>
          </a:p>
          <a:p>
            <a:r>
              <a:rPr lang="fi-FI" sz="4400" dirty="0" smtClean="0"/>
              <a:t>Mikäli luokassa ei ol</a:t>
            </a:r>
            <a:r>
              <a:rPr lang="fi-FI" sz="4400" dirty="0" smtClean="0"/>
              <a:t>e IBM MQ ympäristöä, harjoitustyöt voidaan tehdä sopivalla piirto-ohjelmalla, esimerkiksi MS Visio, PowerPoint.</a:t>
            </a:r>
            <a:endParaRPr lang="fi-FI" sz="4400" dirty="0"/>
          </a:p>
          <a:p>
            <a:pPr marL="0" indent="0">
              <a:buNone/>
            </a:pPr>
            <a:r>
              <a:rPr lang="fi-FI" sz="4400" dirty="0"/>
              <a:t> </a:t>
            </a:r>
          </a:p>
          <a:p>
            <a:r>
              <a:rPr lang="fi-FI" sz="4400" b="1" dirty="0"/>
              <a:t>Opintojaksokuvaus</a:t>
            </a:r>
            <a:endParaRPr lang="fi-FI" sz="4400" dirty="0"/>
          </a:p>
          <a:p>
            <a:r>
              <a:rPr lang="fi-FI" sz="4400" dirty="0"/>
              <a:t>Jaksossa esitellään sovellusten välinen sanomanvälitys käyttäen jonotustekniikkaa</a:t>
            </a:r>
          </a:p>
          <a:p>
            <a:r>
              <a:rPr lang="fi-FI" sz="4400" dirty="0"/>
              <a:t>(</a:t>
            </a:r>
            <a:r>
              <a:rPr lang="fi-FI" sz="4400" dirty="0" err="1"/>
              <a:t>queueing</a:t>
            </a:r>
            <a:r>
              <a:rPr lang="fi-FI" sz="4400" dirty="0"/>
              <a:t>). </a:t>
            </a:r>
          </a:p>
          <a:p>
            <a:r>
              <a:rPr lang="fi-FI" sz="4400" dirty="0"/>
              <a:t>Jaksossa esitellään IBM MQ ratkaisu sanomanvälitykseen ja tehdään aiheeseen liittyviä harjoitustöitä IBM MQ ympäristössä.</a:t>
            </a:r>
          </a:p>
          <a:p>
            <a:r>
              <a:rPr lang="fi-FI" sz="4400" dirty="0"/>
              <a:t>Jakson aikana oppilas oppii kuinka IBM MQ tarjoaa </a:t>
            </a:r>
            <a:r>
              <a:rPr lang="fi-FI" sz="4400" dirty="0" err="1"/>
              <a:t>backbonen</a:t>
            </a:r>
            <a:r>
              <a:rPr lang="fi-FI" sz="4400" dirty="0"/>
              <a:t> </a:t>
            </a:r>
            <a:r>
              <a:rPr lang="fi-FI" sz="4400" dirty="0" err="1"/>
              <a:t>service-oriented</a:t>
            </a:r>
            <a:r>
              <a:rPr lang="fi-FI" sz="4400" dirty="0"/>
              <a:t> (SOA) arkkitehtuurille</a:t>
            </a:r>
            <a:r>
              <a:rPr lang="fi-FI" sz="4400" dirty="0" smtClean="0"/>
              <a:t>.</a:t>
            </a:r>
          </a:p>
          <a:p>
            <a:pPr marL="0" indent="0">
              <a:buNone/>
            </a:pPr>
            <a:r>
              <a:rPr lang="fi-FI" sz="4400" b="1" dirty="0"/>
              <a:t> </a:t>
            </a:r>
            <a:endParaRPr lang="fi-FI" sz="4400" dirty="0"/>
          </a:p>
          <a:p>
            <a:r>
              <a:rPr lang="fi-FI" sz="4400" b="1" dirty="0"/>
              <a:t>Arviointi</a:t>
            </a:r>
            <a:endParaRPr lang="fi-FI" sz="4400" dirty="0"/>
          </a:p>
          <a:p>
            <a:r>
              <a:rPr lang="fi-FI" sz="4400" dirty="0"/>
              <a:t>Kurssi arvioidaan numeroarvosanalla 4-10. Arvosanaan vaikuttavat: </a:t>
            </a:r>
          </a:p>
          <a:p>
            <a:pPr lvl="0"/>
            <a:r>
              <a:rPr lang="fi-FI" sz="4400" dirty="0"/>
              <a:t>oppimispäiväkirja (50 %)</a:t>
            </a:r>
          </a:p>
          <a:p>
            <a:pPr lvl="0"/>
            <a:r>
              <a:rPr lang="fi-FI" sz="4400" dirty="0"/>
              <a:t>aktiivisuus tunnilla (25 %)</a:t>
            </a:r>
          </a:p>
          <a:p>
            <a:pPr lvl="0"/>
            <a:r>
              <a:rPr lang="fi-FI" sz="4400" dirty="0"/>
              <a:t>harjoitustyö (25 %)</a:t>
            </a:r>
          </a:p>
          <a:p>
            <a:endParaRPr lang="fi-FI" dirty="0"/>
          </a:p>
        </p:txBody>
      </p:sp>
    </p:spTree>
    <p:extLst>
      <p:ext uri="{BB962C8B-B14F-4D97-AF65-F5344CB8AC3E}">
        <p14:creationId xmlns:p14="http://schemas.microsoft.com/office/powerpoint/2010/main" val="2461500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Sanoma</a:t>
            </a:r>
            <a:endParaRPr lang="fi-FI" dirty="0"/>
          </a:p>
        </p:txBody>
      </p:sp>
      <p:sp>
        <p:nvSpPr>
          <p:cNvPr id="3" name="Content Placeholder 2"/>
          <p:cNvSpPr>
            <a:spLocks noGrp="1"/>
          </p:cNvSpPr>
          <p:nvPr>
            <p:ph idx="1"/>
          </p:nvPr>
        </p:nvSpPr>
        <p:spPr>
          <a:xfrm>
            <a:off x="395536" y="1268760"/>
            <a:ext cx="8229600" cy="4525963"/>
          </a:xfrm>
        </p:spPr>
        <p:txBody>
          <a:bodyPr/>
          <a:lstStyle/>
          <a:p>
            <a:r>
              <a:rPr lang="fi-FI" sz="1200" dirty="0">
                <a:latin typeface="Arial" panose="020B0604020202020204" pitchFamily="34" charset="0"/>
                <a:cs typeface="Arial" panose="020B0604020202020204" pitchFamily="34" charset="0"/>
              </a:rPr>
              <a:t>Sanoma voidaan lähettää yksittäisenä sanomana tai osana isompaa sanomaryhmää ( </a:t>
            </a:r>
            <a:r>
              <a:rPr lang="fi-FI" sz="1200" dirty="0" err="1">
                <a:latin typeface="Arial" panose="020B0604020202020204" pitchFamily="34" charset="0"/>
                <a:cs typeface="Arial" panose="020B0604020202020204" pitchFamily="34" charset="0"/>
              </a:rPr>
              <a:t>b</a:t>
            </a:r>
            <a:r>
              <a:rPr lang="fi-FI" sz="1200" dirty="0" err="1" smtClean="0">
                <a:latin typeface="Arial" panose="020B0604020202020204" pitchFamily="34" charset="0"/>
                <a:cs typeface="Arial" panose="020B0604020202020204" pitchFamily="34" charset="0"/>
              </a:rPr>
              <a:t>atch</a:t>
            </a:r>
            <a:r>
              <a:rPr lang="fi-FI" sz="1200" dirty="0">
                <a:latin typeface="Arial" panose="020B0604020202020204" pitchFamily="34" charset="0"/>
                <a:cs typeface="Arial" panose="020B0604020202020204" pitchFamily="34" charset="0"/>
              </a:rPr>
              <a:t>). Vastaanottava sovellus odottaa kunnes kaikki sanomaryhmään kuluvat sanomat ovat saapuneet, ennen kuin alkaa prosessoida </a:t>
            </a:r>
            <a:r>
              <a:rPr lang="fi-FI" sz="1200" dirty="0" err="1" smtClean="0">
                <a:latin typeface="Arial" panose="020B0604020202020204" pitchFamily="34" charset="0"/>
                <a:cs typeface="Arial" panose="020B0604020202020204" pitchFamily="34" charset="0"/>
              </a:rPr>
              <a:t>sanomia.</a:t>
            </a:r>
            <a:r>
              <a:rPr lang="fi-FI" sz="1200" i="1" dirty="0" err="1" smtClean="0">
                <a:latin typeface="Arial" panose="020B0604020202020204" pitchFamily="34" charset="0"/>
                <a:cs typeface="Arial" panose="020B0604020202020204" pitchFamily="34" charset="0"/>
              </a:rPr>
              <a:t>GroupId-</a:t>
            </a:r>
            <a:r>
              <a:rPr lang="fi-FI" sz="1200" i="1" dirty="0" smtClean="0">
                <a:latin typeface="Arial" panose="020B0604020202020204" pitchFamily="34" charset="0"/>
                <a:cs typeface="Arial" panose="020B0604020202020204" pitchFamily="34" charset="0"/>
              </a:rPr>
              <a:t> </a:t>
            </a:r>
            <a:r>
              <a:rPr lang="fi-FI" sz="1200" dirty="0">
                <a:latin typeface="Arial" panose="020B0604020202020204" pitchFamily="34" charset="0"/>
                <a:cs typeface="Arial" panose="020B0604020202020204" pitchFamily="34" charset="0"/>
              </a:rPr>
              <a:t>ja </a:t>
            </a:r>
            <a:r>
              <a:rPr lang="fi-FI" sz="1200" i="1" dirty="0" err="1">
                <a:latin typeface="Arial" panose="020B0604020202020204" pitchFamily="34" charset="0"/>
                <a:cs typeface="Arial" panose="020B0604020202020204" pitchFamily="34" charset="0"/>
              </a:rPr>
              <a:t>MsgSeqNumber-kentät</a:t>
            </a:r>
            <a:r>
              <a:rPr lang="fi-FI" sz="1200" i="1" dirty="0">
                <a:latin typeface="Arial" panose="020B0604020202020204" pitchFamily="34" charset="0"/>
                <a:cs typeface="Arial" panose="020B0604020202020204" pitchFamily="34" charset="0"/>
              </a:rPr>
              <a:t> </a:t>
            </a:r>
            <a:r>
              <a:rPr lang="fi-FI" sz="1200" i="1" dirty="0" smtClean="0">
                <a:latin typeface="Arial" panose="020B0604020202020204" pitchFamily="34" charset="0"/>
                <a:cs typeface="Arial" panose="020B0604020202020204" pitchFamily="34" charset="0"/>
              </a:rPr>
              <a:t>takaavat että sanomien oikea järjestys säilyy</a:t>
            </a:r>
            <a:r>
              <a:rPr lang="fi-FI" sz="1200" i="1" dirty="0" smtClean="0">
                <a:latin typeface="Arial" panose="020B0604020202020204" pitchFamily="34" charset="0"/>
                <a:cs typeface="Arial" panose="020B0604020202020204" pitchFamily="34" charset="0"/>
              </a:rPr>
              <a:t>.</a:t>
            </a:r>
          </a:p>
          <a:p>
            <a:pPr marL="0" indent="0">
              <a:buNone/>
            </a:pPr>
            <a:endParaRPr lang="fi-FI" sz="1200" i="1" dirty="0" smtClean="0">
              <a:latin typeface="Arial" panose="020B0604020202020204" pitchFamily="34" charset="0"/>
              <a:cs typeface="Arial" panose="020B0604020202020204" pitchFamily="34" charset="0"/>
            </a:endParaRPr>
          </a:p>
          <a:p>
            <a:r>
              <a:rPr lang="fi-FI" sz="1200" i="1" dirty="0">
                <a:latin typeface="Arial" panose="020B0604020202020204" pitchFamily="34" charset="0"/>
                <a:cs typeface="Arial" panose="020B0604020202020204" pitchFamily="34" charset="0"/>
              </a:rPr>
              <a:t>Message </a:t>
            </a:r>
            <a:r>
              <a:rPr lang="fi-FI" sz="1200" i="1" dirty="0" err="1">
                <a:latin typeface="Arial" panose="020B0604020202020204" pitchFamily="34" charset="0"/>
                <a:cs typeface="Arial" panose="020B0604020202020204" pitchFamily="34" charset="0"/>
              </a:rPr>
              <a:t>properties</a:t>
            </a:r>
            <a:r>
              <a:rPr lang="fi-FI" sz="1200" i="1" dirty="0">
                <a:latin typeface="Arial" panose="020B0604020202020204" pitchFamily="34" charset="0"/>
                <a:cs typeface="Arial" panose="020B0604020202020204" pitchFamily="34" charset="0"/>
              </a:rPr>
              <a:t>. Sovellus voi asettaa sanomaan ominaisuuksia jotka eivät ole osana </a:t>
            </a:r>
            <a:r>
              <a:rPr lang="fi-FI" sz="1200" i="1" dirty="0" err="1">
                <a:latin typeface="Arial" panose="020B0604020202020204" pitchFamily="34" charset="0"/>
                <a:cs typeface="Arial" panose="020B0604020202020204" pitchFamily="34" charset="0"/>
              </a:rPr>
              <a:t>MQMD:tä</a:t>
            </a:r>
            <a:r>
              <a:rPr lang="fi-FI" sz="1200" i="1" dirty="0">
                <a:latin typeface="Arial" panose="020B0604020202020204" pitchFamily="34" charset="0"/>
                <a:cs typeface="Arial" panose="020B0604020202020204" pitchFamily="34" charset="0"/>
              </a:rPr>
              <a:t>. Esimerkiksi sanomalla voi olla väri-ominaisuus. </a:t>
            </a:r>
            <a:r>
              <a:rPr lang="fi-FI" sz="1200" i="1" dirty="0" err="1">
                <a:latin typeface="Arial" panose="020B0604020202020204" pitchFamily="34" charset="0"/>
                <a:cs typeface="Arial" panose="020B0604020202020204" pitchFamily="34" charset="0"/>
              </a:rPr>
              <a:t>Properties</a:t>
            </a:r>
            <a:r>
              <a:rPr lang="fi-FI" sz="1200" i="1" dirty="0">
                <a:latin typeface="Arial" panose="020B0604020202020204" pitchFamily="34" charset="0"/>
                <a:cs typeface="Arial" panose="020B0604020202020204" pitchFamily="34" charset="0"/>
              </a:rPr>
              <a:t> kenttä voi olla </a:t>
            </a:r>
            <a:r>
              <a:rPr lang="fi-FI" sz="1200" i="1" dirty="0" err="1">
                <a:latin typeface="Arial" panose="020B0604020202020204" pitchFamily="34" charset="0"/>
                <a:cs typeface="Arial" panose="020B0604020202020204" pitchFamily="34" charset="0"/>
              </a:rPr>
              <a:t>string-</a:t>
            </a:r>
            <a:r>
              <a:rPr lang="fi-FI" sz="1200" i="1" dirty="0">
                <a:latin typeface="Arial" panose="020B0604020202020204" pitchFamily="34" charset="0"/>
                <a:cs typeface="Arial" panose="020B0604020202020204" pitchFamily="34" charset="0"/>
              </a:rPr>
              <a:t>, </a:t>
            </a:r>
            <a:r>
              <a:rPr lang="fi-FI" sz="1200" i="1" dirty="0" err="1">
                <a:latin typeface="Arial" panose="020B0604020202020204" pitchFamily="34" charset="0"/>
                <a:cs typeface="Arial" panose="020B0604020202020204" pitchFamily="34" charset="0"/>
              </a:rPr>
              <a:t>numeerinen-</a:t>
            </a:r>
            <a:r>
              <a:rPr lang="fi-FI" sz="1200" i="1" dirty="0">
                <a:latin typeface="Arial" panose="020B0604020202020204" pitchFamily="34" charset="0"/>
                <a:cs typeface="Arial" panose="020B0604020202020204" pitchFamily="34" charset="0"/>
              </a:rPr>
              <a:t> tai </a:t>
            </a:r>
            <a:r>
              <a:rPr lang="fi-FI" sz="1200" i="1" dirty="0" err="1">
                <a:latin typeface="Arial" panose="020B0604020202020204" pitchFamily="34" charset="0"/>
                <a:cs typeface="Arial" panose="020B0604020202020204" pitchFamily="34" charset="0"/>
              </a:rPr>
              <a:t>Boolean</a:t>
            </a:r>
            <a:r>
              <a:rPr lang="fi-FI" sz="1200" i="1" dirty="0">
                <a:latin typeface="Arial" panose="020B0604020202020204" pitchFamily="34" charset="0"/>
                <a:cs typeface="Arial" panose="020B0604020202020204" pitchFamily="34" charset="0"/>
              </a:rPr>
              <a:t> arvo. </a:t>
            </a:r>
            <a:r>
              <a:rPr lang="fi-FI" sz="1200" i="1" dirty="0" err="1">
                <a:latin typeface="Arial" panose="020B0604020202020204" pitchFamily="34" charset="0"/>
                <a:cs typeface="Arial" panose="020B0604020202020204" pitchFamily="34" charset="0"/>
              </a:rPr>
              <a:t>Properties</a:t>
            </a:r>
            <a:r>
              <a:rPr lang="fi-FI" sz="1200" i="1" dirty="0">
                <a:latin typeface="Arial" panose="020B0604020202020204" pitchFamily="34" charset="0"/>
                <a:cs typeface="Arial" panose="020B0604020202020204" pitchFamily="34" charset="0"/>
              </a:rPr>
              <a:t> ei ole osa </a:t>
            </a:r>
            <a:r>
              <a:rPr lang="fi-FI" sz="1200" i="1" dirty="0" err="1">
                <a:latin typeface="Arial" panose="020B0604020202020204" pitchFamily="34" charset="0"/>
                <a:cs typeface="Arial" panose="020B0604020202020204" pitchFamily="34" charset="0"/>
              </a:rPr>
              <a:t>message</a:t>
            </a:r>
            <a:r>
              <a:rPr lang="fi-FI" sz="1200" i="1" dirty="0">
                <a:latin typeface="Arial" panose="020B0604020202020204" pitchFamily="34" charset="0"/>
                <a:cs typeface="Arial" panose="020B0604020202020204" pitchFamily="34" charset="0"/>
              </a:rPr>
              <a:t> dataa, mutta </a:t>
            </a:r>
            <a:endParaRPr lang="fi-FI" sz="1200" i="1" dirty="0" smtClean="0">
              <a:latin typeface="Arial" panose="020B0604020202020204" pitchFamily="34" charset="0"/>
              <a:cs typeface="Arial" panose="020B0604020202020204" pitchFamily="34" charset="0"/>
            </a:endParaRPr>
          </a:p>
          <a:p>
            <a:pPr marL="0" indent="0">
              <a:buNone/>
            </a:pPr>
            <a:endParaRPr lang="fi-FI" sz="1200" dirty="0">
              <a:latin typeface="Arial" panose="020B0604020202020204" pitchFamily="34" charset="0"/>
              <a:cs typeface="Arial" panose="020B0604020202020204" pitchFamily="34" charset="0"/>
            </a:endParaRPr>
          </a:p>
          <a:p>
            <a:r>
              <a:rPr lang="fi-FI" sz="1200" dirty="0">
                <a:latin typeface="Arial" panose="020B0604020202020204" pitchFamily="34" charset="0"/>
                <a:cs typeface="Arial" panose="020B0604020202020204" pitchFamily="34" charset="0"/>
              </a:rPr>
              <a:t>on sovellukselle näkyvissä ja muokattavissa. Sovellus voidaan esimerkiksi käskeä lähettämään kaikki punaiset sanomat. </a:t>
            </a:r>
            <a:r>
              <a:rPr lang="fi-FI" sz="1200" dirty="0" err="1">
                <a:latin typeface="Arial" panose="020B0604020202020204" pitchFamily="34" charset="0"/>
                <a:cs typeface="Arial" panose="020B0604020202020204" pitchFamily="34" charset="0"/>
              </a:rPr>
              <a:t>Messae</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properties</a:t>
            </a:r>
            <a:r>
              <a:rPr lang="fi-FI" sz="1200" dirty="0">
                <a:latin typeface="Arial" panose="020B0604020202020204" pitchFamily="34" charset="0"/>
                <a:cs typeface="Arial" panose="020B0604020202020204" pitchFamily="34" charset="0"/>
              </a:rPr>
              <a:t> ominaisuutta käytetään yleensä </a:t>
            </a:r>
            <a:r>
              <a:rPr lang="fi-FI" sz="1200" dirty="0" err="1">
                <a:latin typeface="Arial" panose="020B0604020202020204" pitchFamily="34" charset="0"/>
                <a:cs typeface="Arial" panose="020B0604020202020204" pitchFamily="34" charset="0"/>
              </a:rPr>
              <a:t>publish/subcribe</a:t>
            </a:r>
            <a:r>
              <a:rPr lang="fi-FI" sz="1200" dirty="0">
                <a:latin typeface="Arial" panose="020B0604020202020204" pitchFamily="34" charset="0"/>
                <a:cs typeface="Arial" panose="020B0604020202020204" pitchFamily="34" charset="0"/>
              </a:rPr>
              <a:t> sovellusten yhteydessä tarjoamaan lisäkerros aiheen valintaan samaan tapaan kuin WHERE lausetta käytetään </a:t>
            </a:r>
            <a:r>
              <a:rPr lang="fi-FI" sz="1200" dirty="0" err="1" smtClean="0">
                <a:latin typeface="Arial" panose="020B0604020202020204" pitchFamily="34" charset="0"/>
                <a:cs typeface="Arial" panose="020B0604020202020204" pitchFamily="34" charset="0"/>
              </a:rPr>
              <a:t>SQL:sä</a:t>
            </a:r>
            <a:r>
              <a:rPr lang="fi-FI" sz="1200" dirty="0" smtClean="0">
                <a:latin typeface="Arial" panose="020B0604020202020204" pitchFamily="34" charset="0"/>
                <a:cs typeface="Arial" panose="020B0604020202020204" pitchFamily="34" charset="0"/>
              </a:rPr>
              <a:t> </a:t>
            </a:r>
            <a:r>
              <a:rPr lang="fi-FI" sz="1200" dirty="0">
                <a:latin typeface="Arial" panose="020B0604020202020204" pitchFamily="34" charset="0"/>
                <a:cs typeface="Arial" panose="020B0604020202020204" pitchFamily="34" charset="0"/>
              </a:rPr>
              <a:t>palauttamaan tietty rivi </a:t>
            </a:r>
            <a:r>
              <a:rPr lang="fi-FI" sz="1200" dirty="0" smtClean="0">
                <a:latin typeface="Arial" panose="020B0604020202020204" pitchFamily="34" charset="0"/>
                <a:cs typeface="Arial" panose="020B0604020202020204" pitchFamily="34" charset="0"/>
              </a:rPr>
              <a:t>tietokannan </a:t>
            </a:r>
            <a:r>
              <a:rPr lang="fi-FI" sz="1200" dirty="0">
                <a:latin typeface="Arial" panose="020B0604020202020204" pitchFamily="34" charset="0"/>
                <a:cs typeface="Arial" panose="020B0604020202020204" pitchFamily="34" charset="0"/>
              </a:rPr>
              <a:t>taulusta.</a:t>
            </a:r>
          </a:p>
          <a:p>
            <a:endParaRPr lang="fi-FI" sz="1200" dirty="0">
              <a:latin typeface="Arial" panose="020B0604020202020204" pitchFamily="34" charset="0"/>
              <a:cs typeface="Arial" panose="020B0604020202020204" pitchFamily="34" charset="0"/>
            </a:endParaRPr>
          </a:p>
          <a:p>
            <a:endParaRPr lang="fi-FI"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306998" y="3645024"/>
            <a:ext cx="6048672" cy="2995553"/>
          </a:xfrm>
          <a:prstGeom prst="rect">
            <a:avLst/>
          </a:prstGeom>
          <a:noFill/>
          <a:ln>
            <a:noFill/>
          </a:ln>
        </p:spPr>
      </p:pic>
    </p:spTree>
    <p:extLst>
      <p:ext uri="{BB962C8B-B14F-4D97-AF65-F5344CB8AC3E}">
        <p14:creationId xmlns:p14="http://schemas.microsoft.com/office/powerpoint/2010/main" val="33693353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Tehtävä </a:t>
            </a:r>
            <a:endParaRPr lang="fi-FI" dirty="0"/>
          </a:p>
        </p:txBody>
      </p:sp>
      <p:sp>
        <p:nvSpPr>
          <p:cNvPr id="3" name="Content Placeholder 2"/>
          <p:cNvSpPr>
            <a:spLocks noGrp="1"/>
          </p:cNvSpPr>
          <p:nvPr>
            <p:ph idx="1"/>
          </p:nvPr>
        </p:nvSpPr>
        <p:spPr/>
        <p:txBody>
          <a:bodyPr/>
          <a:lstStyle/>
          <a:p>
            <a:r>
              <a:rPr lang="fi-FI" sz="1800" dirty="0" smtClean="0">
                <a:latin typeface="Arial" panose="020B0604020202020204" pitchFamily="34" charset="0"/>
                <a:cs typeface="Arial" panose="020B0604020202020204" pitchFamily="34" charset="0"/>
              </a:rPr>
              <a:t>Mieti esimerkki sanomasta jolle on hyvä määritellä </a:t>
            </a:r>
            <a:r>
              <a:rPr lang="fi-FI" sz="1800" dirty="0" err="1" smtClean="0">
                <a:latin typeface="Arial" panose="020B0604020202020204" pitchFamily="34" charset="0"/>
                <a:cs typeface="Arial" panose="020B0604020202020204" pitchFamily="34" charset="0"/>
              </a:rPr>
              <a:t>persistence</a:t>
            </a:r>
            <a:r>
              <a:rPr lang="fi-FI" sz="1800" dirty="0" smtClean="0">
                <a:latin typeface="Arial" panose="020B0604020202020204" pitchFamily="34" charset="0"/>
                <a:cs typeface="Arial" panose="020B0604020202020204" pitchFamily="34" charset="0"/>
              </a:rPr>
              <a:t> ominaisuus </a:t>
            </a:r>
            <a:r>
              <a:rPr lang="fi-FI" sz="1800" dirty="0" smtClean="0">
                <a:latin typeface="Arial" panose="020B0604020202020204" pitchFamily="34" charset="0"/>
                <a:cs typeface="Arial" panose="020B0604020202020204" pitchFamily="34" charset="0"/>
              </a:rPr>
              <a:t>?</a:t>
            </a:r>
          </a:p>
          <a:p>
            <a:pPr marL="0" indent="0">
              <a:buNone/>
            </a:pPr>
            <a:endParaRPr lang="fi-FI" sz="1800" dirty="0" smtClean="0">
              <a:latin typeface="Arial" panose="020B0604020202020204" pitchFamily="34" charset="0"/>
              <a:cs typeface="Arial" panose="020B0604020202020204" pitchFamily="34" charset="0"/>
            </a:endParaRPr>
          </a:p>
          <a:p>
            <a:r>
              <a:rPr lang="fi-FI" sz="1800" dirty="0" smtClean="0">
                <a:latin typeface="Arial" panose="020B0604020202020204" pitchFamily="34" charset="0"/>
                <a:cs typeface="Arial" panose="020B0604020202020204" pitchFamily="34" charset="0"/>
              </a:rPr>
              <a:t>Mieti esimerkki sanomasta jolla voi olla </a:t>
            </a:r>
            <a:r>
              <a:rPr lang="fi-FI" sz="1800" dirty="0" err="1" smtClean="0">
                <a:latin typeface="Arial" panose="020B0604020202020204" pitchFamily="34" charset="0"/>
                <a:cs typeface="Arial" panose="020B0604020202020204" pitchFamily="34" charset="0"/>
              </a:rPr>
              <a:t>expiry</a:t>
            </a:r>
            <a:r>
              <a:rPr lang="fi-FI" sz="1800" dirty="0" smtClean="0">
                <a:latin typeface="Arial" panose="020B0604020202020204" pitchFamily="34" charset="0"/>
                <a:cs typeface="Arial" panose="020B0604020202020204" pitchFamily="34" charset="0"/>
              </a:rPr>
              <a:t> </a:t>
            </a:r>
            <a:r>
              <a:rPr lang="fi-FI" sz="1800" dirty="0" err="1" smtClean="0">
                <a:latin typeface="Arial" panose="020B0604020202020204" pitchFamily="34" charset="0"/>
                <a:cs typeface="Arial" panose="020B0604020202020204" pitchFamily="34" charset="0"/>
              </a:rPr>
              <a:t>time</a:t>
            </a:r>
            <a:r>
              <a:rPr lang="fi-FI" sz="1800" dirty="0" smtClean="0">
                <a:latin typeface="Arial" panose="020B0604020202020204" pitchFamily="34" charset="0"/>
                <a:cs typeface="Arial" panose="020B0604020202020204" pitchFamily="34" charset="0"/>
              </a:rPr>
              <a:t> 12h.  </a:t>
            </a:r>
          </a:p>
          <a:p>
            <a:endParaRPr lang="fi-FI" dirty="0"/>
          </a:p>
        </p:txBody>
      </p:sp>
    </p:spTree>
    <p:extLst>
      <p:ext uri="{BB962C8B-B14F-4D97-AF65-F5344CB8AC3E}">
        <p14:creationId xmlns:p14="http://schemas.microsoft.com/office/powerpoint/2010/main" val="32862369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Tunnit7-8</a:t>
            </a:r>
            <a:r>
              <a:rPr lang="en-US" b="1" dirty="0" smtClean="0"/>
              <a:t> </a:t>
            </a:r>
            <a:r>
              <a:rPr lang="en-US" b="1" dirty="0" err="1" smtClean="0"/>
              <a:t>Jono</a:t>
            </a:r>
            <a:r>
              <a:rPr lang="fi-FI" dirty="0"/>
              <a:t/>
            </a:r>
            <a:br>
              <a:rPr lang="fi-FI" dirty="0"/>
            </a:br>
            <a:endParaRPr lang="fi-FI" dirty="0"/>
          </a:p>
        </p:txBody>
      </p:sp>
      <p:sp>
        <p:nvSpPr>
          <p:cNvPr id="3" name="Content Placeholder 2"/>
          <p:cNvSpPr>
            <a:spLocks noGrp="1"/>
          </p:cNvSpPr>
          <p:nvPr>
            <p:ph idx="1"/>
          </p:nvPr>
        </p:nvSpPr>
        <p:spPr/>
        <p:txBody>
          <a:bodyPr>
            <a:normAutofit/>
          </a:bodyPr>
          <a:lstStyle/>
          <a:p>
            <a:r>
              <a:rPr lang="fi-FI" sz="1200" dirty="0" smtClean="0">
                <a:latin typeface="Arial" panose="020B0604020202020204" pitchFamily="34" charset="0"/>
                <a:cs typeface="Arial" panose="020B0604020202020204" pitchFamily="34" charset="0"/>
              </a:rPr>
              <a:t>Sovellus </a:t>
            </a:r>
            <a:r>
              <a:rPr lang="fi-FI" sz="1200" dirty="0">
                <a:latin typeface="Arial" panose="020B0604020202020204" pitchFamily="34" charset="0"/>
                <a:cs typeface="Arial" panose="020B0604020202020204" pitchFamily="34" charset="0"/>
              </a:rPr>
              <a:t>A kirjoittaa sanoman jonoon, josta sovellus B lukee sen pois. </a:t>
            </a:r>
            <a:endParaRPr lang="fi-FI" sz="1200" dirty="0" smtClean="0">
              <a:latin typeface="Arial" panose="020B0604020202020204" pitchFamily="34" charset="0"/>
              <a:cs typeface="Arial" panose="020B0604020202020204" pitchFamily="34" charset="0"/>
            </a:endParaRPr>
          </a:p>
          <a:p>
            <a:r>
              <a:rPr lang="fi-FI" sz="1200" dirty="0" smtClean="0">
                <a:latin typeface="Arial" panose="020B0604020202020204" pitchFamily="34" charset="0"/>
                <a:cs typeface="Arial" panose="020B0604020202020204" pitchFamily="34" charset="0"/>
              </a:rPr>
              <a:t>Kuvassa sovellukset </a:t>
            </a:r>
            <a:r>
              <a:rPr lang="fi-FI" sz="1200" dirty="0">
                <a:latin typeface="Arial" panose="020B0604020202020204" pitchFamily="34" charset="0"/>
                <a:cs typeface="Arial" panose="020B0604020202020204" pitchFamily="34" charset="0"/>
              </a:rPr>
              <a:t>sijaitsevat samalla serverillä jonomanagerin kanssa. </a:t>
            </a:r>
            <a:endParaRPr lang="fi-FI" sz="1200" dirty="0" smtClean="0">
              <a:latin typeface="Arial" panose="020B0604020202020204" pitchFamily="34" charset="0"/>
              <a:cs typeface="Arial" panose="020B0604020202020204" pitchFamily="34" charset="0"/>
            </a:endParaRPr>
          </a:p>
          <a:p>
            <a:endParaRPr lang="fi-FI" sz="1200" dirty="0">
              <a:latin typeface="Arial" panose="020B0604020202020204" pitchFamily="34" charset="0"/>
              <a:cs typeface="Arial" panose="020B0604020202020204" pitchFamily="34" charset="0"/>
            </a:endParaRPr>
          </a:p>
          <a:p>
            <a:endParaRPr lang="fi-FI" sz="1200" dirty="0" smtClean="0">
              <a:latin typeface="Arial" panose="020B0604020202020204" pitchFamily="34" charset="0"/>
              <a:cs typeface="Arial" panose="020B0604020202020204" pitchFamily="34" charset="0"/>
            </a:endParaRPr>
          </a:p>
          <a:p>
            <a:endParaRPr lang="fi-FI" sz="1200" dirty="0">
              <a:latin typeface="Arial" panose="020B0604020202020204" pitchFamily="34" charset="0"/>
              <a:cs typeface="Arial" panose="020B0604020202020204"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443445" y="2564904"/>
            <a:ext cx="3307080" cy="3010535"/>
          </a:xfrm>
          <a:prstGeom prst="rect">
            <a:avLst/>
          </a:prstGeom>
          <a:noFill/>
          <a:ln>
            <a:noFill/>
          </a:ln>
        </p:spPr>
      </p:pic>
    </p:spTree>
    <p:extLst>
      <p:ext uri="{BB962C8B-B14F-4D97-AF65-F5344CB8AC3E}">
        <p14:creationId xmlns:p14="http://schemas.microsoft.com/office/powerpoint/2010/main" val="35651636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Jono</a:t>
            </a:r>
            <a:endParaRPr lang="fi-FI" dirty="0"/>
          </a:p>
        </p:txBody>
      </p:sp>
      <p:sp>
        <p:nvSpPr>
          <p:cNvPr id="3" name="Content Placeholder 2"/>
          <p:cNvSpPr>
            <a:spLocks noGrp="1"/>
          </p:cNvSpPr>
          <p:nvPr>
            <p:ph idx="1"/>
          </p:nvPr>
        </p:nvSpPr>
        <p:spPr/>
        <p:txBody>
          <a:bodyPr>
            <a:normAutofit/>
          </a:bodyPr>
          <a:lstStyle/>
          <a:p>
            <a:r>
              <a:rPr lang="fi-FI" sz="1200" dirty="0">
                <a:latin typeface="Arial" panose="020B0604020202020204" pitchFamily="34" charset="0"/>
                <a:cs typeface="Arial" panose="020B0604020202020204" pitchFamily="34" charset="0"/>
              </a:rPr>
              <a:t>Jono tarkoittaa muistin aluetta jossa sanomat odottavat käsittelyä tietyssä järjestyksessä ( </a:t>
            </a:r>
            <a:r>
              <a:rPr lang="fi-FI" sz="1200" dirty="0" err="1">
                <a:latin typeface="Arial" panose="020B0604020202020204" pitchFamily="34" charset="0"/>
                <a:cs typeface="Arial" panose="020B0604020202020204" pitchFamily="34" charset="0"/>
              </a:rPr>
              <a:t>FiFo</a:t>
            </a:r>
            <a:r>
              <a:rPr lang="fi-FI" sz="1200" dirty="0">
                <a:latin typeface="Arial" panose="020B0604020202020204" pitchFamily="34" charset="0"/>
                <a:cs typeface="Arial" panose="020B0604020202020204" pitchFamily="34" charset="0"/>
              </a:rPr>
              <a:t>). </a:t>
            </a:r>
            <a:endParaRPr lang="fi-FI" sz="1200" dirty="0" smtClean="0">
              <a:latin typeface="Arial" panose="020B0604020202020204" pitchFamily="34" charset="0"/>
              <a:cs typeface="Arial" panose="020B0604020202020204" pitchFamily="34" charset="0"/>
            </a:endParaRPr>
          </a:p>
          <a:p>
            <a:endParaRPr lang="fi-FI" sz="1200" dirty="0" smtClean="0">
              <a:latin typeface="Arial" panose="020B0604020202020204" pitchFamily="34" charset="0"/>
              <a:cs typeface="Arial" panose="020B0604020202020204" pitchFamily="34" charset="0"/>
            </a:endParaRPr>
          </a:p>
          <a:p>
            <a:r>
              <a:rPr lang="fi-FI" sz="1200" dirty="0" smtClean="0">
                <a:latin typeface="Arial" panose="020B0604020202020204" pitchFamily="34" charset="0"/>
                <a:cs typeface="Arial" panose="020B0604020202020204" pitchFamily="34" charset="0"/>
              </a:rPr>
              <a:t>Sanomajono </a:t>
            </a:r>
            <a:r>
              <a:rPr lang="fi-FI" sz="1200" dirty="0">
                <a:latin typeface="Arial" panose="020B0604020202020204" pitchFamily="34" charset="0"/>
                <a:cs typeface="Arial" panose="020B0604020202020204" pitchFamily="34" charset="0"/>
              </a:rPr>
              <a:t>on jono jonka avulla sanomia lähetetään ja vastaanotetaan. </a:t>
            </a:r>
            <a:endParaRPr lang="fi-FI" sz="1200" dirty="0" smtClean="0">
              <a:latin typeface="Arial" panose="020B0604020202020204" pitchFamily="34" charset="0"/>
              <a:cs typeface="Arial" panose="020B0604020202020204" pitchFamily="34" charset="0"/>
            </a:endParaRPr>
          </a:p>
          <a:p>
            <a:endParaRPr lang="fi-FI" sz="1200" dirty="0" smtClean="0">
              <a:latin typeface="Arial" panose="020B0604020202020204" pitchFamily="34" charset="0"/>
              <a:cs typeface="Arial" panose="020B0604020202020204" pitchFamily="34" charset="0"/>
            </a:endParaRPr>
          </a:p>
          <a:p>
            <a:r>
              <a:rPr lang="fi-FI" sz="1200" dirty="0" smtClean="0">
                <a:latin typeface="Arial" panose="020B0604020202020204" pitchFamily="34" charset="0"/>
                <a:cs typeface="Arial" panose="020B0604020202020204" pitchFamily="34" charset="0"/>
              </a:rPr>
              <a:t>Sanomajonon </a:t>
            </a:r>
            <a:r>
              <a:rPr lang="fi-FI" sz="1200" dirty="0">
                <a:latin typeface="Arial" panose="020B0604020202020204" pitchFamily="34" charset="0"/>
                <a:cs typeface="Arial" panose="020B0604020202020204" pitchFamily="34" charset="0"/>
              </a:rPr>
              <a:t>sanomat käsitellään siinä järjestyksessä kun ne saapuvat jonoon, </a:t>
            </a:r>
            <a:r>
              <a:rPr lang="fi-FI" sz="1200" dirty="0" smtClean="0">
                <a:latin typeface="Arial" panose="020B0604020202020204" pitchFamily="34" charset="0"/>
                <a:cs typeface="Arial" panose="020B0604020202020204" pitchFamily="34" charset="0"/>
              </a:rPr>
              <a:t>mutta </a:t>
            </a:r>
            <a:r>
              <a:rPr lang="fi-FI" sz="1200" dirty="0">
                <a:latin typeface="Arial" panose="020B0604020202020204" pitchFamily="34" charset="0"/>
                <a:cs typeface="Arial" panose="020B0604020202020204" pitchFamily="34" charset="0"/>
              </a:rPr>
              <a:t>sanomien käsittelyjärjestyksen priorisointi on mahdollista</a:t>
            </a:r>
            <a:r>
              <a:rPr lang="fi-FI" sz="1200" dirty="0" smtClean="0">
                <a:latin typeface="Arial" panose="020B0604020202020204" pitchFamily="34" charset="0"/>
                <a:cs typeface="Arial" panose="020B0604020202020204" pitchFamily="34" charset="0"/>
              </a:rPr>
              <a:t>.</a:t>
            </a:r>
          </a:p>
          <a:p>
            <a:endParaRPr lang="fi-FI" sz="1200" dirty="0" smtClean="0">
              <a:latin typeface="Arial" panose="020B0604020202020204" pitchFamily="34" charset="0"/>
              <a:cs typeface="Arial" panose="020B0604020202020204" pitchFamily="34" charset="0"/>
            </a:endParaRPr>
          </a:p>
          <a:p>
            <a:r>
              <a:rPr lang="fi-FI" sz="1200" dirty="0" smtClean="0">
                <a:latin typeface="Arial" panose="020B0604020202020204" pitchFamily="34" charset="0"/>
                <a:cs typeface="Arial" panose="020B0604020202020204" pitchFamily="34" charset="0"/>
              </a:rPr>
              <a:t>Viestien </a:t>
            </a:r>
            <a:r>
              <a:rPr lang="fi-FI" sz="1200" dirty="0">
                <a:latin typeface="Arial" panose="020B0604020202020204" pitchFamily="34" charset="0"/>
                <a:cs typeface="Arial" panose="020B0604020202020204" pitchFamily="34" charset="0"/>
              </a:rPr>
              <a:t>välitys jonojen avulla tarjoaa asynkronisen viestinvälityksen. </a:t>
            </a:r>
            <a:endParaRPr lang="fi-FI" sz="1200" dirty="0" smtClean="0">
              <a:latin typeface="Arial" panose="020B0604020202020204" pitchFamily="34" charset="0"/>
              <a:cs typeface="Arial" panose="020B0604020202020204" pitchFamily="34" charset="0"/>
            </a:endParaRPr>
          </a:p>
          <a:p>
            <a:endParaRPr lang="fi-FI" sz="1200" dirty="0" smtClean="0">
              <a:latin typeface="Arial" panose="020B0604020202020204" pitchFamily="34" charset="0"/>
              <a:cs typeface="Arial" panose="020B0604020202020204" pitchFamily="34" charset="0"/>
            </a:endParaRPr>
          </a:p>
          <a:p>
            <a:r>
              <a:rPr lang="fi-FI" sz="1200" dirty="0" smtClean="0">
                <a:latin typeface="Arial" panose="020B0604020202020204" pitchFamily="34" charset="0"/>
                <a:cs typeface="Arial" panose="020B0604020202020204" pitchFamily="34" charset="0"/>
              </a:rPr>
              <a:t>Lähettävä </a:t>
            </a:r>
            <a:r>
              <a:rPr lang="fi-FI" sz="1200" dirty="0">
                <a:latin typeface="Arial" panose="020B0604020202020204" pitchFamily="34" charset="0"/>
                <a:cs typeface="Arial" panose="020B0604020202020204" pitchFamily="34" charset="0"/>
              </a:rPr>
              <a:t>sovellus lähettää sanomia tietämättä vastaanottajasta mitään, eikä vastaanottajan tarvitse olla ”kuulolla” samaan aikaan. Jos tietoliikenne yhteys lähettäjän ja vastaanottajan välillä on poikki, sanomat viipyvät lähettäjän jonossa niin kauan kunnes tietoliikenne yhteys on taas toiminnassa ja sanomat voidaan lähettää vastaanottajalle. </a:t>
            </a:r>
            <a:endParaRPr lang="fi-FI" sz="1200" dirty="0" smtClean="0">
              <a:latin typeface="Arial" panose="020B0604020202020204" pitchFamily="34" charset="0"/>
              <a:cs typeface="Arial" panose="020B0604020202020204" pitchFamily="34" charset="0"/>
            </a:endParaRPr>
          </a:p>
          <a:p>
            <a:endParaRPr lang="fi-FI" sz="1200" dirty="0" smtClean="0">
              <a:latin typeface="Arial" panose="020B0604020202020204" pitchFamily="34" charset="0"/>
              <a:cs typeface="Arial" panose="020B0604020202020204" pitchFamily="34" charset="0"/>
            </a:endParaRPr>
          </a:p>
          <a:p>
            <a:r>
              <a:rPr lang="fi-FI" sz="1200" dirty="0" smtClean="0">
                <a:latin typeface="Arial" panose="020B0604020202020204" pitchFamily="34" charset="0"/>
                <a:cs typeface="Arial" panose="020B0604020202020204" pitchFamily="34" charset="0"/>
              </a:rPr>
              <a:t>Vastaanottajasovelluksen </a:t>
            </a:r>
            <a:r>
              <a:rPr lang="fi-FI" sz="1200" dirty="0">
                <a:latin typeface="Arial" panose="020B0604020202020204" pitchFamily="34" charset="0"/>
                <a:cs typeface="Arial" panose="020B0604020202020204" pitchFamily="34" charset="0"/>
              </a:rPr>
              <a:t>ei tarvitse olla toiminnassa samaan aikaan lähettäjän kanssa, vaan vastaanottaja voi lukea sanomia jonosta vaikka periaatteella kerran vuorokaudessa. </a:t>
            </a:r>
            <a:endParaRPr lang="fi-FI" sz="1200" dirty="0" smtClean="0">
              <a:latin typeface="Arial" panose="020B0604020202020204" pitchFamily="34" charset="0"/>
              <a:cs typeface="Arial" panose="020B0604020202020204" pitchFamily="34" charset="0"/>
            </a:endParaRPr>
          </a:p>
          <a:p>
            <a:endParaRPr lang="fi-FI" sz="1200" dirty="0" smtClean="0">
              <a:latin typeface="Arial" panose="020B0604020202020204" pitchFamily="34" charset="0"/>
              <a:cs typeface="Arial" panose="020B0604020202020204" pitchFamily="34" charset="0"/>
            </a:endParaRPr>
          </a:p>
          <a:p>
            <a:r>
              <a:rPr lang="fi-FI" sz="1200" dirty="0" smtClean="0">
                <a:latin typeface="Arial" panose="020B0604020202020204" pitchFamily="34" charset="0"/>
                <a:cs typeface="Arial" panose="020B0604020202020204" pitchFamily="34" charset="0"/>
              </a:rPr>
              <a:t>Sanomien </a:t>
            </a:r>
            <a:r>
              <a:rPr lang="fi-FI" sz="1200" dirty="0">
                <a:latin typeface="Arial" panose="020B0604020202020204" pitchFamily="34" charset="0"/>
                <a:cs typeface="Arial" panose="020B0604020202020204" pitchFamily="34" charset="0"/>
              </a:rPr>
              <a:t>varastointi jonoon </a:t>
            </a:r>
            <a:r>
              <a:rPr lang="fi-FI" sz="1200" dirty="0" smtClean="0">
                <a:latin typeface="Arial" panose="020B0604020202020204" pitchFamily="34" charset="0"/>
                <a:cs typeface="Arial" panose="020B0604020202020204" pitchFamily="34" charset="0"/>
              </a:rPr>
              <a:t>ei ole </a:t>
            </a:r>
            <a:r>
              <a:rPr lang="fi-FI" sz="1200" dirty="0">
                <a:latin typeface="Arial" panose="020B0604020202020204" pitchFamily="34" charset="0"/>
                <a:cs typeface="Arial" panose="020B0604020202020204" pitchFamily="34" charset="0"/>
              </a:rPr>
              <a:t>suositeltavaa, sillä se kuormittaa palvelimen resursseja. Mikäli sanomia ei lueta jonosta heti sinne kirjoituksen jälkeen pois, joissakin tapauksissa jonoon voi unohtua sanomia, ja ajanmittaan jono voi tulla täyteen</a:t>
            </a:r>
            <a:r>
              <a:rPr lang="fi-FI" sz="1200" dirty="0" smtClean="0">
                <a:latin typeface="Arial" panose="020B0604020202020204" pitchFamily="34" charset="0"/>
                <a:cs typeface="Arial" panose="020B0604020202020204" pitchFamily="34" charset="0"/>
              </a:rPr>
              <a:t>.</a:t>
            </a:r>
            <a:endParaRPr lang="fi-FI"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74312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Jono</a:t>
            </a:r>
            <a:endParaRPr lang="fi-FI" dirty="0"/>
          </a:p>
        </p:txBody>
      </p:sp>
      <p:sp>
        <p:nvSpPr>
          <p:cNvPr id="3" name="Content Placeholder 2"/>
          <p:cNvSpPr>
            <a:spLocks noGrp="1"/>
          </p:cNvSpPr>
          <p:nvPr>
            <p:ph idx="1"/>
          </p:nvPr>
        </p:nvSpPr>
        <p:spPr/>
        <p:txBody>
          <a:bodyPr/>
          <a:lstStyle/>
          <a:p>
            <a:r>
              <a:rPr lang="fi-FI" sz="1200" b="1" dirty="0">
                <a:latin typeface="Arial" panose="020B0604020202020204" pitchFamily="34" charset="0"/>
                <a:cs typeface="Arial" panose="020B0604020202020204" pitchFamily="34" charset="0"/>
              </a:rPr>
              <a:t>Asynkroninen</a:t>
            </a:r>
            <a:r>
              <a:rPr lang="fi-FI" sz="1200" dirty="0">
                <a:latin typeface="Arial" panose="020B0604020202020204" pitchFamily="34" charset="0"/>
                <a:cs typeface="Arial" panose="020B0604020202020204" pitchFamily="34" charset="0"/>
              </a:rPr>
              <a:t> kommunikaatio (engl. </a:t>
            </a:r>
            <a:r>
              <a:rPr lang="fi-FI" sz="1200" dirty="0" err="1">
                <a:latin typeface="Arial" panose="020B0604020202020204" pitchFamily="34" charset="0"/>
                <a:cs typeface="Arial" panose="020B0604020202020204" pitchFamily="34" charset="0"/>
              </a:rPr>
              <a:t>asynchronous</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communication</a:t>
            </a:r>
            <a:r>
              <a:rPr lang="fi-FI" sz="1200" dirty="0">
                <a:latin typeface="Arial" panose="020B0604020202020204" pitchFamily="34" charset="0"/>
                <a:cs typeface="Arial" panose="020B0604020202020204" pitchFamily="34" charset="0"/>
              </a:rPr>
              <a:t>) eli ei-reaaliaikainen kommunikointi on kommunikointitapa, jossa kommunikoinnin osapuolet eivät ole ajallisesti toisistaan riippuvaisia eli ovat ajasta (ja paikasta) riippumattomia.</a:t>
            </a:r>
          </a:p>
          <a:p>
            <a:endParaRPr lang="fi-FI" sz="1200" dirty="0" smtClean="0">
              <a:latin typeface="Arial" panose="020B0604020202020204" pitchFamily="34" charset="0"/>
              <a:cs typeface="Arial" panose="020B0604020202020204" pitchFamily="34" charset="0"/>
            </a:endParaRPr>
          </a:p>
          <a:p>
            <a:r>
              <a:rPr lang="fi-FI" sz="1200" dirty="0" err="1" smtClean="0">
                <a:latin typeface="Arial" panose="020B0604020202020204" pitchFamily="34" charset="0"/>
                <a:cs typeface="Arial" panose="020B0604020202020204" pitchFamily="34" charset="0"/>
              </a:rPr>
              <a:t>Email</a:t>
            </a:r>
            <a:r>
              <a:rPr lang="fi-FI" sz="1200" dirty="0" smtClean="0">
                <a:latin typeface="Arial" panose="020B0604020202020204" pitchFamily="34" charset="0"/>
                <a:cs typeface="Arial" panose="020B0604020202020204" pitchFamily="34" charset="0"/>
              </a:rPr>
              <a:t> </a:t>
            </a:r>
            <a:r>
              <a:rPr lang="fi-FI" sz="1200" dirty="0">
                <a:latin typeface="Arial" panose="020B0604020202020204" pitchFamily="34" charset="0"/>
                <a:cs typeface="Arial" panose="020B0604020202020204" pitchFamily="34" charset="0"/>
              </a:rPr>
              <a:t>on yksi esimerkki asynkronisesta sanomanvälityksestä. Kun </a:t>
            </a:r>
            <a:r>
              <a:rPr lang="fi-FI" sz="1200" dirty="0" err="1">
                <a:latin typeface="Arial" panose="020B0604020202020204" pitchFamily="34" charset="0"/>
                <a:cs typeface="Arial" panose="020B0604020202020204" pitchFamily="34" charset="0"/>
              </a:rPr>
              <a:t>Email</a:t>
            </a:r>
            <a:r>
              <a:rPr lang="fi-FI" sz="1200" dirty="0">
                <a:latin typeface="Arial" panose="020B0604020202020204" pitchFamily="34" charset="0"/>
                <a:cs typeface="Arial" panose="020B0604020202020204" pitchFamily="34" charset="0"/>
              </a:rPr>
              <a:t> on lähetetty, lähettäjä voi jatkaa muiden asioiden prosessointia, ilman että sen täytyy odottaa välitöntä vastausta </a:t>
            </a:r>
            <a:r>
              <a:rPr lang="fi-FI" sz="1200" dirty="0" err="1">
                <a:latin typeface="Arial" panose="020B0604020202020204" pitchFamily="34" charset="0"/>
                <a:cs typeface="Arial" panose="020B0604020202020204" pitchFamily="34" charset="0"/>
              </a:rPr>
              <a:t>Emailin</a:t>
            </a:r>
            <a:r>
              <a:rPr lang="fi-FI" sz="1200" dirty="0">
                <a:latin typeface="Arial" panose="020B0604020202020204" pitchFamily="34" charset="0"/>
                <a:cs typeface="Arial" panose="020B0604020202020204" pitchFamily="34" charset="0"/>
              </a:rPr>
              <a:t> vastaanottajalta. Itse sanomankäsittely piilotetaan asiakkailta jolloin asiakkaiden ei tarvitse olla suorassa yhteydessä toisiinsa.</a:t>
            </a:r>
          </a:p>
          <a:p>
            <a:endParaRPr lang="fi-FI" dirty="0"/>
          </a:p>
        </p:txBody>
      </p:sp>
    </p:spTree>
    <p:extLst>
      <p:ext uri="{BB962C8B-B14F-4D97-AF65-F5344CB8AC3E}">
        <p14:creationId xmlns:p14="http://schemas.microsoft.com/office/powerpoint/2010/main" val="3781836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smtClean="0"/>
              <a:t>Jono</a:t>
            </a:r>
            <a:endParaRPr lang="fi-FI" dirty="0"/>
          </a:p>
        </p:txBody>
      </p:sp>
      <p:sp>
        <p:nvSpPr>
          <p:cNvPr id="3" name="Content Placeholder 2"/>
          <p:cNvSpPr>
            <a:spLocks noGrp="1"/>
          </p:cNvSpPr>
          <p:nvPr>
            <p:ph idx="1"/>
          </p:nvPr>
        </p:nvSpPr>
        <p:spPr/>
        <p:txBody>
          <a:bodyPr>
            <a:normAutofit/>
          </a:bodyPr>
          <a:lstStyle/>
          <a:p>
            <a:pPr marL="0" lvl="0" indent="0" algn="ctr">
              <a:buNone/>
            </a:pPr>
            <a:r>
              <a:rPr lang="fi-FI" sz="1900" dirty="0" smtClean="0"/>
              <a:t>Jonotyyppejä</a:t>
            </a:r>
          </a:p>
          <a:p>
            <a:pPr marL="0" lvl="0" indent="0">
              <a:buNone/>
            </a:pPr>
            <a:endParaRPr lang="fi-FI" dirty="0"/>
          </a:p>
          <a:p>
            <a:pPr lvl="0"/>
            <a:r>
              <a:rPr lang="fi-FI" sz="1500" dirty="0" err="1" smtClean="0">
                <a:latin typeface="Arial" panose="020B0604020202020204" pitchFamily="34" charset="0"/>
                <a:cs typeface="Arial" panose="020B0604020202020204" pitchFamily="34" charset="0"/>
              </a:rPr>
              <a:t>Local</a:t>
            </a:r>
            <a:endParaRPr lang="fi-FI" sz="1500" dirty="0">
              <a:latin typeface="Arial" panose="020B0604020202020204" pitchFamily="34" charset="0"/>
              <a:cs typeface="Arial" panose="020B0604020202020204" pitchFamily="34" charset="0"/>
            </a:endParaRPr>
          </a:p>
          <a:p>
            <a:pPr lvl="0"/>
            <a:r>
              <a:rPr lang="fi-FI" sz="1500" dirty="0">
                <a:latin typeface="Arial" panose="020B0604020202020204" pitchFamily="34" charset="0"/>
                <a:cs typeface="Arial" panose="020B0604020202020204" pitchFamily="34" charset="0"/>
              </a:rPr>
              <a:t>Remote</a:t>
            </a:r>
          </a:p>
          <a:p>
            <a:pPr lvl="0"/>
            <a:r>
              <a:rPr lang="fi-FI" sz="1500" dirty="0">
                <a:latin typeface="Arial" panose="020B0604020202020204" pitchFamily="34" charset="0"/>
                <a:cs typeface="Arial" panose="020B0604020202020204" pitchFamily="34" charset="0"/>
              </a:rPr>
              <a:t>Alias</a:t>
            </a:r>
          </a:p>
          <a:p>
            <a:pPr lvl="0"/>
            <a:r>
              <a:rPr lang="fi-FI" sz="1500" dirty="0" err="1">
                <a:latin typeface="Arial" panose="020B0604020202020204" pitchFamily="34" charset="0"/>
                <a:cs typeface="Arial" panose="020B0604020202020204" pitchFamily="34" charset="0"/>
              </a:rPr>
              <a:t>Dynamic</a:t>
            </a:r>
            <a:endParaRPr lang="fi-FI" sz="1500" dirty="0">
              <a:latin typeface="Arial" panose="020B0604020202020204" pitchFamily="34" charset="0"/>
              <a:cs typeface="Arial" panose="020B0604020202020204" pitchFamily="34" charset="0"/>
            </a:endParaRPr>
          </a:p>
          <a:p>
            <a:pPr lvl="1"/>
            <a:r>
              <a:rPr lang="fi-FI" sz="1500" dirty="0" err="1">
                <a:latin typeface="Arial" panose="020B0604020202020204" pitchFamily="34" charset="0"/>
                <a:cs typeface="Arial" panose="020B0604020202020204" pitchFamily="34" charset="0"/>
              </a:rPr>
              <a:t>Permanent</a:t>
            </a:r>
            <a:endParaRPr lang="fi-FI" sz="1500" dirty="0">
              <a:latin typeface="Arial" panose="020B0604020202020204" pitchFamily="34" charset="0"/>
              <a:cs typeface="Arial" panose="020B0604020202020204" pitchFamily="34" charset="0"/>
            </a:endParaRPr>
          </a:p>
          <a:p>
            <a:pPr lvl="1"/>
            <a:r>
              <a:rPr lang="fi-FI" sz="1500" dirty="0" err="1">
                <a:latin typeface="Arial" panose="020B0604020202020204" pitchFamily="34" charset="0"/>
                <a:cs typeface="Arial" panose="020B0604020202020204" pitchFamily="34" charset="0"/>
              </a:rPr>
              <a:t>Temporary</a:t>
            </a:r>
            <a:endParaRPr lang="fi-FI" sz="1500" dirty="0">
              <a:latin typeface="Arial" panose="020B0604020202020204" pitchFamily="34" charset="0"/>
              <a:cs typeface="Arial" panose="020B0604020202020204" pitchFamily="34" charset="0"/>
            </a:endParaRPr>
          </a:p>
          <a:p>
            <a:pPr lvl="0"/>
            <a:r>
              <a:rPr lang="fi-FI" sz="1500" dirty="0" err="1">
                <a:latin typeface="Arial" panose="020B0604020202020204" pitchFamily="34" charset="0"/>
                <a:cs typeface="Arial" panose="020B0604020202020204" pitchFamily="34" charset="0"/>
              </a:rPr>
              <a:t>Model</a:t>
            </a:r>
            <a:endParaRPr lang="fi-FI" sz="1500" dirty="0">
              <a:latin typeface="Arial" panose="020B0604020202020204" pitchFamily="34" charset="0"/>
              <a:cs typeface="Arial" panose="020B0604020202020204" pitchFamily="34" charset="0"/>
            </a:endParaRPr>
          </a:p>
          <a:p>
            <a:pPr marL="0" indent="0">
              <a:buNone/>
            </a:pPr>
            <a:endParaRPr lang="fi-FI" dirty="0"/>
          </a:p>
        </p:txBody>
      </p:sp>
    </p:spTree>
    <p:extLst>
      <p:ext uri="{BB962C8B-B14F-4D97-AF65-F5344CB8AC3E}">
        <p14:creationId xmlns:p14="http://schemas.microsoft.com/office/powerpoint/2010/main" val="33117887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b="1" dirty="0" smtClean="0"/>
              <a:t>Jono</a:t>
            </a:r>
            <a:r>
              <a:rPr lang="fi-FI" dirty="0"/>
              <a:t/>
            </a:r>
            <a:br>
              <a:rPr lang="fi-FI" dirty="0"/>
            </a:br>
            <a:endParaRPr lang="fi-FI" dirty="0"/>
          </a:p>
        </p:txBody>
      </p:sp>
      <p:sp>
        <p:nvSpPr>
          <p:cNvPr id="3" name="Content Placeholder 2"/>
          <p:cNvSpPr>
            <a:spLocks noGrp="1"/>
          </p:cNvSpPr>
          <p:nvPr>
            <p:ph idx="1"/>
          </p:nvPr>
        </p:nvSpPr>
        <p:spPr/>
        <p:txBody>
          <a:bodyPr/>
          <a:lstStyle/>
          <a:p>
            <a:pPr marL="0" indent="0" algn="ctr">
              <a:buNone/>
            </a:pPr>
            <a:r>
              <a:rPr lang="fi-FI" sz="1800" dirty="0" err="1" smtClean="0">
                <a:latin typeface="Arial" panose="020B0604020202020204" pitchFamily="34" charset="0"/>
                <a:cs typeface="Arial" panose="020B0604020202020204" pitchFamily="34" charset="0"/>
              </a:rPr>
              <a:t>Local</a:t>
            </a:r>
            <a:r>
              <a:rPr lang="fi-FI" sz="1800" dirty="0" smtClean="0">
                <a:latin typeface="Arial" panose="020B0604020202020204" pitchFamily="34" charset="0"/>
                <a:cs typeface="Arial" panose="020B0604020202020204" pitchFamily="34" charset="0"/>
              </a:rPr>
              <a:t> jono</a:t>
            </a:r>
          </a:p>
          <a:p>
            <a:endParaRPr lang="fi-FI" sz="2000" dirty="0">
              <a:latin typeface="Arial" panose="020B0604020202020204" pitchFamily="34" charset="0"/>
              <a:cs typeface="Arial" panose="020B0604020202020204" pitchFamily="34" charset="0"/>
            </a:endParaRPr>
          </a:p>
          <a:p>
            <a:r>
              <a:rPr lang="fi-FI" sz="1200" dirty="0" smtClean="0">
                <a:latin typeface="Arial" panose="020B0604020202020204" pitchFamily="34" charset="0"/>
                <a:cs typeface="Arial" panose="020B0604020202020204" pitchFamily="34" charset="0"/>
              </a:rPr>
              <a:t>Jonomanageri </a:t>
            </a:r>
            <a:r>
              <a:rPr lang="fi-FI" sz="1200" dirty="0">
                <a:latin typeface="Arial" panose="020B0604020202020204" pitchFamily="34" charset="0"/>
                <a:cs typeface="Arial" panose="020B0604020202020204" pitchFamily="34" charset="0"/>
              </a:rPr>
              <a:t>kirjoittaa sanoman </a:t>
            </a:r>
            <a:r>
              <a:rPr lang="fi-FI" sz="1200" dirty="0" err="1">
                <a:latin typeface="Arial" panose="020B0604020202020204" pitchFamily="34" charset="0"/>
                <a:cs typeface="Arial" panose="020B0604020202020204" pitchFamily="34" charset="0"/>
              </a:rPr>
              <a:t>local-</a:t>
            </a:r>
            <a:r>
              <a:rPr lang="fi-FI" sz="1200" dirty="0">
                <a:latin typeface="Arial" panose="020B0604020202020204" pitchFamily="34" charset="0"/>
                <a:cs typeface="Arial" panose="020B0604020202020204" pitchFamily="34" charset="0"/>
              </a:rPr>
              <a:t> jonoon. </a:t>
            </a:r>
            <a:r>
              <a:rPr lang="fi-FI" sz="1200" dirty="0" err="1">
                <a:latin typeface="Arial" panose="020B0604020202020204" pitchFamily="34" charset="0"/>
                <a:cs typeface="Arial" panose="020B0604020202020204" pitchFamily="34" charset="0"/>
              </a:rPr>
              <a:t>Local</a:t>
            </a:r>
            <a:r>
              <a:rPr lang="fi-FI" sz="1200" dirty="0">
                <a:latin typeface="Arial" panose="020B0604020202020204" pitchFamily="34" charset="0"/>
                <a:cs typeface="Arial" panose="020B0604020202020204" pitchFamily="34" charset="0"/>
              </a:rPr>
              <a:t> jono sijaitsee samalla palvelimella kuin jonomanageri</a:t>
            </a:r>
          </a:p>
          <a:p>
            <a:pPr marL="0" indent="0">
              <a:buNone/>
            </a:pPr>
            <a:endParaRPr lang="fi-FI"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482578"/>
            <a:ext cx="6109970" cy="2197100"/>
          </a:xfrm>
          <a:prstGeom prst="rect">
            <a:avLst/>
          </a:prstGeom>
          <a:noFill/>
          <a:ln>
            <a:noFill/>
          </a:ln>
        </p:spPr>
      </p:pic>
      <p:sp>
        <p:nvSpPr>
          <p:cNvPr id="5" name="Rectangle 4"/>
          <p:cNvSpPr/>
          <p:nvPr/>
        </p:nvSpPr>
        <p:spPr>
          <a:xfrm>
            <a:off x="5148064" y="2924944"/>
            <a:ext cx="2088232" cy="648072"/>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Rectangle 5"/>
          <p:cNvSpPr/>
          <p:nvPr/>
        </p:nvSpPr>
        <p:spPr>
          <a:xfrm>
            <a:off x="1038253" y="3068960"/>
            <a:ext cx="6696744" cy="30243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xtBox 6"/>
          <p:cNvSpPr txBox="1"/>
          <p:nvPr/>
        </p:nvSpPr>
        <p:spPr>
          <a:xfrm>
            <a:off x="3203848" y="3200678"/>
            <a:ext cx="3384376" cy="369332"/>
          </a:xfrm>
          <a:prstGeom prst="rect">
            <a:avLst/>
          </a:prstGeom>
          <a:noFill/>
        </p:spPr>
        <p:txBody>
          <a:bodyPr wrap="square" rtlCol="0">
            <a:spAutoFit/>
          </a:bodyPr>
          <a:lstStyle/>
          <a:p>
            <a:r>
              <a:rPr lang="fi-FI" dirty="0" smtClean="0"/>
              <a:t>Windows Server</a:t>
            </a:r>
            <a:endParaRPr lang="fi-FI" dirty="0"/>
          </a:p>
        </p:txBody>
      </p:sp>
    </p:spTree>
    <p:extLst>
      <p:ext uri="{BB962C8B-B14F-4D97-AF65-F5344CB8AC3E}">
        <p14:creationId xmlns:p14="http://schemas.microsoft.com/office/powerpoint/2010/main" val="8690613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b="1" dirty="0" smtClean="0"/>
              <a:t>Jono</a:t>
            </a:r>
            <a:r>
              <a:rPr lang="fi-FI" dirty="0"/>
              <a:t/>
            </a:r>
            <a:br>
              <a:rPr lang="fi-FI" dirty="0"/>
            </a:br>
            <a:endParaRPr lang="fi-FI" dirty="0"/>
          </a:p>
        </p:txBody>
      </p:sp>
      <p:sp>
        <p:nvSpPr>
          <p:cNvPr id="3" name="Content Placeholder 2"/>
          <p:cNvSpPr>
            <a:spLocks noGrp="1"/>
          </p:cNvSpPr>
          <p:nvPr>
            <p:ph idx="1"/>
          </p:nvPr>
        </p:nvSpPr>
        <p:spPr>
          <a:xfrm>
            <a:off x="395536" y="1166018"/>
            <a:ext cx="8229600" cy="4525963"/>
          </a:xfrm>
        </p:spPr>
        <p:txBody>
          <a:bodyPr>
            <a:normAutofit/>
          </a:bodyPr>
          <a:lstStyle/>
          <a:p>
            <a:pPr marL="0" lvl="0" indent="0" algn="ctr">
              <a:buNone/>
            </a:pPr>
            <a:r>
              <a:rPr lang="fi-FI" sz="1800" dirty="0" smtClean="0">
                <a:latin typeface="Arial" panose="020B0604020202020204" pitchFamily="34" charset="0"/>
                <a:cs typeface="Arial" panose="020B0604020202020204" pitchFamily="34" charset="0"/>
              </a:rPr>
              <a:t>Transmission jono</a:t>
            </a:r>
          </a:p>
          <a:p>
            <a:pPr lvl="0"/>
            <a:endParaRPr lang="fi-FI" sz="1600" dirty="0">
              <a:latin typeface="Arial" panose="020B0604020202020204" pitchFamily="34" charset="0"/>
              <a:cs typeface="Arial" panose="020B0604020202020204" pitchFamily="34" charset="0"/>
            </a:endParaRPr>
          </a:p>
          <a:p>
            <a:pPr lvl="0"/>
            <a:r>
              <a:rPr lang="fi-FI" sz="1200" dirty="0" smtClean="0">
                <a:latin typeface="Arial" panose="020B0604020202020204" pitchFamily="34" charset="0"/>
                <a:cs typeface="Arial" panose="020B0604020202020204" pitchFamily="34" charset="0"/>
              </a:rPr>
              <a:t>Jokaisella </a:t>
            </a:r>
            <a:r>
              <a:rPr lang="fi-FI" sz="1200" dirty="0" err="1" smtClean="0">
                <a:latin typeface="Arial" panose="020B0604020202020204" pitchFamily="34" charset="0"/>
                <a:cs typeface="Arial" panose="020B0604020202020204" pitchFamily="34" charset="0"/>
              </a:rPr>
              <a:t>sender</a:t>
            </a:r>
            <a:r>
              <a:rPr lang="fi-FI" sz="1200" dirty="0" smtClean="0">
                <a:latin typeface="Arial" panose="020B0604020202020204" pitchFamily="34" charset="0"/>
                <a:cs typeface="Arial" panose="020B0604020202020204" pitchFamily="34" charset="0"/>
              </a:rPr>
              <a:t> - kanavalla </a:t>
            </a:r>
            <a:r>
              <a:rPr lang="fi-FI" sz="1200" dirty="0">
                <a:latin typeface="Arial" panose="020B0604020202020204" pitchFamily="34" charset="0"/>
                <a:cs typeface="Arial" panose="020B0604020202020204" pitchFamily="34" charset="0"/>
              </a:rPr>
              <a:t>on oma transmission </a:t>
            </a:r>
            <a:r>
              <a:rPr lang="fi-FI" sz="1200" dirty="0" smtClean="0">
                <a:latin typeface="Arial" panose="020B0604020202020204" pitchFamily="34" charset="0"/>
                <a:cs typeface="Arial" panose="020B0604020202020204" pitchFamily="34" charset="0"/>
              </a:rPr>
              <a:t>jono</a:t>
            </a:r>
          </a:p>
          <a:p>
            <a:pPr lvl="0"/>
            <a:endParaRPr lang="fi-FI" sz="1200" dirty="0">
              <a:latin typeface="Arial" panose="020B0604020202020204" pitchFamily="34" charset="0"/>
              <a:cs typeface="Arial" panose="020B0604020202020204" pitchFamily="34" charset="0"/>
            </a:endParaRPr>
          </a:p>
          <a:p>
            <a:pPr lvl="0"/>
            <a:r>
              <a:rPr lang="fi-FI" sz="1200" dirty="0">
                <a:latin typeface="Arial" panose="020B0604020202020204" pitchFamily="34" charset="0"/>
                <a:cs typeface="Arial" panose="020B0604020202020204" pitchFamily="34" charset="0"/>
              </a:rPr>
              <a:t>Transmission jono on </a:t>
            </a:r>
            <a:r>
              <a:rPr lang="fi-FI" sz="1200" dirty="0" err="1">
                <a:latin typeface="Arial" panose="020B0604020202020204" pitchFamily="34" charset="0"/>
                <a:cs typeface="Arial" panose="020B0604020202020204" pitchFamily="34" charset="0"/>
              </a:rPr>
              <a:t>local</a:t>
            </a:r>
            <a:r>
              <a:rPr lang="fi-FI" sz="1200" dirty="0">
                <a:latin typeface="Arial" panose="020B0604020202020204" pitchFamily="34" charset="0"/>
                <a:cs typeface="Arial" panose="020B0604020202020204" pitchFamily="34" charset="0"/>
              </a:rPr>
              <a:t> jono joka liitetään </a:t>
            </a:r>
            <a:r>
              <a:rPr lang="fi-FI" sz="1200" dirty="0" err="1" smtClean="0">
                <a:latin typeface="Arial" panose="020B0604020202020204" pitchFamily="34" charset="0"/>
                <a:cs typeface="Arial" panose="020B0604020202020204" pitchFamily="34" charset="0"/>
              </a:rPr>
              <a:t>sender</a:t>
            </a:r>
            <a:r>
              <a:rPr lang="fi-FI" sz="1200" dirty="0" smtClean="0">
                <a:latin typeface="Arial" panose="020B0604020202020204" pitchFamily="34" charset="0"/>
                <a:cs typeface="Arial" panose="020B0604020202020204" pitchFamily="34" charset="0"/>
              </a:rPr>
              <a:t> </a:t>
            </a:r>
            <a:r>
              <a:rPr lang="fi-FI" sz="1200" dirty="0" smtClean="0">
                <a:latin typeface="Arial" panose="020B0604020202020204" pitchFamily="34" charset="0"/>
                <a:cs typeface="Arial" panose="020B0604020202020204" pitchFamily="34" charset="0"/>
              </a:rPr>
              <a:t>–kanavaan</a:t>
            </a:r>
          </a:p>
          <a:p>
            <a:pPr lvl="0"/>
            <a:endParaRPr lang="fi-FI" sz="1200" dirty="0">
              <a:latin typeface="Arial" panose="020B0604020202020204" pitchFamily="34" charset="0"/>
              <a:cs typeface="Arial" panose="020B0604020202020204" pitchFamily="34" charset="0"/>
            </a:endParaRPr>
          </a:p>
          <a:p>
            <a:pPr lvl="0"/>
            <a:r>
              <a:rPr lang="fi-FI" sz="1200" dirty="0">
                <a:latin typeface="Arial" panose="020B0604020202020204" pitchFamily="34" charset="0"/>
                <a:cs typeface="Arial" panose="020B0604020202020204" pitchFamily="34" charset="0"/>
              </a:rPr>
              <a:t>Yleensä transmission jono on samanniminen kuin vastaanottava </a:t>
            </a:r>
            <a:r>
              <a:rPr lang="fi-FI" sz="1200" dirty="0" smtClean="0">
                <a:latin typeface="Arial" panose="020B0604020202020204" pitchFamily="34" charset="0"/>
                <a:cs typeface="Arial" panose="020B0604020202020204" pitchFamily="34" charset="0"/>
              </a:rPr>
              <a:t>jonomanageri</a:t>
            </a:r>
          </a:p>
          <a:p>
            <a:pPr lvl="0"/>
            <a:endParaRPr lang="fi-FI" sz="1200" dirty="0">
              <a:latin typeface="Arial" panose="020B0604020202020204" pitchFamily="34" charset="0"/>
              <a:cs typeface="Arial" panose="020B0604020202020204" pitchFamily="34" charset="0"/>
            </a:endParaRPr>
          </a:p>
          <a:p>
            <a:pPr lvl="0"/>
            <a:r>
              <a:rPr lang="fi-FI" sz="1200" dirty="0">
                <a:latin typeface="Arial" panose="020B0604020202020204" pitchFamily="34" charset="0"/>
                <a:cs typeface="Arial" panose="020B0604020202020204" pitchFamily="34" charset="0"/>
              </a:rPr>
              <a:t>Sanoman lähettävä jonomanageri lähettää sanoman transmission jonon kautta</a:t>
            </a:r>
          </a:p>
          <a:p>
            <a:endParaRPr lang="fi-FI"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778437" y="3429000"/>
            <a:ext cx="4608512" cy="3024336"/>
          </a:xfrm>
          <a:prstGeom prst="rect">
            <a:avLst/>
          </a:prstGeom>
          <a:noFill/>
          <a:ln>
            <a:noFill/>
          </a:ln>
        </p:spPr>
      </p:pic>
    </p:spTree>
    <p:extLst>
      <p:ext uri="{BB962C8B-B14F-4D97-AF65-F5344CB8AC3E}">
        <p14:creationId xmlns:p14="http://schemas.microsoft.com/office/powerpoint/2010/main" val="3121516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b="1" dirty="0" smtClean="0"/>
              <a:t>Jono</a:t>
            </a:r>
            <a:r>
              <a:rPr lang="fi-FI" dirty="0"/>
              <a:t/>
            </a:r>
            <a:br>
              <a:rPr lang="fi-FI" dirty="0"/>
            </a:br>
            <a:endParaRPr lang="fi-FI"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139538"/>
            <a:ext cx="8229600" cy="3447287"/>
          </a:xfrm>
          <a:prstGeom prst="rect">
            <a:avLst/>
          </a:prstGeom>
          <a:noFill/>
          <a:ln>
            <a:noFill/>
          </a:ln>
        </p:spPr>
      </p:pic>
      <p:sp>
        <p:nvSpPr>
          <p:cNvPr id="5" name="Rectangle 4"/>
          <p:cNvSpPr/>
          <p:nvPr/>
        </p:nvSpPr>
        <p:spPr>
          <a:xfrm>
            <a:off x="2323744" y="1124744"/>
            <a:ext cx="5400600" cy="369332"/>
          </a:xfrm>
          <a:prstGeom prst="rect">
            <a:avLst/>
          </a:prstGeom>
        </p:spPr>
        <p:txBody>
          <a:bodyPr wrap="square">
            <a:spAutoFit/>
          </a:bodyPr>
          <a:lstStyle/>
          <a:p>
            <a:r>
              <a:rPr lang="fi-FI" b="1" dirty="0" smtClean="0"/>
              <a:t>Transmission jonon toiminta</a:t>
            </a:r>
            <a:endParaRPr lang="fi-FI" dirty="0"/>
          </a:p>
        </p:txBody>
      </p:sp>
    </p:spTree>
    <p:extLst>
      <p:ext uri="{BB962C8B-B14F-4D97-AF65-F5344CB8AC3E}">
        <p14:creationId xmlns:p14="http://schemas.microsoft.com/office/powerpoint/2010/main" val="9753629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b="1" dirty="0" smtClean="0"/>
              <a:t>Jono</a:t>
            </a:r>
            <a:r>
              <a:rPr lang="fi-FI" dirty="0"/>
              <a:t/>
            </a:r>
            <a:br>
              <a:rPr lang="fi-FI" dirty="0"/>
            </a:br>
            <a:endParaRPr lang="fi-FI" dirty="0"/>
          </a:p>
        </p:txBody>
      </p:sp>
      <p:sp>
        <p:nvSpPr>
          <p:cNvPr id="3" name="Content Placeholder 2"/>
          <p:cNvSpPr>
            <a:spLocks noGrp="1"/>
          </p:cNvSpPr>
          <p:nvPr>
            <p:ph idx="1"/>
          </p:nvPr>
        </p:nvSpPr>
        <p:spPr>
          <a:xfrm>
            <a:off x="467544" y="908720"/>
            <a:ext cx="8229600" cy="4525963"/>
          </a:xfrm>
        </p:spPr>
        <p:txBody>
          <a:bodyPr>
            <a:normAutofit/>
          </a:bodyPr>
          <a:lstStyle/>
          <a:p>
            <a:pPr marL="0" lvl="0" indent="0" algn="ctr">
              <a:buNone/>
            </a:pPr>
            <a:r>
              <a:rPr lang="fi-FI" sz="1800" dirty="0" smtClean="0">
                <a:latin typeface="Arial" panose="020B0604020202020204" pitchFamily="34" charset="0"/>
                <a:cs typeface="Arial" panose="020B0604020202020204" pitchFamily="34" charset="0"/>
              </a:rPr>
              <a:t>Remote jono</a:t>
            </a:r>
          </a:p>
          <a:p>
            <a:pPr lvl="0"/>
            <a:endParaRPr lang="fi-FI" sz="1400" dirty="0">
              <a:latin typeface="Arial" panose="020B0604020202020204" pitchFamily="34" charset="0"/>
              <a:cs typeface="Arial" panose="020B0604020202020204" pitchFamily="34" charset="0"/>
            </a:endParaRPr>
          </a:p>
          <a:p>
            <a:pPr lvl="0"/>
            <a:r>
              <a:rPr lang="fi-FI" sz="1400" dirty="0" smtClean="0">
                <a:latin typeface="Arial" panose="020B0604020202020204" pitchFamily="34" charset="0"/>
                <a:cs typeface="Arial" panose="020B0604020202020204" pitchFamily="34" charset="0"/>
              </a:rPr>
              <a:t>Remote-jono </a:t>
            </a:r>
            <a:r>
              <a:rPr lang="fi-FI" sz="1400" dirty="0">
                <a:latin typeface="Arial" panose="020B0604020202020204" pitchFamily="34" charset="0"/>
                <a:cs typeface="Arial" panose="020B0604020202020204" pitchFamily="34" charset="0"/>
              </a:rPr>
              <a:t>tarkoittaa </a:t>
            </a:r>
            <a:r>
              <a:rPr lang="fi-FI" sz="1400" dirty="0" err="1">
                <a:latin typeface="Arial" panose="020B0604020202020204" pitchFamily="34" charset="0"/>
                <a:cs typeface="Arial" panose="020B0604020202020204" pitchFamily="34" charset="0"/>
              </a:rPr>
              <a:t>remote-jono</a:t>
            </a:r>
            <a:r>
              <a:rPr lang="fi-FI" sz="1400" dirty="0">
                <a:latin typeface="Arial" panose="020B0604020202020204" pitchFamily="34" charset="0"/>
                <a:cs typeface="Arial" panose="020B0604020202020204" pitchFamily="34" charset="0"/>
              </a:rPr>
              <a:t> määritystä, eli </a:t>
            </a:r>
            <a:r>
              <a:rPr lang="fi-FI" sz="1400" dirty="0" err="1">
                <a:latin typeface="Arial" panose="020B0604020202020204" pitchFamily="34" charset="0"/>
                <a:cs typeface="Arial" panose="020B0604020202020204" pitchFamily="34" charset="0"/>
              </a:rPr>
              <a:t>remote</a:t>
            </a:r>
            <a:r>
              <a:rPr lang="fi-FI" sz="1400" dirty="0">
                <a:latin typeface="Arial" panose="020B0604020202020204" pitchFamily="34" charset="0"/>
                <a:cs typeface="Arial" panose="020B0604020202020204" pitchFamily="34" charset="0"/>
              </a:rPr>
              <a:t> jonomanagerin </a:t>
            </a:r>
            <a:r>
              <a:rPr lang="fi-FI" sz="1400" dirty="0" err="1">
                <a:latin typeface="Arial" panose="020B0604020202020204" pitchFamily="34" charset="0"/>
                <a:cs typeface="Arial" panose="020B0604020202020204" pitchFamily="34" charset="0"/>
              </a:rPr>
              <a:t>local-jonoa</a:t>
            </a:r>
            <a:r>
              <a:rPr lang="fi-FI" sz="1400" dirty="0">
                <a:latin typeface="Arial" panose="020B0604020202020204" pitchFamily="34" charset="0"/>
                <a:cs typeface="Arial" panose="020B0604020202020204" pitchFamily="34" charset="0"/>
              </a:rPr>
              <a:t>. </a:t>
            </a:r>
          </a:p>
          <a:p>
            <a:pPr lvl="0"/>
            <a:r>
              <a:rPr lang="fi-FI" sz="1400" dirty="0">
                <a:latin typeface="Arial" panose="020B0604020202020204" pitchFamily="34" charset="0"/>
                <a:cs typeface="Arial" panose="020B0604020202020204" pitchFamily="34" charset="0"/>
              </a:rPr>
              <a:t>Remote-jonon määrityksissä määritellään</a:t>
            </a:r>
          </a:p>
          <a:p>
            <a:pPr lvl="1"/>
            <a:r>
              <a:rPr lang="fi-FI" sz="1400" dirty="0">
                <a:latin typeface="Arial" panose="020B0604020202020204" pitchFamily="34" charset="0"/>
                <a:cs typeface="Arial" panose="020B0604020202020204" pitchFamily="34" charset="0"/>
              </a:rPr>
              <a:t>Remote jonomanageri</a:t>
            </a:r>
          </a:p>
          <a:p>
            <a:pPr lvl="1"/>
            <a:r>
              <a:rPr lang="fi-FI" sz="1400" dirty="0">
                <a:latin typeface="Arial" panose="020B0604020202020204" pitchFamily="34" charset="0"/>
                <a:cs typeface="Arial" panose="020B0604020202020204" pitchFamily="34" charset="0"/>
              </a:rPr>
              <a:t>Remote jono ( paikallinen jono </a:t>
            </a:r>
            <a:r>
              <a:rPr lang="fi-FI" sz="1400" dirty="0" err="1">
                <a:latin typeface="Arial" panose="020B0604020202020204" pitchFamily="34" charset="0"/>
                <a:cs typeface="Arial" panose="020B0604020202020204" pitchFamily="34" charset="0"/>
              </a:rPr>
              <a:t>remote</a:t>
            </a:r>
            <a:r>
              <a:rPr lang="fi-FI" sz="1400" dirty="0">
                <a:latin typeface="Arial" panose="020B0604020202020204" pitchFamily="34" charset="0"/>
                <a:cs typeface="Arial" panose="020B0604020202020204" pitchFamily="34" charset="0"/>
              </a:rPr>
              <a:t> jonomanagerilla)</a:t>
            </a:r>
          </a:p>
          <a:p>
            <a:r>
              <a:rPr lang="fi-FI" sz="1400" dirty="0">
                <a:latin typeface="Arial" panose="020B0604020202020204" pitchFamily="34" charset="0"/>
                <a:cs typeface="Arial" panose="020B0604020202020204" pitchFamily="34" charset="0"/>
              </a:rPr>
              <a:t>transmission jono, joka ohjaa </a:t>
            </a:r>
            <a:r>
              <a:rPr lang="fi-FI" sz="1400" dirty="0" smtClean="0">
                <a:latin typeface="Arial" panose="020B0604020202020204" pitchFamily="34" charset="0"/>
                <a:cs typeface="Arial" panose="020B0604020202020204" pitchFamily="34" charset="0"/>
              </a:rPr>
              <a:t>sanoman </a:t>
            </a:r>
            <a:r>
              <a:rPr lang="fi-FI" sz="1400" dirty="0">
                <a:latin typeface="Arial" panose="020B0604020202020204" pitchFamily="34" charset="0"/>
                <a:cs typeface="Arial" panose="020B0604020202020204" pitchFamily="34" charset="0"/>
              </a:rPr>
              <a:t>oikeaan </a:t>
            </a:r>
            <a:r>
              <a:rPr lang="fi-FI" sz="1400" dirty="0" err="1">
                <a:latin typeface="Arial" panose="020B0604020202020204" pitchFamily="34" charset="0"/>
                <a:cs typeface="Arial" panose="020B0604020202020204" pitchFamily="34" charset="0"/>
              </a:rPr>
              <a:t>sender</a:t>
            </a:r>
            <a:r>
              <a:rPr lang="fi-FI" sz="1400" dirty="0">
                <a:latin typeface="Arial" panose="020B0604020202020204" pitchFamily="34" charset="0"/>
                <a:cs typeface="Arial" panose="020B0604020202020204" pitchFamily="34" charset="0"/>
              </a:rPr>
              <a:t> </a:t>
            </a:r>
            <a:r>
              <a:rPr lang="fi-FI" sz="1400" dirty="0" smtClean="0">
                <a:latin typeface="Arial" panose="020B0604020202020204" pitchFamily="34" charset="0"/>
                <a:cs typeface="Arial" panose="020B0604020202020204" pitchFamily="34" charset="0"/>
              </a:rPr>
              <a:t>kanavaan</a:t>
            </a:r>
          </a:p>
          <a:p>
            <a:endParaRPr lang="fi-FI" sz="1400" dirty="0">
              <a:latin typeface="Arial" panose="020B0604020202020204" pitchFamily="34" charset="0"/>
              <a:cs typeface="Arial" panose="020B0604020202020204" pitchFamily="34" charset="0"/>
            </a:endParaRPr>
          </a:p>
          <a:p>
            <a:endParaRPr lang="fi-FI" sz="1400" dirty="0">
              <a:latin typeface="Arial" panose="020B0604020202020204" pitchFamily="34" charset="0"/>
              <a:cs typeface="Arial" panose="020B0604020202020204"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068960"/>
            <a:ext cx="4370070" cy="3422015"/>
          </a:xfrm>
          <a:prstGeom prst="rect">
            <a:avLst/>
          </a:prstGeom>
          <a:noFill/>
          <a:ln>
            <a:noFill/>
          </a:ln>
        </p:spPr>
      </p:pic>
    </p:spTree>
    <p:extLst>
      <p:ext uri="{BB962C8B-B14F-4D97-AF65-F5344CB8AC3E}">
        <p14:creationId xmlns:p14="http://schemas.microsoft.com/office/powerpoint/2010/main" val="3803449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Tunnit</a:t>
            </a:r>
            <a:r>
              <a:rPr lang="en-US" b="1" dirty="0" smtClean="0"/>
              <a:t> 1-2 </a:t>
            </a:r>
            <a:r>
              <a:rPr lang="en-US" b="1" dirty="0" err="1"/>
              <a:t>Sanomanvälitys</a:t>
            </a:r>
            <a:r>
              <a:rPr lang="en-US" b="1" dirty="0"/>
              <a:t> </a:t>
            </a:r>
            <a:r>
              <a:rPr lang="fi-FI" dirty="0"/>
              <a:t/>
            </a:r>
            <a:br>
              <a:rPr lang="fi-FI" dirty="0"/>
            </a:br>
            <a:endParaRPr lang="fi-FI" dirty="0"/>
          </a:p>
        </p:txBody>
      </p:sp>
      <p:sp>
        <p:nvSpPr>
          <p:cNvPr id="3" name="Content Placeholder 2"/>
          <p:cNvSpPr>
            <a:spLocks noGrp="1"/>
          </p:cNvSpPr>
          <p:nvPr>
            <p:ph idx="1"/>
          </p:nvPr>
        </p:nvSpPr>
        <p:spPr/>
        <p:txBody>
          <a:bodyPr/>
          <a:lstStyle/>
          <a:p>
            <a:r>
              <a:rPr lang="fi-FI" sz="1200" dirty="0" smtClean="0">
                <a:latin typeface="Arial" panose="020B0604020202020204" pitchFamily="34" charset="0"/>
                <a:cs typeface="Arial" panose="020B0604020202020204" pitchFamily="34" charset="0"/>
              </a:rPr>
              <a:t>Asiakas / palvelin-arkkitehtuurissa </a:t>
            </a:r>
            <a:r>
              <a:rPr lang="fi-FI" sz="1200" dirty="0" err="1">
                <a:latin typeface="Arial" panose="020B0604020202020204" pitchFamily="34" charset="0"/>
                <a:cs typeface="Arial" panose="020B0604020202020204" pitchFamily="34" charset="0"/>
              </a:rPr>
              <a:t>middleware</a:t>
            </a:r>
            <a:r>
              <a:rPr lang="fi-FI" sz="1200" dirty="0">
                <a:latin typeface="Arial" panose="020B0604020202020204" pitchFamily="34" charset="0"/>
                <a:cs typeface="Arial" panose="020B0604020202020204" pitchFamily="34" charset="0"/>
              </a:rPr>
              <a:t> - </a:t>
            </a:r>
            <a:r>
              <a:rPr lang="fi-FI" sz="1200" dirty="0" smtClean="0">
                <a:latin typeface="Arial" panose="020B0604020202020204" pitchFamily="34" charset="0"/>
                <a:cs typeface="Arial" panose="020B0604020202020204" pitchFamily="34" charset="0"/>
              </a:rPr>
              <a:t>toiminto, </a:t>
            </a:r>
            <a:r>
              <a:rPr lang="fi-FI" sz="1200" dirty="0">
                <a:latin typeface="Arial" panose="020B0604020202020204" pitchFamily="34" charset="0"/>
                <a:cs typeface="Arial" panose="020B0604020202020204" pitchFamily="34" charset="0"/>
              </a:rPr>
              <a:t>jossa sanomat välitetään sanoman lähettäjältä vastaanottajalle jonojen kautta luotettavasti. </a:t>
            </a:r>
            <a:endParaRPr lang="fi-FI" sz="1200" dirty="0" smtClean="0">
              <a:latin typeface="Arial" panose="020B0604020202020204" pitchFamily="34" charset="0"/>
              <a:cs typeface="Arial" panose="020B0604020202020204" pitchFamily="34" charset="0"/>
            </a:endParaRPr>
          </a:p>
          <a:p>
            <a:pPr marL="0" indent="0">
              <a:buNone/>
            </a:pPr>
            <a:endParaRPr lang="fi-FI" sz="1200" dirty="0" smtClean="0">
              <a:latin typeface="Arial" panose="020B0604020202020204" pitchFamily="34" charset="0"/>
              <a:cs typeface="Arial" panose="020B0604020202020204" pitchFamily="34" charset="0"/>
            </a:endParaRPr>
          </a:p>
          <a:p>
            <a:r>
              <a:rPr lang="fi-FI" sz="1200" dirty="0" smtClean="0">
                <a:latin typeface="Arial" panose="020B0604020202020204" pitchFamily="34" charset="0"/>
                <a:cs typeface="Arial" panose="020B0604020202020204" pitchFamily="34" charset="0"/>
              </a:rPr>
              <a:t>Suoraa </a:t>
            </a:r>
            <a:r>
              <a:rPr lang="fi-FI" sz="1200" dirty="0">
                <a:latin typeface="Arial" panose="020B0604020202020204" pitchFamily="34" charset="0"/>
                <a:cs typeface="Arial" panose="020B0604020202020204" pitchFamily="34" charset="0"/>
              </a:rPr>
              <a:t>yhteyttä asiakas- ja palvelinkomponenttien välillä ei tarvita, vaan kumpikin voi toimia toisistaan riippumattomasti</a:t>
            </a:r>
            <a:r>
              <a:rPr lang="fi-FI" sz="1200" dirty="0" smtClean="0">
                <a:latin typeface="Arial" panose="020B0604020202020204" pitchFamily="34" charset="0"/>
                <a:cs typeface="Arial" panose="020B0604020202020204" pitchFamily="34" charset="0"/>
              </a:rPr>
              <a:t>.</a:t>
            </a:r>
            <a:endParaRPr lang="fi-FI" sz="12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284984"/>
            <a:ext cx="340042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42018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b="1" dirty="0" smtClean="0"/>
              <a:t>Jono </a:t>
            </a:r>
            <a:r>
              <a:rPr lang="fi-FI" dirty="0"/>
              <a:t/>
            </a:r>
            <a:br>
              <a:rPr lang="fi-FI" dirty="0"/>
            </a:br>
            <a:endParaRPr lang="fi-FI" dirty="0"/>
          </a:p>
        </p:txBody>
      </p:sp>
      <p:sp>
        <p:nvSpPr>
          <p:cNvPr id="3" name="Content Placeholder 2"/>
          <p:cNvSpPr>
            <a:spLocks noGrp="1"/>
          </p:cNvSpPr>
          <p:nvPr>
            <p:ph idx="1"/>
          </p:nvPr>
        </p:nvSpPr>
        <p:spPr>
          <a:xfrm>
            <a:off x="539552" y="1052736"/>
            <a:ext cx="8229600" cy="4525963"/>
          </a:xfrm>
        </p:spPr>
        <p:txBody>
          <a:bodyPr/>
          <a:lstStyle/>
          <a:p>
            <a:pPr marL="0" lvl="0" indent="0" algn="ctr">
              <a:buNone/>
            </a:pPr>
            <a:r>
              <a:rPr lang="fi-FI" sz="1800" dirty="0" smtClean="0">
                <a:latin typeface="Arial" panose="020B0604020202020204" pitchFamily="34" charset="0"/>
                <a:cs typeface="Arial" panose="020B0604020202020204" pitchFamily="34" charset="0"/>
              </a:rPr>
              <a:t>Alias jono</a:t>
            </a:r>
          </a:p>
          <a:p>
            <a:pPr lvl="0"/>
            <a:endParaRPr lang="fi-FI" sz="1400" dirty="0">
              <a:latin typeface="Arial" panose="020B0604020202020204" pitchFamily="34" charset="0"/>
              <a:cs typeface="Arial" panose="020B0604020202020204" pitchFamily="34" charset="0"/>
            </a:endParaRPr>
          </a:p>
          <a:p>
            <a:pPr lvl="0"/>
            <a:r>
              <a:rPr lang="fi-FI" sz="1400" dirty="0" smtClean="0">
                <a:latin typeface="Arial" panose="020B0604020202020204" pitchFamily="34" charset="0"/>
                <a:cs typeface="Arial" panose="020B0604020202020204" pitchFamily="34" charset="0"/>
              </a:rPr>
              <a:t>Jono </a:t>
            </a:r>
            <a:r>
              <a:rPr lang="fi-FI" sz="1400" dirty="0">
                <a:latin typeface="Arial" panose="020B0604020202020204" pitchFamily="34" charset="0"/>
                <a:cs typeface="Arial" panose="020B0604020202020204" pitchFamily="34" charset="0"/>
              </a:rPr>
              <a:t>jolla viitataan toiseen jonoon</a:t>
            </a:r>
          </a:p>
          <a:p>
            <a:pPr lvl="1"/>
            <a:r>
              <a:rPr lang="fi-FI" sz="1400" dirty="0">
                <a:latin typeface="Arial" panose="020B0604020202020204" pitchFamily="34" charset="0"/>
                <a:cs typeface="Arial" panose="020B0604020202020204" pitchFamily="34" charset="0"/>
              </a:rPr>
              <a:t>Käyttökelpoinen esimerkiksi testaustilanteessa, jolloin jonon nimeä ei tarvitse muuttaa koodiin, vaan muutos tehdään </a:t>
            </a:r>
            <a:r>
              <a:rPr lang="fi-FI" sz="1400" dirty="0" err="1">
                <a:latin typeface="Arial" panose="020B0604020202020204" pitchFamily="34" charset="0"/>
                <a:cs typeface="Arial" panose="020B0604020202020204" pitchFamily="34" charset="0"/>
              </a:rPr>
              <a:t>alias-jonon</a:t>
            </a:r>
            <a:r>
              <a:rPr lang="fi-FI" sz="1400" dirty="0">
                <a:latin typeface="Arial" panose="020B0604020202020204" pitchFamily="34" charset="0"/>
                <a:cs typeface="Arial" panose="020B0604020202020204" pitchFamily="34" charset="0"/>
              </a:rPr>
              <a:t> määrityksissä.</a:t>
            </a:r>
          </a:p>
          <a:p>
            <a:endParaRPr lang="fi-FI"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492896"/>
            <a:ext cx="358140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52512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fi-FI" dirty="0" smtClean="0"/>
              <a:t>Jono</a:t>
            </a:r>
            <a:endParaRPr lang="fi-FI" dirty="0"/>
          </a:p>
        </p:txBody>
      </p:sp>
      <p:sp>
        <p:nvSpPr>
          <p:cNvPr id="3" name="Content Placeholder 2"/>
          <p:cNvSpPr>
            <a:spLocks noGrp="1"/>
          </p:cNvSpPr>
          <p:nvPr>
            <p:ph idx="1"/>
          </p:nvPr>
        </p:nvSpPr>
        <p:spPr>
          <a:xfrm>
            <a:off x="467544" y="1052736"/>
            <a:ext cx="8229600" cy="5001419"/>
          </a:xfrm>
        </p:spPr>
        <p:txBody>
          <a:bodyPr>
            <a:normAutofit/>
          </a:bodyPr>
          <a:lstStyle/>
          <a:p>
            <a:pPr marL="0" lvl="0" indent="0" algn="ctr">
              <a:buNone/>
            </a:pPr>
            <a:r>
              <a:rPr lang="fi-FI" sz="1800" dirty="0" err="1">
                <a:latin typeface="Arial" panose="020B0604020202020204" pitchFamily="34" charset="0"/>
                <a:cs typeface="Arial" panose="020B0604020202020204" pitchFamily="34" charset="0"/>
              </a:rPr>
              <a:t>Initiation</a:t>
            </a:r>
            <a:r>
              <a:rPr lang="fi-FI" sz="1800" dirty="0">
                <a:latin typeface="Arial" panose="020B0604020202020204" pitchFamily="34" charset="0"/>
                <a:cs typeface="Arial" panose="020B0604020202020204" pitchFamily="34" charset="0"/>
              </a:rPr>
              <a:t> jono</a:t>
            </a:r>
            <a:br>
              <a:rPr lang="fi-FI" sz="1800" dirty="0">
                <a:latin typeface="Arial" panose="020B0604020202020204" pitchFamily="34" charset="0"/>
                <a:cs typeface="Arial" panose="020B0604020202020204" pitchFamily="34" charset="0"/>
              </a:rPr>
            </a:br>
            <a:endParaRPr lang="fi-FI" sz="1800" dirty="0" smtClean="0">
              <a:latin typeface="Arial" panose="020B0604020202020204" pitchFamily="34" charset="0"/>
              <a:cs typeface="Arial" panose="020B0604020202020204" pitchFamily="34" charset="0"/>
            </a:endParaRPr>
          </a:p>
          <a:p>
            <a:pPr lvl="0"/>
            <a:r>
              <a:rPr lang="fi-FI" sz="1500" dirty="0" smtClean="0">
                <a:latin typeface="Arial" panose="020B0604020202020204" pitchFamily="34" charset="0"/>
                <a:cs typeface="Arial" panose="020B0604020202020204" pitchFamily="34" charset="0"/>
              </a:rPr>
              <a:t>Käytetään yhdessä </a:t>
            </a:r>
            <a:r>
              <a:rPr lang="fi-FI" sz="1500" dirty="0" err="1">
                <a:latin typeface="Arial" panose="020B0604020202020204" pitchFamily="34" charset="0"/>
                <a:cs typeface="Arial" panose="020B0604020202020204" pitchFamily="34" charset="0"/>
              </a:rPr>
              <a:t>triggeröinnin</a:t>
            </a:r>
            <a:r>
              <a:rPr lang="fi-FI" sz="1500" dirty="0">
                <a:latin typeface="Arial" panose="020B0604020202020204" pitchFamily="34" charset="0"/>
                <a:cs typeface="Arial" panose="020B0604020202020204" pitchFamily="34" charset="0"/>
              </a:rPr>
              <a:t> kanssa</a:t>
            </a:r>
          </a:p>
          <a:p>
            <a:pPr lvl="0"/>
            <a:r>
              <a:rPr lang="fi-FI" sz="1500" dirty="0" err="1">
                <a:latin typeface="Arial" panose="020B0604020202020204" pitchFamily="34" charset="0"/>
                <a:cs typeface="Arial" panose="020B0604020202020204" pitchFamily="34" charset="0"/>
              </a:rPr>
              <a:t>Local</a:t>
            </a:r>
            <a:r>
              <a:rPr lang="fi-FI" sz="1500" dirty="0">
                <a:latin typeface="Arial" panose="020B0604020202020204" pitchFamily="34" charset="0"/>
                <a:cs typeface="Arial" panose="020B0604020202020204" pitchFamily="34" charset="0"/>
              </a:rPr>
              <a:t> jono minne jonomanageri laittaa </a:t>
            </a:r>
            <a:r>
              <a:rPr lang="fi-FI" sz="1500" dirty="0" err="1">
                <a:latin typeface="Arial" panose="020B0604020202020204" pitchFamily="34" charset="0"/>
                <a:cs typeface="Arial" panose="020B0604020202020204" pitchFamily="34" charset="0"/>
              </a:rPr>
              <a:t>triggeröintiviestit</a:t>
            </a:r>
            <a:endParaRPr lang="fi-FI" sz="1500" dirty="0">
              <a:latin typeface="Arial" panose="020B0604020202020204" pitchFamily="34" charset="0"/>
              <a:cs typeface="Arial" panose="020B0604020202020204" pitchFamily="34" charset="0"/>
            </a:endParaRPr>
          </a:p>
          <a:p>
            <a:pPr lvl="0"/>
            <a:r>
              <a:rPr lang="fi-FI" sz="1500" dirty="0" err="1">
                <a:latin typeface="Arial" panose="020B0604020202020204" pitchFamily="34" charset="0"/>
                <a:cs typeface="Arial" panose="020B0604020202020204" pitchFamily="34" charset="0"/>
              </a:rPr>
              <a:t>Trigger-monitori</a:t>
            </a:r>
            <a:r>
              <a:rPr lang="fi-FI" sz="1500" dirty="0">
                <a:latin typeface="Arial" panose="020B0604020202020204" pitchFamily="34" charset="0"/>
                <a:cs typeface="Arial" panose="020B0604020202020204" pitchFamily="34" charset="0"/>
              </a:rPr>
              <a:t> lukee </a:t>
            </a:r>
            <a:r>
              <a:rPr lang="fi-FI" sz="1500" dirty="0" err="1">
                <a:latin typeface="Arial" panose="020B0604020202020204" pitchFamily="34" charset="0"/>
                <a:cs typeface="Arial" panose="020B0604020202020204" pitchFamily="34" charset="0"/>
              </a:rPr>
              <a:t>triggeröintisanomat</a:t>
            </a:r>
            <a:r>
              <a:rPr lang="fi-FI" sz="1500" dirty="0">
                <a:latin typeface="Arial" panose="020B0604020202020204" pitchFamily="34" charset="0"/>
                <a:cs typeface="Arial" panose="020B0604020202020204" pitchFamily="34" charset="0"/>
              </a:rPr>
              <a:t> </a:t>
            </a:r>
            <a:r>
              <a:rPr lang="fi-FI" sz="1500" dirty="0" err="1">
                <a:latin typeface="Arial" panose="020B0604020202020204" pitchFamily="34" charset="0"/>
                <a:cs typeface="Arial" panose="020B0604020202020204" pitchFamily="34" charset="0"/>
              </a:rPr>
              <a:t>initiation-jonosta</a:t>
            </a:r>
            <a:endParaRPr lang="fi-FI" sz="1500" dirty="0">
              <a:latin typeface="Arial" panose="020B0604020202020204" pitchFamily="34" charset="0"/>
              <a:cs typeface="Arial" panose="020B0604020202020204" pitchFamily="34" charset="0"/>
            </a:endParaRPr>
          </a:p>
          <a:p>
            <a:pPr lvl="0"/>
            <a:r>
              <a:rPr lang="fi-FI" sz="1500" dirty="0" err="1">
                <a:latin typeface="Arial" panose="020B0604020202020204" pitchFamily="34" charset="0"/>
                <a:cs typeface="Arial" panose="020B0604020202020204" pitchFamily="34" charset="0"/>
              </a:rPr>
              <a:t>Trigger-monitori</a:t>
            </a:r>
            <a:r>
              <a:rPr lang="fi-FI" sz="1500" dirty="0">
                <a:latin typeface="Arial" panose="020B0604020202020204" pitchFamily="34" charset="0"/>
                <a:cs typeface="Arial" panose="020B0604020202020204" pitchFamily="34" charset="0"/>
              </a:rPr>
              <a:t> starttaa tarkoituksenmukaisen sovelluksen joka prosessoi sanoman </a:t>
            </a:r>
          </a:p>
          <a:p>
            <a:pPr lvl="0"/>
            <a:r>
              <a:rPr lang="fi-FI" sz="1500" dirty="0">
                <a:latin typeface="Arial" panose="020B0604020202020204" pitchFamily="34" charset="0"/>
                <a:cs typeface="Arial" panose="020B0604020202020204" pitchFamily="34" charset="0"/>
              </a:rPr>
              <a:t>Mikäli jonomanagerissa käytetään </a:t>
            </a:r>
            <a:r>
              <a:rPr lang="fi-FI" sz="1500" dirty="0" err="1">
                <a:latin typeface="Arial" panose="020B0604020202020204" pitchFamily="34" charset="0"/>
                <a:cs typeface="Arial" panose="020B0604020202020204" pitchFamily="34" charset="0"/>
              </a:rPr>
              <a:t>triggeröintiä</a:t>
            </a:r>
            <a:r>
              <a:rPr lang="fi-FI" sz="1500" dirty="0">
                <a:latin typeface="Arial" panose="020B0604020202020204" pitchFamily="34" charset="0"/>
                <a:cs typeface="Arial" panose="020B0604020202020204" pitchFamily="34" charset="0"/>
              </a:rPr>
              <a:t>, ainakin yksi </a:t>
            </a:r>
            <a:r>
              <a:rPr lang="fi-FI" sz="1500" dirty="0" err="1">
                <a:latin typeface="Arial" panose="020B0604020202020204" pitchFamily="34" charset="0"/>
                <a:cs typeface="Arial" panose="020B0604020202020204" pitchFamily="34" charset="0"/>
              </a:rPr>
              <a:t>initiation</a:t>
            </a:r>
            <a:r>
              <a:rPr lang="fi-FI" sz="1500" dirty="0">
                <a:latin typeface="Arial" panose="020B0604020202020204" pitchFamily="34" charset="0"/>
                <a:cs typeface="Arial" panose="020B0604020202020204" pitchFamily="34" charset="0"/>
              </a:rPr>
              <a:t> jono täytyy määritellä</a:t>
            </a:r>
            <a:r>
              <a:rPr lang="fi-FI" sz="1500" dirty="0" smtClean="0">
                <a:latin typeface="Arial" panose="020B0604020202020204" pitchFamily="34" charset="0"/>
                <a:cs typeface="Arial" panose="020B0604020202020204" pitchFamily="34" charset="0"/>
              </a:rPr>
              <a:t>.</a:t>
            </a:r>
          </a:p>
          <a:p>
            <a:pPr lvl="0"/>
            <a:endParaRPr lang="fi-FI" sz="1500" dirty="0">
              <a:latin typeface="Arial" panose="020B0604020202020204" pitchFamily="34" charset="0"/>
              <a:cs typeface="Arial" panose="020B0604020202020204" pitchFamily="34" charset="0"/>
            </a:endParaRPr>
          </a:p>
          <a:p>
            <a:pPr lvl="0"/>
            <a:endParaRPr lang="fi-FI" sz="1500" dirty="0">
              <a:latin typeface="Arial" panose="020B0604020202020204" pitchFamily="34" charset="0"/>
              <a:cs typeface="Arial" panose="020B0604020202020204" pitchFamily="34" charset="0"/>
            </a:endParaRPr>
          </a:p>
          <a:p>
            <a:endParaRPr lang="fi-FI"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996952"/>
            <a:ext cx="5039901" cy="3665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65169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fontScale="90000"/>
          </a:bodyPr>
          <a:lstStyle/>
          <a:p>
            <a:r>
              <a:rPr lang="fi-FI" dirty="0" smtClean="0"/>
              <a:t>Jono</a:t>
            </a:r>
            <a:r>
              <a:rPr lang="fi-FI" dirty="0"/>
              <a:t/>
            </a:r>
            <a:br>
              <a:rPr lang="fi-FI" dirty="0"/>
            </a:br>
            <a:endParaRPr lang="fi-FI" dirty="0"/>
          </a:p>
        </p:txBody>
      </p:sp>
      <p:sp>
        <p:nvSpPr>
          <p:cNvPr id="3" name="Content Placeholder 2"/>
          <p:cNvSpPr>
            <a:spLocks noGrp="1"/>
          </p:cNvSpPr>
          <p:nvPr>
            <p:ph idx="1"/>
          </p:nvPr>
        </p:nvSpPr>
        <p:spPr>
          <a:xfrm>
            <a:off x="467544" y="1268760"/>
            <a:ext cx="8229600" cy="4525963"/>
          </a:xfrm>
        </p:spPr>
        <p:txBody>
          <a:bodyPr/>
          <a:lstStyle/>
          <a:p>
            <a:pPr marL="0" lvl="0" indent="0" algn="ctr">
              <a:buNone/>
            </a:pPr>
            <a:r>
              <a:rPr lang="fi-FI" sz="1800" b="1" dirty="0" err="1">
                <a:latin typeface="Arial" panose="020B0604020202020204" pitchFamily="34" charset="0"/>
                <a:cs typeface="Arial" panose="020B0604020202020204" pitchFamily="34" charset="0"/>
              </a:rPr>
              <a:t>Command</a:t>
            </a:r>
            <a:r>
              <a:rPr lang="fi-FI" sz="1800" b="1" dirty="0">
                <a:latin typeface="Arial" panose="020B0604020202020204" pitchFamily="34" charset="0"/>
                <a:cs typeface="Arial" panose="020B0604020202020204" pitchFamily="34" charset="0"/>
              </a:rPr>
              <a:t> </a:t>
            </a:r>
            <a:r>
              <a:rPr lang="fi-FI" sz="1800" b="1" dirty="0" smtClean="0">
                <a:latin typeface="Arial" panose="020B0604020202020204" pitchFamily="34" charset="0"/>
                <a:cs typeface="Arial" panose="020B0604020202020204" pitchFamily="34" charset="0"/>
              </a:rPr>
              <a:t>jono</a:t>
            </a:r>
          </a:p>
          <a:p>
            <a:pPr marL="0" lvl="0" indent="0" algn="ctr">
              <a:buNone/>
            </a:pPr>
            <a:endParaRPr lang="fi-FI" sz="1800" dirty="0" smtClean="0">
              <a:latin typeface="Arial" panose="020B0604020202020204" pitchFamily="34" charset="0"/>
              <a:cs typeface="Arial" panose="020B0604020202020204" pitchFamily="34" charset="0"/>
            </a:endParaRPr>
          </a:p>
          <a:p>
            <a:pPr lvl="0"/>
            <a:r>
              <a:rPr lang="fi-FI" sz="1400" dirty="0" smtClean="0">
                <a:latin typeface="Arial" panose="020B0604020202020204" pitchFamily="34" charset="0"/>
                <a:cs typeface="Arial" panose="020B0604020202020204" pitchFamily="34" charset="0"/>
              </a:rPr>
              <a:t>Käytetään </a:t>
            </a:r>
            <a:r>
              <a:rPr lang="fi-FI" sz="1400" dirty="0">
                <a:latin typeface="Arial" panose="020B0604020202020204" pitchFamily="34" charset="0"/>
                <a:cs typeface="Arial" panose="020B0604020202020204" pitchFamily="34" charset="0"/>
              </a:rPr>
              <a:t>jonomanagerin etähallintaan </a:t>
            </a:r>
          </a:p>
          <a:p>
            <a:pPr lvl="1"/>
            <a:r>
              <a:rPr lang="fi-FI" sz="1400" dirty="0">
                <a:latin typeface="Arial" panose="020B0604020202020204" pitchFamily="34" charset="0"/>
                <a:cs typeface="Arial" panose="020B0604020202020204" pitchFamily="34" charset="0"/>
              </a:rPr>
              <a:t>Tekstimuotoisia sanomia</a:t>
            </a:r>
          </a:p>
          <a:p>
            <a:pPr lvl="1"/>
            <a:r>
              <a:rPr lang="fi-FI" sz="1400" dirty="0">
                <a:latin typeface="Arial" panose="020B0604020202020204" pitchFamily="34" charset="0"/>
                <a:cs typeface="Arial" panose="020B0604020202020204" pitchFamily="34" charset="0"/>
              </a:rPr>
              <a:t>PCF </a:t>
            </a:r>
            <a:r>
              <a:rPr lang="fi-FI" sz="1400" dirty="0" err="1">
                <a:latin typeface="Arial" panose="020B0604020202020204" pitchFamily="34" charset="0"/>
                <a:cs typeface="Arial" panose="020B0604020202020204" pitchFamily="34" charset="0"/>
              </a:rPr>
              <a:t>Programmable</a:t>
            </a:r>
            <a:r>
              <a:rPr lang="fi-FI" sz="1400" dirty="0">
                <a:latin typeface="Arial" panose="020B0604020202020204" pitchFamily="34" charset="0"/>
                <a:cs typeface="Arial" panose="020B0604020202020204" pitchFamily="34" charset="0"/>
              </a:rPr>
              <a:t> </a:t>
            </a:r>
            <a:r>
              <a:rPr lang="fi-FI" sz="1400" dirty="0" err="1">
                <a:latin typeface="Arial" panose="020B0604020202020204" pitchFamily="34" charset="0"/>
                <a:cs typeface="Arial" panose="020B0604020202020204" pitchFamily="34" charset="0"/>
              </a:rPr>
              <a:t>Command</a:t>
            </a:r>
            <a:r>
              <a:rPr lang="fi-FI" sz="1400" dirty="0">
                <a:latin typeface="Arial" panose="020B0604020202020204" pitchFamily="34" charset="0"/>
                <a:cs typeface="Arial" panose="020B0604020202020204" pitchFamily="34" charset="0"/>
              </a:rPr>
              <a:t> </a:t>
            </a:r>
            <a:r>
              <a:rPr lang="fi-FI" sz="1400" dirty="0" err="1" smtClean="0">
                <a:latin typeface="Arial" panose="020B0604020202020204" pitchFamily="34" charset="0"/>
                <a:cs typeface="Arial" panose="020B0604020202020204" pitchFamily="34" charset="0"/>
              </a:rPr>
              <a:t>Format</a:t>
            </a:r>
            <a:endParaRPr lang="fi-FI" sz="1400" dirty="0" smtClean="0">
              <a:latin typeface="Arial" panose="020B0604020202020204" pitchFamily="34" charset="0"/>
              <a:cs typeface="Arial" panose="020B0604020202020204" pitchFamily="34" charset="0"/>
            </a:endParaRPr>
          </a:p>
          <a:p>
            <a:pPr lvl="1"/>
            <a:endParaRPr lang="fi-FI" sz="1400" dirty="0">
              <a:latin typeface="Arial" panose="020B0604020202020204" pitchFamily="34" charset="0"/>
              <a:cs typeface="Arial" panose="020B0604020202020204" pitchFamily="34" charset="0"/>
            </a:endParaRPr>
          </a:p>
          <a:p>
            <a:pPr lvl="0"/>
            <a:r>
              <a:rPr lang="en-US" sz="1400" dirty="0">
                <a:latin typeface="Arial" panose="020B0604020202020204" pitchFamily="34" charset="0"/>
                <a:cs typeface="Arial" panose="020B0604020202020204" pitchFamily="34" charset="0"/>
              </a:rPr>
              <a:t>Command server </a:t>
            </a:r>
            <a:r>
              <a:rPr lang="en-US" sz="1400" dirty="0" err="1">
                <a:latin typeface="Arial" panose="020B0604020202020204" pitchFamily="34" charset="0"/>
                <a:cs typeface="Arial" panose="020B0604020202020204" pitchFamily="34" charset="0"/>
              </a:rPr>
              <a:t>tukee</a:t>
            </a:r>
            <a:r>
              <a:rPr lang="en-US" sz="1400" dirty="0">
                <a:latin typeface="Arial" panose="020B0604020202020204" pitchFamily="34" charset="0"/>
                <a:cs typeface="Arial" panose="020B0604020202020204" pitchFamily="34" charset="0"/>
              </a:rPr>
              <a:t> remote </a:t>
            </a:r>
            <a:r>
              <a:rPr lang="en-US" sz="1400" dirty="0" err="1">
                <a:latin typeface="Arial" panose="020B0604020202020204" pitchFamily="34" charset="0"/>
                <a:cs typeface="Arial" panose="020B0604020202020204" pitchFamily="34" charset="0"/>
              </a:rPr>
              <a:t>administrointia</a:t>
            </a:r>
            <a:endParaRPr lang="fi-FI" sz="1400" dirty="0">
              <a:latin typeface="Arial" panose="020B0604020202020204" pitchFamily="34" charset="0"/>
              <a:cs typeface="Arial" panose="020B0604020202020204" pitchFamily="34" charset="0"/>
            </a:endParaRPr>
          </a:p>
          <a:p>
            <a:pPr lvl="1"/>
            <a:r>
              <a:rPr lang="en-US" sz="1400" dirty="0" err="1">
                <a:latin typeface="Arial" panose="020B0604020202020204" pitchFamily="34" charset="0"/>
                <a:cs typeface="Arial" panose="020B0604020202020204" pitchFamily="34" charset="0"/>
              </a:rPr>
              <a:t>laite</a:t>
            </a:r>
            <a:r>
              <a:rPr lang="en-US" sz="1400" dirty="0">
                <a:latin typeface="Arial" panose="020B0604020202020204" pitchFamily="34" charset="0"/>
                <a:cs typeface="Arial" panose="020B0604020202020204" pitchFamily="34" charset="0"/>
              </a:rPr>
              <a:t>- ja </a:t>
            </a:r>
            <a:r>
              <a:rPr lang="en-US" sz="1400" dirty="0" err="1">
                <a:latin typeface="Arial" panose="020B0604020202020204" pitchFamily="34" charset="0"/>
                <a:cs typeface="Arial" panose="020B0604020202020204" pitchFamily="34" charset="0"/>
              </a:rPr>
              <a:t>alustariippumaton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sanomaformaatti</a:t>
            </a:r>
            <a:endParaRPr lang="fi-FI" sz="1400" dirty="0">
              <a:latin typeface="Arial" panose="020B0604020202020204" pitchFamily="34" charset="0"/>
              <a:cs typeface="Arial" panose="020B0604020202020204" pitchFamily="34" charset="0"/>
            </a:endParaRPr>
          </a:p>
          <a:p>
            <a:pPr lvl="1"/>
            <a:r>
              <a:rPr lang="en-US" sz="1400" dirty="0" err="1">
                <a:latin typeface="Arial" panose="020B0604020202020204" pitchFamily="34" charset="0"/>
                <a:cs typeface="Arial" panose="020B0604020202020204" pitchFamily="34" charset="0"/>
              </a:rPr>
              <a:t>hallintasanomat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lähetetään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etähallintajonoon</a:t>
            </a:r>
            <a:endParaRPr lang="fi-FI" sz="1400" dirty="0">
              <a:latin typeface="Arial" panose="020B0604020202020204" pitchFamily="34" charset="0"/>
              <a:cs typeface="Arial" panose="020B0604020202020204" pitchFamily="34" charset="0"/>
            </a:endParaRPr>
          </a:p>
          <a:p>
            <a:endParaRPr lang="fi-FI" dirty="0"/>
          </a:p>
        </p:txBody>
      </p:sp>
    </p:spTree>
    <p:extLst>
      <p:ext uri="{BB962C8B-B14F-4D97-AF65-F5344CB8AC3E}">
        <p14:creationId xmlns:p14="http://schemas.microsoft.com/office/powerpoint/2010/main" val="29917633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smtClean="0"/>
              <a:t>Jono</a:t>
            </a:r>
            <a:endParaRPr lang="fi-FI" dirty="0"/>
          </a:p>
        </p:txBody>
      </p:sp>
      <p:sp>
        <p:nvSpPr>
          <p:cNvPr id="3" name="Content Placeholder 2"/>
          <p:cNvSpPr>
            <a:spLocks noGrp="1"/>
          </p:cNvSpPr>
          <p:nvPr>
            <p:ph idx="1"/>
          </p:nvPr>
        </p:nvSpPr>
        <p:spPr/>
        <p:txBody>
          <a:bodyPr>
            <a:normAutofit/>
          </a:bodyPr>
          <a:lstStyle/>
          <a:p>
            <a:pPr marL="0" lvl="0" indent="0" algn="ctr">
              <a:buNone/>
            </a:pPr>
            <a:r>
              <a:rPr lang="en-US" sz="1800" b="1" dirty="0">
                <a:latin typeface="Arial" panose="020B0604020202020204" pitchFamily="34" charset="0"/>
                <a:cs typeface="Arial" panose="020B0604020202020204" pitchFamily="34" charset="0"/>
              </a:rPr>
              <a:t>Event </a:t>
            </a:r>
            <a:r>
              <a:rPr lang="en-US" sz="1800" b="1" dirty="0" err="1" smtClean="0">
                <a:latin typeface="Arial" panose="020B0604020202020204" pitchFamily="34" charset="0"/>
                <a:cs typeface="Arial" panose="020B0604020202020204" pitchFamily="34" charset="0"/>
              </a:rPr>
              <a:t>jono</a:t>
            </a:r>
            <a:endParaRPr lang="en-US" sz="1800" b="1" dirty="0" smtClean="0">
              <a:latin typeface="Arial" panose="020B0604020202020204" pitchFamily="34" charset="0"/>
              <a:cs typeface="Arial" panose="020B0604020202020204" pitchFamily="34" charset="0"/>
            </a:endParaRPr>
          </a:p>
          <a:p>
            <a:pPr marL="0" lvl="0" indent="0" algn="ctr">
              <a:buNone/>
            </a:pPr>
            <a:endParaRPr lang="en-US" sz="1800" dirty="0" smtClean="0">
              <a:latin typeface="Arial" panose="020B0604020202020204" pitchFamily="34" charset="0"/>
              <a:cs typeface="Arial" panose="020B0604020202020204" pitchFamily="34" charset="0"/>
            </a:endParaRPr>
          </a:p>
          <a:p>
            <a:pPr lvl="0"/>
            <a:r>
              <a:rPr lang="en-US" sz="1200" dirty="0" err="1" smtClean="0">
                <a:latin typeface="Arial" panose="020B0604020202020204" pitchFamily="34" charset="0"/>
                <a:cs typeface="Arial" panose="020B0604020202020204" pitchFamily="34" charset="0"/>
              </a:rPr>
              <a:t>Käytetään</a:t>
            </a:r>
            <a:r>
              <a:rPr lang="en-US" sz="1200" dirty="0" smtClean="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tapahtuma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sanomien</a:t>
            </a:r>
            <a:r>
              <a:rPr lang="en-US" sz="1200" dirty="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vastaanottoon</a:t>
            </a:r>
            <a:endParaRPr lang="en-US" sz="1200" dirty="0" smtClean="0">
              <a:latin typeface="Arial" panose="020B0604020202020204" pitchFamily="34" charset="0"/>
              <a:cs typeface="Arial" panose="020B0604020202020204" pitchFamily="34" charset="0"/>
            </a:endParaRPr>
          </a:p>
          <a:p>
            <a:pPr lvl="0"/>
            <a:endParaRPr lang="fi-FI" sz="1200" dirty="0">
              <a:latin typeface="Arial" panose="020B0604020202020204" pitchFamily="34" charset="0"/>
              <a:cs typeface="Arial" panose="020B0604020202020204" pitchFamily="34" charset="0"/>
            </a:endParaRPr>
          </a:p>
          <a:p>
            <a:pPr lvl="0"/>
            <a:r>
              <a:rPr lang="fi-FI" sz="1200" dirty="0">
                <a:latin typeface="Arial" panose="020B0604020202020204" pitchFamily="34" charset="0"/>
                <a:cs typeface="Arial" panose="020B0604020202020204" pitchFamily="34" charset="0"/>
              </a:rPr>
              <a:t>Tapahtuma sanoma ilmoittaa että instrumentointitapahtuma on sattunut ja syyn, miksi jotain on </a:t>
            </a:r>
            <a:r>
              <a:rPr lang="fi-FI" sz="1200" dirty="0" smtClean="0">
                <a:latin typeface="Arial" panose="020B0604020202020204" pitchFamily="34" charset="0"/>
                <a:cs typeface="Arial" panose="020B0604020202020204" pitchFamily="34" charset="0"/>
              </a:rPr>
              <a:t>tapahtunut</a:t>
            </a:r>
          </a:p>
          <a:p>
            <a:pPr lvl="0"/>
            <a:endParaRPr lang="fi-FI" sz="1200" dirty="0">
              <a:latin typeface="Arial" panose="020B0604020202020204" pitchFamily="34" charset="0"/>
              <a:cs typeface="Arial" panose="020B0604020202020204" pitchFamily="34" charset="0"/>
            </a:endParaRPr>
          </a:p>
          <a:p>
            <a:pPr lvl="0"/>
            <a:r>
              <a:rPr lang="fi-FI" sz="1200" dirty="0">
                <a:latin typeface="Arial" panose="020B0604020202020204" pitchFamily="34" charset="0"/>
                <a:cs typeface="Arial" panose="020B0604020202020204" pitchFamily="34" charset="0"/>
              </a:rPr>
              <a:t>Edellytys on että instrumentointi on integroitu osaksi ohjelmistotuotetta ja lisätty datan keräys ja raportointi ohjelmiston </a:t>
            </a:r>
            <a:r>
              <a:rPr lang="fi-FI" sz="1200" dirty="0" smtClean="0">
                <a:latin typeface="Arial" panose="020B0604020202020204" pitchFamily="34" charset="0"/>
                <a:cs typeface="Arial" panose="020B0604020202020204" pitchFamily="34" charset="0"/>
              </a:rPr>
              <a:t>diagnostiikkatoiminnoiksi</a:t>
            </a:r>
          </a:p>
          <a:p>
            <a:pPr lvl="0"/>
            <a:endParaRPr lang="fi-FI" sz="1200" dirty="0">
              <a:latin typeface="Arial" panose="020B0604020202020204" pitchFamily="34" charset="0"/>
              <a:cs typeface="Arial" panose="020B0604020202020204" pitchFamily="34" charset="0"/>
            </a:endParaRPr>
          </a:p>
          <a:p>
            <a:pPr lvl="0"/>
            <a:r>
              <a:rPr lang="fi-FI" sz="1200" dirty="0">
                <a:latin typeface="Arial" panose="020B0604020202020204" pitchFamily="34" charset="0"/>
                <a:cs typeface="Arial" panose="020B0604020202020204" pitchFamily="34" charset="0"/>
              </a:rPr>
              <a:t>Kolme </a:t>
            </a:r>
            <a:r>
              <a:rPr lang="fi-FI" sz="1200" dirty="0" err="1">
                <a:latin typeface="Arial" panose="020B0604020202020204" pitchFamily="34" charset="0"/>
                <a:cs typeface="Arial" panose="020B0604020202020204" pitchFamily="34" charset="0"/>
              </a:rPr>
              <a:t>system</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administrointi</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event</a:t>
            </a:r>
            <a:r>
              <a:rPr lang="fi-FI" sz="1200" dirty="0">
                <a:latin typeface="Arial" panose="020B0604020202020204" pitchFamily="34" charset="0"/>
                <a:cs typeface="Arial" panose="020B0604020202020204" pitchFamily="34" charset="0"/>
              </a:rPr>
              <a:t> jonoa</a:t>
            </a:r>
          </a:p>
          <a:p>
            <a:pPr lvl="1"/>
            <a:r>
              <a:rPr lang="fi-FI" sz="1200" dirty="0">
                <a:latin typeface="Arial" panose="020B0604020202020204" pitchFamily="34" charset="0"/>
                <a:cs typeface="Arial" panose="020B0604020202020204" pitchFamily="34" charset="0"/>
              </a:rPr>
              <a:t>SYSTEM.ADMIN.QMGR.EVENTS</a:t>
            </a:r>
          </a:p>
          <a:p>
            <a:pPr lvl="1"/>
            <a:r>
              <a:rPr lang="fi-FI" sz="1200" dirty="0">
                <a:latin typeface="Arial" panose="020B0604020202020204" pitchFamily="34" charset="0"/>
                <a:cs typeface="Arial" panose="020B0604020202020204" pitchFamily="34" charset="0"/>
              </a:rPr>
              <a:t>SYSTEM.ADMIN.PERFM.EVENTS</a:t>
            </a:r>
          </a:p>
          <a:p>
            <a:pPr lvl="1"/>
            <a:r>
              <a:rPr lang="fi-FI" sz="1200" dirty="0">
                <a:latin typeface="Arial" panose="020B0604020202020204" pitchFamily="34" charset="0"/>
                <a:cs typeface="Arial" panose="020B0604020202020204" pitchFamily="34" charset="0"/>
              </a:rPr>
              <a:t>SYSTEM.ADMIN.CHANNEL.EVENTS</a:t>
            </a:r>
          </a:p>
        </p:txBody>
      </p:sp>
    </p:spTree>
    <p:extLst>
      <p:ext uri="{BB962C8B-B14F-4D97-AF65-F5344CB8AC3E}">
        <p14:creationId xmlns:p14="http://schemas.microsoft.com/office/powerpoint/2010/main" val="17070901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smtClean="0"/>
              <a:t>Jono</a:t>
            </a:r>
            <a:endParaRPr lang="fi-FI" dirty="0"/>
          </a:p>
        </p:txBody>
      </p:sp>
      <p:sp>
        <p:nvSpPr>
          <p:cNvPr id="3" name="Content Placeholder 2"/>
          <p:cNvSpPr>
            <a:spLocks noGrp="1"/>
          </p:cNvSpPr>
          <p:nvPr>
            <p:ph idx="1"/>
          </p:nvPr>
        </p:nvSpPr>
        <p:spPr/>
        <p:txBody>
          <a:bodyPr>
            <a:normAutofit/>
          </a:bodyPr>
          <a:lstStyle/>
          <a:p>
            <a:pPr marL="0" lvl="0" indent="0" algn="ctr">
              <a:buNone/>
            </a:pPr>
            <a:r>
              <a:rPr lang="fi-FI" sz="1800" b="1" dirty="0" err="1">
                <a:latin typeface="Arial" panose="020B0604020202020204" pitchFamily="34" charset="0"/>
                <a:cs typeface="Arial" panose="020B0604020202020204" pitchFamily="34" charset="0"/>
              </a:rPr>
              <a:t>Model</a:t>
            </a:r>
            <a:r>
              <a:rPr lang="fi-FI" sz="1800" b="1" dirty="0">
                <a:latin typeface="Arial" panose="020B0604020202020204" pitchFamily="34" charset="0"/>
                <a:cs typeface="Arial" panose="020B0604020202020204" pitchFamily="34" charset="0"/>
              </a:rPr>
              <a:t> </a:t>
            </a:r>
            <a:r>
              <a:rPr lang="fi-FI" sz="1800" b="1" dirty="0" smtClean="0">
                <a:latin typeface="Arial" panose="020B0604020202020204" pitchFamily="34" charset="0"/>
                <a:cs typeface="Arial" panose="020B0604020202020204" pitchFamily="34" charset="0"/>
              </a:rPr>
              <a:t>jono</a:t>
            </a:r>
          </a:p>
          <a:p>
            <a:pPr marL="0" lvl="0" indent="0" algn="ctr">
              <a:buNone/>
            </a:pPr>
            <a:endParaRPr lang="fi-FI" sz="1800" b="1" dirty="0">
              <a:latin typeface="Arial" panose="020B0604020202020204" pitchFamily="34" charset="0"/>
              <a:cs typeface="Arial" panose="020B0604020202020204" pitchFamily="34" charset="0"/>
            </a:endParaRPr>
          </a:p>
          <a:p>
            <a:pPr lvl="0"/>
            <a:r>
              <a:rPr lang="fi-FI" sz="1200" dirty="0" err="1" smtClean="0">
                <a:latin typeface="Arial" panose="020B0604020202020204" pitchFamily="34" charset="0"/>
                <a:cs typeface="Arial" panose="020B0604020202020204" pitchFamily="34" charset="0"/>
              </a:rPr>
              <a:t>Model</a:t>
            </a:r>
            <a:r>
              <a:rPr lang="fi-FI" sz="1200" dirty="0" smtClean="0">
                <a:latin typeface="Arial" panose="020B0604020202020204" pitchFamily="34" charset="0"/>
                <a:cs typeface="Arial" panose="020B0604020202020204" pitchFamily="34" charset="0"/>
              </a:rPr>
              <a:t> jono on </a:t>
            </a:r>
            <a:r>
              <a:rPr lang="fi-FI" sz="1200" dirty="0">
                <a:latin typeface="Arial" panose="020B0604020202020204" pitchFamily="34" charset="0"/>
                <a:cs typeface="Arial" panose="020B0604020202020204" pitchFamily="34" charset="0"/>
              </a:rPr>
              <a:t>malli jonka attribuuttien mukaan jonomanageri luo dynaamisen jonon. </a:t>
            </a:r>
            <a:r>
              <a:rPr lang="fi-FI" sz="1200" dirty="0" err="1">
                <a:latin typeface="Arial" panose="020B0604020202020204" pitchFamily="34" charset="0"/>
                <a:cs typeface="Arial" panose="020B0604020202020204" pitchFamily="34" charset="0"/>
              </a:rPr>
              <a:t>Model</a:t>
            </a:r>
            <a:r>
              <a:rPr lang="fi-FI" sz="1200" dirty="0">
                <a:latin typeface="Arial" panose="020B0604020202020204" pitchFamily="34" charset="0"/>
                <a:cs typeface="Arial" panose="020B0604020202020204" pitchFamily="34" charset="0"/>
              </a:rPr>
              <a:t> jono tarjoaa kätevän mahdollisuuden sovellukselle luoda jono vaatimuksesta</a:t>
            </a:r>
            <a:r>
              <a:rPr lang="fi-FI" sz="1200" dirty="0" smtClean="0">
                <a:latin typeface="Arial" panose="020B0604020202020204" pitchFamily="34" charset="0"/>
                <a:cs typeface="Arial" panose="020B0604020202020204" pitchFamily="34" charset="0"/>
              </a:rPr>
              <a:t>.</a:t>
            </a:r>
          </a:p>
          <a:p>
            <a:pPr lvl="0"/>
            <a:endParaRPr lang="fi-FI" sz="1200" dirty="0">
              <a:latin typeface="Arial" panose="020B0604020202020204" pitchFamily="34" charset="0"/>
              <a:cs typeface="Arial" panose="020B0604020202020204" pitchFamily="34" charset="0"/>
            </a:endParaRPr>
          </a:p>
          <a:p>
            <a:pPr lvl="0"/>
            <a:r>
              <a:rPr lang="fi-FI" sz="1200" dirty="0" err="1">
                <a:latin typeface="Arial" panose="020B0604020202020204" pitchFamily="34" charset="0"/>
                <a:cs typeface="Arial" panose="020B0604020202020204" pitchFamily="34" charset="0"/>
              </a:rPr>
              <a:t>Model</a:t>
            </a:r>
            <a:r>
              <a:rPr lang="fi-FI" sz="1200" dirty="0">
                <a:latin typeface="Arial" panose="020B0604020202020204" pitchFamily="34" charset="0"/>
                <a:cs typeface="Arial" panose="020B0604020202020204" pitchFamily="34" charset="0"/>
              </a:rPr>
              <a:t> jonolla ja </a:t>
            </a:r>
            <a:r>
              <a:rPr lang="fi-FI" sz="1200" dirty="0" err="1">
                <a:latin typeface="Arial" panose="020B0604020202020204" pitchFamily="34" charset="0"/>
                <a:cs typeface="Arial" panose="020B0604020202020204" pitchFamily="34" charset="0"/>
              </a:rPr>
              <a:t>local</a:t>
            </a:r>
            <a:r>
              <a:rPr lang="fi-FI" sz="1200" dirty="0">
                <a:latin typeface="Arial" panose="020B0604020202020204" pitchFamily="34" charset="0"/>
                <a:cs typeface="Arial" panose="020B0604020202020204" pitchFamily="34" charset="0"/>
              </a:rPr>
              <a:t> jonolla on samat attribuutit, mutta </a:t>
            </a:r>
            <a:r>
              <a:rPr lang="fi-FI" sz="1200" dirty="0" err="1">
                <a:latin typeface="Arial" panose="020B0604020202020204" pitchFamily="34" charset="0"/>
                <a:cs typeface="Arial" panose="020B0604020202020204" pitchFamily="34" charset="0"/>
              </a:rPr>
              <a:t>model-jonon</a:t>
            </a:r>
            <a:r>
              <a:rPr lang="fi-FI" sz="1200" dirty="0">
                <a:latin typeface="Arial" panose="020B0604020202020204" pitchFamily="34" charset="0"/>
                <a:cs typeface="Arial" panose="020B0604020202020204" pitchFamily="34" charset="0"/>
              </a:rPr>
              <a:t> määrityksissä määritellään onko luotava dynaaminen jono tilapäinen, vai pysyvä</a:t>
            </a:r>
            <a:r>
              <a:rPr lang="fi-FI" sz="1200" dirty="0" smtClean="0">
                <a:latin typeface="Arial" panose="020B0604020202020204" pitchFamily="34" charset="0"/>
                <a:cs typeface="Arial" panose="020B0604020202020204" pitchFamily="34" charset="0"/>
              </a:rPr>
              <a:t>.</a:t>
            </a:r>
          </a:p>
          <a:p>
            <a:pPr lvl="0"/>
            <a:endParaRPr lang="fi-FI" sz="1200" dirty="0">
              <a:latin typeface="Arial" panose="020B0604020202020204" pitchFamily="34" charset="0"/>
              <a:cs typeface="Arial" panose="020B0604020202020204" pitchFamily="34" charset="0"/>
            </a:endParaRPr>
          </a:p>
          <a:p>
            <a:pPr lvl="0"/>
            <a:r>
              <a:rPr lang="fi-FI" sz="1200" dirty="0">
                <a:latin typeface="Arial" panose="020B0604020202020204" pitchFamily="34" charset="0"/>
                <a:cs typeface="Arial" panose="020B0604020202020204" pitchFamily="34" charset="0"/>
              </a:rPr>
              <a:t>Pysyvä ( </a:t>
            </a:r>
            <a:r>
              <a:rPr lang="fi-FI" sz="1200" dirty="0" err="1">
                <a:latin typeface="Arial" panose="020B0604020202020204" pitchFamily="34" charset="0"/>
                <a:cs typeface="Arial" panose="020B0604020202020204" pitchFamily="34" charset="0"/>
              </a:rPr>
              <a:t>permanent</a:t>
            </a:r>
            <a:r>
              <a:rPr lang="fi-FI" sz="1200" dirty="0">
                <a:latin typeface="Arial" panose="020B0604020202020204" pitchFamily="34" charset="0"/>
                <a:cs typeface="Arial" panose="020B0604020202020204" pitchFamily="34" charset="0"/>
              </a:rPr>
              <a:t>) jono selviytyy </a:t>
            </a:r>
            <a:r>
              <a:rPr lang="fi-FI" sz="1200" dirty="0" err="1">
                <a:latin typeface="Arial" panose="020B0604020202020204" pitchFamily="34" charset="0"/>
                <a:cs typeface="Arial" panose="020B0604020202020204" pitchFamily="34" charset="0"/>
              </a:rPr>
              <a:t>jonomanaagerin</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restartista</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temporary</a:t>
            </a:r>
            <a:r>
              <a:rPr lang="fi-FI" sz="1200" dirty="0">
                <a:latin typeface="Arial" panose="020B0604020202020204" pitchFamily="34" charset="0"/>
                <a:cs typeface="Arial" panose="020B0604020202020204" pitchFamily="34" charset="0"/>
              </a:rPr>
              <a:t> jono ei selviä</a:t>
            </a:r>
          </a:p>
          <a:p>
            <a:endParaRPr lang="fi-FI" sz="1200" dirty="0"/>
          </a:p>
        </p:txBody>
      </p:sp>
    </p:spTree>
    <p:extLst>
      <p:ext uri="{BB962C8B-B14F-4D97-AF65-F5344CB8AC3E}">
        <p14:creationId xmlns:p14="http://schemas.microsoft.com/office/powerpoint/2010/main" val="30722227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b="1" dirty="0" smtClean="0"/>
              <a:t>Jono</a:t>
            </a:r>
            <a:r>
              <a:rPr lang="fi-FI" dirty="0"/>
              <a:t/>
            </a:r>
            <a:br>
              <a:rPr lang="fi-FI" dirty="0"/>
            </a:br>
            <a:endParaRPr lang="fi-FI" dirty="0"/>
          </a:p>
        </p:txBody>
      </p:sp>
      <p:sp>
        <p:nvSpPr>
          <p:cNvPr id="3" name="Content Placeholder 2"/>
          <p:cNvSpPr>
            <a:spLocks noGrp="1"/>
          </p:cNvSpPr>
          <p:nvPr>
            <p:ph idx="1"/>
          </p:nvPr>
        </p:nvSpPr>
        <p:spPr/>
        <p:txBody>
          <a:bodyPr/>
          <a:lstStyle/>
          <a:p>
            <a:pPr marL="0" lvl="0" indent="0" algn="ctr">
              <a:buNone/>
            </a:pPr>
            <a:r>
              <a:rPr lang="fi-FI" sz="1800" b="1" dirty="0" err="1">
                <a:latin typeface="Arial" panose="020B0604020202020204" pitchFamily="34" charset="0"/>
                <a:cs typeface="Arial" panose="020B0604020202020204" pitchFamily="34" charset="0"/>
              </a:rPr>
              <a:t>Dead</a:t>
            </a:r>
            <a:r>
              <a:rPr lang="fi-FI" sz="1800" b="1" dirty="0">
                <a:latin typeface="Arial" panose="020B0604020202020204" pitchFamily="34" charset="0"/>
                <a:cs typeface="Arial" panose="020B0604020202020204" pitchFamily="34" charset="0"/>
              </a:rPr>
              <a:t> </a:t>
            </a:r>
            <a:r>
              <a:rPr lang="fi-FI" sz="1800" b="1" dirty="0" err="1">
                <a:latin typeface="Arial" panose="020B0604020202020204" pitchFamily="34" charset="0"/>
                <a:cs typeface="Arial" panose="020B0604020202020204" pitchFamily="34" charset="0"/>
              </a:rPr>
              <a:t>Letter</a:t>
            </a:r>
            <a:r>
              <a:rPr lang="fi-FI" sz="1800" b="1" dirty="0">
                <a:latin typeface="Arial" panose="020B0604020202020204" pitchFamily="34" charset="0"/>
                <a:cs typeface="Arial" panose="020B0604020202020204" pitchFamily="34" charset="0"/>
              </a:rPr>
              <a:t> </a:t>
            </a:r>
            <a:r>
              <a:rPr lang="fi-FI" sz="1800" b="1" dirty="0" smtClean="0">
                <a:latin typeface="Arial" panose="020B0604020202020204" pitchFamily="34" charset="0"/>
                <a:cs typeface="Arial" panose="020B0604020202020204" pitchFamily="34" charset="0"/>
              </a:rPr>
              <a:t>Queue</a:t>
            </a:r>
          </a:p>
          <a:p>
            <a:pPr marL="0" lvl="0" indent="0" algn="ctr">
              <a:buNone/>
            </a:pPr>
            <a:endParaRPr lang="fi-FI" sz="1800" dirty="0" smtClean="0">
              <a:latin typeface="Arial" panose="020B0604020202020204" pitchFamily="34" charset="0"/>
              <a:cs typeface="Arial" panose="020B0604020202020204" pitchFamily="34" charset="0"/>
            </a:endParaRPr>
          </a:p>
          <a:p>
            <a:pPr lvl="0"/>
            <a:r>
              <a:rPr lang="fi-FI" sz="1200" dirty="0" smtClean="0">
                <a:latin typeface="Arial" panose="020B0604020202020204" pitchFamily="34" charset="0"/>
                <a:cs typeface="Arial" panose="020B0604020202020204" pitchFamily="34" charset="0"/>
              </a:rPr>
              <a:t>Jonomanageri </a:t>
            </a:r>
            <a:r>
              <a:rPr lang="fi-FI" sz="1200" dirty="0">
                <a:latin typeface="Arial" panose="020B0604020202020204" pitchFamily="34" charset="0"/>
                <a:cs typeface="Arial" panose="020B0604020202020204" pitchFamily="34" charset="0"/>
              </a:rPr>
              <a:t>laittaa sanoman </a:t>
            </a:r>
            <a:r>
              <a:rPr lang="fi-FI" sz="1200" dirty="0" err="1">
                <a:latin typeface="Arial" panose="020B0604020202020204" pitchFamily="34" charset="0"/>
                <a:cs typeface="Arial" panose="020B0604020202020204" pitchFamily="34" charset="0"/>
              </a:rPr>
              <a:t>dead</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letter</a:t>
            </a:r>
            <a:r>
              <a:rPr lang="fi-FI" sz="1200" dirty="0">
                <a:latin typeface="Arial" panose="020B0604020202020204" pitchFamily="34" charset="0"/>
                <a:cs typeface="Arial" panose="020B0604020202020204" pitchFamily="34" charset="0"/>
              </a:rPr>
              <a:t> – jonoon siinä tapauksessa että sitä ei voida laittaa minnekään </a:t>
            </a:r>
            <a:r>
              <a:rPr lang="fi-FI" sz="1200" dirty="0" smtClean="0">
                <a:latin typeface="Arial" panose="020B0604020202020204" pitchFamily="34" charset="0"/>
                <a:cs typeface="Arial" panose="020B0604020202020204" pitchFamily="34" charset="0"/>
              </a:rPr>
              <a:t>muualle</a:t>
            </a:r>
            <a:r>
              <a:rPr lang="fi-FI" sz="1200" dirty="0" smtClean="0">
                <a:latin typeface="Arial" panose="020B0604020202020204" pitchFamily="34" charset="0"/>
                <a:cs typeface="Arial" panose="020B0604020202020204" pitchFamily="34" charset="0"/>
              </a:rPr>
              <a:t>.</a:t>
            </a:r>
          </a:p>
          <a:p>
            <a:pPr marL="0" lvl="0" indent="0">
              <a:buNone/>
            </a:pPr>
            <a:endParaRPr lang="fi-FI" sz="1200" dirty="0">
              <a:latin typeface="Arial" panose="020B0604020202020204" pitchFamily="34" charset="0"/>
              <a:cs typeface="Arial" panose="020B0604020202020204" pitchFamily="34" charset="0"/>
            </a:endParaRPr>
          </a:p>
          <a:p>
            <a:pPr lvl="0"/>
            <a:r>
              <a:rPr lang="fi-FI" sz="1200" dirty="0" err="1">
                <a:latin typeface="Arial" panose="020B0604020202020204" pitchFamily="34" charset="0"/>
                <a:cs typeface="Arial" panose="020B0604020202020204" pitchFamily="34" charset="0"/>
              </a:rPr>
              <a:t>Optionaalinen</a:t>
            </a:r>
            <a:r>
              <a:rPr lang="fi-FI" sz="1200" dirty="0">
                <a:latin typeface="Arial" panose="020B0604020202020204" pitchFamily="34" charset="0"/>
                <a:cs typeface="Arial" panose="020B0604020202020204" pitchFamily="34" charset="0"/>
              </a:rPr>
              <a:t>, mutta tulee määritellä jokaiselle jonomanagerille, että on paikka minne sanomat joille ei ole muuta osoitetta voidaan </a:t>
            </a:r>
            <a:r>
              <a:rPr lang="fi-FI" sz="1200" dirty="0" smtClean="0">
                <a:latin typeface="Arial" panose="020B0604020202020204" pitchFamily="34" charset="0"/>
                <a:cs typeface="Arial" panose="020B0604020202020204" pitchFamily="34" charset="0"/>
              </a:rPr>
              <a:t>laittaa.</a:t>
            </a:r>
            <a:endParaRPr lang="fi-FI" sz="1200" dirty="0">
              <a:latin typeface="Arial" panose="020B0604020202020204" pitchFamily="34" charset="0"/>
              <a:cs typeface="Arial" panose="020B0604020202020204" pitchFamily="34" charset="0"/>
            </a:endParaRPr>
          </a:p>
          <a:p>
            <a:endParaRPr lang="fi-FI" dirty="0"/>
          </a:p>
        </p:txBody>
      </p:sp>
    </p:spTree>
    <p:extLst>
      <p:ext uri="{BB962C8B-B14F-4D97-AF65-F5344CB8AC3E}">
        <p14:creationId xmlns:p14="http://schemas.microsoft.com/office/powerpoint/2010/main" val="306191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Tehtävä </a:t>
            </a:r>
            <a:endParaRPr lang="fi-FI" dirty="0"/>
          </a:p>
        </p:txBody>
      </p:sp>
      <p:sp>
        <p:nvSpPr>
          <p:cNvPr id="3" name="Content Placeholder 2"/>
          <p:cNvSpPr>
            <a:spLocks noGrp="1"/>
          </p:cNvSpPr>
          <p:nvPr>
            <p:ph idx="1"/>
          </p:nvPr>
        </p:nvSpPr>
        <p:spPr/>
        <p:txBody>
          <a:bodyPr/>
          <a:lstStyle/>
          <a:p>
            <a:r>
              <a:rPr lang="fi-FI" dirty="0" smtClean="0"/>
              <a:t>Keksi esimerkki alias - jonon käytöstä</a:t>
            </a:r>
          </a:p>
          <a:p>
            <a:r>
              <a:rPr lang="fi-FI" dirty="0" smtClean="0"/>
              <a:t>Miksi transmission jono on syytä määritellä niin että sinne mahtuu paljon, esimerkiksi 10 000 sanomaa ?</a:t>
            </a:r>
          </a:p>
          <a:p>
            <a:pPr marL="0" indent="0">
              <a:buNone/>
            </a:pPr>
            <a:endParaRPr lang="fi-FI" dirty="0"/>
          </a:p>
        </p:txBody>
      </p:sp>
    </p:spTree>
    <p:extLst>
      <p:ext uri="{BB962C8B-B14F-4D97-AF65-F5344CB8AC3E}">
        <p14:creationId xmlns:p14="http://schemas.microsoft.com/office/powerpoint/2010/main" val="10097347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Tunnit</a:t>
            </a:r>
            <a:r>
              <a:rPr lang="en-US" dirty="0" smtClean="0"/>
              <a:t> 9-10 </a:t>
            </a:r>
            <a:r>
              <a:rPr lang="en-US" b="1" dirty="0" err="1" smtClean="0"/>
              <a:t>Jonomanageri</a:t>
            </a:r>
            <a:r>
              <a:rPr lang="fi-FI" dirty="0"/>
              <a:t/>
            </a:r>
            <a:br>
              <a:rPr lang="fi-FI" dirty="0"/>
            </a:br>
            <a:endParaRPr lang="fi-FI" dirty="0"/>
          </a:p>
        </p:txBody>
      </p:sp>
      <p:sp>
        <p:nvSpPr>
          <p:cNvPr id="3" name="Content Placeholder 2"/>
          <p:cNvSpPr>
            <a:spLocks noGrp="1"/>
          </p:cNvSpPr>
          <p:nvPr>
            <p:ph idx="1"/>
          </p:nvPr>
        </p:nvSpPr>
        <p:spPr/>
        <p:txBody>
          <a:bodyPr>
            <a:normAutofit/>
          </a:bodyPr>
          <a:lstStyle/>
          <a:p>
            <a:r>
              <a:rPr lang="fi-FI" sz="1200" dirty="0">
                <a:latin typeface="Arial" panose="020B0604020202020204" pitchFamily="34" charset="0"/>
                <a:cs typeface="Arial" panose="020B0604020202020204" pitchFamily="34" charset="0"/>
              </a:rPr>
              <a:t>Jonomanageri ( Queue </a:t>
            </a:r>
            <a:r>
              <a:rPr lang="fi-FI" sz="1200" dirty="0" err="1">
                <a:latin typeface="Arial" panose="020B0604020202020204" pitchFamily="34" charset="0"/>
                <a:cs typeface="Arial" panose="020B0604020202020204" pitchFamily="34" charset="0"/>
              </a:rPr>
              <a:t>Manager</a:t>
            </a:r>
            <a:r>
              <a:rPr lang="fi-FI" sz="1200" dirty="0">
                <a:latin typeface="Arial" panose="020B0604020202020204" pitchFamily="34" charset="0"/>
                <a:cs typeface="Arial" panose="020B0604020202020204" pitchFamily="34" charset="0"/>
              </a:rPr>
              <a:t>) on jonottamalla toteutettavan sanomanvälityksen pääkomponentti ja </a:t>
            </a:r>
            <a:r>
              <a:rPr lang="fi-FI" sz="1200" dirty="0" smtClean="0">
                <a:latin typeface="Arial" panose="020B0604020202020204" pitchFamily="34" charset="0"/>
                <a:cs typeface="Arial" panose="020B0604020202020204" pitchFamily="34" charset="0"/>
              </a:rPr>
              <a:t>solmukohta. Jonomanageri tarjoaa sovelluksille sanomanvälitys- ja jonotuspalvelun läpi sanomanvälitysrajapinnan ohjelmakutsujen (</a:t>
            </a:r>
            <a:r>
              <a:rPr lang="fi-FI" sz="1200" i="1" dirty="0" smtClean="0">
                <a:latin typeface="Arial" panose="020B0604020202020204" pitchFamily="34" charset="0"/>
                <a:cs typeface="Arial" panose="020B0604020202020204" pitchFamily="34" charset="0"/>
              </a:rPr>
              <a:t>Message Queue </a:t>
            </a:r>
            <a:r>
              <a:rPr lang="fi-FI" sz="1200" i="1" dirty="0" err="1" smtClean="0">
                <a:latin typeface="Arial" panose="020B0604020202020204" pitchFamily="34" charset="0"/>
                <a:cs typeface="Arial" panose="020B0604020202020204" pitchFamily="34" charset="0"/>
              </a:rPr>
              <a:t>Interface</a:t>
            </a:r>
            <a:r>
              <a:rPr lang="fi-FI" sz="1200" i="1" dirty="0" smtClean="0">
                <a:latin typeface="Arial" panose="020B0604020202020204" pitchFamily="34" charset="0"/>
                <a:cs typeface="Arial" panose="020B0604020202020204" pitchFamily="34" charset="0"/>
              </a:rPr>
              <a:t> (MQI)</a:t>
            </a:r>
            <a:r>
              <a:rPr lang="fi-FI" sz="1200" dirty="0" smtClean="0">
                <a:latin typeface="Arial" panose="020B0604020202020204" pitchFamily="34" charset="0"/>
                <a:cs typeface="Arial" panose="020B0604020202020204" pitchFamily="34" charset="0"/>
              </a:rPr>
              <a:t>.</a:t>
            </a:r>
          </a:p>
          <a:p>
            <a:endParaRPr lang="fi-FI" sz="1200" dirty="0" smtClean="0">
              <a:latin typeface="Arial" panose="020B0604020202020204" pitchFamily="34" charset="0"/>
              <a:cs typeface="Arial" panose="020B0604020202020204" pitchFamily="34" charset="0"/>
            </a:endParaRPr>
          </a:p>
          <a:p>
            <a:r>
              <a:rPr lang="fi-FI" sz="1200" dirty="0" smtClean="0">
                <a:latin typeface="Arial" panose="020B0604020202020204" pitchFamily="34" charset="0"/>
                <a:cs typeface="Arial" panose="020B0604020202020204" pitchFamily="34" charset="0"/>
              </a:rPr>
              <a:t>Jonomanageri on vastuussa sanomien reitityksestä oikeaan osoitteeseen. Samalle palvelimelle voidaan perustaa useampi jonomanageri, tai jonomanagerit voivat sijaita verkkopalvelimilla ja toimia eri käyttöjärjestelmissä ja eri tuotealustoilla. </a:t>
            </a:r>
            <a:endParaRPr lang="fi-FI" sz="1200" dirty="0" smtClean="0">
              <a:latin typeface="Arial" panose="020B0604020202020204" pitchFamily="34" charset="0"/>
              <a:cs typeface="Arial" panose="020B0604020202020204" pitchFamily="34" charset="0"/>
            </a:endParaRPr>
          </a:p>
          <a:p>
            <a:endParaRPr lang="fi-FI" sz="1200" dirty="0" smtClean="0">
              <a:latin typeface="Arial" panose="020B0604020202020204" pitchFamily="34" charset="0"/>
              <a:cs typeface="Arial" panose="020B0604020202020204" pitchFamily="34" charset="0"/>
            </a:endParaRPr>
          </a:p>
          <a:p>
            <a:r>
              <a:rPr lang="fi-FI" sz="1200" dirty="0" smtClean="0">
                <a:latin typeface="Arial" panose="020B0604020202020204" pitchFamily="34" charset="0"/>
                <a:cs typeface="Arial" panose="020B0604020202020204" pitchFamily="34" charset="0"/>
              </a:rPr>
              <a:t>Jonomanageri takaa sanomien luotettavan reitittämisen. Jonomanageri omistaa sanomanvälityksessä käytettävät objektit, kuten jonot, kanavat, prosessit jne</a:t>
            </a:r>
            <a:r>
              <a:rPr lang="fi-FI" sz="1200" dirty="0" smtClean="0">
                <a:latin typeface="Arial" panose="020B0604020202020204" pitchFamily="34" charset="0"/>
                <a:cs typeface="Arial" panose="020B0604020202020204" pitchFamily="34" charset="0"/>
              </a:rPr>
              <a:t>.</a:t>
            </a:r>
          </a:p>
          <a:p>
            <a:endParaRPr lang="fi-FI" sz="1200" dirty="0" smtClean="0">
              <a:latin typeface="Arial" panose="020B0604020202020204" pitchFamily="34" charset="0"/>
              <a:cs typeface="Arial" panose="020B0604020202020204" pitchFamily="34" charset="0"/>
            </a:endParaRPr>
          </a:p>
          <a:p>
            <a:r>
              <a:rPr lang="fi-FI" sz="1200" dirty="0" smtClean="0">
                <a:latin typeface="Arial" panose="020B0604020202020204" pitchFamily="34" charset="0"/>
                <a:cs typeface="Arial" panose="020B0604020202020204" pitchFamily="34" charset="0"/>
              </a:rPr>
              <a:t>Jonomanageri selviää esimerkiksi palvelimen kaatumisesta ja hallitsee business-kriittistä dataa joka reititetään läpi sanomanvälitysverkon. </a:t>
            </a:r>
          </a:p>
          <a:p>
            <a:endParaRPr lang="fi-FI" sz="1200" dirty="0">
              <a:latin typeface="Arial" panose="020B0604020202020204" pitchFamily="34" charset="0"/>
              <a:cs typeface="Arial" panose="020B0604020202020204" pitchFamily="34" charset="0"/>
            </a:endParaRPr>
          </a:p>
          <a:p>
            <a:endParaRPr lang="fi-FI" sz="1200" dirty="0" smtClean="0">
              <a:latin typeface="Arial" panose="020B0604020202020204" pitchFamily="34" charset="0"/>
              <a:cs typeface="Arial" panose="020B0604020202020204" pitchFamily="34" charset="0"/>
            </a:endParaRPr>
          </a:p>
          <a:p>
            <a:endParaRPr lang="fi-FI" sz="1200" dirty="0" smtClean="0">
              <a:latin typeface="Arial" panose="020B0604020202020204" pitchFamily="34" charset="0"/>
              <a:cs typeface="Arial" panose="020B0604020202020204" pitchFamily="34" charset="0"/>
            </a:endParaRPr>
          </a:p>
          <a:p>
            <a:endParaRPr lang="fi-FI" sz="1200" dirty="0">
              <a:latin typeface="Arial" panose="020B0604020202020204" pitchFamily="34" charset="0"/>
              <a:cs typeface="Arial" panose="020B0604020202020204"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514982" y="4437112"/>
            <a:ext cx="5434107" cy="2289864"/>
          </a:xfrm>
          <a:prstGeom prst="rect">
            <a:avLst/>
          </a:prstGeom>
          <a:noFill/>
          <a:ln>
            <a:noFill/>
          </a:ln>
        </p:spPr>
      </p:pic>
    </p:spTree>
    <p:extLst>
      <p:ext uri="{BB962C8B-B14F-4D97-AF65-F5344CB8AC3E}">
        <p14:creationId xmlns:p14="http://schemas.microsoft.com/office/powerpoint/2010/main" val="42555181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Jonomanageri</a:t>
            </a:r>
            <a:endParaRPr lang="fi-FI" dirty="0"/>
          </a:p>
        </p:txBody>
      </p:sp>
      <p:sp>
        <p:nvSpPr>
          <p:cNvPr id="3" name="Content Placeholder 2"/>
          <p:cNvSpPr>
            <a:spLocks noGrp="1"/>
          </p:cNvSpPr>
          <p:nvPr>
            <p:ph idx="1"/>
          </p:nvPr>
        </p:nvSpPr>
        <p:spPr>
          <a:xfrm>
            <a:off x="467544" y="1196752"/>
            <a:ext cx="8229600" cy="4525963"/>
          </a:xfrm>
        </p:spPr>
        <p:txBody>
          <a:bodyPr>
            <a:normAutofit/>
          </a:bodyPr>
          <a:lstStyle/>
          <a:p>
            <a:r>
              <a:rPr lang="fi-FI" sz="1200" dirty="0">
                <a:latin typeface="Arial" panose="020B0604020202020204" pitchFamily="34" charset="0"/>
                <a:cs typeface="Arial" panose="020B0604020202020204" pitchFamily="34" charset="0"/>
              </a:rPr>
              <a:t>Katkotilanteessa, kuten palvelimen kaatuessa, laiterikossa tai sähkökatkossa sanomat voidaan eheyttää. Eheytys tapahtuu kun jonomanageri </a:t>
            </a:r>
            <a:r>
              <a:rPr lang="fi-FI" sz="1200" dirty="0" err="1" smtClean="0">
                <a:latin typeface="Arial" panose="020B0604020202020204" pitchFamily="34" charset="0"/>
                <a:cs typeface="Arial" panose="020B0604020202020204" pitchFamily="34" charset="0"/>
              </a:rPr>
              <a:t>restartataan</a:t>
            </a:r>
            <a:r>
              <a:rPr lang="fi-FI" sz="1200" dirty="0" smtClean="0">
                <a:latin typeface="Arial" panose="020B0604020202020204" pitchFamily="34" charset="0"/>
                <a:cs typeface="Arial" panose="020B0604020202020204" pitchFamily="34" charset="0"/>
              </a:rPr>
              <a:t> </a:t>
            </a:r>
            <a:r>
              <a:rPr lang="fi-FI" sz="1200" dirty="0">
                <a:latin typeface="Arial" panose="020B0604020202020204" pitchFamily="34" charset="0"/>
                <a:cs typeface="Arial" panose="020B0604020202020204" pitchFamily="34" charset="0"/>
              </a:rPr>
              <a:t>ja transaktiot palautetaan samaan tilaan jossa ne olivat ennen katkoa</a:t>
            </a:r>
            <a:r>
              <a:rPr lang="fi-FI" sz="1200" dirty="0" smtClean="0">
                <a:latin typeface="Arial" panose="020B0604020202020204" pitchFamily="34" charset="0"/>
                <a:cs typeface="Arial" panose="020B0604020202020204" pitchFamily="34" charset="0"/>
              </a:rPr>
              <a:t>.</a:t>
            </a:r>
          </a:p>
          <a:p>
            <a:endParaRPr lang="fi-FI" sz="1200" dirty="0">
              <a:latin typeface="Arial" panose="020B0604020202020204" pitchFamily="34" charset="0"/>
              <a:cs typeface="Arial" panose="020B0604020202020204" pitchFamily="34" charset="0"/>
            </a:endParaRPr>
          </a:p>
          <a:p>
            <a:r>
              <a:rPr lang="fi-FI" sz="1200" dirty="0">
                <a:latin typeface="Arial" panose="020B0604020202020204" pitchFamily="34" charset="0"/>
                <a:cs typeface="Arial" panose="020B0604020202020204" pitchFamily="34" charset="0"/>
              </a:rPr>
              <a:t>Jonomanagerit kytkeytyvät toisiinsa loogisten kanavien kautta verkon yli, esimerkiksi TCP/IP protokollaa käyttäen</a:t>
            </a:r>
            <a:r>
              <a:rPr lang="fi-FI" sz="1200" dirty="0" smtClean="0">
                <a:latin typeface="Arial" panose="020B0604020202020204" pitchFamily="34" charset="0"/>
                <a:cs typeface="Arial" panose="020B0604020202020204" pitchFamily="34" charset="0"/>
              </a:rPr>
              <a:t>.</a:t>
            </a:r>
          </a:p>
          <a:p>
            <a:endParaRPr lang="fi-FI" sz="1200" dirty="0" smtClean="0">
              <a:latin typeface="Arial" panose="020B0604020202020204" pitchFamily="34" charset="0"/>
              <a:cs typeface="Arial" panose="020B0604020202020204" pitchFamily="34" charset="0"/>
            </a:endParaRPr>
          </a:p>
          <a:p>
            <a:r>
              <a:rPr lang="fi-FI" sz="1200" dirty="0" smtClean="0">
                <a:latin typeface="Arial" panose="020B0604020202020204" pitchFamily="34" charset="0"/>
                <a:cs typeface="Arial" panose="020B0604020202020204" pitchFamily="34" charset="0"/>
              </a:rPr>
              <a:t>Sanomat </a:t>
            </a:r>
            <a:r>
              <a:rPr lang="fi-FI" sz="1200" dirty="0">
                <a:latin typeface="Arial" panose="020B0604020202020204" pitchFamily="34" charset="0"/>
                <a:cs typeface="Arial" panose="020B0604020202020204" pitchFamily="34" charset="0"/>
              </a:rPr>
              <a:t>reitittyvät automaattisesti jonoista kanavia pitkin jonomanagerista toiselle. </a:t>
            </a:r>
            <a:endParaRPr lang="fi-FI" sz="1200" dirty="0" smtClean="0">
              <a:latin typeface="Arial" panose="020B0604020202020204" pitchFamily="34" charset="0"/>
              <a:cs typeface="Arial" panose="020B0604020202020204" pitchFamily="34" charset="0"/>
            </a:endParaRPr>
          </a:p>
          <a:p>
            <a:endParaRPr lang="fi-FI" sz="1200" dirty="0" smtClean="0">
              <a:latin typeface="Arial" panose="020B0604020202020204" pitchFamily="34" charset="0"/>
              <a:cs typeface="Arial" panose="020B0604020202020204" pitchFamily="34" charset="0"/>
            </a:endParaRPr>
          </a:p>
          <a:p>
            <a:r>
              <a:rPr lang="fi-FI" sz="1200" dirty="0" smtClean="0">
                <a:latin typeface="Arial" panose="020B0604020202020204" pitchFamily="34" charset="0"/>
                <a:cs typeface="Arial" panose="020B0604020202020204" pitchFamily="34" charset="0"/>
              </a:rPr>
              <a:t>Muutokset </a:t>
            </a:r>
            <a:r>
              <a:rPr lang="fi-FI" sz="1200" dirty="0">
                <a:latin typeface="Arial" panose="020B0604020202020204" pitchFamily="34" charset="0"/>
                <a:cs typeface="Arial" panose="020B0604020202020204" pitchFamily="34" charset="0"/>
              </a:rPr>
              <a:t>sanomanvälitysverkossa ovat näkymättömiä verkkoon liitetyille sovelluksille. </a:t>
            </a:r>
            <a:endParaRPr lang="fi-FI" sz="1200" dirty="0" smtClean="0">
              <a:latin typeface="Arial" panose="020B0604020202020204" pitchFamily="34" charset="0"/>
              <a:cs typeface="Arial" panose="020B0604020202020204" pitchFamily="34" charset="0"/>
            </a:endParaRPr>
          </a:p>
          <a:p>
            <a:endParaRPr lang="fi-FI" sz="1200" dirty="0" smtClean="0">
              <a:latin typeface="Arial" panose="020B0604020202020204" pitchFamily="34" charset="0"/>
              <a:cs typeface="Arial" panose="020B0604020202020204" pitchFamily="34" charset="0"/>
            </a:endParaRPr>
          </a:p>
          <a:p>
            <a:r>
              <a:rPr lang="fi-FI" sz="1200" dirty="0" smtClean="0">
                <a:latin typeface="Arial" panose="020B0604020202020204" pitchFamily="34" charset="0"/>
                <a:cs typeface="Arial" panose="020B0604020202020204" pitchFamily="34" charset="0"/>
              </a:rPr>
              <a:t>Sanomia lähettävä sovellus siirretään eri palvelimelle</a:t>
            </a:r>
            <a:r>
              <a:rPr lang="fi-FI" sz="1200" dirty="0">
                <a:latin typeface="Arial" panose="020B0604020202020204" pitchFamily="34" charset="0"/>
                <a:cs typeface="Arial" panose="020B0604020202020204" pitchFamily="34" charset="0"/>
              </a:rPr>
              <a:t>, reititysmuutokset eivät vaikuta sanomia lähettävän jonomanagerin toimintaan, eikä lähettävään jonomanageriin tai sovellukseen tarvitse tehdä mitään muutoksia</a:t>
            </a:r>
            <a:r>
              <a:rPr lang="fi-FI" sz="1200" dirty="0" smtClean="0">
                <a:latin typeface="Arial" panose="020B0604020202020204" pitchFamily="34" charset="0"/>
                <a:cs typeface="Arial" panose="020B0604020202020204" pitchFamily="34" charset="0"/>
              </a:rPr>
              <a:t>.</a:t>
            </a:r>
          </a:p>
          <a:p>
            <a:endParaRPr lang="fi-FI" sz="1200" dirty="0">
              <a:latin typeface="Arial" panose="020B0604020202020204" pitchFamily="34" charset="0"/>
              <a:cs typeface="Arial" panose="020B0604020202020204" pitchFamily="34" charset="0"/>
            </a:endParaRPr>
          </a:p>
          <a:p>
            <a:r>
              <a:rPr lang="fi-FI" sz="1200" dirty="0">
                <a:latin typeface="Arial" panose="020B0604020202020204" pitchFamily="34" charset="0"/>
                <a:cs typeface="Arial" panose="020B0604020202020204" pitchFamily="34" charset="0"/>
              </a:rPr>
              <a:t>Jonomanageri </a:t>
            </a:r>
            <a:r>
              <a:rPr lang="fi-FI" sz="1200" dirty="0" err="1">
                <a:latin typeface="Arial" panose="020B0604020202020204" pitchFamily="34" charset="0"/>
                <a:cs typeface="Arial" panose="020B0604020202020204" pitchFamily="34" charset="0"/>
              </a:rPr>
              <a:t>logittaa</a:t>
            </a:r>
            <a:r>
              <a:rPr lang="fi-FI" sz="1200" dirty="0">
                <a:latin typeface="Arial" panose="020B0604020202020204" pitchFamily="34" charset="0"/>
                <a:cs typeface="Arial" panose="020B0604020202020204" pitchFamily="34" charset="0"/>
              </a:rPr>
              <a:t> kaiken aktiviteetin jonoista tekemällä kirjausketjun (</a:t>
            </a:r>
            <a:r>
              <a:rPr lang="fi-FI" sz="1200" i="1" dirty="0" err="1">
                <a:latin typeface="Arial" panose="020B0604020202020204" pitchFamily="34" charset="0"/>
                <a:cs typeface="Arial" panose="020B0604020202020204" pitchFamily="34" charset="0"/>
              </a:rPr>
              <a:t>audit</a:t>
            </a:r>
            <a:r>
              <a:rPr lang="fi-FI" sz="1200" i="1" dirty="0">
                <a:latin typeface="Arial" panose="020B0604020202020204" pitchFamily="34" charset="0"/>
                <a:cs typeface="Arial" panose="020B0604020202020204" pitchFamily="34" charset="0"/>
              </a:rPr>
              <a:t> </a:t>
            </a:r>
            <a:r>
              <a:rPr lang="fi-FI" sz="1200" i="1" dirty="0" err="1">
                <a:latin typeface="Arial" panose="020B0604020202020204" pitchFamily="34" charset="0"/>
                <a:cs typeface="Arial" panose="020B0604020202020204" pitchFamily="34" charset="0"/>
              </a:rPr>
              <a:t>trail</a:t>
            </a:r>
            <a:r>
              <a:rPr lang="fi-FI" sz="1200" i="1" dirty="0">
                <a:latin typeface="Arial" panose="020B0604020202020204" pitchFamily="34" charset="0"/>
                <a:cs typeface="Arial" panose="020B0604020202020204" pitchFamily="34" charset="0"/>
              </a:rPr>
              <a:t>). </a:t>
            </a:r>
            <a:endParaRPr lang="fi-FI" sz="1200" i="1" dirty="0" smtClean="0">
              <a:latin typeface="Arial" panose="020B0604020202020204" pitchFamily="34" charset="0"/>
              <a:cs typeface="Arial" panose="020B0604020202020204" pitchFamily="34" charset="0"/>
            </a:endParaRPr>
          </a:p>
          <a:p>
            <a:pPr marL="0" indent="0">
              <a:buNone/>
            </a:pPr>
            <a:r>
              <a:rPr lang="fi-FI" i="1" dirty="0"/>
              <a:t> </a:t>
            </a:r>
            <a:endParaRPr lang="fi-FI" dirty="0"/>
          </a:p>
          <a:p>
            <a:endParaRPr lang="fi-FI"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077072"/>
            <a:ext cx="6109970" cy="2167255"/>
          </a:xfrm>
          <a:prstGeom prst="rect">
            <a:avLst/>
          </a:prstGeom>
          <a:noFill/>
          <a:ln>
            <a:noFill/>
          </a:ln>
        </p:spPr>
      </p:pic>
    </p:spTree>
    <p:extLst>
      <p:ext uri="{BB962C8B-B14F-4D97-AF65-F5344CB8AC3E}">
        <p14:creationId xmlns:p14="http://schemas.microsoft.com/office/powerpoint/2010/main" val="1719574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Jonomanageri</a:t>
            </a:r>
            <a:endParaRPr lang="fi-FI" dirty="0"/>
          </a:p>
        </p:txBody>
      </p:sp>
      <p:sp>
        <p:nvSpPr>
          <p:cNvPr id="3" name="Content Placeholder 2"/>
          <p:cNvSpPr>
            <a:spLocks noGrp="1"/>
          </p:cNvSpPr>
          <p:nvPr>
            <p:ph idx="1"/>
          </p:nvPr>
        </p:nvSpPr>
        <p:spPr/>
        <p:txBody>
          <a:bodyPr>
            <a:normAutofit/>
          </a:bodyPr>
          <a:lstStyle/>
          <a:p>
            <a:r>
              <a:rPr lang="fi-FI" sz="1200" dirty="0">
                <a:latin typeface="Arial" panose="020B0604020202020204" pitchFamily="34" charset="0"/>
                <a:cs typeface="Arial" panose="020B0604020202020204" pitchFamily="34" charset="0"/>
              </a:rPr>
              <a:t>Sovelluksen täytyy kytkeytyä jonomanageriin ennen kuin se voi käyttää jonomanagerin palveluja. Kytkeytyessään jonomanageriin sovellus käyttää MQCONN tai MQCONNX kutsua, tai kutsu voidaan tehdä epäsuorasti MQ Clientin avulla riippuen ajoympäristöstä. </a:t>
            </a:r>
            <a:endParaRPr lang="fi-FI" sz="1200" dirty="0" smtClean="0">
              <a:latin typeface="Arial" panose="020B0604020202020204" pitchFamily="34" charset="0"/>
              <a:cs typeface="Arial" panose="020B0604020202020204" pitchFamily="34" charset="0"/>
            </a:endParaRPr>
          </a:p>
          <a:p>
            <a:endParaRPr lang="fi-FI" sz="1400" dirty="0">
              <a:latin typeface="Arial" panose="020B0604020202020204" pitchFamily="34" charset="0"/>
              <a:cs typeface="Arial" panose="020B0604020202020204" pitchFamily="34" charset="0"/>
            </a:endParaRPr>
          </a:p>
          <a:p>
            <a:endParaRPr lang="fi-FI" sz="14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032" y="2924944"/>
            <a:ext cx="4762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3751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err="1" smtClean="0"/>
              <a:t>Sanomanvälitys</a:t>
            </a:r>
            <a:r>
              <a:rPr lang="en-US" b="1" dirty="0" smtClean="0"/>
              <a:t> </a:t>
            </a:r>
            <a:r>
              <a:rPr lang="fi-FI" dirty="0" smtClean="0"/>
              <a:t/>
            </a:r>
            <a:br>
              <a:rPr lang="fi-FI" dirty="0" smtClean="0"/>
            </a:br>
            <a:r>
              <a:rPr lang="fi-FI" dirty="0"/>
              <a:t/>
            </a:r>
            <a:br>
              <a:rPr lang="fi-FI" dirty="0"/>
            </a:br>
            <a:endParaRPr lang="fi-FI"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3568" y="1412776"/>
            <a:ext cx="7609830" cy="4525963"/>
          </a:xfrm>
          <a:prstGeom prst="rect">
            <a:avLst/>
          </a:prstGeom>
          <a:noFill/>
          <a:ln>
            <a:noFill/>
          </a:ln>
        </p:spPr>
      </p:pic>
    </p:spTree>
    <p:extLst>
      <p:ext uri="{BB962C8B-B14F-4D97-AF65-F5344CB8AC3E}">
        <p14:creationId xmlns:p14="http://schemas.microsoft.com/office/powerpoint/2010/main" val="35648697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Jonomanageri</a:t>
            </a:r>
            <a:endParaRPr lang="fi-FI" dirty="0"/>
          </a:p>
        </p:txBody>
      </p:sp>
      <p:sp>
        <p:nvSpPr>
          <p:cNvPr id="3" name="Content Placeholder 2"/>
          <p:cNvSpPr>
            <a:spLocks noGrp="1"/>
          </p:cNvSpPr>
          <p:nvPr>
            <p:ph idx="1"/>
          </p:nvPr>
        </p:nvSpPr>
        <p:spPr/>
        <p:txBody>
          <a:bodyPr>
            <a:normAutofit/>
          </a:bodyPr>
          <a:lstStyle/>
          <a:p>
            <a:r>
              <a:rPr lang="fi-FI" sz="1400" dirty="0">
                <a:latin typeface="Arial" panose="020B0604020202020204" pitchFamily="34" charset="0"/>
                <a:cs typeface="Arial" panose="020B0604020202020204" pitchFamily="34" charset="0"/>
              </a:rPr>
              <a:t>Jonomanageri tarjoaa jonotuspalvelun sovelluksille ja hallitsee jonoja. Jonomanageri takaa seuraavia toimenpiteitä</a:t>
            </a:r>
            <a:r>
              <a:rPr lang="fi-FI" sz="1400" dirty="0" smtClean="0">
                <a:latin typeface="Arial" panose="020B0604020202020204" pitchFamily="34" charset="0"/>
                <a:cs typeface="Arial" panose="020B0604020202020204" pitchFamily="34" charset="0"/>
              </a:rPr>
              <a:t>:</a:t>
            </a:r>
          </a:p>
          <a:p>
            <a:endParaRPr lang="fi-FI" sz="1400" dirty="0">
              <a:latin typeface="Arial" panose="020B0604020202020204" pitchFamily="34" charset="0"/>
              <a:cs typeface="Arial" panose="020B0604020202020204" pitchFamily="34" charset="0"/>
            </a:endParaRPr>
          </a:p>
          <a:p>
            <a:pPr lvl="0"/>
            <a:r>
              <a:rPr lang="fi-FI" sz="1400" dirty="0">
                <a:latin typeface="Arial" panose="020B0604020202020204" pitchFamily="34" charset="0"/>
                <a:cs typeface="Arial" panose="020B0604020202020204" pitchFamily="34" charset="0"/>
              </a:rPr>
              <a:t>Objektien attribuutit asetellaan </a:t>
            </a:r>
            <a:r>
              <a:rPr lang="fi-FI" sz="1400" dirty="0" err="1">
                <a:latin typeface="Arial" panose="020B0604020202020204" pitchFamily="34" charset="0"/>
                <a:cs typeface="Arial" panose="020B0604020202020204" pitchFamily="34" charset="0"/>
              </a:rPr>
              <a:t>command</a:t>
            </a:r>
            <a:r>
              <a:rPr lang="fi-FI" sz="1400" dirty="0">
                <a:latin typeface="Arial" panose="020B0604020202020204" pitchFamily="34" charset="0"/>
                <a:cs typeface="Arial" panose="020B0604020202020204" pitchFamily="34" charset="0"/>
              </a:rPr>
              <a:t> </a:t>
            </a:r>
            <a:r>
              <a:rPr lang="fi-FI" sz="1400" dirty="0" err="1">
                <a:latin typeface="Arial" panose="020B0604020202020204" pitchFamily="34" charset="0"/>
                <a:cs typeface="Arial" panose="020B0604020202020204" pitchFamily="34" charset="0"/>
              </a:rPr>
              <a:t>levelin</a:t>
            </a:r>
            <a:r>
              <a:rPr lang="fi-FI" sz="1400" dirty="0">
                <a:latin typeface="Arial" panose="020B0604020202020204" pitchFamily="34" charset="0"/>
                <a:cs typeface="Arial" panose="020B0604020202020204" pitchFamily="34" charset="0"/>
              </a:rPr>
              <a:t> </a:t>
            </a:r>
            <a:r>
              <a:rPr lang="fi-FI" sz="1400" dirty="0" smtClean="0">
                <a:latin typeface="Arial" panose="020B0604020202020204" pitchFamily="34" charset="0"/>
                <a:cs typeface="Arial" panose="020B0604020202020204" pitchFamily="34" charset="0"/>
              </a:rPr>
              <a:t>mukaan</a:t>
            </a:r>
          </a:p>
          <a:p>
            <a:pPr lvl="0"/>
            <a:endParaRPr lang="fi-FI" sz="1400" dirty="0">
              <a:latin typeface="Arial" panose="020B0604020202020204" pitchFamily="34" charset="0"/>
              <a:cs typeface="Arial" panose="020B0604020202020204" pitchFamily="34" charset="0"/>
            </a:endParaRPr>
          </a:p>
          <a:p>
            <a:pPr lvl="0"/>
            <a:r>
              <a:rPr lang="fi-FI" sz="1400" dirty="0" err="1">
                <a:latin typeface="Arial" panose="020B0604020202020204" pitchFamily="34" charset="0"/>
                <a:cs typeface="Arial" panose="020B0604020202020204" pitchFamily="34" charset="0"/>
              </a:rPr>
              <a:t>Erikois</a:t>
            </a:r>
            <a:r>
              <a:rPr lang="fi-FI" sz="1400" dirty="0">
                <a:latin typeface="Arial" panose="020B0604020202020204" pitchFamily="34" charset="0"/>
                <a:cs typeface="Arial" panose="020B0604020202020204" pitchFamily="34" charset="0"/>
              </a:rPr>
              <a:t>, kuten </a:t>
            </a:r>
            <a:r>
              <a:rPr lang="fi-FI" sz="1400" dirty="0" err="1">
                <a:latin typeface="Arial" panose="020B0604020202020204" pitchFamily="34" charset="0"/>
                <a:cs typeface="Arial" panose="020B0604020202020204" pitchFamily="34" charset="0"/>
              </a:rPr>
              <a:t>trigger</a:t>
            </a:r>
            <a:r>
              <a:rPr lang="fi-FI" sz="1400" dirty="0">
                <a:latin typeface="Arial" panose="020B0604020202020204" pitchFamily="34" charset="0"/>
                <a:cs typeface="Arial" panose="020B0604020202020204" pitchFamily="34" charset="0"/>
              </a:rPr>
              <a:t> </a:t>
            </a:r>
            <a:r>
              <a:rPr lang="fi-FI" sz="1400" dirty="0" err="1">
                <a:latin typeface="Arial" panose="020B0604020202020204" pitchFamily="34" charset="0"/>
                <a:cs typeface="Arial" panose="020B0604020202020204" pitchFamily="34" charset="0"/>
              </a:rPr>
              <a:t>eventit</a:t>
            </a:r>
            <a:r>
              <a:rPr lang="fi-FI" sz="1400" dirty="0">
                <a:latin typeface="Arial" panose="020B0604020202020204" pitchFamily="34" charset="0"/>
                <a:cs typeface="Arial" panose="020B0604020202020204" pitchFamily="34" charset="0"/>
              </a:rPr>
              <a:t> tai </a:t>
            </a:r>
            <a:r>
              <a:rPr lang="fi-FI" sz="1400" dirty="0" err="1">
                <a:latin typeface="Arial" panose="020B0604020202020204" pitchFamily="34" charset="0"/>
                <a:cs typeface="Arial" panose="020B0604020202020204" pitchFamily="34" charset="0"/>
              </a:rPr>
              <a:t>instrumentointieventit</a:t>
            </a:r>
            <a:r>
              <a:rPr lang="fi-FI" sz="1400" dirty="0">
                <a:latin typeface="Arial" panose="020B0604020202020204" pitchFamily="34" charset="0"/>
                <a:cs typeface="Arial" panose="020B0604020202020204" pitchFamily="34" charset="0"/>
              </a:rPr>
              <a:t> luodaan kun asianmukaiset ehdot </a:t>
            </a:r>
            <a:r>
              <a:rPr lang="fi-FI" sz="1400" dirty="0" smtClean="0">
                <a:latin typeface="Arial" panose="020B0604020202020204" pitchFamily="34" charset="0"/>
                <a:cs typeface="Arial" panose="020B0604020202020204" pitchFamily="34" charset="0"/>
              </a:rPr>
              <a:t>täyttyvät</a:t>
            </a:r>
          </a:p>
          <a:p>
            <a:pPr lvl="0"/>
            <a:endParaRPr lang="fi-FI" sz="1400" dirty="0">
              <a:latin typeface="Arial" panose="020B0604020202020204" pitchFamily="34" charset="0"/>
              <a:cs typeface="Arial" panose="020B0604020202020204" pitchFamily="34" charset="0"/>
            </a:endParaRPr>
          </a:p>
          <a:p>
            <a:pPr lvl="0"/>
            <a:r>
              <a:rPr lang="fi-FI" sz="1400" dirty="0">
                <a:latin typeface="Arial" panose="020B0604020202020204" pitchFamily="34" charset="0"/>
                <a:cs typeface="Arial" panose="020B0604020202020204" pitchFamily="34" charset="0"/>
              </a:rPr>
              <a:t>sanomat laitetaan MQPUT kutsulla sovelluksen vaatimiin jonoihin. </a:t>
            </a:r>
            <a:endParaRPr lang="fi-FI" sz="1400" dirty="0" smtClean="0">
              <a:latin typeface="Arial" panose="020B0604020202020204" pitchFamily="34" charset="0"/>
              <a:cs typeface="Arial" panose="020B0604020202020204" pitchFamily="34" charset="0"/>
            </a:endParaRPr>
          </a:p>
          <a:p>
            <a:pPr lvl="0"/>
            <a:endParaRPr lang="fi-FI" sz="1400" dirty="0" smtClean="0">
              <a:latin typeface="Arial" panose="020B0604020202020204" pitchFamily="34" charset="0"/>
              <a:cs typeface="Arial" panose="020B0604020202020204" pitchFamily="34" charset="0"/>
            </a:endParaRPr>
          </a:p>
          <a:p>
            <a:pPr lvl="0"/>
            <a:r>
              <a:rPr lang="fi-FI" sz="1400" dirty="0" smtClean="0">
                <a:latin typeface="Arial" panose="020B0604020202020204" pitchFamily="34" charset="0"/>
                <a:cs typeface="Arial" panose="020B0604020202020204" pitchFamily="34" charset="0"/>
              </a:rPr>
              <a:t>Jos </a:t>
            </a:r>
            <a:r>
              <a:rPr lang="fi-FI" sz="1400" dirty="0">
                <a:latin typeface="Arial" panose="020B0604020202020204" pitchFamily="34" charset="0"/>
                <a:cs typeface="Arial" panose="020B0604020202020204" pitchFamily="34" charset="0"/>
              </a:rPr>
              <a:t>sanomaa ei voita putata oikeaan jonoon, sovellusta informoidaan tästä syykoodin kanssa. </a:t>
            </a:r>
            <a:endParaRPr lang="fi-FI" sz="1400" dirty="0" smtClean="0">
              <a:latin typeface="Arial" panose="020B0604020202020204" pitchFamily="34" charset="0"/>
              <a:cs typeface="Arial" panose="020B0604020202020204" pitchFamily="34" charset="0"/>
            </a:endParaRPr>
          </a:p>
          <a:p>
            <a:pPr lvl="0"/>
            <a:endParaRPr lang="fi-FI" sz="1400" dirty="0" smtClean="0">
              <a:latin typeface="Arial" panose="020B0604020202020204" pitchFamily="34" charset="0"/>
              <a:cs typeface="Arial" panose="020B0604020202020204" pitchFamily="34" charset="0"/>
            </a:endParaRPr>
          </a:p>
          <a:p>
            <a:r>
              <a:rPr lang="fi-FI" sz="1400" dirty="0" smtClean="0">
                <a:latin typeface="Arial" panose="020B0604020202020204" pitchFamily="34" charset="0"/>
                <a:cs typeface="Arial" panose="020B0604020202020204" pitchFamily="34" charset="0"/>
              </a:rPr>
              <a:t>Jokainen </a:t>
            </a:r>
            <a:r>
              <a:rPr lang="fi-FI" sz="1400" dirty="0">
                <a:latin typeface="Arial" panose="020B0604020202020204" pitchFamily="34" charset="0"/>
                <a:cs typeface="Arial" panose="020B0604020202020204" pitchFamily="34" charset="0"/>
              </a:rPr>
              <a:t>jono kuuluu jollekin jonomanagerille ja jonon sanotaan olevan paikallinen jono (</a:t>
            </a:r>
            <a:r>
              <a:rPr lang="fi-FI" sz="1400" dirty="0" err="1">
                <a:latin typeface="Arial" panose="020B0604020202020204" pitchFamily="34" charset="0"/>
                <a:cs typeface="Arial" panose="020B0604020202020204" pitchFamily="34" charset="0"/>
              </a:rPr>
              <a:t>local</a:t>
            </a:r>
            <a:r>
              <a:rPr lang="fi-FI" sz="1400" dirty="0">
                <a:latin typeface="Arial" panose="020B0604020202020204" pitchFamily="34" charset="0"/>
                <a:cs typeface="Arial" panose="020B0604020202020204" pitchFamily="34" charset="0"/>
              </a:rPr>
              <a:t> </a:t>
            </a:r>
            <a:r>
              <a:rPr lang="fi-FI" sz="1400" dirty="0" err="1">
                <a:latin typeface="Arial" panose="020B0604020202020204" pitchFamily="34" charset="0"/>
                <a:cs typeface="Arial" panose="020B0604020202020204" pitchFamily="34" charset="0"/>
              </a:rPr>
              <a:t>queueu</a:t>
            </a:r>
            <a:r>
              <a:rPr lang="fi-FI" sz="1400" dirty="0">
                <a:latin typeface="Arial" panose="020B0604020202020204" pitchFamily="34" charset="0"/>
                <a:cs typeface="Arial" panose="020B0604020202020204" pitchFamily="34" charset="0"/>
              </a:rPr>
              <a:t>) tässä jonomanagerissa. </a:t>
            </a:r>
            <a:endParaRPr lang="fi-FI" sz="1400" dirty="0" smtClean="0">
              <a:latin typeface="Arial" panose="020B0604020202020204" pitchFamily="34" charset="0"/>
              <a:cs typeface="Arial" panose="020B0604020202020204" pitchFamily="34" charset="0"/>
            </a:endParaRPr>
          </a:p>
          <a:p>
            <a:endParaRPr lang="fi-FI" sz="1400" dirty="0" smtClean="0">
              <a:latin typeface="Arial" panose="020B0604020202020204" pitchFamily="34" charset="0"/>
              <a:cs typeface="Arial" panose="020B0604020202020204" pitchFamily="34" charset="0"/>
            </a:endParaRPr>
          </a:p>
          <a:p>
            <a:r>
              <a:rPr lang="fi-FI" sz="1400" dirty="0" smtClean="0">
                <a:latin typeface="Arial" panose="020B0604020202020204" pitchFamily="34" charset="0"/>
                <a:cs typeface="Arial" panose="020B0604020202020204" pitchFamily="34" charset="0"/>
              </a:rPr>
              <a:t>Jonot </a:t>
            </a:r>
            <a:r>
              <a:rPr lang="fi-FI" sz="1400" dirty="0">
                <a:latin typeface="Arial" panose="020B0604020202020204" pitchFamily="34" charset="0"/>
                <a:cs typeface="Arial" panose="020B0604020202020204" pitchFamily="34" charset="0"/>
              </a:rPr>
              <a:t>jotka kuuluvat sovelluksen paikalliselle jonomanagerille, ovat sovellukselle paikallisia.</a:t>
            </a:r>
          </a:p>
          <a:p>
            <a:pPr lvl="0"/>
            <a:endParaRPr lang="fi-FI" sz="1200" dirty="0">
              <a:latin typeface="Arial" panose="020B0604020202020204" pitchFamily="34" charset="0"/>
              <a:cs typeface="Arial" panose="020B0604020202020204" pitchFamily="34" charset="0"/>
            </a:endParaRPr>
          </a:p>
          <a:p>
            <a:endParaRPr lang="fi-FI" dirty="0"/>
          </a:p>
        </p:txBody>
      </p:sp>
    </p:spTree>
    <p:extLst>
      <p:ext uri="{BB962C8B-B14F-4D97-AF65-F5344CB8AC3E}">
        <p14:creationId xmlns:p14="http://schemas.microsoft.com/office/powerpoint/2010/main" val="26087762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Jonomanageri</a:t>
            </a:r>
          </a:p>
        </p:txBody>
      </p:sp>
      <p:sp>
        <p:nvSpPr>
          <p:cNvPr id="3" name="Content Placeholder 2"/>
          <p:cNvSpPr>
            <a:spLocks noGrp="1"/>
          </p:cNvSpPr>
          <p:nvPr>
            <p:ph idx="1"/>
          </p:nvPr>
        </p:nvSpPr>
        <p:spPr/>
        <p:txBody>
          <a:bodyPr>
            <a:normAutofit/>
          </a:bodyPr>
          <a:lstStyle/>
          <a:p>
            <a:r>
              <a:rPr lang="fi-FI" sz="1200" dirty="0">
                <a:latin typeface="Arial" panose="020B0604020202020204" pitchFamily="34" charset="0"/>
                <a:cs typeface="Arial" panose="020B0604020202020204" pitchFamily="34" charset="0"/>
              </a:rPr>
              <a:t>Remote-jono on jono joka kuuluu jollekin toiselle jonomanagerille. </a:t>
            </a:r>
            <a:endParaRPr lang="fi-FI" sz="1200" dirty="0" smtClean="0">
              <a:latin typeface="Arial" panose="020B0604020202020204" pitchFamily="34" charset="0"/>
              <a:cs typeface="Arial" panose="020B0604020202020204" pitchFamily="34" charset="0"/>
            </a:endParaRPr>
          </a:p>
          <a:p>
            <a:endParaRPr lang="fi-FI" sz="1200" dirty="0" smtClean="0">
              <a:latin typeface="Arial" panose="020B0604020202020204" pitchFamily="34" charset="0"/>
              <a:cs typeface="Arial" panose="020B0604020202020204" pitchFamily="34" charset="0"/>
            </a:endParaRPr>
          </a:p>
          <a:p>
            <a:r>
              <a:rPr lang="fi-FI" sz="1200" dirty="0" smtClean="0">
                <a:latin typeface="Arial" panose="020B0604020202020204" pitchFamily="34" charset="0"/>
                <a:cs typeface="Arial" panose="020B0604020202020204" pitchFamily="34" charset="0"/>
              </a:rPr>
              <a:t>Remote-jonomanageri </a:t>
            </a:r>
            <a:r>
              <a:rPr lang="fi-FI" sz="1200" dirty="0">
                <a:latin typeface="Arial" panose="020B0604020202020204" pitchFamily="34" charset="0"/>
                <a:cs typeface="Arial" panose="020B0604020202020204" pitchFamily="34" charset="0"/>
              </a:rPr>
              <a:t>on mikä tahansa muu kuin paikallinen jonomanageri. </a:t>
            </a:r>
            <a:endParaRPr lang="fi-FI" sz="1200" dirty="0" smtClean="0">
              <a:latin typeface="Arial" panose="020B0604020202020204" pitchFamily="34" charset="0"/>
              <a:cs typeface="Arial" panose="020B0604020202020204" pitchFamily="34" charset="0"/>
            </a:endParaRPr>
          </a:p>
          <a:p>
            <a:endParaRPr lang="fi-FI" sz="1200" dirty="0" smtClean="0">
              <a:latin typeface="Arial" panose="020B0604020202020204" pitchFamily="34" charset="0"/>
              <a:cs typeface="Arial" panose="020B0604020202020204" pitchFamily="34" charset="0"/>
            </a:endParaRPr>
          </a:p>
          <a:p>
            <a:r>
              <a:rPr lang="fi-FI" sz="1200" dirty="0" smtClean="0">
                <a:latin typeface="Arial" panose="020B0604020202020204" pitchFamily="34" charset="0"/>
                <a:cs typeface="Arial" panose="020B0604020202020204" pitchFamily="34" charset="0"/>
              </a:rPr>
              <a:t>Remote </a:t>
            </a:r>
            <a:r>
              <a:rPr lang="fi-FI" sz="1200" dirty="0">
                <a:latin typeface="Arial" panose="020B0604020202020204" pitchFamily="34" charset="0"/>
                <a:cs typeface="Arial" panose="020B0604020202020204" pitchFamily="34" charset="0"/>
              </a:rPr>
              <a:t>jonomanageri on jonomanageri  joka esiintyy jollakin toisella palvelimella tai voi myös olla samalla palvelimella </a:t>
            </a:r>
            <a:r>
              <a:rPr lang="fi-FI" sz="1200" dirty="0" err="1">
                <a:latin typeface="Arial" panose="020B0604020202020204" pitchFamily="34" charset="0"/>
                <a:cs typeface="Arial" panose="020B0604020202020204" pitchFamily="34" charset="0"/>
              </a:rPr>
              <a:t>local-jonomanagerin</a:t>
            </a:r>
            <a:r>
              <a:rPr lang="fi-FI" sz="1200" dirty="0">
                <a:latin typeface="Arial" panose="020B0604020202020204" pitchFamily="34" charset="0"/>
                <a:cs typeface="Arial" panose="020B0604020202020204" pitchFamily="34" charset="0"/>
              </a:rPr>
              <a:t> kanssa. MQ tukee useampaa jonomanageria samalla palvelimella</a:t>
            </a:r>
            <a:r>
              <a:rPr lang="fi-FI" sz="1200" dirty="0" smtClean="0">
                <a:latin typeface="Arial" panose="020B0604020202020204" pitchFamily="34" charset="0"/>
                <a:cs typeface="Arial" panose="020B0604020202020204" pitchFamily="34" charset="0"/>
              </a:rPr>
              <a:t>.</a:t>
            </a:r>
          </a:p>
          <a:p>
            <a:endParaRPr lang="fi-FI" sz="1200" dirty="0">
              <a:latin typeface="Arial" panose="020B0604020202020204" pitchFamily="34" charset="0"/>
              <a:cs typeface="Arial" panose="020B0604020202020204" pitchFamily="34" charset="0"/>
            </a:endParaRPr>
          </a:p>
          <a:p>
            <a:r>
              <a:rPr lang="fi-FI" sz="1200" dirty="0">
                <a:latin typeface="Arial" panose="020B0604020202020204" pitchFamily="34" charset="0"/>
                <a:cs typeface="Arial" panose="020B0604020202020204" pitchFamily="34" charset="0"/>
              </a:rPr>
              <a:t>Jonomanagerin objekteja voidaan käyttää MQI kutsuilla. Voit esimerkiksi tiedustella jonomanagerin objektien kuten jonon attribuutteja MQI kutsulla </a:t>
            </a:r>
            <a:r>
              <a:rPr lang="fi-FI" sz="1200" dirty="0" smtClean="0">
                <a:latin typeface="Arial" panose="020B0604020202020204" pitchFamily="34" charset="0"/>
                <a:cs typeface="Arial" panose="020B0604020202020204" pitchFamily="34" charset="0"/>
              </a:rPr>
              <a:t>MQINQ</a:t>
            </a:r>
          </a:p>
          <a:p>
            <a:endParaRPr lang="fi-FI" sz="1200" dirty="0">
              <a:latin typeface="Arial" panose="020B0604020202020204" pitchFamily="34" charset="0"/>
              <a:cs typeface="Arial" panose="020B0604020202020204" pitchFamily="34" charset="0"/>
            </a:endParaRPr>
          </a:p>
          <a:p>
            <a:r>
              <a:rPr lang="fi-FI" sz="1200" dirty="0">
                <a:latin typeface="Arial" panose="020B0604020202020204" pitchFamily="34" charset="0"/>
                <a:cs typeface="Arial" panose="020B0604020202020204" pitchFamily="34" charset="0"/>
              </a:rPr>
              <a:t>Käyttääkseen jonomanagerin palveluja, sovelluksen täytyy ensin kytkeytyä jonomanageriin. Sovellus kytkeytyy jonomanageriin käyttäen kutsua MQCONN tai MQCONNX, tai sovellus voi </a:t>
            </a:r>
            <a:r>
              <a:rPr lang="fi-FI" sz="1200" dirty="0" err="1">
                <a:latin typeface="Arial" panose="020B0604020202020204" pitchFamily="34" charset="0"/>
                <a:cs typeface="Arial" panose="020B0604020202020204" pitchFamily="34" charset="0"/>
              </a:rPr>
              <a:t>kytketyä</a:t>
            </a:r>
            <a:r>
              <a:rPr lang="fi-FI" sz="1200" dirty="0">
                <a:latin typeface="Arial" panose="020B0604020202020204" pitchFamily="34" charset="0"/>
                <a:cs typeface="Arial" panose="020B0604020202020204" pitchFamily="34" charset="0"/>
              </a:rPr>
              <a:t> jonomanageriin epäsuorasti esimerkiksi </a:t>
            </a:r>
            <a:r>
              <a:rPr lang="fi-FI" sz="1200" dirty="0" err="1">
                <a:latin typeface="Arial" panose="020B0604020202020204" pitchFamily="34" charset="0"/>
                <a:cs typeface="Arial" panose="020B0604020202020204" pitchFamily="34" charset="0"/>
              </a:rPr>
              <a:t>Weblogicin</a:t>
            </a:r>
            <a:r>
              <a:rPr lang="fi-FI" sz="1200" dirty="0">
                <a:latin typeface="Arial" panose="020B0604020202020204" pitchFamily="34" charset="0"/>
                <a:cs typeface="Arial" panose="020B0604020202020204" pitchFamily="34" charset="0"/>
              </a:rPr>
              <a:t> kautta.</a:t>
            </a:r>
          </a:p>
          <a:p>
            <a:endParaRPr lang="fi-FI" dirty="0"/>
          </a:p>
        </p:txBody>
      </p:sp>
    </p:spTree>
    <p:extLst>
      <p:ext uri="{BB962C8B-B14F-4D97-AF65-F5344CB8AC3E}">
        <p14:creationId xmlns:p14="http://schemas.microsoft.com/office/powerpoint/2010/main" val="1325732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400" dirty="0" smtClean="0">
                <a:latin typeface="Arial" panose="020B0604020202020204" pitchFamily="34" charset="0"/>
                <a:cs typeface="Arial" panose="020B0604020202020204" pitchFamily="34" charset="0"/>
              </a:rPr>
              <a:t>Tunnit11-12</a:t>
            </a:r>
            <a:r>
              <a:rPr lang="fi-FI" sz="2400" b="1" dirty="0" smtClean="0">
                <a:latin typeface="Arial" panose="020B0604020202020204" pitchFamily="34" charset="0"/>
                <a:cs typeface="Arial" panose="020B0604020202020204" pitchFamily="34" charset="0"/>
              </a:rPr>
              <a:t> </a:t>
            </a:r>
            <a:r>
              <a:rPr lang="fi-FI" sz="2400" b="1" dirty="0" err="1">
                <a:latin typeface="Arial" panose="020B0604020202020204" pitchFamily="34" charset="0"/>
                <a:cs typeface="Arial" panose="020B0604020202020204" pitchFamily="34" charset="0"/>
              </a:rPr>
              <a:t>WebSphere</a:t>
            </a:r>
            <a:r>
              <a:rPr lang="fi-FI" sz="2400" b="1" dirty="0">
                <a:latin typeface="Arial" panose="020B0604020202020204" pitchFamily="34" charset="0"/>
                <a:cs typeface="Arial" panose="020B0604020202020204" pitchFamily="34" charset="0"/>
              </a:rPr>
              <a:t> MQ </a:t>
            </a:r>
            <a:r>
              <a:rPr lang="fi-FI" sz="2400" b="1" dirty="0" smtClean="0">
                <a:latin typeface="Arial" panose="020B0604020202020204" pitchFamily="34" charset="0"/>
                <a:cs typeface="Arial" panose="020B0604020202020204" pitchFamily="34" charset="0"/>
              </a:rPr>
              <a:t>topologiat</a:t>
            </a:r>
            <a:r>
              <a:rPr lang="fi-FI" sz="2400" dirty="0">
                <a:latin typeface="Arial" panose="020B0604020202020204" pitchFamily="34" charset="0"/>
                <a:cs typeface="Arial" panose="020B0604020202020204" pitchFamily="34" charset="0"/>
              </a:rPr>
              <a:t/>
            </a:r>
            <a:br>
              <a:rPr lang="fi-FI" sz="2400" dirty="0">
                <a:latin typeface="Arial" panose="020B0604020202020204" pitchFamily="34" charset="0"/>
                <a:cs typeface="Arial" panose="020B0604020202020204" pitchFamily="34" charset="0"/>
              </a:rPr>
            </a:br>
            <a:endParaRPr lang="fi-FI"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lgn="ctr">
              <a:buNone/>
            </a:pPr>
            <a:r>
              <a:rPr lang="fi-FI" sz="1800" dirty="0">
                <a:latin typeface="Arial" panose="020B0604020202020204" pitchFamily="34" charset="0"/>
                <a:cs typeface="Arial" panose="020B0604020202020204" pitchFamily="34" charset="0"/>
              </a:rPr>
              <a:t>Sanomanvälityksessä käytettäviä </a:t>
            </a:r>
            <a:r>
              <a:rPr lang="fi-FI" sz="1800" dirty="0" smtClean="0">
                <a:latin typeface="Arial" panose="020B0604020202020204" pitchFamily="34" charset="0"/>
                <a:cs typeface="Arial" panose="020B0604020202020204" pitchFamily="34" charset="0"/>
              </a:rPr>
              <a:t>tapoja</a:t>
            </a:r>
            <a:endParaRPr lang="fi-FI" sz="1800" dirty="0">
              <a:latin typeface="Arial" panose="020B0604020202020204" pitchFamily="34" charset="0"/>
              <a:cs typeface="Arial" panose="020B0604020202020204" pitchFamily="34" charset="0"/>
            </a:endParaRPr>
          </a:p>
          <a:p>
            <a:pPr marL="0" indent="0" algn="ctr">
              <a:buNone/>
            </a:pPr>
            <a:endParaRPr lang="fi-FI" sz="1800" dirty="0">
              <a:latin typeface="Arial" panose="020B0604020202020204" pitchFamily="34" charset="0"/>
              <a:cs typeface="Arial" panose="020B0604020202020204" pitchFamily="34" charset="0"/>
            </a:endParaRPr>
          </a:p>
          <a:p>
            <a:pPr lvl="1"/>
            <a:r>
              <a:rPr lang="en-US" sz="1400" b="1" dirty="0" smtClean="0">
                <a:latin typeface="Arial" panose="020B0604020202020204" pitchFamily="34" charset="0"/>
                <a:cs typeface="Arial" panose="020B0604020202020204" pitchFamily="34" charset="0"/>
              </a:rPr>
              <a:t>Hub </a:t>
            </a:r>
            <a:r>
              <a:rPr lang="en-US" sz="1400" b="1" dirty="0">
                <a:latin typeface="Arial" panose="020B0604020202020204" pitchFamily="34" charset="0"/>
                <a:cs typeface="Arial" panose="020B0604020202020204" pitchFamily="34" charset="0"/>
              </a:rPr>
              <a:t>and spoke</a:t>
            </a:r>
            <a:endParaRPr lang="fi-FI" sz="1400" dirty="0">
              <a:latin typeface="Arial" panose="020B0604020202020204" pitchFamily="34" charset="0"/>
              <a:cs typeface="Arial" panose="020B0604020202020204" pitchFamily="34" charset="0"/>
            </a:endParaRPr>
          </a:p>
          <a:p>
            <a:pPr lvl="1"/>
            <a:r>
              <a:rPr lang="en-US" sz="1400" b="1" dirty="0" smtClean="0">
                <a:latin typeface="Arial" panose="020B0604020202020204" pitchFamily="34" charset="0"/>
                <a:cs typeface="Arial" panose="020B0604020202020204" pitchFamily="34" charset="0"/>
              </a:rPr>
              <a:t>WebSphere </a:t>
            </a:r>
            <a:r>
              <a:rPr lang="en-US" sz="1400" b="1" dirty="0">
                <a:latin typeface="Arial" panose="020B0604020202020204" pitchFamily="34" charset="0"/>
                <a:cs typeface="Arial" panose="020B0604020202020204" pitchFamily="34" charset="0"/>
              </a:rPr>
              <a:t>MQ </a:t>
            </a:r>
            <a:r>
              <a:rPr lang="en-US" sz="1400" b="1" dirty="0" smtClean="0">
                <a:latin typeface="Arial" panose="020B0604020202020204" pitchFamily="34" charset="0"/>
                <a:cs typeface="Arial" panose="020B0604020202020204" pitchFamily="34" charset="0"/>
              </a:rPr>
              <a:t>clustering</a:t>
            </a:r>
          </a:p>
          <a:p>
            <a:pPr marL="457200" lvl="1" indent="0">
              <a:buNone/>
            </a:pPr>
            <a:endParaRPr lang="en-US" sz="1400" b="1" dirty="0" smtClean="0">
              <a:latin typeface="Arial" panose="020B0604020202020204" pitchFamily="34" charset="0"/>
              <a:cs typeface="Arial" panose="020B0604020202020204" pitchFamily="34" charset="0"/>
            </a:endParaRPr>
          </a:p>
          <a:p>
            <a:pPr lvl="1"/>
            <a:endParaRPr lang="en-US" sz="1400" b="1" dirty="0">
              <a:latin typeface="Arial" panose="020B0604020202020204" pitchFamily="34" charset="0"/>
              <a:cs typeface="Arial" panose="020B0604020202020204" pitchFamily="34" charset="0"/>
            </a:endParaRPr>
          </a:p>
          <a:p>
            <a:pPr lvl="1"/>
            <a:r>
              <a:rPr lang="fi-FI" sz="1400" dirty="0">
                <a:latin typeface="Arial" panose="020B0604020202020204" pitchFamily="34" charset="0"/>
                <a:cs typeface="Arial" panose="020B0604020202020204" pitchFamily="34" charset="0"/>
              </a:rPr>
              <a:t>Topologia joka koostuu pelkästään yhdestä jonomanagerista tietyllä serverillä jossa myös sovellukset sijaitsevat, ei voi laajentua helposti. </a:t>
            </a:r>
            <a:endParaRPr lang="fi-FI" sz="1400" dirty="0" smtClean="0">
              <a:latin typeface="Arial" panose="020B0604020202020204" pitchFamily="34" charset="0"/>
              <a:cs typeface="Arial" panose="020B0604020202020204" pitchFamily="34" charset="0"/>
            </a:endParaRPr>
          </a:p>
          <a:p>
            <a:pPr lvl="1"/>
            <a:r>
              <a:rPr lang="fi-FI" sz="1400" dirty="0" smtClean="0">
                <a:latin typeface="Arial" panose="020B0604020202020204" pitchFamily="34" charset="0"/>
                <a:cs typeface="Arial" panose="020B0604020202020204" pitchFamily="34" charset="0"/>
              </a:rPr>
              <a:t>IBM </a:t>
            </a:r>
            <a:r>
              <a:rPr lang="fi-FI" sz="1400" dirty="0">
                <a:latin typeface="Arial" panose="020B0604020202020204" pitchFamily="34" charset="0"/>
                <a:cs typeface="Arial" panose="020B0604020202020204" pitchFamily="34" charset="0"/>
              </a:rPr>
              <a:t>MQ </a:t>
            </a:r>
            <a:r>
              <a:rPr lang="fi-FI" sz="1400" dirty="0" err="1">
                <a:latin typeface="Arial" panose="020B0604020202020204" pitchFamily="34" charset="0"/>
                <a:cs typeface="Arial" panose="020B0604020202020204" pitchFamily="34" charset="0"/>
              </a:rPr>
              <a:t>client</a:t>
            </a:r>
            <a:r>
              <a:rPr lang="fi-FI" sz="1400" dirty="0">
                <a:latin typeface="Arial" panose="020B0604020202020204" pitchFamily="34" charset="0"/>
                <a:cs typeface="Arial" panose="020B0604020202020204" pitchFamily="34" charset="0"/>
              </a:rPr>
              <a:t> voidaan asentaa </a:t>
            </a:r>
            <a:r>
              <a:rPr lang="fi-FI" sz="1400" dirty="0" err="1">
                <a:latin typeface="Arial" panose="020B0604020202020204" pitchFamily="34" charset="0"/>
                <a:cs typeface="Arial" panose="020B0604020202020204" pitchFamily="34" charset="0"/>
              </a:rPr>
              <a:t>remote</a:t>
            </a:r>
            <a:r>
              <a:rPr lang="fi-FI" sz="1400" dirty="0">
                <a:latin typeface="Arial" panose="020B0604020202020204" pitchFamily="34" charset="0"/>
                <a:cs typeface="Arial" panose="020B0604020202020204" pitchFamily="34" charset="0"/>
              </a:rPr>
              <a:t> serverille, jolloin </a:t>
            </a:r>
            <a:r>
              <a:rPr lang="fi-FI" sz="1400" dirty="0" err="1">
                <a:latin typeface="Arial" panose="020B0604020202020204" pitchFamily="34" charset="0"/>
                <a:cs typeface="Arial" panose="020B0604020202020204" pitchFamily="34" charset="0"/>
              </a:rPr>
              <a:t>client</a:t>
            </a:r>
            <a:r>
              <a:rPr lang="fi-FI" sz="1400" dirty="0">
                <a:latin typeface="Arial" panose="020B0604020202020204" pitchFamily="34" charset="0"/>
                <a:cs typeface="Arial" panose="020B0604020202020204" pitchFamily="34" charset="0"/>
              </a:rPr>
              <a:t> käyttää paikallisen jonomanagerin </a:t>
            </a:r>
            <a:r>
              <a:rPr lang="fi-FI" sz="1400" dirty="0" err="1">
                <a:latin typeface="Arial" panose="020B0604020202020204" pitchFamily="34" charset="0"/>
                <a:cs typeface="Arial" panose="020B0604020202020204" pitchFamily="34" charset="0"/>
              </a:rPr>
              <a:t>MQ-objekteja</a:t>
            </a:r>
            <a:r>
              <a:rPr lang="fi-FI" sz="1400" dirty="0">
                <a:latin typeface="Arial" panose="020B0604020202020204" pitchFamily="34" charset="0"/>
                <a:cs typeface="Arial" panose="020B0604020202020204" pitchFamily="34" charset="0"/>
              </a:rPr>
              <a:t>, kuten jonoja. </a:t>
            </a:r>
            <a:endParaRPr lang="fi-FI" sz="1400" dirty="0" smtClean="0">
              <a:latin typeface="Arial" panose="020B0604020202020204" pitchFamily="34" charset="0"/>
              <a:cs typeface="Arial" panose="020B0604020202020204" pitchFamily="34" charset="0"/>
            </a:endParaRPr>
          </a:p>
          <a:p>
            <a:pPr lvl="1"/>
            <a:r>
              <a:rPr lang="fi-FI" sz="1400" dirty="0" smtClean="0">
                <a:latin typeface="Arial" panose="020B0604020202020204" pitchFamily="34" charset="0"/>
                <a:cs typeface="Arial" panose="020B0604020202020204" pitchFamily="34" charset="0"/>
              </a:rPr>
              <a:t>MQ </a:t>
            </a:r>
            <a:r>
              <a:rPr lang="fi-FI" sz="1400" dirty="0">
                <a:latin typeface="Arial" panose="020B0604020202020204" pitchFamily="34" charset="0"/>
                <a:cs typeface="Arial" panose="020B0604020202020204" pitchFamily="34" charset="0"/>
              </a:rPr>
              <a:t>Client – Server yhteydessä yhteys on asynkroninen, joten yhteyttä varten vaaditaan luotettava tietoliikenneyhteys.</a:t>
            </a:r>
          </a:p>
          <a:p>
            <a:pPr lvl="1"/>
            <a:endParaRPr lang="en-US" sz="1200" b="1" dirty="0" smtClean="0">
              <a:latin typeface="Arial" panose="020B0604020202020204" pitchFamily="34" charset="0"/>
              <a:cs typeface="Arial" panose="020B0604020202020204" pitchFamily="34" charset="0"/>
            </a:endParaRPr>
          </a:p>
          <a:p>
            <a:pPr lvl="1"/>
            <a:endParaRPr lang="fi-FI" sz="1200" dirty="0">
              <a:latin typeface="Arial" panose="020B0604020202020204" pitchFamily="34" charset="0"/>
              <a:cs typeface="Arial" panose="020B0604020202020204" pitchFamily="34" charset="0"/>
            </a:endParaRPr>
          </a:p>
          <a:p>
            <a:endParaRPr lang="fi-FI"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14505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400" b="1" dirty="0" err="1" smtClean="0">
                <a:latin typeface="Arial" panose="020B0604020202020204" pitchFamily="34" charset="0"/>
                <a:cs typeface="Arial" panose="020B0604020202020204" pitchFamily="34" charset="0"/>
              </a:rPr>
              <a:t>WebSphere</a:t>
            </a:r>
            <a:r>
              <a:rPr lang="fi-FI" sz="2400" b="1" dirty="0" smtClean="0">
                <a:latin typeface="Arial" panose="020B0604020202020204" pitchFamily="34" charset="0"/>
                <a:cs typeface="Arial" panose="020B0604020202020204" pitchFamily="34" charset="0"/>
              </a:rPr>
              <a:t> MQ topologiat</a:t>
            </a:r>
            <a:endParaRPr lang="fi-FI" sz="2400" dirty="0"/>
          </a:p>
        </p:txBody>
      </p:sp>
      <p:sp>
        <p:nvSpPr>
          <p:cNvPr id="3" name="Content Placeholder 2"/>
          <p:cNvSpPr>
            <a:spLocks noGrp="1"/>
          </p:cNvSpPr>
          <p:nvPr>
            <p:ph idx="1"/>
          </p:nvPr>
        </p:nvSpPr>
        <p:spPr>
          <a:xfrm>
            <a:off x="467544" y="1412776"/>
            <a:ext cx="8229600" cy="4525963"/>
          </a:xfrm>
        </p:spPr>
        <p:txBody>
          <a:bodyPr>
            <a:normAutofit/>
          </a:bodyPr>
          <a:lstStyle/>
          <a:p>
            <a:pPr marL="457200" lvl="1" indent="0" algn="ctr">
              <a:buNone/>
            </a:pPr>
            <a:r>
              <a:rPr lang="fi-FI" sz="1800" dirty="0" err="1">
                <a:latin typeface="Arial" panose="020B0604020202020204" pitchFamily="34" charset="0"/>
                <a:cs typeface="Arial" panose="020B0604020202020204" pitchFamily="34" charset="0"/>
              </a:rPr>
              <a:t>Hub</a:t>
            </a:r>
            <a:r>
              <a:rPr lang="fi-FI" sz="1800" dirty="0">
                <a:latin typeface="Arial" panose="020B0604020202020204" pitchFamily="34" charset="0"/>
                <a:cs typeface="Arial" panose="020B0604020202020204" pitchFamily="34" charset="0"/>
              </a:rPr>
              <a:t> and </a:t>
            </a:r>
            <a:r>
              <a:rPr lang="fi-FI" sz="1800" dirty="0" err="1" smtClean="0">
                <a:latin typeface="Arial" panose="020B0604020202020204" pitchFamily="34" charset="0"/>
                <a:cs typeface="Arial" panose="020B0604020202020204" pitchFamily="34" charset="0"/>
              </a:rPr>
              <a:t>spoke</a:t>
            </a:r>
            <a:endParaRPr lang="fi-FI" sz="1800" dirty="0" smtClean="0">
              <a:latin typeface="Arial" panose="020B0604020202020204" pitchFamily="34" charset="0"/>
              <a:cs typeface="Arial" panose="020B0604020202020204" pitchFamily="34" charset="0"/>
            </a:endParaRPr>
          </a:p>
          <a:p>
            <a:pPr marL="457200" lvl="1" indent="0">
              <a:buNone/>
            </a:pPr>
            <a:endParaRPr lang="fi-FI" dirty="0"/>
          </a:p>
          <a:p>
            <a:r>
              <a:rPr lang="fi-FI" sz="1400" dirty="0" smtClean="0">
                <a:latin typeface="Arial" panose="020B0604020202020204" pitchFamily="34" charset="0"/>
                <a:cs typeface="Arial" panose="020B0604020202020204" pitchFamily="34" charset="0"/>
              </a:rPr>
              <a:t>Sovellukset </a:t>
            </a:r>
            <a:r>
              <a:rPr lang="fi-FI" sz="1400" dirty="0">
                <a:latin typeface="Arial" panose="020B0604020202020204" pitchFamily="34" charset="0"/>
                <a:cs typeface="Arial" panose="020B0604020202020204" pitchFamily="34" charset="0"/>
              </a:rPr>
              <a:t>kytkeytyvät paikallisiin jonomanagereihin. </a:t>
            </a:r>
            <a:endParaRPr lang="fi-FI" sz="1400" dirty="0" smtClean="0">
              <a:latin typeface="Arial" panose="020B0604020202020204" pitchFamily="34" charset="0"/>
              <a:cs typeface="Arial" panose="020B0604020202020204" pitchFamily="34" charset="0"/>
            </a:endParaRPr>
          </a:p>
          <a:p>
            <a:endParaRPr lang="fi-FI" sz="1400" dirty="0" smtClean="0">
              <a:latin typeface="Arial" panose="020B0604020202020204" pitchFamily="34" charset="0"/>
              <a:cs typeface="Arial" panose="020B0604020202020204" pitchFamily="34" charset="0"/>
            </a:endParaRPr>
          </a:p>
          <a:p>
            <a:r>
              <a:rPr lang="fi-FI" sz="1400" dirty="0" smtClean="0">
                <a:latin typeface="Arial" panose="020B0604020202020204" pitchFamily="34" charset="0"/>
                <a:cs typeface="Arial" panose="020B0604020202020204" pitchFamily="34" charset="0"/>
              </a:rPr>
              <a:t>Yleensä </a:t>
            </a:r>
            <a:r>
              <a:rPr lang="fi-FI" sz="1400" dirty="0">
                <a:latin typeface="Arial" panose="020B0604020202020204" pitchFamily="34" charset="0"/>
                <a:cs typeface="Arial" panose="020B0604020202020204" pitchFamily="34" charset="0"/>
              </a:rPr>
              <a:t>sovellus ja jonomanageri ovat samalla serverillä.  </a:t>
            </a:r>
            <a:endParaRPr lang="fi-FI" sz="1400" dirty="0" smtClean="0">
              <a:latin typeface="Arial" panose="020B0604020202020204" pitchFamily="34" charset="0"/>
              <a:cs typeface="Arial" panose="020B0604020202020204" pitchFamily="34" charset="0"/>
            </a:endParaRPr>
          </a:p>
          <a:p>
            <a:endParaRPr lang="fi-FI" sz="1400" dirty="0" smtClean="0">
              <a:latin typeface="Arial" panose="020B0604020202020204" pitchFamily="34" charset="0"/>
              <a:cs typeface="Arial" panose="020B0604020202020204" pitchFamily="34" charset="0"/>
            </a:endParaRPr>
          </a:p>
          <a:p>
            <a:r>
              <a:rPr lang="fi-FI" sz="1400" dirty="0" smtClean="0">
                <a:latin typeface="Arial" panose="020B0604020202020204" pitchFamily="34" charset="0"/>
                <a:cs typeface="Arial" panose="020B0604020202020204" pitchFamily="34" charset="0"/>
              </a:rPr>
              <a:t>Client </a:t>
            </a:r>
            <a:r>
              <a:rPr lang="fi-FI" sz="1400" dirty="0">
                <a:latin typeface="Arial" panose="020B0604020202020204" pitchFamily="34" charset="0"/>
                <a:cs typeface="Arial" panose="020B0604020202020204" pitchFamily="34" charset="0"/>
              </a:rPr>
              <a:t>voi myös kytkeytyä jonomanageriin joka on samalla serverillä tai verkon yli toisella serverillä </a:t>
            </a:r>
            <a:r>
              <a:rPr lang="fi-FI" sz="1400" dirty="0" err="1">
                <a:latin typeface="Arial" panose="020B0604020202020204" pitchFamily="34" charset="0"/>
                <a:cs typeface="Arial" panose="020B0604020202020204" pitchFamily="34" charset="0"/>
              </a:rPr>
              <a:t>ollevaan</a:t>
            </a:r>
            <a:r>
              <a:rPr lang="fi-FI" sz="1400" dirty="0">
                <a:latin typeface="Arial" panose="020B0604020202020204" pitchFamily="34" charset="0"/>
                <a:cs typeface="Arial" panose="020B0604020202020204" pitchFamily="34" charset="0"/>
              </a:rPr>
              <a:t> jonomanageriin.</a:t>
            </a:r>
          </a:p>
          <a:p>
            <a:pPr marL="0" indent="0">
              <a:buNone/>
            </a:pPr>
            <a:endParaRPr lang="fi-FI" sz="1400" dirty="0">
              <a:latin typeface="Arial" panose="020B0604020202020204" pitchFamily="34" charset="0"/>
              <a:cs typeface="Arial" panose="020B0604020202020204" pitchFamily="34" charset="0"/>
            </a:endParaRPr>
          </a:p>
          <a:p>
            <a:r>
              <a:rPr lang="fi-FI" sz="1400" dirty="0">
                <a:latin typeface="Arial" panose="020B0604020202020204" pitchFamily="34" charset="0"/>
                <a:cs typeface="Arial" panose="020B0604020202020204" pitchFamily="34" charset="0"/>
              </a:rPr>
              <a:t>Esimerkiksi yrityksen </a:t>
            </a:r>
            <a:r>
              <a:rPr lang="fi-FI" sz="1400" dirty="0" err="1">
                <a:latin typeface="Arial" panose="020B0604020202020204" pitchFamily="34" charset="0"/>
                <a:cs typeface="Arial" panose="020B0604020202020204" pitchFamily="34" charset="0"/>
              </a:rPr>
              <a:t>sovutoimipiste</a:t>
            </a:r>
            <a:r>
              <a:rPr lang="fi-FI" sz="1400" dirty="0">
                <a:latin typeface="Arial" panose="020B0604020202020204" pitchFamily="34" charset="0"/>
                <a:cs typeface="Arial" panose="020B0604020202020204" pitchFamily="34" charset="0"/>
              </a:rPr>
              <a:t> voi kytkeytyä </a:t>
            </a:r>
            <a:r>
              <a:rPr lang="fi-FI" sz="1400" dirty="0" err="1">
                <a:latin typeface="Arial" panose="020B0604020202020204" pitchFamily="34" charset="0"/>
                <a:cs typeface="Arial" panose="020B0604020202020204" pitchFamily="34" charset="0"/>
              </a:rPr>
              <a:t>client</a:t>
            </a:r>
            <a:r>
              <a:rPr lang="fi-FI" sz="1400" dirty="0">
                <a:latin typeface="Arial" panose="020B0604020202020204" pitchFamily="34" charset="0"/>
                <a:cs typeface="Arial" panose="020B0604020202020204" pitchFamily="34" charset="0"/>
              </a:rPr>
              <a:t> yhteydellä pääkonttorin jonomanageriin.  </a:t>
            </a:r>
            <a:endParaRPr lang="fi-FI" sz="1400" dirty="0" smtClean="0">
              <a:latin typeface="Arial" panose="020B0604020202020204" pitchFamily="34" charset="0"/>
              <a:cs typeface="Arial" panose="020B0604020202020204" pitchFamily="34" charset="0"/>
            </a:endParaRPr>
          </a:p>
          <a:p>
            <a:endParaRPr lang="fi-FI" sz="1400" dirty="0">
              <a:latin typeface="Arial" panose="020B0604020202020204" pitchFamily="34" charset="0"/>
              <a:cs typeface="Arial" panose="020B0604020202020204" pitchFamily="34" charset="0"/>
            </a:endParaRPr>
          </a:p>
          <a:p>
            <a:r>
              <a:rPr lang="fi-FI" sz="1400" dirty="0">
                <a:latin typeface="Arial" panose="020B0604020202020204" pitchFamily="34" charset="0"/>
                <a:cs typeface="Arial" panose="020B0604020202020204" pitchFamily="34" charset="0"/>
              </a:rPr>
              <a:t>Serveri johon </a:t>
            </a:r>
            <a:r>
              <a:rPr lang="fi-FI" sz="1400" dirty="0" err="1">
                <a:latin typeface="Arial" panose="020B0604020202020204" pitchFamily="34" charset="0"/>
                <a:cs typeface="Arial" panose="020B0604020202020204" pitchFamily="34" charset="0"/>
              </a:rPr>
              <a:t>hub</a:t>
            </a:r>
            <a:r>
              <a:rPr lang="fi-FI" sz="1400" dirty="0">
                <a:latin typeface="Arial" panose="020B0604020202020204" pitchFamily="34" charset="0"/>
                <a:cs typeface="Arial" panose="020B0604020202020204" pitchFamily="34" charset="0"/>
              </a:rPr>
              <a:t> - jonomanageri on asennettu voi hallita sovelluksia jotka tarjoavat keskitetyn palvelun yrityksen sovelluksiin ja tietokantoihin.  </a:t>
            </a:r>
            <a:endParaRPr lang="fi-FI" sz="1400" dirty="0" smtClean="0">
              <a:latin typeface="Arial" panose="020B0604020202020204" pitchFamily="34" charset="0"/>
              <a:cs typeface="Arial" panose="020B0604020202020204" pitchFamily="34" charset="0"/>
            </a:endParaRPr>
          </a:p>
          <a:p>
            <a:pPr marL="0" indent="0">
              <a:buNone/>
            </a:pPr>
            <a:endParaRPr lang="fi-FI" sz="1400" dirty="0">
              <a:latin typeface="Arial" panose="020B0604020202020204" pitchFamily="34" charset="0"/>
              <a:cs typeface="Arial" panose="020B0604020202020204" pitchFamily="34" charset="0"/>
            </a:endParaRPr>
          </a:p>
          <a:p>
            <a:r>
              <a:rPr lang="fi-FI" sz="1400" dirty="0">
                <a:latin typeface="Arial" panose="020B0604020202020204" pitchFamily="34" charset="0"/>
                <a:cs typeface="Arial" panose="020B0604020202020204" pitchFamily="34" charset="0"/>
              </a:rPr>
              <a:t>Tämän tyyppinen arkkitehtuuri rakennetaan määrittelemällä käsin reitit </a:t>
            </a:r>
            <a:r>
              <a:rPr lang="fi-FI" sz="1400" dirty="0" err="1">
                <a:latin typeface="Arial" panose="020B0604020202020204" pitchFamily="34" charset="0"/>
                <a:cs typeface="Arial" panose="020B0604020202020204" pitchFamily="34" charset="0"/>
              </a:rPr>
              <a:t>spoke-</a:t>
            </a:r>
            <a:r>
              <a:rPr lang="fi-FI" sz="1400" dirty="0">
                <a:latin typeface="Arial" panose="020B0604020202020204" pitchFamily="34" charset="0"/>
                <a:cs typeface="Arial" panose="020B0604020202020204" pitchFamily="34" charset="0"/>
              </a:rPr>
              <a:t> jonomanagereilta </a:t>
            </a:r>
            <a:r>
              <a:rPr lang="fi-FI" sz="1400" dirty="0" err="1">
                <a:latin typeface="Arial" panose="020B0604020202020204" pitchFamily="34" charset="0"/>
                <a:cs typeface="Arial" panose="020B0604020202020204" pitchFamily="34" charset="0"/>
              </a:rPr>
              <a:t>hub-</a:t>
            </a:r>
            <a:r>
              <a:rPr lang="fi-FI" sz="1400" dirty="0">
                <a:latin typeface="Arial" panose="020B0604020202020204" pitchFamily="34" charset="0"/>
                <a:cs typeface="Arial" panose="020B0604020202020204" pitchFamily="34" charset="0"/>
              </a:rPr>
              <a:t> jonomanagerille tai usealle </a:t>
            </a:r>
            <a:r>
              <a:rPr lang="fi-FI" sz="1400" dirty="0" err="1">
                <a:latin typeface="Arial" panose="020B0604020202020204" pitchFamily="34" charset="0"/>
                <a:cs typeface="Arial" panose="020B0604020202020204" pitchFamily="34" charset="0"/>
              </a:rPr>
              <a:t>hub-jonomanaagerille</a:t>
            </a:r>
            <a:r>
              <a:rPr lang="fi-FI" sz="1400" dirty="0">
                <a:latin typeface="Arial" panose="020B0604020202020204" pitchFamily="34" charset="0"/>
                <a:cs typeface="Arial" panose="020B0604020202020204" pitchFamily="34" charset="0"/>
              </a:rPr>
              <a:t>.</a:t>
            </a:r>
          </a:p>
          <a:p>
            <a:pPr marL="0" indent="0">
              <a:buNone/>
            </a:pPr>
            <a:endParaRPr lang="fi-FI" dirty="0"/>
          </a:p>
        </p:txBody>
      </p:sp>
    </p:spTree>
    <p:extLst>
      <p:ext uri="{BB962C8B-B14F-4D97-AF65-F5344CB8AC3E}">
        <p14:creationId xmlns:p14="http://schemas.microsoft.com/office/powerpoint/2010/main" val="39776211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400" b="1" dirty="0" err="1" smtClean="0">
                <a:latin typeface="Arial" panose="020B0604020202020204" pitchFamily="34" charset="0"/>
                <a:cs typeface="Arial" panose="020B0604020202020204" pitchFamily="34" charset="0"/>
              </a:rPr>
              <a:t>WebSphere</a:t>
            </a:r>
            <a:r>
              <a:rPr lang="fi-FI" sz="2400" b="1" dirty="0" smtClean="0">
                <a:latin typeface="Arial" panose="020B0604020202020204" pitchFamily="34" charset="0"/>
                <a:cs typeface="Arial" panose="020B0604020202020204" pitchFamily="34" charset="0"/>
              </a:rPr>
              <a:t> MQ topologiat</a:t>
            </a:r>
            <a:endParaRPr lang="fi-FI" sz="2400" dirty="0"/>
          </a:p>
        </p:txBody>
      </p:sp>
      <p:sp>
        <p:nvSpPr>
          <p:cNvPr id="3" name="Content Placeholder 2"/>
          <p:cNvSpPr>
            <a:spLocks noGrp="1"/>
          </p:cNvSpPr>
          <p:nvPr>
            <p:ph idx="1"/>
          </p:nvPr>
        </p:nvSpPr>
        <p:spPr/>
        <p:txBody>
          <a:bodyPr/>
          <a:lstStyle/>
          <a:p>
            <a:pPr marL="914400" lvl="2" indent="0" algn="ctr">
              <a:buNone/>
            </a:pPr>
            <a:r>
              <a:rPr lang="fi-FI" sz="2000" b="1" dirty="0">
                <a:latin typeface="Arial" panose="020B0604020202020204" pitchFamily="34" charset="0"/>
                <a:cs typeface="Arial" panose="020B0604020202020204" pitchFamily="34" charset="0"/>
              </a:rPr>
              <a:t>Yksinkertainen </a:t>
            </a:r>
            <a:r>
              <a:rPr lang="fi-FI" sz="2000" b="1" dirty="0" err="1">
                <a:latin typeface="Arial" panose="020B0604020202020204" pitchFamily="34" charset="0"/>
                <a:cs typeface="Arial" panose="020B0604020202020204" pitchFamily="34" charset="0"/>
              </a:rPr>
              <a:t>hub</a:t>
            </a:r>
            <a:r>
              <a:rPr lang="fi-FI" sz="2000" b="1" dirty="0">
                <a:latin typeface="Arial" panose="020B0604020202020204" pitchFamily="34" charset="0"/>
                <a:cs typeface="Arial" panose="020B0604020202020204" pitchFamily="34" charset="0"/>
              </a:rPr>
              <a:t> – </a:t>
            </a:r>
            <a:r>
              <a:rPr lang="fi-FI" sz="2000" b="1" dirty="0" err="1">
                <a:latin typeface="Arial" panose="020B0604020202020204" pitchFamily="34" charset="0"/>
                <a:cs typeface="Arial" panose="020B0604020202020204" pitchFamily="34" charset="0"/>
              </a:rPr>
              <a:t>spoke</a:t>
            </a:r>
            <a:r>
              <a:rPr lang="fi-FI" sz="2000" b="1" dirty="0">
                <a:latin typeface="Arial" panose="020B0604020202020204" pitchFamily="34" charset="0"/>
                <a:cs typeface="Arial" panose="020B0604020202020204" pitchFamily="34" charset="0"/>
              </a:rPr>
              <a:t> </a:t>
            </a:r>
            <a:r>
              <a:rPr lang="fi-FI" sz="2000" b="1" dirty="0" smtClean="0">
                <a:latin typeface="Arial" panose="020B0604020202020204" pitchFamily="34" charset="0"/>
                <a:cs typeface="Arial" panose="020B0604020202020204" pitchFamily="34" charset="0"/>
              </a:rPr>
              <a:t>sanomanvälitysverkko</a:t>
            </a:r>
          </a:p>
          <a:p>
            <a:pPr marL="914400" lvl="2" indent="0" algn="ctr">
              <a:buNone/>
            </a:pPr>
            <a:endParaRPr lang="fi-FI" sz="2000" b="1" dirty="0" smtClean="0">
              <a:latin typeface="Arial" panose="020B0604020202020204" pitchFamily="34" charset="0"/>
              <a:cs typeface="Arial" panose="020B0604020202020204" pitchFamily="34" charset="0"/>
            </a:endParaRPr>
          </a:p>
          <a:p>
            <a:endParaRPr lang="fi-FI" sz="1200" b="1" dirty="0">
              <a:latin typeface="Arial" panose="020B0604020202020204" pitchFamily="34" charset="0"/>
              <a:cs typeface="Arial" panose="020B0604020202020204" pitchFamily="34" charset="0"/>
            </a:endParaRPr>
          </a:p>
          <a:p>
            <a:endParaRPr lang="fi-FI" sz="1200" dirty="0">
              <a:latin typeface="Arial" panose="020B0604020202020204" pitchFamily="34" charset="0"/>
              <a:cs typeface="Arial" panose="020B0604020202020204" pitchFamily="34" charset="0"/>
            </a:endParaRPr>
          </a:p>
          <a:p>
            <a:endParaRPr lang="fi-FI"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029506"/>
            <a:ext cx="4675525" cy="2520280"/>
          </a:xfrm>
          <a:prstGeom prst="rect">
            <a:avLst/>
          </a:prstGeom>
          <a:noFill/>
          <a:ln>
            <a:noFill/>
          </a:ln>
        </p:spPr>
      </p:pic>
      <p:sp>
        <p:nvSpPr>
          <p:cNvPr id="5" name="Rectangle 4"/>
          <p:cNvSpPr/>
          <p:nvPr/>
        </p:nvSpPr>
        <p:spPr>
          <a:xfrm>
            <a:off x="827584" y="4653136"/>
            <a:ext cx="7488832" cy="1200329"/>
          </a:xfrm>
          <a:prstGeom prst="rect">
            <a:avLst/>
          </a:prstGeom>
        </p:spPr>
        <p:txBody>
          <a:bodyPr wrap="square">
            <a:spAutoFit/>
          </a:bodyPr>
          <a:lstStyle/>
          <a:p>
            <a:pPr marL="285750" indent="-285750">
              <a:buFont typeface="Arial" panose="020B0604020202020204" pitchFamily="34" charset="0"/>
              <a:buChar char="•"/>
            </a:pPr>
            <a:r>
              <a:rPr lang="fi-FI" sz="1200" dirty="0"/>
              <a:t>Sanomat voidaan lähettää haarasta A haaraan D, mutta vain pääkonttorin jonomanagerin kautta</a:t>
            </a:r>
            <a:r>
              <a:rPr lang="fi-FI" sz="1200" dirty="0" smtClean="0"/>
              <a:t>.</a:t>
            </a:r>
          </a:p>
          <a:p>
            <a:pPr marL="285750" indent="-285750">
              <a:buFont typeface="Arial" panose="020B0604020202020204" pitchFamily="34" charset="0"/>
              <a:buChar char="•"/>
            </a:pPr>
            <a:endParaRPr lang="fi-FI" sz="1200" dirty="0" smtClean="0"/>
          </a:p>
          <a:p>
            <a:pPr marL="285750" indent="-285750">
              <a:buFont typeface="Arial" panose="020B0604020202020204" pitchFamily="34" charset="0"/>
              <a:buChar char="•"/>
            </a:pPr>
            <a:r>
              <a:rPr lang="fi-FI" sz="1200" dirty="0"/>
              <a:t>Käsin määriteltyjen reittien ei tarvitse toteuttaa </a:t>
            </a:r>
            <a:r>
              <a:rPr lang="fi-FI" sz="1200" dirty="0" err="1"/>
              <a:t>hub</a:t>
            </a:r>
            <a:r>
              <a:rPr lang="fi-FI" sz="1200" dirty="0"/>
              <a:t> – </a:t>
            </a:r>
            <a:r>
              <a:rPr lang="fi-FI" sz="1200" dirty="0" err="1"/>
              <a:t>spoke</a:t>
            </a:r>
            <a:r>
              <a:rPr lang="fi-FI" sz="1200" dirty="0"/>
              <a:t> arkkitehtuuria.  On mahdollista että </a:t>
            </a:r>
            <a:r>
              <a:rPr lang="fi-FI" sz="1200" dirty="0" smtClean="0"/>
              <a:t>jokaisesta jonomanagerista </a:t>
            </a:r>
            <a:r>
              <a:rPr lang="fi-FI" sz="1200" dirty="0"/>
              <a:t>tehdään yhteys jokaiseen jonomanageriin, mutta jonomanagerien määrän kasvaessa hallinnasta tulee hankalaa ja aikaa vievää.</a:t>
            </a:r>
          </a:p>
          <a:p>
            <a:pPr marL="285750" indent="-285750">
              <a:buFont typeface="Arial" panose="020B0604020202020204" pitchFamily="34" charset="0"/>
              <a:buChar char="•"/>
            </a:pPr>
            <a:endParaRPr lang="fi-FI" sz="1200" dirty="0"/>
          </a:p>
        </p:txBody>
      </p:sp>
    </p:spTree>
    <p:extLst>
      <p:ext uri="{BB962C8B-B14F-4D97-AF65-F5344CB8AC3E}">
        <p14:creationId xmlns:p14="http://schemas.microsoft.com/office/powerpoint/2010/main" val="33806623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400" b="1" dirty="0" err="1" smtClean="0">
                <a:latin typeface="Arial" panose="020B0604020202020204" pitchFamily="34" charset="0"/>
                <a:cs typeface="Arial" panose="020B0604020202020204" pitchFamily="34" charset="0"/>
              </a:rPr>
              <a:t>WebSphere</a:t>
            </a:r>
            <a:r>
              <a:rPr lang="fi-FI" sz="2400" b="1" dirty="0" smtClean="0">
                <a:latin typeface="Arial" panose="020B0604020202020204" pitchFamily="34" charset="0"/>
                <a:cs typeface="Arial" panose="020B0604020202020204" pitchFamily="34" charset="0"/>
              </a:rPr>
              <a:t> MQ topologiat</a:t>
            </a:r>
            <a:endParaRPr lang="fi-FI" sz="2400" dirty="0"/>
          </a:p>
        </p:txBody>
      </p:sp>
      <p:sp>
        <p:nvSpPr>
          <p:cNvPr id="3" name="Content Placeholder 2"/>
          <p:cNvSpPr>
            <a:spLocks noGrp="1"/>
          </p:cNvSpPr>
          <p:nvPr>
            <p:ph idx="1"/>
          </p:nvPr>
        </p:nvSpPr>
        <p:spPr>
          <a:xfrm>
            <a:off x="323528" y="1600200"/>
            <a:ext cx="8363272" cy="4525963"/>
          </a:xfrm>
        </p:spPr>
        <p:txBody>
          <a:bodyPr/>
          <a:lstStyle/>
          <a:p>
            <a:pPr marL="0" indent="0" algn="ctr">
              <a:buNone/>
            </a:pPr>
            <a:r>
              <a:rPr lang="fi-FI" sz="1800" b="1" dirty="0" smtClean="0">
                <a:latin typeface="Arial" panose="020B0604020202020204" pitchFamily="34" charset="0"/>
                <a:cs typeface="Arial" panose="020B0604020202020204" pitchFamily="34" charset="0"/>
              </a:rPr>
              <a:t>Jonomanagerista </a:t>
            </a:r>
            <a:r>
              <a:rPr lang="fi-FI" sz="1800" b="1" dirty="0">
                <a:latin typeface="Arial" panose="020B0604020202020204" pitchFamily="34" charset="0"/>
                <a:cs typeface="Arial" panose="020B0604020202020204" pitchFamily="34" charset="0"/>
              </a:rPr>
              <a:t>on tehty kytkentä jokaiseen </a:t>
            </a:r>
            <a:r>
              <a:rPr lang="fi-FI" sz="1800" b="1" dirty="0" smtClean="0">
                <a:latin typeface="Arial" panose="020B0604020202020204" pitchFamily="34" charset="0"/>
                <a:cs typeface="Arial" panose="020B0604020202020204" pitchFamily="34" charset="0"/>
              </a:rPr>
              <a:t>jonomanageriin</a:t>
            </a:r>
          </a:p>
          <a:p>
            <a:endParaRPr lang="fi-FI" sz="1200" b="1" dirty="0">
              <a:latin typeface="Arial" panose="020B0604020202020204" pitchFamily="34" charset="0"/>
              <a:cs typeface="Arial" panose="020B0604020202020204" pitchFamily="34" charset="0"/>
            </a:endParaRPr>
          </a:p>
          <a:p>
            <a:endParaRPr lang="fi-FI" sz="1200" b="1" dirty="0" smtClean="0">
              <a:latin typeface="Arial" panose="020B0604020202020204" pitchFamily="34" charset="0"/>
              <a:cs typeface="Arial" panose="020B0604020202020204" pitchFamily="34" charset="0"/>
            </a:endParaRPr>
          </a:p>
          <a:p>
            <a:endParaRPr lang="fi-FI" sz="1200" dirty="0">
              <a:latin typeface="Arial" panose="020B0604020202020204" pitchFamily="34" charset="0"/>
              <a:cs typeface="Arial" panose="020B0604020202020204" pitchFamily="34" charset="0"/>
            </a:endParaRPr>
          </a:p>
          <a:p>
            <a:endParaRPr lang="fi-FI"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528652" y="2276872"/>
            <a:ext cx="6050280" cy="2743200"/>
          </a:xfrm>
          <a:prstGeom prst="rect">
            <a:avLst/>
          </a:prstGeom>
          <a:noFill/>
          <a:ln>
            <a:noFill/>
          </a:ln>
        </p:spPr>
      </p:pic>
    </p:spTree>
    <p:extLst>
      <p:ext uri="{BB962C8B-B14F-4D97-AF65-F5344CB8AC3E}">
        <p14:creationId xmlns:p14="http://schemas.microsoft.com/office/powerpoint/2010/main" val="20151565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Tehtävä</a:t>
            </a:r>
            <a:endParaRPr lang="fi-FI" dirty="0"/>
          </a:p>
        </p:txBody>
      </p:sp>
      <p:sp>
        <p:nvSpPr>
          <p:cNvPr id="3" name="Content Placeholder 2"/>
          <p:cNvSpPr>
            <a:spLocks noGrp="1"/>
          </p:cNvSpPr>
          <p:nvPr>
            <p:ph idx="1"/>
          </p:nvPr>
        </p:nvSpPr>
        <p:spPr/>
        <p:txBody>
          <a:bodyPr/>
          <a:lstStyle/>
          <a:p>
            <a:r>
              <a:rPr lang="fi-FI" dirty="0" smtClean="0"/>
              <a:t>Piirrä  esimerkkitapaus </a:t>
            </a:r>
            <a:r>
              <a:rPr lang="fi-FI" dirty="0" err="1" smtClean="0"/>
              <a:t>hub</a:t>
            </a:r>
            <a:r>
              <a:rPr lang="fi-FI" dirty="0" smtClean="0"/>
              <a:t> - </a:t>
            </a:r>
            <a:r>
              <a:rPr lang="fi-FI" dirty="0" err="1" smtClean="0"/>
              <a:t>spoke</a:t>
            </a:r>
            <a:r>
              <a:rPr lang="fi-FI" dirty="0" smtClean="0"/>
              <a:t> sanomanvälitysverkosta.</a:t>
            </a:r>
          </a:p>
          <a:p>
            <a:r>
              <a:rPr lang="fi-FI" dirty="0" smtClean="0"/>
              <a:t>Piirrä sanomanvälitysverkkoon ainakin viisi </a:t>
            </a:r>
            <a:r>
              <a:rPr lang="fi-FI" dirty="0" smtClean="0"/>
              <a:t>jonomanageria</a:t>
            </a:r>
            <a:r>
              <a:rPr lang="fi-FI" dirty="0" smtClean="0"/>
              <a:t>.</a:t>
            </a:r>
            <a:endParaRPr lang="fi-FI" dirty="0"/>
          </a:p>
        </p:txBody>
      </p:sp>
    </p:spTree>
    <p:extLst>
      <p:ext uri="{BB962C8B-B14F-4D97-AF65-F5344CB8AC3E}">
        <p14:creationId xmlns:p14="http://schemas.microsoft.com/office/powerpoint/2010/main" val="9077505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400" b="1" dirty="0" smtClean="0">
                <a:latin typeface="Arial" panose="020B0604020202020204" pitchFamily="34" charset="0"/>
                <a:cs typeface="Arial" panose="020B0604020202020204" pitchFamily="34" charset="0"/>
              </a:rPr>
              <a:t>Tunnit 13-14 IBM </a:t>
            </a:r>
            <a:r>
              <a:rPr lang="fi-FI" sz="2400" b="1" dirty="0">
                <a:latin typeface="Arial" panose="020B0604020202020204" pitchFamily="34" charset="0"/>
                <a:cs typeface="Arial" panose="020B0604020202020204" pitchFamily="34" charset="0"/>
              </a:rPr>
              <a:t>MQ </a:t>
            </a:r>
            <a:r>
              <a:rPr lang="fi-FI" sz="2400" b="1" dirty="0" err="1">
                <a:latin typeface="Arial" panose="020B0604020202020204" pitchFamily="34" charset="0"/>
                <a:cs typeface="Arial" panose="020B0604020202020204" pitchFamily="34" charset="0"/>
              </a:rPr>
              <a:t>cluster</a:t>
            </a:r>
            <a:r>
              <a:rPr lang="fi-FI" sz="2400" dirty="0">
                <a:latin typeface="Arial" panose="020B0604020202020204" pitchFamily="34" charset="0"/>
                <a:cs typeface="Arial" panose="020B0604020202020204" pitchFamily="34" charset="0"/>
              </a:rPr>
              <a:t/>
            </a:r>
            <a:br>
              <a:rPr lang="fi-FI" sz="2400" dirty="0">
                <a:latin typeface="Arial" panose="020B0604020202020204" pitchFamily="34" charset="0"/>
                <a:cs typeface="Arial" panose="020B0604020202020204" pitchFamily="34" charset="0"/>
              </a:rPr>
            </a:br>
            <a:endParaRPr lang="fi-FI"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93204" y="1052736"/>
            <a:ext cx="8229600" cy="4525963"/>
          </a:xfrm>
        </p:spPr>
        <p:txBody>
          <a:bodyPr>
            <a:normAutofit/>
          </a:bodyPr>
          <a:lstStyle/>
          <a:p>
            <a:r>
              <a:rPr lang="fi-FI" sz="1200" dirty="0">
                <a:latin typeface="Arial" panose="020B0604020202020204" pitchFamily="34" charset="0"/>
                <a:cs typeface="Arial" panose="020B0604020202020204" pitchFamily="34" charset="0"/>
              </a:rPr>
              <a:t>Muuntautumiskykyistä ratkaisua liittää useampi jonomanageri toisiinsa dynaamisella loogisella ratkaisulla kutsutaan </a:t>
            </a:r>
            <a:r>
              <a:rPr lang="fi-FI" sz="1200" dirty="0" err="1">
                <a:latin typeface="Arial" panose="020B0604020202020204" pitchFamily="34" charset="0"/>
                <a:cs typeface="Arial" panose="020B0604020202020204" pitchFamily="34" charset="0"/>
              </a:rPr>
              <a:t>jonomanagericlusteriksi</a:t>
            </a:r>
            <a:r>
              <a:rPr lang="fi-FI" sz="1200" dirty="0">
                <a:latin typeface="Arial" panose="020B0604020202020204" pitchFamily="34" charset="0"/>
                <a:cs typeface="Arial" panose="020B0604020202020204" pitchFamily="34" charset="0"/>
              </a:rPr>
              <a:t>. </a:t>
            </a:r>
            <a:endParaRPr lang="fi-FI" sz="1200" dirty="0" smtClean="0">
              <a:latin typeface="Arial" panose="020B0604020202020204" pitchFamily="34" charset="0"/>
              <a:cs typeface="Arial" panose="020B0604020202020204" pitchFamily="34" charset="0"/>
            </a:endParaRPr>
          </a:p>
          <a:p>
            <a:endParaRPr lang="fi-FI" sz="1200" dirty="0" smtClean="0">
              <a:latin typeface="Arial" panose="020B0604020202020204" pitchFamily="34" charset="0"/>
              <a:cs typeface="Arial" panose="020B0604020202020204" pitchFamily="34" charset="0"/>
            </a:endParaRPr>
          </a:p>
          <a:p>
            <a:r>
              <a:rPr lang="fi-FI" sz="1200" dirty="0" err="1" smtClean="0">
                <a:latin typeface="Arial" panose="020B0604020202020204" pitchFamily="34" charset="0"/>
                <a:cs typeface="Arial" panose="020B0604020202020204" pitchFamily="34" charset="0"/>
              </a:rPr>
              <a:t>Clusterointi</a:t>
            </a:r>
            <a:r>
              <a:rPr lang="fi-FI" sz="1200" dirty="0" smtClean="0">
                <a:latin typeface="Arial" panose="020B0604020202020204" pitchFamily="34" charset="0"/>
                <a:cs typeface="Arial" panose="020B0604020202020204" pitchFamily="34" charset="0"/>
              </a:rPr>
              <a:t> </a:t>
            </a:r>
            <a:r>
              <a:rPr lang="fi-FI" sz="1200" dirty="0">
                <a:latin typeface="Arial" panose="020B0604020202020204" pitchFamily="34" charset="0"/>
                <a:cs typeface="Arial" panose="020B0604020202020204" pitchFamily="34" charset="0"/>
              </a:rPr>
              <a:t>mahdollistaa samanaikaisten instanssien jakamisen useamman jonomanagerin kesken. </a:t>
            </a:r>
            <a:endParaRPr lang="fi-FI" sz="1200" dirty="0" smtClean="0">
              <a:latin typeface="Arial" panose="020B0604020202020204" pitchFamily="34" charset="0"/>
              <a:cs typeface="Arial" panose="020B0604020202020204" pitchFamily="34" charset="0"/>
            </a:endParaRPr>
          </a:p>
          <a:p>
            <a:endParaRPr lang="fi-FI" sz="1200" dirty="0">
              <a:latin typeface="Arial" panose="020B0604020202020204" pitchFamily="34" charset="0"/>
              <a:cs typeface="Arial" panose="020B0604020202020204" pitchFamily="34" charset="0"/>
            </a:endParaRPr>
          </a:p>
          <a:p>
            <a:r>
              <a:rPr lang="fi-FI" sz="1200" dirty="0">
                <a:latin typeface="Arial" panose="020B0604020202020204" pitchFamily="34" charset="0"/>
                <a:cs typeface="Arial" panose="020B0604020202020204" pitchFamily="34" charset="0"/>
              </a:rPr>
              <a:t>Sovellus joka haluaa käyttää jotain palvelua, voi kytkeytyä mihin </a:t>
            </a:r>
            <a:r>
              <a:rPr lang="fi-FI" sz="1200" dirty="0" err="1">
                <a:latin typeface="Arial" panose="020B0604020202020204" pitchFamily="34" charset="0"/>
                <a:cs typeface="Arial" panose="020B0604020202020204" pitchFamily="34" charset="0"/>
              </a:rPr>
              <a:t>clusterin</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jonomanageiin</a:t>
            </a:r>
            <a:r>
              <a:rPr lang="fi-FI" sz="1200" dirty="0">
                <a:latin typeface="Arial" panose="020B0604020202020204" pitchFamily="34" charset="0"/>
                <a:cs typeface="Arial" panose="020B0604020202020204" pitchFamily="34" charset="0"/>
              </a:rPr>
              <a:t> tahansa saadakseen palvelun. Kun jonomanageri tekee palvelupyynnön, </a:t>
            </a:r>
            <a:r>
              <a:rPr lang="fi-FI" sz="1200" dirty="0" err="1">
                <a:latin typeface="Arial" panose="020B0604020202020204" pitchFamily="34" charset="0"/>
                <a:cs typeface="Arial" panose="020B0604020202020204" pitchFamily="34" charset="0"/>
              </a:rPr>
              <a:t>clusterin</a:t>
            </a:r>
            <a:r>
              <a:rPr lang="fi-FI" sz="1200" dirty="0">
                <a:latin typeface="Arial" panose="020B0604020202020204" pitchFamily="34" charset="0"/>
                <a:cs typeface="Arial" panose="020B0604020202020204" pitchFamily="34" charset="0"/>
              </a:rPr>
              <a:t> jonomanagerit käyttävät </a:t>
            </a:r>
            <a:r>
              <a:rPr lang="fi-FI" sz="1200" dirty="0" err="1">
                <a:latin typeface="Arial" panose="020B0604020202020204" pitchFamily="34" charset="0"/>
                <a:cs typeface="Arial" panose="020B0604020202020204" pitchFamily="34" charset="0"/>
              </a:rPr>
              <a:t>kurmantasaus</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algorytmia</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workload</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balancing</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algorithm</a:t>
            </a:r>
            <a:r>
              <a:rPr lang="fi-FI" sz="1200" dirty="0">
                <a:latin typeface="Arial" panose="020B0604020202020204" pitchFamily="34" charset="0"/>
                <a:cs typeface="Arial" panose="020B0604020202020204" pitchFamily="34" charset="0"/>
              </a:rPr>
              <a:t> ) levittääkseen pyynnön kaikille jonomanagereille jotka hallitsevat tätä palvelua</a:t>
            </a:r>
            <a:r>
              <a:rPr lang="fi-FI" sz="1200" dirty="0" smtClean="0">
                <a:latin typeface="Arial" panose="020B0604020202020204" pitchFamily="34" charset="0"/>
                <a:cs typeface="Arial" panose="020B0604020202020204" pitchFamily="34" charset="0"/>
              </a:rPr>
              <a:t>.</a:t>
            </a:r>
          </a:p>
          <a:p>
            <a:endParaRPr lang="fi-FI" sz="1200" dirty="0">
              <a:latin typeface="Arial" panose="020B0604020202020204" pitchFamily="34" charset="0"/>
              <a:cs typeface="Arial" panose="020B0604020202020204" pitchFamily="34" charset="0"/>
            </a:endParaRPr>
          </a:p>
          <a:p>
            <a:r>
              <a:rPr lang="fi-FI" sz="1200" b="1" dirty="0">
                <a:latin typeface="Arial" panose="020B0604020202020204" pitchFamily="34" charset="0"/>
                <a:cs typeface="Arial" panose="020B0604020202020204" pitchFamily="34" charset="0"/>
              </a:rPr>
              <a:t> </a:t>
            </a:r>
            <a:r>
              <a:rPr lang="fi-FI" sz="1200" i="1" dirty="0">
                <a:latin typeface="Arial" panose="020B0604020202020204" pitchFamily="34" charset="0"/>
                <a:cs typeface="Arial" panose="020B0604020202020204" pitchFamily="34" charset="0"/>
              </a:rPr>
              <a:t>Kuvassa on esimerkki </a:t>
            </a:r>
            <a:r>
              <a:rPr lang="fi-FI" sz="1200" i="1" dirty="0" err="1">
                <a:latin typeface="Arial" panose="020B0604020202020204" pitchFamily="34" charset="0"/>
                <a:cs typeface="Arial" panose="020B0604020202020204" pitchFamily="34" charset="0"/>
              </a:rPr>
              <a:t>load</a:t>
            </a:r>
            <a:r>
              <a:rPr lang="fi-FI" sz="1200" i="1" dirty="0">
                <a:latin typeface="Arial" panose="020B0604020202020204" pitchFamily="34" charset="0"/>
                <a:cs typeface="Arial" panose="020B0604020202020204" pitchFamily="34" charset="0"/>
              </a:rPr>
              <a:t> </a:t>
            </a:r>
            <a:r>
              <a:rPr lang="fi-FI" sz="1200" i="1" dirty="0" err="1">
                <a:latin typeface="Arial" panose="020B0604020202020204" pitchFamily="34" charset="0"/>
                <a:cs typeface="Arial" panose="020B0604020202020204" pitchFamily="34" charset="0"/>
              </a:rPr>
              <a:t>balancingista</a:t>
            </a:r>
            <a:r>
              <a:rPr lang="fi-FI" sz="1200" i="1" dirty="0">
                <a:latin typeface="Arial" panose="020B0604020202020204" pitchFamily="34" charset="0"/>
                <a:cs typeface="Arial" panose="020B0604020202020204" pitchFamily="34" charset="0"/>
              </a:rPr>
              <a:t>. </a:t>
            </a:r>
            <a:r>
              <a:rPr lang="fi-FI" sz="1200" i="1" dirty="0" err="1">
                <a:latin typeface="Arial" panose="020B0604020202020204" pitchFamily="34" charset="0"/>
                <a:cs typeface="Arial" panose="020B0604020202020204" pitchFamily="34" charset="0"/>
              </a:rPr>
              <a:t>Sovekkuksen</a:t>
            </a:r>
            <a:r>
              <a:rPr lang="fi-FI" sz="1200" i="1" dirty="0">
                <a:latin typeface="Arial" panose="020B0604020202020204" pitchFamily="34" charset="0"/>
                <a:cs typeface="Arial" panose="020B0604020202020204" pitchFamily="34" charset="0"/>
              </a:rPr>
              <a:t> A lähettämä sanoma voidaan prosessoida jokaisen jonomanagerin 1-3 kautta. </a:t>
            </a:r>
            <a:r>
              <a:rPr lang="fi-FI" sz="1200" i="1" dirty="0" err="1">
                <a:latin typeface="Arial" panose="020B0604020202020204" pitchFamily="34" charset="0"/>
                <a:cs typeface="Arial" panose="020B0604020202020204" pitchFamily="34" charset="0"/>
              </a:rPr>
              <a:t>Clusteri</a:t>
            </a:r>
            <a:r>
              <a:rPr lang="fi-FI" sz="1200" i="1" dirty="0">
                <a:latin typeface="Arial" panose="020B0604020202020204" pitchFamily="34" charset="0"/>
                <a:cs typeface="Arial" panose="020B0604020202020204" pitchFamily="34" charset="0"/>
              </a:rPr>
              <a:t> valitsee reitin sen mukaan mikä reitti on viimeksi käytetty ja mikä reitti on saatavilla. Oletuksena jokaiselle sovelluksen Z instanssille täytyy lähettää sama määrä sanomia.</a:t>
            </a:r>
            <a:endParaRPr lang="fi-FI" sz="1200" dirty="0">
              <a:latin typeface="Arial" panose="020B0604020202020204" pitchFamily="34" charset="0"/>
              <a:cs typeface="Arial" panose="020B0604020202020204" pitchFamily="34" charset="0"/>
            </a:endParaRPr>
          </a:p>
          <a:p>
            <a:endParaRPr lang="fi-FI" dirty="0"/>
          </a:p>
          <a:p>
            <a:endParaRPr lang="fi-FI"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789040"/>
            <a:ext cx="5400600" cy="2513831"/>
          </a:xfrm>
          <a:prstGeom prst="rect">
            <a:avLst/>
          </a:prstGeom>
          <a:noFill/>
          <a:ln>
            <a:noFill/>
          </a:ln>
        </p:spPr>
      </p:pic>
    </p:spTree>
    <p:extLst>
      <p:ext uri="{BB962C8B-B14F-4D97-AF65-F5344CB8AC3E}">
        <p14:creationId xmlns:p14="http://schemas.microsoft.com/office/powerpoint/2010/main" val="38242259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smtClean="0">
                <a:latin typeface="Arial" panose="020B0604020202020204" pitchFamily="34" charset="0"/>
                <a:cs typeface="Arial" panose="020B0604020202020204" pitchFamily="34" charset="0"/>
              </a:rPr>
              <a:t>IBM MQ </a:t>
            </a:r>
            <a:r>
              <a:rPr lang="fi-FI" b="1" dirty="0" err="1" smtClean="0">
                <a:latin typeface="Arial" panose="020B0604020202020204" pitchFamily="34" charset="0"/>
                <a:cs typeface="Arial" panose="020B0604020202020204" pitchFamily="34" charset="0"/>
              </a:rPr>
              <a:t>cluster</a:t>
            </a:r>
            <a:endParaRPr lang="fi-FI" dirty="0"/>
          </a:p>
        </p:txBody>
      </p:sp>
      <p:sp>
        <p:nvSpPr>
          <p:cNvPr id="3" name="Content Placeholder 2"/>
          <p:cNvSpPr>
            <a:spLocks noGrp="1"/>
          </p:cNvSpPr>
          <p:nvPr>
            <p:ph idx="1"/>
          </p:nvPr>
        </p:nvSpPr>
        <p:spPr/>
        <p:txBody>
          <a:bodyPr>
            <a:normAutofit/>
          </a:bodyPr>
          <a:lstStyle/>
          <a:p>
            <a:r>
              <a:rPr lang="fi-FI" sz="1200" i="1" dirty="0">
                <a:latin typeface="Arial" panose="020B0604020202020204" pitchFamily="34" charset="0"/>
                <a:cs typeface="Arial" panose="020B0604020202020204" pitchFamily="34" charset="0"/>
              </a:rPr>
              <a:t>Tämä </a:t>
            </a:r>
            <a:r>
              <a:rPr lang="fi-FI" sz="1200" i="1" dirty="0" err="1">
                <a:latin typeface="Arial" panose="020B0604020202020204" pitchFamily="34" charset="0"/>
                <a:cs typeface="Arial" panose="020B0604020202020204" pitchFamily="34" charset="0"/>
              </a:rPr>
              <a:t>konfiguraatio</a:t>
            </a:r>
            <a:r>
              <a:rPr lang="fi-FI" sz="1200" i="1" dirty="0">
                <a:latin typeface="Arial" panose="020B0604020202020204" pitchFamily="34" charset="0"/>
                <a:cs typeface="Arial" panose="020B0604020202020204" pitchFamily="34" charset="0"/>
              </a:rPr>
              <a:t> sallii </a:t>
            </a:r>
            <a:r>
              <a:rPr lang="fi-FI" sz="1200" i="1" dirty="0" err="1">
                <a:latin typeface="Arial" panose="020B0604020202020204" pitchFamily="34" charset="0"/>
                <a:cs typeface="Arial" panose="020B0604020202020204" pitchFamily="34" charset="0"/>
              </a:rPr>
              <a:t>pool</a:t>
            </a:r>
            <a:r>
              <a:rPr lang="fi-FI" sz="1200" i="1" dirty="0">
                <a:latin typeface="Arial" panose="020B0604020202020204" pitchFamily="34" charset="0"/>
                <a:cs typeface="Arial" panose="020B0604020202020204" pitchFamily="34" charset="0"/>
              </a:rPr>
              <a:t> of </a:t>
            </a:r>
            <a:r>
              <a:rPr lang="fi-FI" sz="1200" i="1" dirty="0" err="1">
                <a:latin typeface="Arial" panose="020B0604020202020204" pitchFamily="34" charset="0"/>
                <a:cs typeface="Arial" panose="020B0604020202020204" pitchFamily="34" charset="0"/>
              </a:rPr>
              <a:t>machines</a:t>
            </a:r>
            <a:r>
              <a:rPr lang="fi-FI" sz="1200" i="1" dirty="0">
                <a:latin typeface="Arial" panose="020B0604020202020204" pitchFamily="34" charset="0"/>
                <a:cs typeface="Arial" panose="020B0604020202020204" pitchFamily="34" charset="0"/>
              </a:rPr>
              <a:t> toimia MQ Clusterin kanssa, jokainen joka isännöi jonomanageria ja sovellusten, joita tarvitaan palvelun tuottamiseen</a:t>
            </a:r>
            <a:r>
              <a:rPr lang="fi-FI" sz="1200" i="1" dirty="0" smtClean="0">
                <a:latin typeface="Arial" panose="020B0604020202020204" pitchFamily="34" charset="0"/>
                <a:cs typeface="Arial" panose="020B0604020202020204" pitchFamily="34" charset="0"/>
              </a:rPr>
              <a:t>.</a:t>
            </a:r>
          </a:p>
          <a:p>
            <a:endParaRPr lang="fi-FI" sz="1200" i="1" dirty="0" smtClean="0">
              <a:latin typeface="Arial" panose="020B0604020202020204" pitchFamily="34" charset="0"/>
              <a:cs typeface="Arial" panose="020B0604020202020204" pitchFamily="34" charset="0"/>
            </a:endParaRPr>
          </a:p>
          <a:p>
            <a:r>
              <a:rPr lang="fi-FI" sz="1200" i="1" dirty="0" smtClean="0">
                <a:latin typeface="Arial" panose="020B0604020202020204" pitchFamily="34" charset="0"/>
                <a:cs typeface="Arial" panose="020B0604020202020204" pitchFamily="34" charset="0"/>
              </a:rPr>
              <a:t>Topologia </a:t>
            </a:r>
            <a:r>
              <a:rPr lang="fi-FI" sz="1200" i="1" dirty="0">
                <a:latin typeface="Arial" panose="020B0604020202020204" pitchFamily="34" charset="0"/>
                <a:cs typeface="Arial" panose="020B0604020202020204" pitchFamily="34" charset="0"/>
              </a:rPr>
              <a:t>on erityisen kätevä jaetussa ympäristössä, missä palvelimen kapasiteetti skaalataan vastaamaan nykyistä kuormaa usean palvelimen läpi, sen sijaan että olisi käytössä yksi korkeakapasiteettinen palvelin. Palvelin voidaan esimerkiksi ajaa alas huoltotöiden takia, mutta palvelu on silti käytettävissä. </a:t>
            </a:r>
            <a:endParaRPr lang="fi-FI" sz="1200" i="1" dirty="0" smtClean="0">
              <a:latin typeface="Arial" panose="020B0604020202020204" pitchFamily="34" charset="0"/>
              <a:cs typeface="Arial" panose="020B0604020202020204" pitchFamily="34" charset="0"/>
            </a:endParaRPr>
          </a:p>
          <a:p>
            <a:endParaRPr lang="fi-FI" sz="1200" dirty="0">
              <a:latin typeface="Arial" panose="020B0604020202020204" pitchFamily="34" charset="0"/>
              <a:cs typeface="Arial" panose="020B0604020202020204" pitchFamily="34" charset="0"/>
            </a:endParaRPr>
          </a:p>
          <a:p>
            <a:r>
              <a:rPr lang="fi-FI" sz="1200" i="1" dirty="0">
                <a:latin typeface="Arial" panose="020B0604020202020204" pitchFamily="34" charset="0"/>
                <a:cs typeface="Arial" panose="020B0604020202020204" pitchFamily="34" charset="0"/>
              </a:rPr>
              <a:t>Käyttämällä </a:t>
            </a:r>
            <a:r>
              <a:rPr lang="fi-FI" sz="1200" i="1" dirty="0" err="1">
                <a:latin typeface="Arial" panose="020B0604020202020204" pitchFamily="34" charset="0"/>
                <a:cs typeface="Arial" panose="020B0604020202020204" pitchFamily="34" charset="0"/>
              </a:rPr>
              <a:t>clusteriratkaisua</a:t>
            </a:r>
            <a:r>
              <a:rPr lang="fi-FI" sz="1200" i="1" dirty="0">
                <a:latin typeface="Arial" panose="020B0604020202020204" pitchFamily="34" charset="0"/>
                <a:cs typeface="Arial" panose="020B0604020202020204" pitchFamily="34" charset="0"/>
              </a:rPr>
              <a:t> myös yksinkertaistetaan </a:t>
            </a:r>
            <a:r>
              <a:rPr lang="fi-FI" sz="1200" i="1" dirty="0" err="1">
                <a:latin typeface="Arial" panose="020B0604020202020204" pitchFamily="34" charset="0"/>
                <a:cs typeface="Arial" panose="020B0604020202020204" pitchFamily="34" charset="0"/>
              </a:rPr>
              <a:t>administraattorin</a:t>
            </a:r>
            <a:r>
              <a:rPr lang="fi-FI" sz="1200" i="1" dirty="0">
                <a:latin typeface="Arial" panose="020B0604020202020204" pitchFamily="34" charset="0"/>
                <a:cs typeface="Arial" panose="020B0604020202020204" pitchFamily="34" charset="0"/>
              </a:rPr>
              <a:t> työtä koska useammat sovelluksien käyttämät kanavat hallinnoidaan </a:t>
            </a:r>
            <a:r>
              <a:rPr lang="fi-FI" sz="1200" i="1" dirty="0" err="1">
                <a:latin typeface="Arial" panose="020B0604020202020204" pitchFamily="34" charset="0"/>
                <a:cs typeface="Arial" panose="020B0604020202020204" pitchFamily="34" charset="0"/>
              </a:rPr>
              <a:t>clusterin</a:t>
            </a:r>
            <a:r>
              <a:rPr lang="fi-FI" sz="1200" i="1" dirty="0">
                <a:latin typeface="Arial" panose="020B0604020202020204" pitchFamily="34" charset="0"/>
                <a:cs typeface="Arial" panose="020B0604020202020204" pitchFamily="34" charset="0"/>
              </a:rPr>
              <a:t> kautta sen sijaan että ne tehtäisiin erityisesti </a:t>
            </a:r>
            <a:r>
              <a:rPr lang="fi-FI" sz="1200" i="1" dirty="0" smtClean="0">
                <a:latin typeface="Arial" panose="020B0604020202020204" pitchFamily="34" charset="0"/>
                <a:cs typeface="Arial" panose="020B0604020202020204" pitchFamily="34" charset="0"/>
              </a:rPr>
              <a:t>jonkun </a:t>
            </a:r>
            <a:r>
              <a:rPr lang="fi-FI" sz="1200" i="1" dirty="0">
                <a:latin typeface="Arial" panose="020B0604020202020204" pitchFamily="34" charset="0"/>
                <a:cs typeface="Arial" panose="020B0604020202020204" pitchFamily="34" charset="0"/>
              </a:rPr>
              <a:t>sovelluksen tarpeisiin.</a:t>
            </a:r>
            <a:endParaRPr lang="fi-FI" sz="1200" dirty="0">
              <a:latin typeface="Arial" panose="020B0604020202020204" pitchFamily="34" charset="0"/>
              <a:cs typeface="Arial" panose="020B0604020202020204" pitchFamily="34" charset="0"/>
            </a:endParaRPr>
          </a:p>
          <a:p>
            <a:endParaRPr lang="fi-FI"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933056"/>
            <a:ext cx="4464496" cy="1872208"/>
          </a:xfrm>
          <a:prstGeom prst="rect">
            <a:avLst/>
          </a:prstGeom>
          <a:noFill/>
          <a:ln>
            <a:noFill/>
          </a:ln>
        </p:spPr>
      </p:pic>
    </p:spTree>
    <p:extLst>
      <p:ext uri="{BB962C8B-B14F-4D97-AF65-F5344CB8AC3E}">
        <p14:creationId xmlns:p14="http://schemas.microsoft.com/office/powerpoint/2010/main" val="33794372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IBM MQ Cluster</a:t>
            </a:r>
            <a:endParaRPr lang="fi-FI" dirty="0"/>
          </a:p>
        </p:txBody>
      </p:sp>
      <p:sp>
        <p:nvSpPr>
          <p:cNvPr id="3" name="Content Placeholder 2"/>
          <p:cNvSpPr>
            <a:spLocks noGrp="1"/>
          </p:cNvSpPr>
          <p:nvPr>
            <p:ph idx="1"/>
          </p:nvPr>
        </p:nvSpPr>
        <p:spPr/>
        <p:txBody>
          <a:bodyPr>
            <a:normAutofit/>
          </a:bodyPr>
          <a:lstStyle/>
          <a:p>
            <a:r>
              <a:rPr lang="fi-FI" sz="1200" dirty="0" smtClean="0">
                <a:latin typeface="Arial" panose="020B0604020202020204" pitchFamily="34" charset="0"/>
                <a:cs typeface="Arial" panose="020B0604020202020204" pitchFamily="34" charset="0"/>
              </a:rPr>
              <a:t>Yksinkertainen </a:t>
            </a:r>
            <a:r>
              <a:rPr lang="fi-FI" sz="1200" dirty="0">
                <a:latin typeface="Arial" panose="020B0604020202020204" pitchFamily="34" charset="0"/>
                <a:cs typeface="Arial" panose="020B0604020202020204" pitchFamily="34" charset="0"/>
              </a:rPr>
              <a:t>hallinta joka on mahdollista IBM MQ Clusterin kanssa. </a:t>
            </a:r>
            <a:endParaRPr lang="fi-FI" sz="1200" dirty="0" smtClean="0">
              <a:latin typeface="Arial" panose="020B0604020202020204" pitchFamily="34" charset="0"/>
              <a:cs typeface="Arial" panose="020B0604020202020204" pitchFamily="34" charset="0"/>
            </a:endParaRPr>
          </a:p>
          <a:p>
            <a:r>
              <a:rPr lang="fi-FI" sz="1200" dirty="0" smtClean="0">
                <a:latin typeface="Arial" panose="020B0604020202020204" pitchFamily="34" charset="0"/>
                <a:cs typeface="Arial" panose="020B0604020202020204" pitchFamily="34" charset="0"/>
              </a:rPr>
              <a:t>Sanomat </a:t>
            </a:r>
            <a:r>
              <a:rPr lang="fi-FI" sz="1200" dirty="0">
                <a:latin typeface="Arial" panose="020B0604020202020204" pitchFamily="34" charset="0"/>
                <a:cs typeface="Arial" panose="020B0604020202020204" pitchFamily="34" charset="0"/>
              </a:rPr>
              <a:t>siirtyvät suoraan kahden jonomanagerin välillä ilman </a:t>
            </a:r>
            <a:r>
              <a:rPr lang="fi-FI" sz="1200" dirty="0" err="1">
                <a:latin typeface="Arial" panose="020B0604020202020204" pitchFamily="34" charset="0"/>
                <a:cs typeface="Arial" panose="020B0604020202020204" pitchFamily="34" charset="0"/>
              </a:rPr>
              <a:t>hubia</a:t>
            </a:r>
            <a:r>
              <a:rPr lang="fi-FI" sz="1200" dirty="0">
                <a:latin typeface="Arial" panose="020B0604020202020204" pitchFamily="34" charset="0"/>
                <a:cs typeface="Arial" panose="020B0604020202020204" pitchFamily="34" charset="0"/>
              </a:rPr>
              <a:t>. </a:t>
            </a:r>
            <a:endParaRPr lang="fi-FI" sz="1200" dirty="0" smtClean="0">
              <a:latin typeface="Arial" panose="020B0604020202020204" pitchFamily="34" charset="0"/>
              <a:cs typeface="Arial" panose="020B0604020202020204" pitchFamily="34" charset="0"/>
            </a:endParaRPr>
          </a:p>
          <a:p>
            <a:r>
              <a:rPr lang="fi-FI" sz="1200" dirty="0" smtClean="0">
                <a:latin typeface="Arial" panose="020B0604020202020204" pitchFamily="34" charset="0"/>
                <a:cs typeface="Arial" panose="020B0604020202020204" pitchFamily="34" charset="0"/>
              </a:rPr>
              <a:t>Ainoastaan </a:t>
            </a:r>
            <a:r>
              <a:rPr lang="fi-FI" sz="1200" dirty="0">
                <a:latin typeface="Arial" panose="020B0604020202020204" pitchFamily="34" charset="0"/>
                <a:cs typeface="Arial" panose="020B0604020202020204" pitchFamily="34" charset="0"/>
              </a:rPr>
              <a:t>yksi jonomanageri on </a:t>
            </a:r>
            <a:r>
              <a:rPr lang="fi-FI" sz="1200" dirty="0" err="1">
                <a:latin typeface="Arial" panose="020B0604020202020204" pitchFamily="34" charset="0"/>
                <a:cs typeface="Arial" panose="020B0604020202020204" pitchFamily="34" charset="0"/>
              </a:rPr>
              <a:t>k</a:t>
            </a:r>
            <a:r>
              <a:rPr lang="fi-FI" sz="1200" dirty="0" err="1" smtClean="0">
                <a:latin typeface="Arial" panose="020B0604020202020204" pitchFamily="34" charset="0"/>
                <a:cs typeface="Arial" panose="020B0604020202020204" pitchFamily="34" charset="0"/>
              </a:rPr>
              <a:t>onfiguroitu</a:t>
            </a:r>
            <a:r>
              <a:rPr lang="fi-FI" sz="1200" dirty="0" smtClean="0">
                <a:latin typeface="Arial" panose="020B0604020202020204" pitchFamily="34" charset="0"/>
                <a:cs typeface="Arial" panose="020B0604020202020204" pitchFamily="34" charset="0"/>
              </a:rPr>
              <a:t> </a:t>
            </a:r>
            <a:r>
              <a:rPr lang="fi-FI" sz="1200" dirty="0">
                <a:latin typeface="Arial" panose="020B0604020202020204" pitchFamily="34" charset="0"/>
                <a:cs typeface="Arial" panose="020B0604020202020204" pitchFamily="34" charset="0"/>
              </a:rPr>
              <a:t>nimellä </a:t>
            </a:r>
            <a:r>
              <a:rPr lang="fi-FI" sz="1200" dirty="0" err="1">
                <a:latin typeface="Arial" panose="020B0604020202020204" pitchFamily="34" charset="0"/>
                <a:cs typeface="Arial" panose="020B0604020202020204" pitchFamily="34" charset="0"/>
              </a:rPr>
              <a:t>full</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repository</a:t>
            </a:r>
            <a:r>
              <a:rPr lang="fi-FI" sz="1200" dirty="0">
                <a:latin typeface="Arial" panose="020B0604020202020204" pitchFamily="34" charset="0"/>
                <a:cs typeface="Arial" panose="020B0604020202020204" pitchFamily="34" charset="0"/>
              </a:rPr>
              <a:t>. </a:t>
            </a:r>
            <a:endParaRPr lang="fi-FI" sz="1200" dirty="0" smtClean="0">
              <a:latin typeface="Arial" panose="020B0604020202020204" pitchFamily="34" charset="0"/>
              <a:cs typeface="Arial" panose="020B0604020202020204" pitchFamily="34" charset="0"/>
            </a:endParaRPr>
          </a:p>
          <a:p>
            <a:r>
              <a:rPr lang="fi-FI" sz="1200" dirty="0" smtClean="0">
                <a:latin typeface="Arial" panose="020B0604020202020204" pitchFamily="34" charset="0"/>
                <a:cs typeface="Arial" panose="020B0604020202020204" pitchFamily="34" charset="0"/>
              </a:rPr>
              <a:t>Full </a:t>
            </a:r>
            <a:r>
              <a:rPr lang="fi-FI" sz="1200" dirty="0" err="1">
                <a:latin typeface="Arial" panose="020B0604020202020204" pitchFamily="34" charset="0"/>
                <a:cs typeface="Arial" panose="020B0604020202020204" pitchFamily="34" charset="0"/>
              </a:rPr>
              <a:t>repository</a:t>
            </a:r>
            <a:r>
              <a:rPr lang="fi-FI" sz="1200" dirty="0">
                <a:latin typeface="Arial" panose="020B0604020202020204" pitchFamily="34" charset="0"/>
                <a:cs typeface="Arial" panose="020B0604020202020204" pitchFamily="34" charset="0"/>
              </a:rPr>
              <a:t> jonomanageri huolehtii jonomanagerien välisestä sanomanvälityksestä ja tarvittavien kanavien määrittelystä siinä vaiheessa kun jonomanageri liitetään </a:t>
            </a:r>
            <a:r>
              <a:rPr lang="fi-FI" sz="1200" dirty="0" err="1">
                <a:latin typeface="Arial" panose="020B0604020202020204" pitchFamily="34" charset="0"/>
                <a:cs typeface="Arial" panose="020B0604020202020204" pitchFamily="34" charset="0"/>
              </a:rPr>
              <a:t>clusteriin</a:t>
            </a:r>
            <a:r>
              <a:rPr lang="fi-FI" sz="1200" dirty="0">
                <a:latin typeface="Arial" panose="020B0604020202020204" pitchFamily="34" charset="0"/>
                <a:cs typeface="Arial" panose="020B0604020202020204" pitchFamily="34" charset="0"/>
              </a:rPr>
              <a:t>. </a:t>
            </a:r>
            <a:endParaRPr lang="fi-FI" sz="1200" dirty="0" smtClean="0">
              <a:latin typeface="Arial" panose="020B0604020202020204" pitchFamily="34" charset="0"/>
              <a:cs typeface="Arial" panose="020B0604020202020204" pitchFamily="34" charset="0"/>
            </a:endParaRPr>
          </a:p>
          <a:p>
            <a:endParaRPr lang="fi-FI" sz="1200" dirty="0">
              <a:latin typeface="Arial" panose="020B0604020202020204" pitchFamily="34" charset="0"/>
              <a:cs typeface="Arial" panose="020B0604020202020204" pitchFamily="34" charset="0"/>
            </a:endParaRPr>
          </a:p>
          <a:p>
            <a:endParaRPr lang="fi-FI" sz="1200" dirty="0" smtClean="0">
              <a:latin typeface="Arial" panose="020B0604020202020204" pitchFamily="34" charset="0"/>
              <a:cs typeface="Arial" panose="020B0604020202020204" pitchFamily="34" charset="0"/>
            </a:endParaRPr>
          </a:p>
          <a:p>
            <a:endParaRPr lang="fi-FI" sz="1200" dirty="0">
              <a:latin typeface="Arial" panose="020B0604020202020204" pitchFamily="34" charset="0"/>
              <a:cs typeface="Arial" panose="020B0604020202020204"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780928"/>
            <a:ext cx="6037962" cy="3240360"/>
          </a:xfrm>
          <a:prstGeom prst="rect">
            <a:avLst/>
          </a:prstGeom>
          <a:noFill/>
          <a:ln>
            <a:noFill/>
          </a:ln>
        </p:spPr>
      </p:pic>
    </p:spTree>
    <p:extLst>
      <p:ext uri="{BB962C8B-B14F-4D97-AF65-F5344CB8AC3E}">
        <p14:creationId xmlns:p14="http://schemas.microsoft.com/office/powerpoint/2010/main" val="3061337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Sanomanvälitys</a:t>
            </a:r>
            <a:r>
              <a:rPr lang="en-US" b="1" dirty="0" smtClean="0"/>
              <a:t> </a:t>
            </a:r>
            <a:r>
              <a:rPr lang="fi-FI" dirty="0" smtClean="0"/>
              <a:t/>
            </a:r>
            <a:br>
              <a:rPr lang="fi-FI" dirty="0" smtClean="0"/>
            </a:br>
            <a:endParaRPr lang="fi-FI" dirty="0"/>
          </a:p>
        </p:txBody>
      </p:sp>
      <p:sp>
        <p:nvSpPr>
          <p:cNvPr id="3" name="Content Placeholder 2"/>
          <p:cNvSpPr>
            <a:spLocks noGrp="1"/>
          </p:cNvSpPr>
          <p:nvPr>
            <p:ph idx="1"/>
          </p:nvPr>
        </p:nvSpPr>
        <p:spPr/>
        <p:txBody>
          <a:bodyPr>
            <a:normAutofit lnSpcReduction="10000"/>
          </a:bodyPr>
          <a:lstStyle/>
          <a:p>
            <a:r>
              <a:rPr lang="fi-FI" sz="1300" dirty="0">
                <a:latin typeface="Arial" panose="020B0604020202020204" pitchFamily="34" charset="0"/>
                <a:cs typeface="Arial" panose="020B0604020202020204" pitchFamily="34" charset="0"/>
              </a:rPr>
              <a:t>Liiketoimintaympäristö muuttuu </a:t>
            </a:r>
            <a:r>
              <a:rPr lang="fi-FI" sz="1300" dirty="0" smtClean="0">
                <a:latin typeface="Arial" panose="020B0604020202020204" pitchFamily="34" charset="0"/>
                <a:cs typeface="Arial" panose="020B0604020202020204" pitchFamily="34" charset="0"/>
              </a:rPr>
              <a:t>jatkuvasti. Sovellus </a:t>
            </a:r>
            <a:r>
              <a:rPr lang="fi-FI" sz="1300" dirty="0">
                <a:latin typeface="Arial" panose="020B0604020202020204" pitchFamily="34" charset="0"/>
                <a:cs typeface="Arial" panose="020B0604020202020204" pitchFamily="34" charset="0"/>
              </a:rPr>
              <a:t>jota yritys käytti ennen sisäisesti, on nyt uuden yrityksen kaikkien osastojen käytettävissä</a:t>
            </a:r>
            <a:r>
              <a:rPr lang="fi-FI" sz="1300" dirty="0" smtClean="0">
                <a:latin typeface="Arial" panose="020B0604020202020204" pitchFamily="34" charset="0"/>
                <a:cs typeface="Arial" panose="020B0604020202020204" pitchFamily="34" charset="0"/>
              </a:rPr>
              <a:t>.</a:t>
            </a:r>
          </a:p>
          <a:p>
            <a:pPr marL="0" indent="0">
              <a:buNone/>
            </a:pPr>
            <a:endParaRPr lang="fi-FI" sz="1300" dirty="0" smtClean="0">
              <a:latin typeface="Arial" panose="020B0604020202020204" pitchFamily="34" charset="0"/>
              <a:cs typeface="Arial" panose="020B0604020202020204" pitchFamily="34" charset="0"/>
            </a:endParaRPr>
          </a:p>
          <a:p>
            <a:r>
              <a:rPr lang="fi-FI" sz="1400" dirty="0"/>
              <a:t>Internet-liiketoiminta, kuten pankkipalvelut tarvitsevat palveluita joita voidaan toteuttaa eri kanavien kautta. Perusdata on tietokannassa, mutta esimerkiksi käyttäjän puhelimen kautta voidaan tehdä tilitietokyselyjä kantaan ilman että tietokantaan tehdä mitään muutoksia.</a:t>
            </a:r>
          </a:p>
          <a:p>
            <a:pPr marL="0" indent="0">
              <a:buNone/>
            </a:pPr>
            <a:r>
              <a:rPr lang="fi-FI" sz="1400" dirty="0"/>
              <a:t> </a:t>
            </a:r>
          </a:p>
          <a:p>
            <a:r>
              <a:rPr lang="fi-FI" sz="1400" dirty="0"/>
              <a:t>IT järjestelmien evoluution nopeuden takia sovellukset on pystyttävä integroimaan monen ympäristön läpi luotettavasti. </a:t>
            </a:r>
            <a:endParaRPr lang="fi-FI" sz="1400" dirty="0" smtClean="0"/>
          </a:p>
          <a:p>
            <a:pPr marL="0" indent="0">
              <a:buNone/>
            </a:pPr>
            <a:endParaRPr lang="fi-FI" sz="1400" dirty="0" smtClean="0"/>
          </a:p>
          <a:p>
            <a:r>
              <a:rPr lang="fi-FI" sz="1400" dirty="0" smtClean="0"/>
              <a:t>Sanoman </a:t>
            </a:r>
            <a:r>
              <a:rPr lang="fi-FI" sz="1400" dirty="0"/>
              <a:t>välitys on tehokas tapa integroida eri ympäristöissä toimivat sovellukset keskenään. </a:t>
            </a:r>
            <a:endParaRPr lang="fi-FI" sz="1400" dirty="0" smtClean="0"/>
          </a:p>
          <a:p>
            <a:pPr marL="0" indent="0">
              <a:buNone/>
            </a:pPr>
            <a:endParaRPr lang="fi-FI" sz="1400" dirty="0" smtClean="0"/>
          </a:p>
          <a:p>
            <a:r>
              <a:rPr lang="fi-FI" sz="1400" dirty="0" smtClean="0"/>
              <a:t>Sanomanvälitys </a:t>
            </a:r>
            <a:r>
              <a:rPr lang="fi-FI" sz="1400" dirty="0"/>
              <a:t>kätkee yksityiskohtaisen sanomanvälityksen sovelluksen kehittäjältä ja samalla antaa kehittäjälle yksinkertaisen liityntäpinnan sanomanvälitysverkkoon. </a:t>
            </a:r>
            <a:endParaRPr lang="fi-FI" sz="1400" dirty="0" smtClean="0"/>
          </a:p>
          <a:p>
            <a:pPr marL="0" indent="0">
              <a:buNone/>
            </a:pPr>
            <a:endParaRPr lang="fi-FI" sz="1400" dirty="0" smtClean="0"/>
          </a:p>
          <a:p>
            <a:r>
              <a:rPr lang="fi-FI" sz="1400" dirty="0" smtClean="0"/>
              <a:t>Sanomanvälitys </a:t>
            </a:r>
            <a:r>
              <a:rPr lang="fi-FI" sz="1400" dirty="0"/>
              <a:t>mahdollistaa sovellusten itsenäisen </a:t>
            </a:r>
            <a:r>
              <a:rPr lang="fi-FI" sz="1400" dirty="0" smtClean="0"/>
              <a:t>työskentelyn</a:t>
            </a:r>
            <a:r>
              <a:rPr lang="fi-FI" sz="1400" dirty="0"/>
              <a:t> </a:t>
            </a:r>
            <a:r>
              <a:rPr lang="fi-FI" sz="1400" dirty="0" smtClean="0"/>
              <a:t>(Asynkroninen muoto).</a:t>
            </a:r>
            <a:endParaRPr lang="fi-FI" sz="1400" dirty="0" smtClean="0"/>
          </a:p>
          <a:p>
            <a:endParaRPr lang="fi-FI" sz="1400" dirty="0"/>
          </a:p>
          <a:p>
            <a:r>
              <a:rPr lang="fi-FI" sz="1400" dirty="0" smtClean="0"/>
              <a:t>Kuten </a:t>
            </a:r>
            <a:r>
              <a:rPr lang="fi-FI" sz="1400" dirty="0"/>
              <a:t>perinteisissä järjestelmissä, sovellukset on kytketty toisiinsa ”kiinteästi” sanomien lähetyksen aikana ja molempien sovellusten on oltava toiminnassa samaan aikaan. Esimerkiksi verkko-ongelma sattuessa perinteisellä järjestelmällä ei sanomia voida lähettää (synkroninen muoto). </a:t>
            </a:r>
          </a:p>
          <a:p>
            <a:endParaRPr lang="fi-FI" sz="1300" dirty="0">
              <a:latin typeface="Arial" panose="020B0604020202020204" pitchFamily="34" charset="0"/>
              <a:cs typeface="Arial" panose="020B0604020202020204" pitchFamily="34" charset="0"/>
            </a:endParaRPr>
          </a:p>
          <a:p>
            <a:endParaRPr lang="fi-FI" dirty="0"/>
          </a:p>
        </p:txBody>
      </p:sp>
    </p:spTree>
    <p:extLst>
      <p:ext uri="{BB962C8B-B14F-4D97-AF65-F5344CB8AC3E}">
        <p14:creationId xmlns:p14="http://schemas.microsoft.com/office/powerpoint/2010/main" val="18881434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IBM MQ Cluster</a:t>
            </a:r>
            <a:endParaRPr lang="fi-FI" dirty="0"/>
          </a:p>
        </p:txBody>
      </p:sp>
      <p:sp>
        <p:nvSpPr>
          <p:cNvPr id="3" name="Content Placeholder 2"/>
          <p:cNvSpPr>
            <a:spLocks noGrp="1"/>
          </p:cNvSpPr>
          <p:nvPr>
            <p:ph idx="1"/>
          </p:nvPr>
        </p:nvSpPr>
        <p:spPr>
          <a:xfrm>
            <a:off x="467544" y="1412776"/>
            <a:ext cx="8229600" cy="4525963"/>
          </a:xfrm>
        </p:spPr>
        <p:txBody>
          <a:bodyPr>
            <a:normAutofit/>
          </a:bodyPr>
          <a:lstStyle/>
          <a:p>
            <a:r>
              <a:rPr lang="fi-FI" sz="1200" i="1" dirty="0">
                <a:latin typeface="Arial" panose="020B0604020202020204" pitchFamily="34" charset="0"/>
                <a:cs typeface="Arial" panose="020B0604020202020204" pitchFamily="34" charset="0"/>
              </a:rPr>
              <a:t>IBM MQ tarjoaa ja integroituu </a:t>
            </a:r>
            <a:r>
              <a:rPr lang="fi-FI" sz="1200" i="1" dirty="0" smtClean="0">
                <a:latin typeface="Arial" panose="020B0604020202020204" pitchFamily="34" charset="0"/>
                <a:cs typeface="Arial" panose="020B0604020202020204" pitchFamily="34" charset="0"/>
              </a:rPr>
              <a:t>valikoimaan </a:t>
            </a:r>
            <a:r>
              <a:rPr lang="fi-FI" sz="1200" i="1" dirty="0" err="1">
                <a:latin typeface="Arial" panose="020B0604020202020204" pitchFamily="34" charset="0"/>
                <a:cs typeface="Arial" panose="020B0604020202020204" pitchFamily="34" charset="0"/>
              </a:rPr>
              <a:t>availability</a:t>
            </a:r>
            <a:r>
              <a:rPr lang="fi-FI" sz="1200" i="1" dirty="0">
                <a:latin typeface="Arial" panose="020B0604020202020204" pitchFamily="34" charset="0"/>
                <a:cs typeface="Arial" panose="020B0604020202020204" pitchFamily="34" charset="0"/>
              </a:rPr>
              <a:t> teknologian tuotteita jonomanagerin </a:t>
            </a:r>
            <a:r>
              <a:rPr lang="fi-FI" sz="1200" i="1" dirty="0" err="1">
                <a:latin typeface="Arial" panose="020B0604020202020204" pitchFamily="34" charset="0"/>
                <a:cs typeface="Arial" panose="020B0604020202020204" pitchFamily="34" charset="0"/>
              </a:rPr>
              <a:t>restarttiin</a:t>
            </a:r>
            <a:r>
              <a:rPr lang="fi-FI" sz="1200" i="1" dirty="0">
                <a:latin typeface="Arial" panose="020B0604020202020204" pitchFamily="34" charset="0"/>
                <a:cs typeface="Arial" panose="020B0604020202020204" pitchFamily="34" charset="0"/>
              </a:rPr>
              <a:t> ja palautukseen</a:t>
            </a:r>
            <a:r>
              <a:rPr lang="fi-FI" sz="1200" i="1" dirty="0" smtClean="0">
                <a:latin typeface="Arial" panose="020B0604020202020204" pitchFamily="34" charset="0"/>
                <a:cs typeface="Arial" panose="020B0604020202020204" pitchFamily="34" charset="0"/>
              </a:rPr>
              <a:t>:</a:t>
            </a:r>
          </a:p>
          <a:p>
            <a:endParaRPr lang="fi-FI" sz="1200" i="1" dirty="0">
              <a:latin typeface="Arial" panose="020B0604020202020204" pitchFamily="34" charset="0"/>
              <a:cs typeface="Arial" panose="020B0604020202020204" pitchFamily="34" charset="0"/>
            </a:endParaRPr>
          </a:p>
          <a:p>
            <a:r>
              <a:rPr lang="en-US" sz="1200" i="1" dirty="0">
                <a:latin typeface="Arial" panose="020B0604020202020204" pitchFamily="34" charset="0"/>
                <a:cs typeface="Arial" panose="020B0604020202020204" pitchFamily="34" charset="0"/>
              </a:rPr>
              <a:t>IBM </a:t>
            </a:r>
            <a:r>
              <a:rPr lang="en-US" sz="1200" i="1" dirty="0" err="1">
                <a:latin typeface="Arial" panose="020B0604020202020204" pitchFamily="34" charset="0"/>
                <a:cs typeface="Arial" panose="020B0604020202020204" pitchFamily="34" charset="0"/>
              </a:rPr>
              <a:t>PowerHA</a:t>
            </a:r>
            <a:r>
              <a:rPr lang="en-US" sz="1200" i="1" dirty="0">
                <a:latin typeface="Arial" panose="020B0604020202020204" pitchFamily="34" charset="0"/>
                <a:cs typeface="Arial" panose="020B0604020202020204" pitchFamily="34" charset="0"/>
              </a:rPr>
              <a:t> ( IBM AIX</a:t>
            </a:r>
            <a:r>
              <a:rPr lang="en-US" sz="1200" i="1" dirty="0" smtClean="0">
                <a:latin typeface="Arial" panose="020B0604020202020204" pitchFamily="34" charset="0"/>
                <a:cs typeface="Arial" panose="020B0604020202020204" pitchFamily="34" charset="0"/>
              </a:rPr>
              <a:t>)</a:t>
            </a:r>
          </a:p>
          <a:p>
            <a:endParaRPr lang="fi-FI" sz="1200" dirty="0">
              <a:latin typeface="Arial" panose="020B0604020202020204" pitchFamily="34" charset="0"/>
              <a:cs typeface="Arial" panose="020B0604020202020204" pitchFamily="34" charset="0"/>
            </a:endParaRPr>
          </a:p>
          <a:p>
            <a:r>
              <a:rPr lang="en-US" sz="1200" i="1" dirty="0">
                <a:latin typeface="Arial" panose="020B0604020202020204" pitchFamily="34" charset="0"/>
                <a:cs typeface="Arial" panose="020B0604020202020204" pitchFamily="34" charset="0"/>
              </a:rPr>
              <a:t>Microsoft Cluster Services ( Windows</a:t>
            </a:r>
            <a:r>
              <a:rPr lang="en-US" sz="1200" i="1" dirty="0" smtClean="0">
                <a:latin typeface="Arial" panose="020B0604020202020204" pitchFamily="34" charset="0"/>
                <a:cs typeface="Arial" panose="020B0604020202020204" pitchFamily="34" charset="0"/>
              </a:rPr>
              <a:t>)</a:t>
            </a:r>
          </a:p>
          <a:p>
            <a:endParaRPr lang="fi-FI" sz="1200" dirty="0">
              <a:latin typeface="Arial" panose="020B0604020202020204" pitchFamily="34" charset="0"/>
              <a:cs typeface="Arial" panose="020B0604020202020204" pitchFamily="34" charset="0"/>
            </a:endParaRPr>
          </a:p>
          <a:p>
            <a:r>
              <a:rPr lang="fi-FI" sz="1200" i="1" dirty="0" err="1">
                <a:latin typeface="Arial" panose="020B0604020202020204" pitchFamily="34" charset="0"/>
                <a:cs typeface="Arial" panose="020B0604020202020204" pitchFamily="34" charset="0"/>
              </a:rPr>
              <a:t>Automatic</a:t>
            </a:r>
            <a:r>
              <a:rPr lang="fi-FI" sz="1200" i="1" dirty="0">
                <a:latin typeface="Arial" panose="020B0604020202020204" pitchFamily="34" charset="0"/>
                <a:cs typeface="Arial" panose="020B0604020202020204" pitchFamily="34" charset="0"/>
              </a:rPr>
              <a:t> </a:t>
            </a:r>
            <a:r>
              <a:rPr lang="fi-FI" sz="1200" i="1" dirty="0" err="1">
                <a:latin typeface="Arial" panose="020B0604020202020204" pitchFamily="34" charset="0"/>
                <a:cs typeface="Arial" panose="020B0604020202020204" pitchFamily="34" charset="0"/>
              </a:rPr>
              <a:t>restart</a:t>
            </a:r>
            <a:r>
              <a:rPr lang="fi-FI" sz="1200" i="1" dirty="0">
                <a:latin typeface="Arial" panose="020B0604020202020204" pitchFamily="34" charset="0"/>
                <a:cs typeface="Arial" panose="020B0604020202020204" pitchFamily="34" charset="0"/>
              </a:rPr>
              <a:t> </a:t>
            </a:r>
            <a:r>
              <a:rPr lang="fi-FI" sz="1200" i="1" dirty="0" err="1">
                <a:latin typeface="Arial" panose="020B0604020202020204" pitchFamily="34" charset="0"/>
                <a:cs typeface="Arial" panose="020B0604020202020204" pitchFamily="34" charset="0"/>
              </a:rPr>
              <a:t>manager</a:t>
            </a:r>
            <a:r>
              <a:rPr lang="fi-FI" sz="1200" i="1" dirty="0">
                <a:latin typeface="Arial" panose="020B0604020202020204" pitchFamily="34" charset="0"/>
                <a:cs typeface="Arial" panose="020B0604020202020204" pitchFamily="34" charset="0"/>
              </a:rPr>
              <a:t> (</a:t>
            </a:r>
            <a:r>
              <a:rPr lang="fi-FI" sz="1200" i="1" dirty="0" err="1">
                <a:latin typeface="Arial" panose="020B0604020202020204" pitchFamily="34" charset="0"/>
                <a:cs typeface="Arial" panose="020B0604020202020204" pitchFamily="34" charset="0"/>
              </a:rPr>
              <a:t>ARM)(z/OS</a:t>
            </a:r>
            <a:r>
              <a:rPr lang="fi-FI" sz="1200" i="1" dirty="0" smtClean="0">
                <a:latin typeface="Arial" panose="020B0604020202020204" pitchFamily="34" charset="0"/>
                <a:cs typeface="Arial" panose="020B0604020202020204" pitchFamily="34" charset="0"/>
              </a:rPr>
              <a:t>)</a:t>
            </a:r>
          </a:p>
          <a:p>
            <a:endParaRPr lang="fi-FI" sz="1200" dirty="0">
              <a:latin typeface="Arial" panose="020B0604020202020204" pitchFamily="34" charset="0"/>
              <a:cs typeface="Arial" panose="020B0604020202020204" pitchFamily="34" charset="0"/>
            </a:endParaRPr>
          </a:p>
          <a:p>
            <a:r>
              <a:rPr lang="fi-FI" sz="1200" i="1" dirty="0">
                <a:latin typeface="Arial" panose="020B0604020202020204" pitchFamily="34" charset="0"/>
                <a:cs typeface="Arial" panose="020B0604020202020204" pitchFamily="34" charset="0"/>
              </a:rPr>
              <a:t>Jaetuissa ympäristöissä IBM </a:t>
            </a:r>
            <a:r>
              <a:rPr lang="fi-FI" sz="1200" i="1" dirty="0" err="1">
                <a:latin typeface="Arial" panose="020B0604020202020204" pitchFamily="34" charset="0"/>
                <a:cs typeface="Arial" panose="020B0604020202020204" pitchFamily="34" charset="0"/>
              </a:rPr>
              <a:t>MQ:lla</a:t>
            </a:r>
            <a:r>
              <a:rPr lang="fi-FI" sz="1200" i="1" dirty="0">
                <a:latin typeface="Arial" panose="020B0604020202020204" pitchFamily="34" charset="0"/>
                <a:cs typeface="Arial" panose="020B0604020202020204" pitchFamily="34" charset="0"/>
              </a:rPr>
              <a:t> on ominaisuus, jota kutsutaan nimellä </a:t>
            </a:r>
            <a:r>
              <a:rPr lang="fi-FI" sz="1200" i="1" dirty="0" err="1">
                <a:latin typeface="Arial" panose="020B0604020202020204" pitchFamily="34" charset="0"/>
                <a:cs typeface="Arial" panose="020B0604020202020204" pitchFamily="34" charset="0"/>
              </a:rPr>
              <a:t>multi-instance</a:t>
            </a:r>
            <a:r>
              <a:rPr lang="fi-FI" sz="1200" i="1" dirty="0">
                <a:latin typeface="Arial" panose="020B0604020202020204" pitchFamily="34" charset="0"/>
                <a:cs typeface="Arial" panose="020B0604020202020204" pitchFamily="34" charset="0"/>
              </a:rPr>
              <a:t> </a:t>
            </a:r>
            <a:r>
              <a:rPr lang="fi-FI" sz="1200" i="1" dirty="0" err="1">
                <a:latin typeface="Arial" panose="020B0604020202020204" pitchFamily="34" charset="0"/>
                <a:cs typeface="Arial" panose="020B0604020202020204" pitchFamily="34" charset="0"/>
              </a:rPr>
              <a:t>support</a:t>
            </a:r>
            <a:r>
              <a:rPr lang="fi-FI" sz="1200" i="1" dirty="0">
                <a:latin typeface="Arial" panose="020B0604020202020204" pitchFamily="34" charset="0"/>
                <a:cs typeface="Arial" panose="020B0604020202020204" pitchFamily="34" charset="0"/>
              </a:rPr>
              <a:t>, joka mahdollistaa jonomanagerin starttaamisen automaattisesti </a:t>
            </a:r>
            <a:r>
              <a:rPr lang="fi-FI" sz="1200" i="1" dirty="0" err="1">
                <a:latin typeface="Arial" panose="020B0604020202020204" pitchFamily="34" charset="0"/>
                <a:cs typeface="Arial" panose="020B0604020202020204" pitchFamily="34" charset="0"/>
              </a:rPr>
              <a:t>backup</a:t>
            </a:r>
            <a:r>
              <a:rPr lang="fi-FI" sz="1200" i="1" dirty="0">
                <a:latin typeface="Arial" panose="020B0604020202020204" pitchFamily="34" charset="0"/>
                <a:cs typeface="Arial" panose="020B0604020202020204" pitchFamily="34" charset="0"/>
              </a:rPr>
              <a:t> serverillä. </a:t>
            </a:r>
            <a:endParaRPr lang="fi-FI" sz="1200" i="1" dirty="0" smtClean="0">
              <a:latin typeface="Arial" panose="020B0604020202020204" pitchFamily="34" charset="0"/>
              <a:cs typeface="Arial" panose="020B0604020202020204" pitchFamily="34" charset="0"/>
            </a:endParaRPr>
          </a:p>
          <a:p>
            <a:endParaRPr lang="fi-FI" sz="1200" dirty="0">
              <a:latin typeface="Arial" panose="020B0604020202020204" pitchFamily="34" charset="0"/>
              <a:cs typeface="Arial" panose="020B0604020202020204" pitchFamily="34" charset="0"/>
            </a:endParaRPr>
          </a:p>
          <a:p>
            <a:r>
              <a:rPr lang="fi-FI" sz="1200" dirty="0">
                <a:latin typeface="Arial" panose="020B0604020202020204" pitchFamily="34" charset="0"/>
                <a:cs typeface="Arial" panose="020B0604020202020204" pitchFamily="34" charset="0"/>
              </a:rPr>
              <a:t>z/OS käyttöjärjestelmässä IBM MQ toimii yhdessä käyttöjärjestelmän ja </a:t>
            </a:r>
            <a:r>
              <a:rPr lang="fi-FI" sz="1200" dirty="0" err="1">
                <a:latin typeface="Arial" panose="020B0604020202020204" pitchFamily="34" charset="0"/>
                <a:cs typeface="Arial" panose="020B0604020202020204" pitchFamily="34" charset="0"/>
              </a:rPr>
              <a:t>sysplex</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clusterointijärjestelmän</a:t>
            </a:r>
            <a:r>
              <a:rPr lang="fi-FI" sz="1200" dirty="0">
                <a:latin typeface="Arial" panose="020B0604020202020204" pitchFamily="34" charset="0"/>
                <a:cs typeface="Arial" panose="020B0604020202020204" pitchFamily="34" charset="0"/>
              </a:rPr>
              <a:t> kanssa. Jaetut jonot tarjoavat jatkuvuuden sanomanvälitykselle jopa silloin kun LPAR (</a:t>
            </a:r>
            <a:r>
              <a:rPr lang="fi-FI" sz="1200" dirty="0" err="1">
                <a:latin typeface="Arial" panose="020B0604020202020204" pitchFamily="34" charset="0"/>
                <a:cs typeface="Arial" panose="020B0604020202020204" pitchFamily="34" charset="0"/>
              </a:rPr>
              <a:t>Logical</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Partitioning</a:t>
            </a:r>
            <a:r>
              <a:rPr lang="fi-FI" sz="1200" dirty="0">
                <a:latin typeface="Arial" panose="020B0604020202020204" pitchFamily="34" charset="0"/>
                <a:cs typeface="Arial" panose="020B0604020202020204" pitchFamily="34" charset="0"/>
              </a:rPr>
              <a:t>), eli serverin resurssien, kuten muistin, levytilan ja prosessorin hallinta katoaa.  </a:t>
            </a:r>
            <a:endParaRPr lang="fi-FI" sz="1200" dirty="0" smtClean="0">
              <a:latin typeface="Arial" panose="020B0604020202020204" pitchFamily="34" charset="0"/>
              <a:cs typeface="Arial" panose="020B0604020202020204" pitchFamily="34" charset="0"/>
            </a:endParaRPr>
          </a:p>
          <a:p>
            <a:endParaRPr lang="fi-FI" sz="1200" dirty="0">
              <a:latin typeface="Arial" panose="020B0604020202020204" pitchFamily="34" charset="0"/>
              <a:cs typeface="Arial" panose="020B0604020202020204" pitchFamily="34" charset="0"/>
            </a:endParaRPr>
          </a:p>
          <a:p>
            <a:r>
              <a:rPr lang="fi-FI" sz="1200" dirty="0" smtClean="0">
                <a:latin typeface="Arial" panose="020B0604020202020204" pitchFamily="34" charset="0"/>
                <a:cs typeface="Arial" panose="020B0604020202020204" pitchFamily="34" charset="0"/>
              </a:rPr>
              <a:t>IBM </a:t>
            </a:r>
            <a:r>
              <a:rPr lang="fi-FI" sz="1200" dirty="0">
                <a:latin typeface="Arial" panose="020B0604020202020204" pitchFamily="34" charset="0"/>
                <a:cs typeface="Arial" panose="020B0604020202020204" pitchFamily="34" charset="0"/>
              </a:rPr>
              <a:t>MQ </a:t>
            </a:r>
            <a:r>
              <a:rPr lang="fi-FI" sz="1200" dirty="0" err="1">
                <a:latin typeface="Arial" panose="020B0604020202020204" pitchFamily="34" charset="0"/>
                <a:cs typeface="Arial" panose="020B0604020202020204" pitchFamily="34" charset="0"/>
              </a:rPr>
              <a:t>clusterointi</a:t>
            </a:r>
            <a:r>
              <a:rPr lang="fi-FI" sz="1200" dirty="0">
                <a:latin typeface="Arial" panose="020B0604020202020204" pitchFamily="34" charset="0"/>
                <a:cs typeface="Arial" panose="020B0604020202020204" pitchFamily="34" charset="0"/>
              </a:rPr>
              <a:t> ei ole täydellinen vastaus saatavuudelle, mutta se muodostaa osan kattavasta HA ( </a:t>
            </a:r>
            <a:r>
              <a:rPr lang="fi-FI" sz="1200" dirty="0" err="1">
                <a:latin typeface="Arial" panose="020B0604020202020204" pitchFamily="34" charset="0"/>
                <a:cs typeface="Arial" panose="020B0604020202020204" pitchFamily="34" charset="0"/>
              </a:rPr>
              <a:t>High</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Availability</a:t>
            </a:r>
            <a:r>
              <a:rPr lang="fi-FI" sz="1200" dirty="0">
                <a:latin typeface="Arial" panose="020B0604020202020204" pitchFamily="34" charset="0"/>
                <a:cs typeface="Arial" panose="020B0604020202020204" pitchFamily="34" charset="0"/>
              </a:rPr>
              <a:t>) – ratkaisusta.</a:t>
            </a:r>
          </a:p>
          <a:p>
            <a:endParaRPr lang="fi-FI" sz="1200" dirty="0">
              <a:latin typeface="Arial" panose="020B0604020202020204" pitchFamily="34" charset="0"/>
              <a:cs typeface="Arial" panose="020B0604020202020204" pitchFamily="34" charset="0"/>
            </a:endParaRPr>
          </a:p>
          <a:p>
            <a:endParaRPr lang="fi-FI"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9248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IBM MQ Cluster</a:t>
            </a:r>
            <a:endParaRPr lang="fi-FI" dirty="0"/>
          </a:p>
        </p:txBody>
      </p:sp>
      <p:sp>
        <p:nvSpPr>
          <p:cNvPr id="3" name="Content Placeholder 2"/>
          <p:cNvSpPr>
            <a:spLocks noGrp="1"/>
          </p:cNvSpPr>
          <p:nvPr>
            <p:ph idx="1"/>
          </p:nvPr>
        </p:nvSpPr>
        <p:spPr/>
        <p:txBody>
          <a:bodyPr>
            <a:normAutofit/>
          </a:bodyPr>
          <a:lstStyle/>
          <a:p>
            <a:r>
              <a:rPr lang="fi-FI" sz="1400" i="1" dirty="0">
                <a:latin typeface="Arial" panose="020B0604020202020204" pitchFamily="34" charset="0"/>
                <a:cs typeface="Arial" panose="020B0604020202020204" pitchFamily="34" charset="0"/>
              </a:rPr>
              <a:t>Jaetuissa ympäristöissä IBM </a:t>
            </a:r>
            <a:r>
              <a:rPr lang="fi-FI" sz="1400" i="1" dirty="0" err="1">
                <a:latin typeface="Arial" panose="020B0604020202020204" pitchFamily="34" charset="0"/>
                <a:cs typeface="Arial" panose="020B0604020202020204" pitchFamily="34" charset="0"/>
              </a:rPr>
              <a:t>MQ:lla</a:t>
            </a:r>
            <a:r>
              <a:rPr lang="fi-FI" sz="1400" i="1" dirty="0">
                <a:latin typeface="Arial" panose="020B0604020202020204" pitchFamily="34" charset="0"/>
                <a:cs typeface="Arial" panose="020B0604020202020204" pitchFamily="34" charset="0"/>
              </a:rPr>
              <a:t> on ominaisuus, jota kutsutaan nimellä </a:t>
            </a:r>
            <a:r>
              <a:rPr lang="fi-FI" sz="1400" i="1" dirty="0" err="1">
                <a:latin typeface="Arial" panose="020B0604020202020204" pitchFamily="34" charset="0"/>
                <a:cs typeface="Arial" panose="020B0604020202020204" pitchFamily="34" charset="0"/>
              </a:rPr>
              <a:t>multi-instance</a:t>
            </a:r>
            <a:r>
              <a:rPr lang="fi-FI" sz="1400" i="1" dirty="0">
                <a:latin typeface="Arial" panose="020B0604020202020204" pitchFamily="34" charset="0"/>
                <a:cs typeface="Arial" panose="020B0604020202020204" pitchFamily="34" charset="0"/>
              </a:rPr>
              <a:t> </a:t>
            </a:r>
            <a:r>
              <a:rPr lang="fi-FI" sz="1400" i="1" dirty="0" err="1">
                <a:latin typeface="Arial" panose="020B0604020202020204" pitchFamily="34" charset="0"/>
                <a:cs typeface="Arial" panose="020B0604020202020204" pitchFamily="34" charset="0"/>
              </a:rPr>
              <a:t>support</a:t>
            </a:r>
            <a:r>
              <a:rPr lang="fi-FI" sz="1400" i="1" dirty="0">
                <a:latin typeface="Arial" panose="020B0604020202020204" pitchFamily="34" charset="0"/>
                <a:cs typeface="Arial" panose="020B0604020202020204" pitchFamily="34" charset="0"/>
              </a:rPr>
              <a:t>, joka mahdollistaa jonomanagerin starttaamisen automaattisesti </a:t>
            </a:r>
            <a:r>
              <a:rPr lang="fi-FI" sz="1400" i="1" dirty="0" err="1">
                <a:latin typeface="Arial" panose="020B0604020202020204" pitchFamily="34" charset="0"/>
                <a:cs typeface="Arial" panose="020B0604020202020204" pitchFamily="34" charset="0"/>
              </a:rPr>
              <a:t>backup</a:t>
            </a:r>
            <a:r>
              <a:rPr lang="fi-FI" sz="1400" i="1" dirty="0">
                <a:latin typeface="Arial" panose="020B0604020202020204" pitchFamily="34" charset="0"/>
                <a:cs typeface="Arial" panose="020B0604020202020204" pitchFamily="34" charset="0"/>
              </a:rPr>
              <a:t> serverillä. </a:t>
            </a:r>
            <a:endParaRPr lang="fi-FI" sz="1400" i="1" dirty="0" smtClean="0">
              <a:latin typeface="Arial" panose="020B0604020202020204" pitchFamily="34" charset="0"/>
              <a:cs typeface="Arial" panose="020B0604020202020204" pitchFamily="34" charset="0"/>
            </a:endParaRPr>
          </a:p>
          <a:p>
            <a:endParaRPr lang="fi-FI" sz="1400" dirty="0">
              <a:latin typeface="Arial" panose="020B0604020202020204" pitchFamily="34" charset="0"/>
              <a:cs typeface="Arial" panose="020B0604020202020204" pitchFamily="34" charset="0"/>
            </a:endParaRPr>
          </a:p>
          <a:p>
            <a:r>
              <a:rPr lang="fi-FI" sz="1400" dirty="0">
                <a:latin typeface="Arial" panose="020B0604020202020204" pitchFamily="34" charset="0"/>
                <a:cs typeface="Arial" panose="020B0604020202020204" pitchFamily="34" charset="0"/>
              </a:rPr>
              <a:t>z/OS käyttöjärjestelmässä IBM MQ toimii yhdessä käyttöjärjestelmän ja </a:t>
            </a:r>
            <a:r>
              <a:rPr lang="fi-FI" sz="1400" dirty="0" err="1">
                <a:latin typeface="Arial" panose="020B0604020202020204" pitchFamily="34" charset="0"/>
                <a:cs typeface="Arial" panose="020B0604020202020204" pitchFamily="34" charset="0"/>
              </a:rPr>
              <a:t>sysplex</a:t>
            </a:r>
            <a:r>
              <a:rPr lang="fi-FI" sz="1400" dirty="0">
                <a:latin typeface="Arial" panose="020B0604020202020204" pitchFamily="34" charset="0"/>
                <a:cs typeface="Arial" panose="020B0604020202020204" pitchFamily="34" charset="0"/>
              </a:rPr>
              <a:t> </a:t>
            </a:r>
            <a:r>
              <a:rPr lang="fi-FI" sz="1400" dirty="0" err="1">
                <a:latin typeface="Arial" panose="020B0604020202020204" pitchFamily="34" charset="0"/>
                <a:cs typeface="Arial" panose="020B0604020202020204" pitchFamily="34" charset="0"/>
              </a:rPr>
              <a:t>clusterointijärjestelmän</a:t>
            </a:r>
            <a:r>
              <a:rPr lang="fi-FI" sz="1400" dirty="0">
                <a:latin typeface="Arial" panose="020B0604020202020204" pitchFamily="34" charset="0"/>
                <a:cs typeface="Arial" panose="020B0604020202020204" pitchFamily="34" charset="0"/>
              </a:rPr>
              <a:t> kanssa. Jaetut jonot tarjoavat jatkuvuuden sanomanvälitykselle jopa silloin kun LPAR (</a:t>
            </a:r>
            <a:r>
              <a:rPr lang="fi-FI" sz="1400" dirty="0" err="1">
                <a:latin typeface="Arial" panose="020B0604020202020204" pitchFamily="34" charset="0"/>
                <a:cs typeface="Arial" panose="020B0604020202020204" pitchFamily="34" charset="0"/>
              </a:rPr>
              <a:t>Logical</a:t>
            </a:r>
            <a:r>
              <a:rPr lang="fi-FI" sz="1400" dirty="0">
                <a:latin typeface="Arial" panose="020B0604020202020204" pitchFamily="34" charset="0"/>
                <a:cs typeface="Arial" panose="020B0604020202020204" pitchFamily="34" charset="0"/>
              </a:rPr>
              <a:t> </a:t>
            </a:r>
            <a:r>
              <a:rPr lang="fi-FI" sz="1400" dirty="0" err="1">
                <a:latin typeface="Arial" panose="020B0604020202020204" pitchFamily="34" charset="0"/>
                <a:cs typeface="Arial" panose="020B0604020202020204" pitchFamily="34" charset="0"/>
              </a:rPr>
              <a:t>Partitioning</a:t>
            </a:r>
            <a:r>
              <a:rPr lang="fi-FI" sz="1400" dirty="0">
                <a:latin typeface="Arial" panose="020B0604020202020204" pitchFamily="34" charset="0"/>
                <a:cs typeface="Arial" panose="020B0604020202020204" pitchFamily="34" charset="0"/>
              </a:rPr>
              <a:t>), eli serverin resurssien, kuten muistin, levytilan ja prosessorin hallinta katoaa. </a:t>
            </a:r>
            <a:endParaRPr lang="fi-FI" sz="1400" dirty="0" smtClean="0">
              <a:latin typeface="Arial" panose="020B0604020202020204" pitchFamily="34" charset="0"/>
              <a:cs typeface="Arial" panose="020B0604020202020204" pitchFamily="34" charset="0"/>
            </a:endParaRPr>
          </a:p>
          <a:p>
            <a:endParaRPr lang="fi-FI" sz="1400" dirty="0">
              <a:latin typeface="Arial" panose="020B0604020202020204" pitchFamily="34" charset="0"/>
              <a:cs typeface="Arial" panose="020B0604020202020204" pitchFamily="34" charset="0"/>
            </a:endParaRPr>
          </a:p>
          <a:p>
            <a:r>
              <a:rPr lang="fi-FI" sz="1400" dirty="0">
                <a:latin typeface="Arial" panose="020B0604020202020204" pitchFamily="34" charset="0"/>
                <a:cs typeface="Arial" panose="020B0604020202020204" pitchFamily="34" charset="0"/>
              </a:rPr>
              <a:t>IBM MQ </a:t>
            </a:r>
            <a:r>
              <a:rPr lang="fi-FI" sz="1400" dirty="0" err="1">
                <a:latin typeface="Arial" panose="020B0604020202020204" pitchFamily="34" charset="0"/>
                <a:cs typeface="Arial" panose="020B0604020202020204" pitchFamily="34" charset="0"/>
              </a:rPr>
              <a:t>clusterointi</a:t>
            </a:r>
            <a:r>
              <a:rPr lang="fi-FI" sz="1400" dirty="0">
                <a:latin typeface="Arial" panose="020B0604020202020204" pitchFamily="34" charset="0"/>
                <a:cs typeface="Arial" panose="020B0604020202020204" pitchFamily="34" charset="0"/>
              </a:rPr>
              <a:t> ei ole täydellinen vastaus saatavuudelle, mutta se muodostaa osan kattavasta HA ( </a:t>
            </a:r>
            <a:r>
              <a:rPr lang="fi-FI" sz="1400" dirty="0" err="1">
                <a:latin typeface="Arial" panose="020B0604020202020204" pitchFamily="34" charset="0"/>
                <a:cs typeface="Arial" panose="020B0604020202020204" pitchFamily="34" charset="0"/>
              </a:rPr>
              <a:t>High</a:t>
            </a:r>
            <a:r>
              <a:rPr lang="fi-FI" sz="1400" dirty="0">
                <a:latin typeface="Arial" panose="020B0604020202020204" pitchFamily="34" charset="0"/>
                <a:cs typeface="Arial" panose="020B0604020202020204" pitchFamily="34" charset="0"/>
              </a:rPr>
              <a:t> </a:t>
            </a:r>
            <a:r>
              <a:rPr lang="fi-FI" sz="1400" dirty="0" err="1">
                <a:latin typeface="Arial" panose="020B0604020202020204" pitchFamily="34" charset="0"/>
                <a:cs typeface="Arial" panose="020B0604020202020204" pitchFamily="34" charset="0"/>
              </a:rPr>
              <a:t>Availability</a:t>
            </a:r>
            <a:r>
              <a:rPr lang="fi-FI" sz="1400" dirty="0">
                <a:latin typeface="Arial" panose="020B0604020202020204" pitchFamily="34" charset="0"/>
                <a:cs typeface="Arial" panose="020B0604020202020204" pitchFamily="34" charset="0"/>
              </a:rPr>
              <a:t>) – ratkaisusta.</a:t>
            </a:r>
          </a:p>
          <a:p>
            <a:endParaRPr lang="fi-FI"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11335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IBM MQ Cluster</a:t>
            </a:r>
            <a:endParaRPr lang="fi-FI" dirty="0"/>
          </a:p>
        </p:txBody>
      </p:sp>
      <p:sp>
        <p:nvSpPr>
          <p:cNvPr id="3" name="Content Placeholder 2"/>
          <p:cNvSpPr>
            <a:spLocks noGrp="1"/>
          </p:cNvSpPr>
          <p:nvPr>
            <p:ph idx="1"/>
          </p:nvPr>
        </p:nvSpPr>
        <p:spPr/>
        <p:txBody>
          <a:bodyPr/>
          <a:lstStyle/>
          <a:p>
            <a:r>
              <a:rPr lang="fi-FI" sz="1200" dirty="0">
                <a:latin typeface="Arial" panose="020B0604020202020204" pitchFamily="34" charset="0"/>
                <a:cs typeface="Arial" panose="020B0604020202020204" pitchFamily="34" charset="0"/>
              </a:rPr>
              <a:t>IBM </a:t>
            </a:r>
            <a:r>
              <a:rPr lang="fi-FI" sz="1200" dirty="0" err="1">
                <a:latin typeface="Arial" panose="020B0604020202020204" pitchFamily="34" charset="0"/>
                <a:cs typeface="Arial" panose="020B0604020202020204" pitchFamily="34" charset="0"/>
              </a:rPr>
              <a:t>WebSphere</a:t>
            </a:r>
            <a:r>
              <a:rPr lang="fi-FI" sz="1200" dirty="0">
                <a:latin typeface="Arial" panose="020B0604020202020204" pitchFamily="34" charset="0"/>
                <a:cs typeface="Arial" panose="020B0604020202020204" pitchFamily="34" charset="0"/>
              </a:rPr>
              <a:t> tuotteiden </a:t>
            </a:r>
            <a:r>
              <a:rPr lang="fi-FI" sz="1200" dirty="0" err="1" smtClean="0">
                <a:latin typeface="Arial" panose="020B0604020202020204" pitchFamily="34" charset="0"/>
                <a:cs typeface="Arial" panose="020B0604020202020204" pitchFamily="34" charset="0"/>
              </a:rPr>
              <a:t>clusterointimahdollisuuksia</a:t>
            </a:r>
            <a:endParaRPr lang="fi-FI" sz="1200" dirty="0" smtClean="0">
              <a:latin typeface="Arial" panose="020B0604020202020204" pitchFamily="34" charset="0"/>
              <a:cs typeface="Arial" panose="020B0604020202020204" pitchFamily="34" charset="0"/>
            </a:endParaRPr>
          </a:p>
          <a:p>
            <a:endParaRPr lang="fi-FI" sz="1200" dirty="0" smtClean="0">
              <a:latin typeface="Arial" panose="020B0604020202020204" pitchFamily="34" charset="0"/>
              <a:cs typeface="Arial" panose="020B0604020202020204" pitchFamily="34" charset="0"/>
            </a:endParaRPr>
          </a:p>
          <a:p>
            <a:pPr marL="0" indent="0" algn="ctr">
              <a:buNone/>
            </a:pPr>
            <a:r>
              <a:rPr lang="fi-FI" sz="1200" dirty="0" smtClean="0"/>
              <a:t>Hardware </a:t>
            </a:r>
            <a:r>
              <a:rPr lang="fi-FI" sz="1200" dirty="0"/>
              <a:t>Clustering</a:t>
            </a:r>
          </a:p>
          <a:p>
            <a:endParaRPr lang="fi-FI" sz="1200" dirty="0">
              <a:latin typeface="Arial" panose="020B0604020202020204" pitchFamily="34" charset="0"/>
              <a:cs typeface="Arial" panose="020B0604020202020204" pitchFamily="34" charset="0"/>
            </a:endParaRPr>
          </a:p>
          <a:p>
            <a:endParaRPr lang="fi-FI" sz="1200" dirty="0">
              <a:latin typeface="Arial" panose="020B0604020202020204" pitchFamily="34" charset="0"/>
              <a:cs typeface="Arial" panose="020B0604020202020204" pitchFamily="34" charset="0"/>
            </a:endParaRPr>
          </a:p>
          <a:p>
            <a:endParaRPr lang="fi-FI"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571115"/>
            <a:ext cx="6103620" cy="1715770"/>
          </a:xfrm>
          <a:prstGeom prst="rect">
            <a:avLst/>
          </a:prstGeom>
          <a:noFill/>
          <a:ln>
            <a:noFill/>
          </a:ln>
        </p:spPr>
      </p:pic>
    </p:spTree>
    <p:extLst>
      <p:ext uri="{BB962C8B-B14F-4D97-AF65-F5344CB8AC3E}">
        <p14:creationId xmlns:p14="http://schemas.microsoft.com/office/powerpoint/2010/main" val="38025582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IBM MQ Cluster</a:t>
            </a:r>
            <a:endParaRPr lang="fi-FI" dirty="0"/>
          </a:p>
        </p:txBody>
      </p:sp>
      <p:sp>
        <p:nvSpPr>
          <p:cNvPr id="3" name="Content Placeholder 2"/>
          <p:cNvSpPr>
            <a:spLocks noGrp="1"/>
          </p:cNvSpPr>
          <p:nvPr>
            <p:ph idx="1"/>
          </p:nvPr>
        </p:nvSpPr>
        <p:spPr/>
        <p:txBody>
          <a:bodyPr>
            <a:normAutofit/>
          </a:bodyPr>
          <a:lstStyle/>
          <a:p>
            <a:r>
              <a:rPr lang="fi-FI" sz="1200" dirty="0">
                <a:latin typeface="Arial" panose="020B0604020202020204" pitchFamily="34" charset="0"/>
                <a:cs typeface="Arial" panose="020B0604020202020204" pitchFamily="34" charset="0"/>
              </a:rPr>
              <a:t>Active / </a:t>
            </a:r>
            <a:r>
              <a:rPr lang="fi-FI" sz="1200" dirty="0" err="1">
                <a:latin typeface="Arial" panose="020B0604020202020204" pitchFamily="34" charset="0"/>
                <a:cs typeface="Arial" panose="020B0604020202020204" pitchFamily="34" charset="0"/>
              </a:rPr>
              <a:t>active</a:t>
            </a:r>
            <a:r>
              <a:rPr lang="fi-FI" sz="1200" dirty="0">
                <a:latin typeface="Arial" panose="020B0604020202020204" pitchFamily="34" charset="0"/>
                <a:cs typeface="Arial" panose="020B0604020202020204" pitchFamily="34" charset="0"/>
              </a:rPr>
              <a:t> tunnetaan myös nimellä HA ( </a:t>
            </a:r>
            <a:r>
              <a:rPr lang="fi-FI" sz="1200" dirty="0" err="1">
                <a:latin typeface="Arial" panose="020B0604020202020204" pitchFamily="34" charset="0"/>
                <a:cs typeface="Arial" panose="020B0604020202020204" pitchFamily="34" charset="0"/>
              </a:rPr>
              <a:t>high</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availability</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cluster</a:t>
            </a:r>
            <a:r>
              <a:rPr lang="fi-FI" sz="1200" dirty="0">
                <a:latin typeface="Arial" panose="020B0604020202020204" pitchFamily="34" charset="0"/>
                <a:cs typeface="Arial" panose="020B0604020202020204" pitchFamily="34" charset="0"/>
              </a:rPr>
              <a:t>, joka koostuu itsenäisistä palvelimista ja takaavat palvelun satavuuden </a:t>
            </a:r>
            <a:r>
              <a:rPr lang="fi-FI" sz="1200" dirty="0" err="1">
                <a:latin typeface="Arial" panose="020B0604020202020204" pitchFamily="34" charset="0"/>
                <a:cs typeface="Arial" panose="020B0604020202020204" pitchFamily="34" charset="0"/>
              </a:rPr>
              <a:t>häiriötilateessa</a:t>
            </a:r>
            <a:r>
              <a:rPr lang="fi-FI" sz="1200" dirty="0">
                <a:latin typeface="Arial" panose="020B0604020202020204" pitchFamily="34" charset="0"/>
                <a:cs typeface="Arial" panose="020B0604020202020204" pitchFamily="34" charset="0"/>
              </a:rPr>
              <a:t>. </a:t>
            </a:r>
            <a:endParaRPr lang="fi-FI" sz="1200" dirty="0" smtClean="0">
              <a:latin typeface="Arial" panose="020B0604020202020204" pitchFamily="34" charset="0"/>
              <a:cs typeface="Arial" panose="020B0604020202020204" pitchFamily="34" charset="0"/>
            </a:endParaRPr>
          </a:p>
          <a:p>
            <a:endParaRPr lang="fi-FI" sz="1200" dirty="0" smtClean="0">
              <a:latin typeface="Arial" panose="020B0604020202020204" pitchFamily="34" charset="0"/>
              <a:cs typeface="Arial" panose="020B0604020202020204" pitchFamily="34" charset="0"/>
            </a:endParaRPr>
          </a:p>
          <a:p>
            <a:r>
              <a:rPr lang="fi-FI" sz="1200" dirty="0" smtClean="0">
                <a:latin typeface="Arial" panose="020B0604020202020204" pitchFamily="34" charset="0"/>
                <a:cs typeface="Arial" panose="020B0604020202020204" pitchFamily="34" charset="0"/>
              </a:rPr>
              <a:t>HA </a:t>
            </a:r>
            <a:r>
              <a:rPr lang="fi-FI" sz="1200" dirty="0" err="1">
                <a:latin typeface="Arial" panose="020B0604020202020204" pitchFamily="34" charset="0"/>
                <a:cs typeface="Arial" panose="020B0604020202020204" pitchFamily="34" charset="0"/>
              </a:rPr>
              <a:t>clusteri</a:t>
            </a:r>
            <a:r>
              <a:rPr lang="fi-FI" sz="1200" dirty="0">
                <a:latin typeface="Arial" panose="020B0604020202020204" pitchFamily="34" charset="0"/>
                <a:cs typeface="Arial" panose="020B0604020202020204" pitchFamily="34" charset="0"/>
              </a:rPr>
              <a:t> käyttää </a:t>
            </a:r>
            <a:r>
              <a:rPr lang="fi-FI" sz="1200" dirty="0" err="1">
                <a:latin typeface="Arial" panose="020B0604020202020204" pitchFamily="34" charset="0"/>
                <a:cs typeface="Arial" panose="020B0604020202020204" pitchFamily="34" charset="0"/>
              </a:rPr>
              <a:t>hardbiittiä</a:t>
            </a:r>
            <a:r>
              <a:rPr lang="fi-FI" sz="1200" dirty="0">
                <a:latin typeface="Arial" panose="020B0604020202020204" pitchFamily="34" charset="0"/>
                <a:cs typeface="Arial" panose="020B0604020202020204" pitchFamily="34" charset="0"/>
              </a:rPr>
              <a:t> monitoroidakseen jokaisen </a:t>
            </a:r>
            <a:r>
              <a:rPr lang="fi-FI" sz="1200" dirty="0" err="1">
                <a:latin typeface="Arial" panose="020B0604020202020204" pitchFamily="34" charset="0"/>
                <a:cs typeface="Arial" panose="020B0604020202020204" pitchFamily="34" charset="0"/>
              </a:rPr>
              <a:t>clusterissa</a:t>
            </a:r>
            <a:r>
              <a:rPr lang="fi-FI" sz="1200" dirty="0">
                <a:latin typeface="Arial" panose="020B0604020202020204" pitchFamily="34" charset="0"/>
                <a:cs typeface="Arial" panose="020B0604020202020204" pitchFamily="34" charset="0"/>
              </a:rPr>
              <a:t> olevan serverin kuntoa.  </a:t>
            </a:r>
            <a:endParaRPr lang="fi-FI" sz="1200" dirty="0" smtClean="0">
              <a:latin typeface="Arial" panose="020B0604020202020204" pitchFamily="34" charset="0"/>
              <a:cs typeface="Arial" panose="020B0604020202020204" pitchFamily="34" charset="0"/>
            </a:endParaRPr>
          </a:p>
          <a:p>
            <a:endParaRPr lang="fi-FI" sz="1200" dirty="0" smtClean="0">
              <a:latin typeface="Arial" panose="020B0604020202020204" pitchFamily="34" charset="0"/>
              <a:cs typeface="Arial" panose="020B0604020202020204" pitchFamily="34" charset="0"/>
            </a:endParaRPr>
          </a:p>
          <a:p>
            <a:r>
              <a:rPr lang="fi-FI" sz="1200" dirty="0" smtClean="0">
                <a:latin typeface="Arial" panose="020B0604020202020204" pitchFamily="34" charset="0"/>
                <a:cs typeface="Arial" panose="020B0604020202020204" pitchFamily="34" charset="0"/>
              </a:rPr>
              <a:t>Häiriötilanteessa </a:t>
            </a:r>
            <a:r>
              <a:rPr lang="fi-FI" sz="1200" dirty="0">
                <a:latin typeface="Arial" panose="020B0604020202020204" pitchFamily="34" charset="0"/>
                <a:cs typeface="Arial" panose="020B0604020202020204" pitchFamily="34" charset="0"/>
              </a:rPr>
              <a:t>sovellus </a:t>
            </a:r>
            <a:r>
              <a:rPr lang="fi-FI" sz="1200" dirty="0" err="1">
                <a:latin typeface="Arial" panose="020B0604020202020204" pitchFamily="34" charset="0"/>
                <a:cs typeface="Arial" panose="020B0604020202020204" pitchFamily="34" charset="0"/>
              </a:rPr>
              <a:t>restartataan</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backup</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nodella</a:t>
            </a:r>
            <a:r>
              <a:rPr lang="fi-FI" sz="1200" dirty="0">
                <a:latin typeface="Arial" panose="020B0604020202020204" pitchFamily="34" charset="0"/>
                <a:cs typeface="Arial" panose="020B0604020202020204" pitchFamily="34" charset="0"/>
              </a:rPr>
              <a:t> automaattisesti. Prosessi tunnetaan nimellä yliheitto ( </a:t>
            </a:r>
            <a:r>
              <a:rPr lang="fi-FI" sz="1200" dirty="0" err="1">
                <a:latin typeface="Arial" panose="020B0604020202020204" pitchFamily="34" charset="0"/>
                <a:cs typeface="Arial" panose="020B0604020202020204" pitchFamily="34" charset="0"/>
              </a:rPr>
              <a:t>failover</a:t>
            </a:r>
            <a:r>
              <a:rPr lang="fi-FI" sz="1200" dirty="0">
                <a:latin typeface="Arial" panose="020B0604020202020204" pitchFamily="34" charset="0"/>
                <a:cs typeface="Arial" panose="020B0604020202020204" pitchFamily="34" charset="0"/>
              </a:rPr>
              <a:t>).  </a:t>
            </a:r>
            <a:endParaRPr lang="fi-FI" sz="1200" dirty="0" smtClean="0">
              <a:latin typeface="Arial" panose="020B0604020202020204" pitchFamily="34" charset="0"/>
              <a:cs typeface="Arial" panose="020B0604020202020204" pitchFamily="34" charset="0"/>
            </a:endParaRPr>
          </a:p>
          <a:p>
            <a:endParaRPr lang="fi-FI" sz="1200" dirty="0" smtClean="0">
              <a:latin typeface="Arial" panose="020B0604020202020204" pitchFamily="34" charset="0"/>
              <a:cs typeface="Arial" panose="020B0604020202020204" pitchFamily="34" charset="0"/>
            </a:endParaRPr>
          </a:p>
          <a:p>
            <a:r>
              <a:rPr lang="fi-FI" sz="1200" dirty="0" err="1" smtClean="0">
                <a:latin typeface="Arial" panose="020B0604020202020204" pitchFamily="34" charset="0"/>
                <a:cs typeface="Arial" panose="020B0604020202020204" pitchFamily="34" charset="0"/>
              </a:rPr>
              <a:t>Failover</a:t>
            </a:r>
            <a:r>
              <a:rPr lang="fi-FI" sz="1200" dirty="0" smtClean="0">
                <a:latin typeface="Arial" panose="020B0604020202020204" pitchFamily="34" charset="0"/>
                <a:cs typeface="Arial" panose="020B0604020202020204" pitchFamily="34" charset="0"/>
              </a:rPr>
              <a:t> </a:t>
            </a:r>
            <a:r>
              <a:rPr lang="fi-FI" sz="1200" dirty="0">
                <a:latin typeface="Arial" panose="020B0604020202020204" pitchFamily="34" charset="0"/>
                <a:cs typeface="Arial" panose="020B0604020202020204" pitchFamily="34" charset="0"/>
              </a:rPr>
              <a:t>prosessissa siirretään häiriötilassa olevan serverin </a:t>
            </a:r>
            <a:r>
              <a:rPr lang="fi-FI" sz="1200" dirty="0" err="1">
                <a:latin typeface="Arial" panose="020B0604020202020204" pitchFamily="34" charset="0"/>
                <a:cs typeface="Arial" panose="020B0604020202020204" pitchFamily="34" charset="0"/>
              </a:rPr>
              <a:t>IP-osoite</a:t>
            </a:r>
            <a:r>
              <a:rPr lang="fi-FI" sz="1200" dirty="0">
                <a:latin typeface="Arial" panose="020B0604020202020204" pitchFamily="34" charset="0"/>
                <a:cs typeface="Arial" panose="020B0604020202020204" pitchFamily="34" charset="0"/>
              </a:rPr>
              <a:t> , taataan </a:t>
            </a:r>
            <a:r>
              <a:rPr lang="fi-FI" sz="1200" dirty="0" err="1">
                <a:latin typeface="Arial" panose="020B0604020202020204" pitchFamily="34" charset="0"/>
                <a:cs typeface="Arial" panose="020B0604020202020204" pitchFamily="34" charset="0"/>
              </a:rPr>
              <a:t>file</a:t>
            </a:r>
            <a:r>
              <a:rPr lang="fi-FI" sz="1200" dirty="0">
                <a:latin typeface="Arial" panose="020B0604020202020204" pitchFamily="34" charset="0"/>
                <a:cs typeface="Arial" panose="020B0604020202020204" pitchFamily="34" charset="0"/>
              </a:rPr>
              <a:t> systeemiin pääsy ja häiriöajankohdan synkronointi vikaantuneen- ja </a:t>
            </a:r>
            <a:r>
              <a:rPr lang="fi-FI" sz="1200" dirty="0" err="1">
                <a:latin typeface="Arial" panose="020B0604020202020204" pitchFamily="34" charset="0"/>
                <a:cs typeface="Arial" panose="020B0604020202020204" pitchFamily="34" charset="0"/>
              </a:rPr>
              <a:t>backupserverin</a:t>
            </a:r>
            <a:r>
              <a:rPr lang="fi-FI" sz="1200" dirty="0">
                <a:latin typeface="Arial" panose="020B0604020202020204" pitchFamily="34" charset="0"/>
                <a:cs typeface="Arial" panose="020B0604020202020204" pitchFamily="34" charset="0"/>
              </a:rPr>
              <a:t> välillä ennen kuin sovellus </a:t>
            </a:r>
            <a:r>
              <a:rPr lang="fi-FI" sz="1200" dirty="0" err="1">
                <a:latin typeface="Arial" panose="020B0604020202020204" pitchFamily="34" charset="0"/>
                <a:cs typeface="Arial" panose="020B0604020202020204" pitchFamily="34" charset="0"/>
              </a:rPr>
              <a:t>restartataan</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backup</a:t>
            </a:r>
            <a:r>
              <a:rPr lang="fi-FI" sz="1200" dirty="0">
                <a:latin typeface="Arial" panose="020B0604020202020204" pitchFamily="34" charset="0"/>
                <a:cs typeface="Arial" panose="020B0604020202020204" pitchFamily="34" charset="0"/>
              </a:rPr>
              <a:t> serverillä</a:t>
            </a:r>
            <a:r>
              <a:rPr lang="fi-FI" sz="1200" dirty="0" smtClean="0">
                <a:latin typeface="Arial" panose="020B0604020202020204" pitchFamily="34" charset="0"/>
                <a:cs typeface="Arial" panose="020B0604020202020204" pitchFamily="34" charset="0"/>
              </a:rPr>
              <a:t>.</a:t>
            </a:r>
          </a:p>
          <a:p>
            <a:endParaRPr lang="fi-FI" sz="1200" dirty="0" smtClean="0">
              <a:latin typeface="Arial" panose="020B0604020202020204" pitchFamily="34" charset="0"/>
              <a:cs typeface="Arial" panose="020B0604020202020204" pitchFamily="34" charset="0"/>
            </a:endParaRPr>
          </a:p>
          <a:p>
            <a:r>
              <a:rPr lang="fi-FI" sz="1200" dirty="0" err="1" smtClean="0">
                <a:latin typeface="Arial" panose="020B0604020202020204" pitchFamily="34" charset="0"/>
                <a:cs typeface="Arial" panose="020B0604020202020204" pitchFamily="34" charset="0"/>
              </a:rPr>
              <a:t>Active/passive</a:t>
            </a:r>
            <a:r>
              <a:rPr lang="fi-FI" sz="1200" dirty="0" smtClean="0">
                <a:latin typeface="Arial" panose="020B0604020202020204" pitchFamily="34" charset="0"/>
                <a:cs typeface="Arial" panose="020B0604020202020204" pitchFamily="34" charset="0"/>
              </a:rPr>
              <a:t> </a:t>
            </a:r>
            <a:r>
              <a:rPr lang="fi-FI" sz="1200" dirty="0">
                <a:latin typeface="Arial" panose="020B0604020202020204" pitchFamily="34" charset="0"/>
                <a:cs typeface="Arial" panose="020B0604020202020204" pitchFamily="34" charset="0"/>
              </a:rPr>
              <a:t>tunnetaan myös nimellä kuormantasaus </a:t>
            </a:r>
            <a:r>
              <a:rPr lang="fi-FI" sz="1200" dirty="0" err="1">
                <a:latin typeface="Arial" panose="020B0604020202020204" pitchFamily="34" charset="0"/>
                <a:cs typeface="Arial" panose="020B0604020202020204" pitchFamily="34" charset="0"/>
              </a:rPr>
              <a:t>clusteri</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load</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balancing</a:t>
            </a:r>
            <a:r>
              <a:rPr lang="fi-FI" sz="1200" dirty="0">
                <a:latin typeface="Arial" panose="020B0604020202020204" pitchFamily="34" charset="0"/>
                <a:cs typeface="Arial" panose="020B0604020202020204" pitchFamily="34" charset="0"/>
              </a:rPr>
              <a:t> ). </a:t>
            </a:r>
            <a:endParaRPr lang="fi-FI" sz="1200" dirty="0" smtClean="0">
              <a:latin typeface="Arial" panose="020B0604020202020204" pitchFamily="34" charset="0"/>
              <a:cs typeface="Arial" panose="020B0604020202020204" pitchFamily="34" charset="0"/>
            </a:endParaRPr>
          </a:p>
          <a:p>
            <a:endParaRPr lang="fi-FI" sz="1200" dirty="0" smtClean="0">
              <a:latin typeface="Arial" panose="020B0604020202020204" pitchFamily="34" charset="0"/>
              <a:cs typeface="Arial" panose="020B0604020202020204" pitchFamily="34" charset="0"/>
            </a:endParaRPr>
          </a:p>
          <a:p>
            <a:r>
              <a:rPr lang="fi-FI" sz="1200" dirty="0" err="1" smtClean="0">
                <a:latin typeface="Arial" panose="020B0604020202020204" pitchFamily="34" charset="0"/>
                <a:cs typeface="Arial" panose="020B0604020202020204" pitchFamily="34" charset="0"/>
              </a:rPr>
              <a:t>Load</a:t>
            </a:r>
            <a:r>
              <a:rPr lang="fi-FI" sz="1200" dirty="0" smtClean="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balancing</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clusterissa</a:t>
            </a:r>
            <a:r>
              <a:rPr lang="fi-FI" sz="1200" dirty="0">
                <a:latin typeface="Arial" panose="020B0604020202020204" pitchFamily="34" charset="0"/>
                <a:cs typeface="Arial" panose="020B0604020202020204" pitchFamily="34" charset="0"/>
              </a:rPr>
              <a:t> useat serverit jakavat palvelun. </a:t>
            </a:r>
            <a:endParaRPr lang="fi-FI" sz="1200" dirty="0" smtClean="0">
              <a:latin typeface="Arial" panose="020B0604020202020204" pitchFamily="34" charset="0"/>
              <a:cs typeface="Arial" panose="020B0604020202020204" pitchFamily="34" charset="0"/>
            </a:endParaRPr>
          </a:p>
          <a:p>
            <a:endParaRPr lang="fi-FI" sz="1200" dirty="0" smtClean="0">
              <a:latin typeface="Arial" panose="020B0604020202020204" pitchFamily="34" charset="0"/>
              <a:cs typeface="Arial" panose="020B0604020202020204" pitchFamily="34" charset="0"/>
            </a:endParaRPr>
          </a:p>
          <a:p>
            <a:r>
              <a:rPr lang="fi-FI" sz="1200" dirty="0" smtClean="0">
                <a:latin typeface="Arial" panose="020B0604020202020204" pitchFamily="34" charset="0"/>
                <a:cs typeface="Arial" panose="020B0604020202020204" pitchFamily="34" charset="0"/>
              </a:rPr>
              <a:t>Clusterissa </a:t>
            </a:r>
            <a:r>
              <a:rPr lang="fi-FI" sz="1200" dirty="0">
                <a:latin typeface="Arial" panose="020B0604020202020204" pitchFamily="34" charset="0"/>
                <a:cs typeface="Arial" panose="020B0604020202020204" pitchFamily="34" charset="0"/>
              </a:rPr>
              <a:t>on näkymä vain yhteen </a:t>
            </a:r>
            <a:r>
              <a:rPr lang="fi-FI" sz="1200" dirty="0" err="1">
                <a:latin typeface="Arial" panose="020B0604020202020204" pitchFamily="34" charset="0"/>
                <a:cs typeface="Arial" panose="020B0604020202020204" pitchFamily="34" charset="0"/>
              </a:rPr>
              <a:t>virtuaaliserveriin</a:t>
            </a:r>
            <a:r>
              <a:rPr lang="fi-FI" sz="1200" dirty="0">
                <a:latin typeface="Arial" panose="020B0604020202020204" pitchFamily="34" charset="0"/>
                <a:cs typeface="Arial" panose="020B0604020202020204" pitchFamily="34" charset="0"/>
              </a:rPr>
              <a:t>. </a:t>
            </a:r>
            <a:endParaRPr lang="fi-FI" sz="1200" dirty="0" smtClean="0">
              <a:latin typeface="Arial" panose="020B0604020202020204" pitchFamily="34" charset="0"/>
              <a:cs typeface="Arial" panose="020B0604020202020204" pitchFamily="34" charset="0"/>
            </a:endParaRPr>
          </a:p>
          <a:p>
            <a:endParaRPr lang="fi-FI" sz="1200" dirty="0" smtClean="0">
              <a:latin typeface="Arial" panose="020B0604020202020204" pitchFamily="34" charset="0"/>
              <a:cs typeface="Arial" panose="020B0604020202020204" pitchFamily="34" charset="0"/>
            </a:endParaRPr>
          </a:p>
          <a:p>
            <a:r>
              <a:rPr lang="fi-FI" sz="1200" dirty="0" err="1">
                <a:latin typeface="Arial" panose="020B0604020202020204" pitchFamily="34" charset="0"/>
                <a:cs typeface="Arial" panose="020B0604020202020204" pitchFamily="34" charset="0"/>
              </a:rPr>
              <a:t>L</a:t>
            </a:r>
            <a:r>
              <a:rPr lang="fi-FI" sz="1200" dirty="0" err="1" smtClean="0">
                <a:latin typeface="Arial" panose="020B0604020202020204" pitchFamily="34" charset="0"/>
                <a:cs typeface="Arial" panose="020B0604020202020204" pitchFamily="34" charset="0"/>
              </a:rPr>
              <a:t>oad</a:t>
            </a:r>
            <a:r>
              <a:rPr lang="fi-FI" sz="1200" dirty="0" smtClean="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balancing</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cluster</a:t>
            </a:r>
            <a:r>
              <a:rPr lang="fi-FI" sz="1200" dirty="0">
                <a:latin typeface="Arial" panose="020B0604020202020204" pitchFamily="34" charset="0"/>
                <a:cs typeface="Arial" panose="020B0604020202020204" pitchFamily="34" charset="0"/>
              </a:rPr>
              <a:t> toimii kuten HA </a:t>
            </a:r>
            <a:r>
              <a:rPr lang="fi-FI" sz="1200" dirty="0" err="1">
                <a:latin typeface="Arial" panose="020B0604020202020204" pitchFamily="34" charset="0"/>
                <a:cs typeface="Arial" panose="020B0604020202020204" pitchFamily="34" charset="0"/>
              </a:rPr>
              <a:t>cluste</a:t>
            </a:r>
            <a:r>
              <a:rPr lang="fi-FI" sz="1200" dirty="0">
                <a:latin typeface="Arial" panose="020B0604020202020204" pitchFamily="34" charset="0"/>
                <a:cs typeface="Arial" panose="020B0604020202020204" pitchFamily="34" charset="0"/>
              </a:rPr>
              <a:t>, mutta kaikki </a:t>
            </a:r>
            <a:r>
              <a:rPr lang="fi-FI" sz="1200" dirty="0" err="1">
                <a:latin typeface="Arial" panose="020B0604020202020204" pitchFamily="34" charset="0"/>
                <a:cs typeface="Arial" panose="020B0604020202020204" pitchFamily="34" charset="0"/>
              </a:rPr>
              <a:t>clusterin</a:t>
            </a:r>
            <a:r>
              <a:rPr lang="fi-FI" sz="1200" dirty="0">
                <a:latin typeface="Arial" panose="020B0604020202020204" pitchFamily="34" charset="0"/>
                <a:cs typeface="Arial" panose="020B0604020202020204" pitchFamily="34" charset="0"/>
              </a:rPr>
              <a:t> serverit osallistuvat aktiivisesti työkuorman jakoon.  Mikäli joku </a:t>
            </a:r>
            <a:r>
              <a:rPr lang="fi-FI" sz="1200" dirty="0" err="1">
                <a:latin typeface="Arial" panose="020B0604020202020204" pitchFamily="34" charset="0"/>
                <a:cs typeface="Arial" panose="020B0604020202020204" pitchFamily="34" charset="0"/>
              </a:rPr>
              <a:t>clusterin</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node</a:t>
            </a:r>
            <a:r>
              <a:rPr lang="fi-FI" sz="1200" dirty="0">
                <a:latin typeface="Arial" panose="020B0604020202020204" pitchFamily="34" charset="0"/>
                <a:cs typeface="Arial" panose="020B0604020202020204" pitchFamily="34" charset="0"/>
              </a:rPr>
              <a:t> vikaantuu, yliheittoa ei tapahdu, vaan kuormaa jaetaan muiden </a:t>
            </a:r>
            <a:r>
              <a:rPr lang="fi-FI" sz="1200" dirty="0" err="1">
                <a:latin typeface="Arial" panose="020B0604020202020204" pitchFamily="34" charset="0"/>
                <a:cs typeface="Arial" panose="020B0604020202020204" pitchFamily="34" charset="0"/>
              </a:rPr>
              <a:t>clusterin</a:t>
            </a:r>
            <a:r>
              <a:rPr lang="fi-FI" sz="1200" dirty="0">
                <a:latin typeface="Arial" panose="020B0604020202020204" pitchFamily="34" charset="0"/>
                <a:cs typeface="Arial" panose="020B0604020202020204" pitchFamily="34" charset="0"/>
              </a:rPr>
              <a:t> solmujen kesken.</a:t>
            </a:r>
          </a:p>
          <a:p>
            <a:endParaRPr lang="fi-FI" sz="1200" dirty="0">
              <a:latin typeface="Arial" panose="020B0604020202020204" pitchFamily="34" charset="0"/>
              <a:cs typeface="Arial" panose="020B0604020202020204" pitchFamily="34" charset="0"/>
            </a:endParaRPr>
          </a:p>
          <a:p>
            <a:endParaRPr lang="fi-FI" dirty="0"/>
          </a:p>
        </p:txBody>
      </p:sp>
    </p:spTree>
    <p:extLst>
      <p:ext uri="{BB962C8B-B14F-4D97-AF65-F5344CB8AC3E}">
        <p14:creationId xmlns:p14="http://schemas.microsoft.com/office/powerpoint/2010/main" val="32112023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smtClean="0"/>
              <a:t>Tunnit 15-16</a:t>
            </a:r>
            <a:r>
              <a:rPr lang="fi-FI" b="1" dirty="0" smtClean="0"/>
              <a:t> </a:t>
            </a:r>
            <a:r>
              <a:rPr lang="fi-FI" b="1" dirty="0"/>
              <a:t>IBM MQ Client</a:t>
            </a:r>
            <a:r>
              <a:rPr lang="fi-FI" dirty="0"/>
              <a:t/>
            </a:r>
            <a:br>
              <a:rPr lang="fi-FI" dirty="0"/>
            </a:br>
            <a:endParaRPr lang="fi-FI" dirty="0"/>
          </a:p>
        </p:txBody>
      </p:sp>
      <p:sp>
        <p:nvSpPr>
          <p:cNvPr id="3" name="Content Placeholder 2"/>
          <p:cNvSpPr>
            <a:spLocks noGrp="1"/>
          </p:cNvSpPr>
          <p:nvPr>
            <p:ph idx="1"/>
          </p:nvPr>
        </p:nvSpPr>
        <p:spPr/>
        <p:txBody>
          <a:bodyPr>
            <a:normAutofit/>
          </a:bodyPr>
          <a:lstStyle/>
          <a:p>
            <a:r>
              <a:rPr lang="fi-FI" sz="1200" dirty="0">
                <a:latin typeface="Arial" panose="020B0604020202020204" pitchFamily="34" charset="0"/>
                <a:cs typeface="Arial" panose="020B0604020202020204" pitchFamily="34" charset="0"/>
              </a:rPr>
              <a:t>IBM </a:t>
            </a:r>
            <a:r>
              <a:rPr lang="fi-FI" sz="1200" i="1" dirty="0">
                <a:latin typeface="Arial" panose="020B0604020202020204" pitchFamily="34" charset="0"/>
                <a:cs typeface="Arial" panose="020B0604020202020204" pitchFamily="34" charset="0"/>
              </a:rPr>
              <a:t>MQ </a:t>
            </a:r>
            <a:r>
              <a:rPr lang="fi-FI" sz="1200" i="1" dirty="0" err="1">
                <a:latin typeface="Arial" panose="020B0604020202020204" pitchFamily="34" charset="0"/>
                <a:cs typeface="Arial" panose="020B0604020202020204" pitchFamily="34" charset="0"/>
              </a:rPr>
              <a:t>client</a:t>
            </a:r>
            <a:r>
              <a:rPr lang="fi-FI" sz="1200" i="1" dirty="0">
                <a:latin typeface="Arial" panose="020B0604020202020204" pitchFamily="34" charset="0"/>
                <a:cs typeface="Arial" panose="020B0604020202020204" pitchFamily="34" charset="0"/>
              </a:rPr>
              <a:t> on komponentti joka voidaan asentaa palvelimelle, jossa ei ole jonomanageria</a:t>
            </a:r>
            <a:r>
              <a:rPr lang="fi-FI" sz="1200" i="1" dirty="0" smtClean="0">
                <a:latin typeface="Arial" panose="020B0604020202020204" pitchFamily="34" charset="0"/>
                <a:cs typeface="Arial" panose="020B0604020202020204" pitchFamily="34" charset="0"/>
              </a:rPr>
              <a:t>.</a:t>
            </a:r>
          </a:p>
          <a:p>
            <a:endParaRPr lang="fi-FI" sz="1200" i="1" dirty="0" smtClean="0">
              <a:latin typeface="Arial" panose="020B0604020202020204" pitchFamily="34" charset="0"/>
              <a:cs typeface="Arial" panose="020B0604020202020204" pitchFamily="34" charset="0"/>
            </a:endParaRPr>
          </a:p>
          <a:p>
            <a:r>
              <a:rPr lang="fi-FI" sz="1200" i="1" dirty="0" smtClean="0">
                <a:latin typeface="Arial" panose="020B0604020202020204" pitchFamily="34" charset="0"/>
                <a:cs typeface="Arial" panose="020B0604020202020204" pitchFamily="34" charset="0"/>
              </a:rPr>
              <a:t> </a:t>
            </a:r>
            <a:r>
              <a:rPr lang="fi-FI" sz="1200" i="1" dirty="0">
                <a:latin typeface="Arial" panose="020B0604020202020204" pitchFamily="34" charset="0"/>
                <a:cs typeface="Arial" panose="020B0604020202020204" pitchFamily="34" charset="0"/>
              </a:rPr>
              <a:t>Sovellus voi kytkeytyä MQ Clientin avulla eri serverillä sijaitsevan jonomanagerin jonoihin. </a:t>
            </a:r>
            <a:endParaRPr lang="fi-FI" sz="1200" i="1" dirty="0" smtClean="0">
              <a:latin typeface="Arial" panose="020B0604020202020204" pitchFamily="34" charset="0"/>
              <a:cs typeface="Arial" panose="020B0604020202020204" pitchFamily="34" charset="0"/>
            </a:endParaRPr>
          </a:p>
          <a:p>
            <a:endParaRPr lang="fi-FI" sz="1200" i="1" dirty="0" smtClean="0">
              <a:latin typeface="Arial" panose="020B0604020202020204" pitchFamily="34" charset="0"/>
              <a:cs typeface="Arial" panose="020B0604020202020204" pitchFamily="34" charset="0"/>
            </a:endParaRPr>
          </a:p>
          <a:p>
            <a:r>
              <a:rPr lang="en-US" sz="1200" i="1" dirty="0" err="1" smtClean="0">
                <a:latin typeface="Arial" panose="020B0604020202020204" pitchFamily="34" charset="0"/>
                <a:cs typeface="Arial" panose="020B0604020202020204" pitchFamily="34" charset="0"/>
              </a:rPr>
              <a:t>Sovellus</a:t>
            </a:r>
            <a:r>
              <a:rPr lang="en-US" sz="1200" i="1" dirty="0" smtClean="0">
                <a:latin typeface="Arial" panose="020B0604020202020204" pitchFamily="34" charset="0"/>
                <a:cs typeface="Arial" panose="020B0604020202020204" pitchFamily="34" charset="0"/>
              </a:rPr>
              <a:t> </a:t>
            </a:r>
            <a:r>
              <a:rPr lang="en-US" sz="1200" i="1" dirty="0" err="1">
                <a:latin typeface="Arial" panose="020B0604020202020204" pitchFamily="34" charset="0"/>
                <a:cs typeface="Arial" panose="020B0604020202020204" pitchFamily="34" charset="0"/>
              </a:rPr>
              <a:t>kytkeytyy</a:t>
            </a:r>
            <a:r>
              <a:rPr lang="en-US" sz="1200" i="1" dirty="0">
                <a:latin typeface="Arial" panose="020B0604020202020204" pitchFamily="34" charset="0"/>
                <a:cs typeface="Arial" panose="020B0604020202020204" pitchFamily="34" charset="0"/>
              </a:rPr>
              <a:t> </a:t>
            </a:r>
            <a:r>
              <a:rPr lang="en-US" sz="1200" i="1" dirty="0" err="1">
                <a:latin typeface="Arial" panose="020B0604020202020204" pitchFamily="34" charset="0"/>
                <a:cs typeface="Arial" panose="020B0604020202020204" pitchFamily="34" charset="0"/>
              </a:rPr>
              <a:t>jonomanageriin</a:t>
            </a:r>
            <a:r>
              <a:rPr lang="en-US" sz="1200" i="1" dirty="0">
                <a:latin typeface="Arial" panose="020B0604020202020204" pitchFamily="34" charset="0"/>
                <a:cs typeface="Arial" panose="020B0604020202020204" pitchFamily="34" charset="0"/>
              </a:rPr>
              <a:t> </a:t>
            </a:r>
            <a:r>
              <a:rPr lang="en-US" sz="1200" i="1" dirty="0" err="1">
                <a:latin typeface="Arial" panose="020B0604020202020204" pitchFamily="34" charset="0"/>
                <a:cs typeface="Arial" panose="020B0604020202020204" pitchFamily="34" charset="0"/>
              </a:rPr>
              <a:t>käyttäen</a:t>
            </a:r>
            <a:r>
              <a:rPr lang="en-US" sz="1200" i="1" dirty="0">
                <a:latin typeface="Arial" panose="020B0604020202020204" pitchFamily="34" charset="0"/>
                <a:cs typeface="Arial" panose="020B0604020202020204" pitchFamily="34" charset="0"/>
              </a:rPr>
              <a:t> MQI(Message </a:t>
            </a:r>
            <a:r>
              <a:rPr lang="en-US" sz="1200" i="1" dirty="0" err="1">
                <a:latin typeface="Arial" panose="020B0604020202020204" pitchFamily="34" charset="0"/>
                <a:cs typeface="Arial" panose="020B0604020202020204" pitchFamily="34" charset="0"/>
              </a:rPr>
              <a:t>Queueu</a:t>
            </a:r>
            <a:r>
              <a:rPr lang="en-US" sz="1200" i="1" dirty="0">
                <a:latin typeface="Arial" panose="020B0604020202020204" pitchFamily="34" charset="0"/>
                <a:cs typeface="Arial" panose="020B0604020202020204" pitchFamily="34" charset="0"/>
              </a:rPr>
              <a:t> Interface) </a:t>
            </a:r>
            <a:r>
              <a:rPr lang="en-US" sz="1200" i="1" dirty="0" err="1">
                <a:latin typeface="Arial" panose="020B0604020202020204" pitchFamily="34" charset="0"/>
                <a:cs typeface="Arial" panose="020B0604020202020204" pitchFamily="34" charset="0"/>
              </a:rPr>
              <a:t>kutsuja</a:t>
            </a:r>
            <a:r>
              <a:rPr lang="en-US" sz="1200" i="1" dirty="0" smtClean="0">
                <a:latin typeface="Arial" panose="020B0604020202020204" pitchFamily="34" charset="0"/>
                <a:cs typeface="Arial" panose="020B0604020202020204" pitchFamily="34" charset="0"/>
              </a:rPr>
              <a:t>.</a:t>
            </a:r>
          </a:p>
          <a:p>
            <a:endParaRPr lang="fi-FI"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Message Queue Interface consists of the following:</a:t>
            </a:r>
            <a:endParaRPr lang="fi-FI" sz="1200" dirty="0">
              <a:latin typeface="Arial" panose="020B0604020202020204" pitchFamily="34" charset="0"/>
              <a:cs typeface="Arial" panose="020B0604020202020204" pitchFamily="34" charset="0"/>
            </a:endParaRPr>
          </a:p>
          <a:p>
            <a:pPr lvl="1"/>
            <a:r>
              <a:rPr lang="en-US" sz="1200" b="1" i="1" dirty="0">
                <a:latin typeface="Arial" panose="020B0604020202020204" pitchFamily="34" charset="0"/>
                <a:cs typeface="Arial" panose="020B0604020202020204" pitchFamily="34" charset="0"/>
              </a:rPr>
              <a:t>Calls</a:t>
            </a:r>
            <a:r>
              <a:rPr lang="en-US" sz="1200" dirty="0">
                <a:latin typeface="Arial" panose="020B0604020202020204" pitchFamily="34" charset="0"/>
                <a:cs typeface="Arial" panose="020B0604020202020204" pitchFamily="34" charset="0"/>
              </a:rPr>
              <a:t> through which programs can access the queue manager and its facilities</a:t>
            </a:r>
            <a:endParaRPr lang="fi-FI" sz="1200" dirty="0">
              <a:latin typeface="Arial" panose="020B0604020202020204" pitchFamily="34" charset="0"/>
              <a:cs typeface="Arial" panose="020B0604020202020204" pitchFamily="34" charset="0"/>
            </a:endParaRPr>
          </a:p>
          <a:p>
            <a:pPr lvl="1"/>
            <a:r>
              <a:rPr lang="en-US" sz="1200" b="1" i="1" dirty="0">
                <a:latin typeface="Arial" panose="020B0604020202020204" pitchFamily="34" charset="0"/>
                <a:cs typeface="Arial" panose="020B0604020202020204" pitchFamily="34" charset="0"/>
              </a:rPr>
              <a:t>Structures</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that programs use to pass data to, and get data from, the queue manager</a:t>
            </a:r>
            <a:endParaRPr lang="fi-FI" sz="1200" dirty="0">
              <a:latin typeface="Arial" panose="020B0604020202020204" pitchFamily="34" charset="0"/>
              <a:cs typeface="Arial" panose="020B0604020202020204" pitchFamily="34" charset="0"/>
            </a:endParaRPr>
          </a:p>
          <a:p>
            <a:pPr lvl="1"/>
            <a:r>
              <a:rPr lang="en-US" sz="1200" b="1" i="1" dirty="0">
                <a:latin typeface="Arial" panose="020B0604020202020204" pitchFamily="34" charset="0"/>
                <a:cs typeface="Arial" panose="020B0604020202020204" pitchFamily="34" charset="0"/>
              </a:rPr>
              <a:t>Elementary data </a:t>
            </a:r>
            <a:r>
              <a:rPr lang="en-US" sz="1200" i="1" dirty="0">
                <a:latin typeface="Arial" panose="020B0604020202020204" pitchFamily="34" charset="0"/>
                <a:cs typeface="Arial" panose="020B0604020202020204" pitchFamily="34" charset="0"/>
              </a:rPr>
              <a:t>types</a:t>
            </a:r>
            <a:r>
              <a:rPr lang="en-US" sz="1200" dirty="0">
                <a:latin typeface="Arial" panose="020B0604020202020204" pitchFamily="34" charset="0"/>
                <a:cs typeface="Arial" panose="020B0604020202020204" pitchFamily="34" charset="0"/>
              </a:rPr>
              <a:t> for passing data to, and getting data from, the queue </a:t>
            </a:r>
            <a:r>
              <a:rPr lang="en-US" sz="1200" dirty="0" smtClean="0">
                <a:latin typeface="Arial" panose="020B0604020202020204" pitchFamily="34" charset="0"/>
                <a:cs typeface="Arial" panose="020B0604020202020204" pitchFamily="34" charset="0"/>
              </a:rPr>
              <a:t>manager</a:t>
            </a:r>
          </a:p>
          <a:p>
            <a:pPr marL="457200" lvl="1" indent="0">
              <a:buNone/>
            </a:pPr>
            <a:endParaRPr lang="fi-FI" sz="1200" dirty="0">
              <a:latin typeface="Arial" panose="020B0604020202020204" pitchFamily="34" charset="0"/>
              <a:cs typeface="Arial" panose="020B0604020202020204" pitchFamily="34" charset="0"/>
            </a:endParaRPr>
          </a:p>
          <a:p>
            <a:r>
              <a:rPr lang="fi-FI" sz="1200" dirty="0">
                <a:latin typeface="Arial" panose="020B0604020202020204" pitchFamily="34" charset="0"/>
                <a:cs typeface="Arial" panose="020B0604020202020204" pitchFamily="34" charset="0"/>
              </a:rPr>
              <a:t>IBM MQ Client sovellus ja jonomanageri kommunikoivat keskenään käyttäen MQI kanavaa. </a:t>
            </a:r>
            <a:endParaRPr lang="fi-FI" sz="1200" dirty="0" smtClean="0">
              <a:latin typeface="Arial" panose="020B0604020202020204" pitchFamily="34" charset="0"/>
              <a:cs typeface="Arial" panose="020B0604020202020204" pitchFamily="34" charset="0"/>
            </a:endParaRPr>
          </a:p>
          <a:p>
            <a:endParaRPr lang="fi-FI" sz="1200" dirty="0" smtClean="0">
              <a:latin typeface="Arial" panose="020B0604020202020204" pitchFamily="34" charset="0"/>
              <a:cs typeface="Arial" panose="020B0604020202020204" pitchFamily="34" charset="0"/>
            </a:endParaRPr>
          </a:p>
          <a:p>
            <a:r>
              <a:rPr lang="fi-FI" sz="1200" dirty="0" smtClean="0">
                <a:latin typeface="Arial" panose="020B0604020202020204" pitchFamily="34" charset="0"/>
                <a:cs typeface="Arial" panose="020B0604020202020204" pitchFamily="34" charset="0"/>
              </a:rPr>
              <a:t>MQI </a:t>
            </a:r>
            <a:r>
              <a:rPr lang="fi-FI" sz="1200" dirty="0">
                <a:latin typeface="Arial" panose="020B0604020202020204" pitchFamily="34" charset="0"/>
                <a:cs typeface="Arial" panose="020B0604020202020204" pitchFamily="34" charset="0"/>
              </a:rPr>
              <a:t>kanava käynnistyy kun </a:t>
            </a:r>
            <a:r>
              <a:rPr lang="fi-FI" sz="1200" dirty="0" err="1">
                <a:latin typeface="Arial" panose="020B0604020202020204" pitchFamily="34" charset="0"/>
                <a:cs typeface="Arial" panose="020B0604020202020204" pitchFamily="34" charset="0"/>
              </a:rPr>
              <a:t>client</a:t>
            </a:r>
            <a:r>
              <a:rPr lang="fi-FI" sz="1200" dirty="0">
                <a:latin typeface="Arial" panose="020B0604020202020204" pitchFamily="34" charset="0"/>
                <a:cs typeface="Arial" panose="020B0604020202020204" pitchFamily="34" charset="0"/>
              </a:rPr>
              <a:t> tekee MQCONN tai MQCONNX kutsun kytkeytyäkseen jonomanageriin. Kanava sammutetaan kutsulla MQDISC</a:t>
            </a:r>
            <a:r>
              <a:rPr lang="fi-FI" sz="1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427771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IBM MQ Client</a:t>
            </a:r>
            <a:endParaRPr lang="fi-FI" dirty="0"/>
          </a:p>
        </p:txBody>
      </p:sp>
      <p:sp>
        <p:nvSpPr>
          <p:cNvPr id="3" name="Content Placeholder 2"/>
          <p:cNvSpPr>
            <a:spLocks noGrp="1"/>
          </p:cNvSpPr>
          <p:nvPr>
            <p:ph idx="1"/>
          </p:nvPr>
        </p:nvSpPr>
        <p:spPr/>
        <p:txBody>
          <a:bodyPr/>
          <a:lstStyle/>
          <a:p>
            <a:r>
              <a:rPr lang="fi-FI" sz="1200" dirty="0"/>
              <a:t>MQI kanava on </a:t>
            </a:r>
            <a:r>
              <a:rPr lang="fi-FI" sz="1200" dirty="0" smtClean="0"/>
              <a:t>kaksisuuntainen</a:t>
            </a:r>
          </a:p>
          <a:p>
            <a:endParaRPr lang="fi-FI" sz="1200" dirty="0" smtClean="0"/>
          </a:p>
          <a:p>
            <a:r>
              <a:rPr lang="fi-FI" sz="1200" dirty="0" smtClean="0"/>
              <a:t>Input </a:t>
            </a:r>
            <a:r>
              <a:rPr lang="fi-FI" sz="1200" dirty="0"/>
              <a:t>ja output parametrit käyttävät samaa kanavaa.</a:t>
            </a:r>
          </a:p>
          <a:p>
            <a:endParaRPr lang="fi-FI"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996952"/>
            <a:ext cx="5759450" cy="2286000"/>
          </a:xfrm>
          <a:prstGeom prst="rect">
            <a:avLst/>
          </a:prstGeom>
          <a:noFill/>
          <a:ln>
            <a:noFill/>
          </a:ln>
        </p:spPr>
      </p:pic>
    </p:spTree>
    <p:extLst>
      <p:ext uri="{BB962C8B-B14F-4D97-AF65-F5344CB8AC3E}">
        <p14:creationId xmlns:p14="http://schemas.microsoft.com/office/powerpoint/2010/main" val="15318140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IBM MQ Client</a:t>
            </a:r>
            <a:endParaRPr lang="fi-FI" dirty="0"/>
          </a:p>
        </p:txBody>
      </p:sp>
      <p:sp>
        <p:nvSpPr>
          <p:cNvPr id="3" name="Content Placeholder 2"/>
          <p:cNvSpPr>
            <a:spLocks noGrp="1"/>
          </p:cNvSpPr>
          <p:nvPr>
            <p:ph idx="1"/>
          </p:nvPr>
        </p:nvSpPr>
        <p:spPr/>
        <p:txBody>
          <a:bodyPr>
            <a:normAutofit/>
          </a:bodyPr>
          <a:lstStyle/>
          <a:p>
            <a:r>
              <a:rPr lang="fi-FI" sz="1200" dirty="0">
                <a:latin typeface="Arial" panose="020B0604020202020204" pitchFamily="34" charset="0"/>
                <a:cs typeface="Arial" panose="020B0604020202020204" pitchFamily="34" charset="0"/>
              </a:rPr>
              <a:t>Client ympäristössä oleva sovellus käyttää </a:t>
            </a:r>
            <a:r>
              <a:rPr lang="fi-FI" sz="1200" dirty="0" err="1">
                <a:latin typeface="Arial" panose="020B0604020202020204" pitchFamily="34" charset="0"/>
                <a:cs typeface="Arial" panose="020B0604020202020204" pitchFamily="34" charset="0"/>
              </a:rPr>
              <a:t>MQI:ta</a:t>
            </a:r>
            <a:r>
              <a:rPr lang="fi-FI" sz="1200" dirty="0">
                <a:latin typeface="Arial" panose="020B0604020202020204" pitchFamily="34" charset="0"/>
                <a:cs typeface="Arial" panose="020B0604020202020204" pitchFamily="34" charset="0"/>
              </a:rPr>
              <a:t> kytkeytyessään jonomanageriin. MQ sovelluksella on käytössää tarpeelliset </a:t>
            </a:r>
            <a:r>
              <a:rPr lang="fi-FI" sz="1200" dirty="0" err="1">
                <a:latin typeface="Arial" panose="020B0604020202020204" pitchFamily="34" charset="0"/>
                <a:cs typeface="Arial" panose="020B0604020202020204" pitchFamily="34" charset="0"/>
              </a:rPr>
              <a:t>MQ-objektit</a:t>
            </a:r>
            <a:r>
              <a:rPr lang="fi-FI" sz="1200" dirty="0">
                <a:latin typeface="Arial" panose="020B0604020202020204" pitchFamily="34" charset="0"/>
                <a:cs typeface="Arial" panose="020B0604020202020204" pitchFamily="34" charset="0"/>
              </a:rPr>
              <a:t>, kuten jonot joita jonomanageri hallinnoi</a:t>
            </a:r>
            <a:r>
              <a:rPr lang="fi-FI" sz="1200" dirty="0" smtClean="0">
                <a:latin typeface="Arial" panose="020B0604020202020204" pitchFamily="34" charset="0"/>
                <a:cs typeface="Arial" panose="020B0604020202020204" pitchFamily="34" charset="0"/>
              </a:rPr>
              <a:t>.</a:t>
            </a:r>
          </a:p>
          <a:p>
            <a:endParaRPr lang="fi-FI" sz="1200" dirty="0">
              <a:latin typeface="Arial" panose="020B0604020202020204" pitchFamily="34" charset="0"/>
              <a:cs typeface="Arial" panose="020B0604020202020204" pitchFamily="34" charset="0"/>
            </a:endParaRPr>
          </a:p>
          <a:p>
            <a:r>
              <a:rPr lang="fi-FI" sz="1200" dirty="0">
                <a:latin typeface="Arial" panose="020B0604020202020204" pitchFamily="34" charset="0"/>
                <a:cs typeface="Arial" panose="020B0604020202020204" pitchFamily="34" charset="0"/>
              </a:rPr>
              <a:t>MQ Client </a:t>
            </a:r>
            <a:r>
              <a:rPr lang="fi-FI" sz="1200" dirty="0" err="1">
                <a:latin typeface="Arial" panose="020B0604020202020204" pitchFamily="34" charset="0"/>
                <a:cs typeface="Arial" panose="020B0604020202020204" pitchFamily="34" charset="0"/>
              </a:rPr>
              <a:t>ympäritössä</a:t>
            </a:r>
            <a:r>
              <a:rPr lang="fi-FI" sz="1200" dirty="0">
                <a:latin typeface="Arial" panose="020B0604020202020204" pitchFamily="34" charset="0"/>
                <a:cs typeface="Arial" panose="020B0604020202020204" pitchFamily="34" charset="0"/>
              </a:rPr>
              <a:t> olevan </a:t>
            </a:r>
            <a:r>
              <a:rPr lang="fi-FI" sz="1200" dirty="0" err="1">
                <a:latin typeface="Arial" panose="020B0604020202020204" pitchFamily="34" charset="0"/>
                <a:cs typeface="Arial" panose="020B0604020202020204" pitchFamily="34" charset="0"/>
              </a:rPr>
              <a:t>clientin</a:t>
            </a:r>
            <a:r>
              <a:rPr lang="fi-FI" sz="1200" dirty="0">
                <a:latin typeface="Arial" panose="020B0604020202020204" pitchFamily="34" charset="0"/>
                <a:cs typeface="Arial" panose="020B0604020202020204" pitchFamily="34" charset="0"/>
              </a:rPr>
              <a:t> täytyy ensin kytkeytyä </a:t>
            </a:r>
            <a:r>
              <a:rPr lang="fi-FI" sz="1200" dirty="0" err="1">
                <a:latin typeface="Arial" panose="020B0604020202020204" pitchFamily="34" charset="0"/>
                <a:cs typeface="Arial" panose="020B0604020202020204" pitchFamily="34" charset="0"/>
              </a:rPr>
              <a:t>client</a:t>
            </a:r>
            <a:r>
              <a:rPr lang="fi-FI" sz="1200" dirty="0">
                <a:latin typeface="Arial" panose="020B0604020202020204" pitchFamily="34" charset="0"/>
                <a:cs typeface="Arial" panose="020B0604020202020204" pitchFamily="34" charset="0"/>
              </a:rPr>
              <a:t> kirjastoon. Kun sovellus tekee MQI kutsun, MQ Client siirtää kutsun </a:t>
            </a:r>
            <a:r>
              <a:rPr lang="fi-FI" sz="1200" dirty="0" smtClean="0">
                <a:latin typeface="Arial" panose="020B0604020202020204" pitchFamily="34" charset="0"/>
                <a:cs typeface="Arial" panose="020B0604020202020204" pitchFamily="34" charset="0"/>
              </a:rPr>
              <a:t>jonomanagerille. </a:t>
            </a:r>
            <a:r>
              <a:rPr lang="fi-FI" sz="1200" dirty="0">
                <a:latin typeface="Arial" panose="020B0604020202020204" pitchFamily="34" charset="0"/>
                <a:cs typeface="Arial" panose="020B0604020202020204" pitchFamily="34" charset="0"/>
              </a:rPr>
              <a:t>Jonomanageri käsittelee kutsun ja lähettää vastauksen </a:t>
            </a:r>
            <a:r>
              <a:rPr lang="fi-FI" sz="1200" dirty="0" err="1">
                <a:latin typeface="Arial" panose="020B0604020202020204" pitchFamily="34" charset="0"/>
                <a:cs typeface="Arial" panose="020B0604020202020204" pitchFamily="34" charset="0"/>
              </a:rPr>
              <a:t>clientille</a:t>
            </a:r>
            <a:r>
              <a:rPr lang="fi-FI" sz="1200" dirty="0" smtClean="0">
                <a:latin typeface="Arial" panose="020B0604020202020204" pitchFamily="34" charset="0"/>
                <a:cs typeface="Arial" panose="020B0604020202020204" pitchFamily="34" charset="0"/>
              </a:rPr>
              <a:t>.</a:t>
            </a:r>
          </a:p>
          <a:p>
            <a:endParaRPr lang="fi-FI" sz="1200" dirty="0">
              <a:latin typeface="Arial" panose="020B0604020202020204" pitchFamily="34" charset="0"/>
              <a:cs typeface="Arial" panose="020B0604020202020204" pitchFamily="34" charset="0"/>
            </a:endParaRPr>
          </a:p>
          <a:p>
            <a:r>
              <a:rPr lang="fi-FI" sz="1200" dirty="0">
                <a:latin typeface="Arial" panose="020B0604020202020204" pitchFamily="34" charset="0"/>
                <a:cs typeface="Arial" panose="020B0604020202020204" pitchFamily="34" charset="0"/>
              </a:rPr>
              <a:t>Sovelluksen ja MQ Clientin välinen linkki perustetaan dynaamisesti ajon aikana</a:t>
            </a:r>
            <a:r>
              <a:rPr lang="fi-FI" sz="1200" dirty="0" smtClean="0">
                <a:latin typeface="Arial" panose="020B0604020202020204" pitchFamily="34" charset="0"/>
                <a:cs typeface="Arial" panose="020B0604020202020204" pitchFamily="34" charset="0"/>
              </a:rPr>
              <a:t>.</a:t>
            </a:r>
          </a:p>
          <a:p>
            <a:endParaRPr lang="fi-FI" sz="1200" dirty="0">
              <a:latin typeface="Arial" panose="020B0604020202020204" pitchFamily="34" charset="0"/>
              <a:cs typeface="Arial" panose="020B0604020202020204" pitchFamily="34" charset="0"/>
            </a:endParaRPr>
          </a:p>
          <a:p>
            <a:r>
              <a:rPr lang="fi-FI" sz="1200" dirty="0">
                <a:latin typeface="Arial" panose="020B0604020202020204" pitchFamily="34" charset="0"/>
                <a:cs typeface="Arial" panose="020B0604020202020204" pitchFamily="34" charset="0"/>
              </a:rPr>
              <a:t>Client sovellus voidaan myös </a:t>
            </a:r>
            <a:r>
              <a:rPr lang="fi-FI" sz="1200" dirty="0" err="1">
                <a:latin typeface="Arial" panose="020B0604020202020204" pitchFamily="34" charset="0"/>
                <a:cs typeface="Arial" panose="020B0604020202020204" pitchFamily="34" charset="0"/>
              </a:rPr>
              <a:t>sunnitella</a:t>
            </a:r>
            <a:r>
              <a:rPr lang="fi-FI" sz="1200" dirty="0">
                <a:latin typeface="Arial" panose="020B0604020202020204" pitchFamily="34" charset="0"/>
                <a:cs typeface="Arial" panose="020B0604020202020204" pitchFamily="34" charset="0"/>
              </a:rPr>
              <a:t> käyttäen luokkia </a:t>
            </a:r>
            <a:r>
              <a:rPr lang="fi-FI" sz="1200" dirty="0" err="1">
                <a:latin typeface="Arial" panose="020B0604020202020204" pitchFamily="34" charset="0"/>
                <a:cs typeface="Arial" panose="020B0604020202020204" pitchFamily="34" charset="0"/>
              </a:rPr>
              <a:t>WebSphere</a:t>
            </a:r>
            <a:r>
              <a:rPr lang="fi-FI" sz="1200" dirty="0">
                <a:latin typeface="Arial" panose="020B0604020202020204" pitchFamily="34" charset="0"/>
                <a:cs typeface="Arial" panose="020B0604020202020204" pitchFamily="34" charset="0"/>
              </a:rPr>
              <a:t> MQ </a:t>
            </a:r>
            <a:r>
              <a:rPr lang="fi-FI" sz="1200" dirty="0" err="1">
                <a:latin typeface="Arial" panose="020B0604020202020204" pitchFamily="34" charset="0"/>
                <a:cs typeface="Arial" panose="020B0604020202020204" pitchFamily="34" charset="0"/>
              </a:rPr>
              <a:t>classes</a:t>
            </a:r>
            <a:r>
              <a:rPr lang="fi-FI" sz="1200" dirty="0">
                <a:latin typeface="Arial" panose="020B0604020202020204" pitchFamily="34" charset="0"/>
                <a:cs typeface="Arial" panose="020B0604020202020204" pitchFamily="34" charset="0"/>
              </a:rPr>
              <a:t> for .NET, </a:t>
            </a:r>
            <a:r>
              <a:rPr lang="fi-FI" sz="1200" dirty="0" err="1">
                <a:latin typeface="Arial" panose="020B0604020202020204" pitchFamily="34" charset="0"/>
                <a:cs typeface="Arial" panose="020B0604020202020204" pitchFamily="34" charset="0"/>
              </a:rPr>
              <a:t>WebSphere</a:t>
            </a:r>
            <a:r>
              <a:rPr lang="fi-FI" sz="1200" dirty="0">
                <a:latin typeface="Arial" panose="020B0604020202020204" pitchFamily="34" charset="0"/>
                <a:cs typeface="Arial" panose="020B0604020202020204" pitchFamily="34" charset="0"/>
              </a:rPr>
              <a:t> MQ </a:t>
            </a:r>
            <a:r>
              <a:rPr lang="fi-FI" sz="1200" dirty="0" err="1">
                <a:latin typeface="Arial" panose="020B0604020202020204" pitchFamily="34" charset="0"/>
                <a:cs typeface="Arial" panose="020B0604020202020204" pitchFamily="34" charset="0"/>
              </a:rPr>
              <a:t>classes</a:t>
            </a:r>
            <a:r>
              <a:rPr lang="fi-FI" sz="1200" dirty="0">
                <a:latin typeface="Arial" panose="020B0604020202020204" pitchFamily="34" charset="0"/>
                <a:cs typeface="Arial" panose="020B0604020202020204" pitchFamily="34" charset="0"/>
              </a:rPr>
              <a:t> for </a:t>
            </a:r>
            <a:r>
              <a:rPr lang="fi-FI" sz="1200" dirty="0" err="1">
                <a:latin typeface="Arial" panose="020B0604020202020204" pitchFamily="34" charset="0"/>
                <a:cs typeface="Arial" panose="020B0604020202020204" pitchFamily="34" charset="0"/>
              </a:rPr>
              <a:t>Java™</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or</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WebSphere</a:t>
            </a:r>
            <a:r>
              <a:rPr lang="fi-FI" sz="1200" dirty="0">
                <a:latin typeface="Arial" panose="020B0604020202020204" pitchFamily="34" charset="0"/>
                <a:cs typeface="Arial" panose="020B0604020202020204" pitchFamily="34" charset="0"/>
              </a:rPr>
              <a:t> MQ </a:t>
            </a:r>
            <a:r>
              <a:rPr lang="fi-FI" sz="1200" dirty="0" err="1">
                <a:latin typeface="Arial" panose="020B0604020202020204" pitchFamily="34" charset="0"/>
                <a:cs typeface="Arial" panose="020B0604020202020204" pitchFamily="34" charset="0"/>
              </a:rPr>
              <a:t>classes</a:t>
            </a:r>
            <a:r>
              <a:rPr lang="fi-FI" sz="1200" dirty="0">
                <a:latin typeface="Arial" panose="020B0604020202020204" pitchFamily="34" charset="0"/>
                <a:cs typeface="Arial" panose="020B0604020202020204" pitchFamily="34" charset="0"/>
              </a:rPr>
              <a:t> for Java Message Service (</a:t>
            </a:r>
            <a:r>
              <a:rPr lang="fi-FI" sz="1200" dirty="0" err="1">
                <a:latin typeface="Arial" panose="020B0604020202020204" pitchFamily="34" charset="0"/>
                <a:cs typeface="Arial" panose="020B0604020202020204" pitchFamily="34" charset="0"/>
              </a:rPr>
              <a:t>JMS).Java</a:t>
            </a:r>
            <a:r>
              <a:rPr lang="fi-FI" sz="1200" dirty="0">
                <a:latin typeface="Arial" panose="020B0604020202020204" pitchFamily="34" charset="0"/>
                <a:cs typeface="Arial" panose="020B0604020202020204" pitchFamily="34" charset="0"/>
              </a:rPr>
              <a:t> ja JMS </a:t>
            </a:r>
            <a:r>
              <a:rPr lang="fi-FI" sz="1200" dirty="0" err="1">
                <a:latin typeface="Arial" panose="020B0604020202020204" pitchFamily="34" charset="0"/>
                <a:cs typeface="Arial" panose="020B0604020202020204" pitchFamily="34" charset="0"/>
              </a:rPr>
              <a:t>clienttia</a:t>
            </a:r>
            <a:r>
              <a:rPr lang="fi-FI" sz="1200" dirty="0">
                <a:latin typeface="Arial" panose="020B0604020202020204" pitchFamily="34" charset="0"/>
                <a:cs typeface="Arial" panose="020B0604020202020204" pitchFamily="34" charset="0"/>
              </a:rPr>
              <a:t> voidaan käyttää käyttöjärjestelmissä i5/OS, UNIX ja Windows. </a:t>
            </a:r>
          </a:p>
          <a:p>
            <a:pPr marL="0" indent="0">
              <a:buNone/>
            </a:pPr>
            <a:endParaRPr lang="fi-FI" dirty="0"/>
          </a:p>
        </p:txBody>
      </p:sp>
    </p:spTree>
    <p:extLst>
      <p:ext uri="{BB962C8B-B14F-4D97-AF65-F5344CB8AC3E}">
        <p14:creationId xmlns:p14="http://schemas.microsoft.com/office/powerpoint/2010/main" val="4170391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IBM MQ Client</a:t>
            </a:r>
            <a:endParaRPr lang="fi-FI" dirty="0"/>
          </a:p>
        </p:txBody>
      </p:sp>
      <p:sp>
        <p:nvSpPr>
          <p:cNvPr id="3" name="Content Placeholder 2"/>
          <p:cNvSpPr>
            <a:spLocks noGrp="1"/>
          </p:cNvSpPr>
          <p:nvPr>
            <p:ph idx="1"/>
          </p:nvPr>
        </p:nvSpPr>
        <p:spPr>
          <a:xfrm>
            <a:off x="467544" y="1340768"/>
            <a:ext cx="8229600" cy="4525963"/>
          </a:xfrm>
        </p:spPr>
        <p:txBody>
          <a:bodyPr>
            <a:normAutofit/>
          </a:bodyPr>
          <a:lstStyle/>
          <a:p>
            <a:r>
              <a:rPr lang="fi-FI" sz="1200" dirty="0">
                <a:latin typeface="Arial" panose="020B0604020202020204" pitchFamily="34" charset="0"/>
                <a:cs typeface="Arial" panose="020B0604020202020204" pitchFamily="34" charset="0"/>
              </a:rPr>
              <a:t>Miten MQ Client kytkeytyy MQ </a:t>
            </a:r>
            <a:r>
              <a:rPr lang="fi-FI" sz="1200" dirty="0" smtClean="0">
                <a:latin typeface="Arial" panose="020B0604020202020204" pitchFamily="34" charset="0"/>
                <a:cs typeface="Arial" panose="020B0604020202020204" pitchFamily="34" charset="0"/>
              </a:rPr>
              <a:t>Serveriin</a:t>
            </a:r>
          </a:p>
          <a:p>
            <a:endParaRPr lang="fi-FI" sz="1200" dirty="0">
              <a:latin typeface="Arial" panose="020B0604020202020204" pitchFamily="34" charset="0"/>
              <a:cs typeface="Arial" panose="020B0604020202020204" pitchFamily="34" charset="0"/>
            </a:endParaRPr>
          </a:p>
          <a:p>
            <a:r>
              <a:rPr lang="fi-FI" sz="1200" dirty="0">
                <a:latin typeface="Arial" panose="020B0604020202020204" pitchFamily="34" charset="0"/>
                <a:cs typeface="Arial" panose="020B0604020202020204" pitchFamily="34" charset="0"/>
              </a:rPr>
              <a:t>Sovelluksen jota ajetaan MQ Client ympäristössä täytyy hallita aktiivinen yhteys MQ Clientin ja MQ Serverin välillä.  Sovellus kytkeytyy jonomanageriin kutsulla MQCONN tai MQCONNX. Kun kutsu onnistuu, MQI kanava yhteys pysyy kytkettynä kunnes sovellus tekee MQDISC kutsun. </a:t>
            </a:r>
            <a:endParaRPr lang="fi-FI" sz="1200" dirty="0" smtClean="0">
              <a:latin typeface="Arial" panose="020B0604020202020204" pitchFamily="34" charset="0"/>
              <a:cs typeface="Arial" panose="020B0604020202020204" pitchFamily="34" charset="0"/>
            </a:endParaRPr>
          </a:p>
          <a:p>
            <a:endParaRPr lang="fi-FI" sz="1200" dirty="0">
              <a:latin typeface="Arial" panose="020B0604020202020204" pitchFamily="34" charset="0"/>
              <a:cs typeface="Arial" panose="020B0604020202020204" pitchFamily="34" charset="0"/>
            </a:endParaRPr>
          </a:p>
          <a:p>
            <a:r>
              <a:rPr lang="fi-FI" sz="1200" dirty="0" smtClean="0">
                <a:latin typeface="Arial" panose="020B0604020202020204" pitchFamily="34" charset="0"/>
                <a:cs typeface="Arial" panose="020B0604020202020204" pitchFamily="34" charset="0"/>
              </a:rPr>
              <a:t>MQ Server ja eri </a:t>
            </a:r>
            <a:r>
              <a:rPr lang="fi-FI" sz="1200" dirty="0" err="1" smtClean="0">
                <a:latin typeface="Arial" panose="020B0604020202020204" pitchFamily="34" charset="0"/>
                <a:cs typeface="Arial" panose="020B0604020202020204" pitchFamily="34" charset="0"/>
              </a:rPr>
              <a:t>käyttöjärjeselmissä</a:t>
            </a:r>
            <a:r>
              <a:rPr lang="fi-FI" sz="1200" dirty="0" smtClean="0">
                <a:latin typeface="Arial" panose="020B0604020202020204" pitchFamily="34" charset="0"/>
                <a:cs typeface="Arial" panose="020B0604020202020204" pitchFamily="34" charset="0"/>
              </a:rPr>
              <a:t> olevia </a:t>
            </a:r>
            <a:r>
              <a:rPr lang="fi-FI" sz="1200" dirty="0" err="1" smtClean="0">
                <a:latin typeface="Arial" panose="020B0604020202020204" pitchFamily="34" charset="0"/>
                <a:cs typeface="Arial" panose="020B0604020202020204" pitchFamily="34" charset="0"/>
              </a:rPr>
              <a:t>Clientteja</a:t>
            </a:r>
            <a:endParaRPr lang="fi-FI" sz="1200" dirty="0" smtClean="0">
              <a:latin typeface="Arial" panose="020B0604020202020204" pitchFamily="34" charset="0"/>
              <a:cs typeface="Arial" panose="020B0604020202020204" pitchFamily="34" charset="0"/>
            </a:endParaRPr>
          </a:p>
          <a:p>
            <a:endParaRPr lang="fi-FI" sz="1200" dirty="0" smtClean="0">
              <a:latin typeface="Arial" panose="020B0604020202020204" pitchFamily="34" charset="0"/>
              <a:cs typeface="Arial" panose="020B0604020202020204" pitchFamily="34" charset="0"/>
            </a:endParaRPr>
          </a:p>
          <a:p>
            <a:r>
              <a:rPr lang="fi-FI" sz="1200" dirty="0" smtClean="0">
                <a:latin typeface="Arial" panose="020B0604020202020204" pitchFamily="34" charset="0"/>
                <a:cs typeface="Arial" panose="020B0604020202020204" pitchFamily="34" charset="0"/>
              </a:rPr>
              <a:t>MQ Client voi kytkeytyä useampaan jonomanageriin tai jonomanagereihin jotka ovat osaa </a:t>
            </a:r>
            <a:r>
              <a:rPr lang="fi-FI" sz="1200" dirty="0" err="1" smtClean="0">
                <a:latin typeface="Arial" panose="020B0604020202020204" pitchFamily="34" charset="0"/>
                <a:cs typeface="Arial" panose="020B0604020202020204" pitchFamily="34" charset="0"/>
              </a:rPr>
              <a:t>queue-sharing</a:t>
            </a:r>
            <a:r>
              <a:rPr lang="fi-FI" sz="1200" dirty="0" smtClean="0">
                <a:latin typeface="Arial" panose="020B0604020202020204" pitchFamily="34" charset="0"/>
                <a:cs typeface="Arial" panose="020B0604020202020204" pitchFamily="34" charset="0"/>
              </a:rPr>
              <a:t> </a:t>
            </a:r>
            <a:r>
              <a:rPr lang="fi-FI" sz="1200" dirty="0" err="1" smtClean="0">
                <a:latin typeface="Arial" panose="020B0604020202020204" pitchFamily="34" charset="0"/>
                <a:cs typeface="Arial" panose="020B0604020202020204" pitchFamily="34" charset="0"/>
              </a:rPr>
              <a:t>grouppia</a:t>
            </a:r>
            <a:r>
              <a:rPr lang="fi-FI" sz="1200" dirty="0" smtClean="0">
                <a:latin typeface="Arial" panose="020B0604020202020204" pitchFamily="34" charset="0"/>
                <a:cs typeface="Arial" panose="020B0604020202020204" pitchFamily="34" charset="0"/>
              </a:rPr>
              <a:t>.</a:t>
            </a:r>
          </a:p>
          <a:p>
            <a:pPr marL="0" indent="0">
              <a:buNone/>
            </a:pPr>
            <a:endParaRPr lang="fi-FI" sz="1400" dirty="0">
              <a:latin typeface="Arial" panose="020B0604020202020204" pitchFamily="34" charset="0"/>
              <a:cs typeface="Arial" panose="020B0604020202020204"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563873" y="4005064"/>
            <a:ext cx="5414645" cy="2386330"/>
          </a:xfrm>
          <a:prstGeom prst="rect">
            <a:avLst/>
          </a:prstGeom>
          <a:noFill/>
          <a:ln>
            <a:noFill/>
          </a:ln>
        </p:spPr>
      </p:pic>
    </p:spTree>
    <p:extLst>
      <p:ext uri="{BB962C8B-B14F-4D97-AF65-F5344CB8AC3E}">
        <p14:creationId xmlns:p14="http://schemas.microsoft.com/office/powerpoint/2010/main" val="38039323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Tehtävä </a:t>
            </a:r>
            <a:endParaRPr lang="fi-FI" dirty="0"/>
          </a:p>
        </p:txBody>
      </p:sp>
      <p:sp>
        <p:nvSpPr>
          <p:cNvPr id="3" name="Content Placeholder 2"/>
          <p:cNvSpPr>
            <a:spLocks noGrp="1"/>
          </p:cNvSpPr>
          <p:nvPr>
            <p:ph idx="1"/>
          </p:nvPr>
        </p:nvSpPr>
        <p:spPr/>
        <p:txBody>
          <a:bodyPr>
            <a:normAutofit/>
          </a:bodyPr>
          <a:lstStyle/>
          <a:p>
            <a:r>
              <a:rPr lang="fi-FI" sz="1800" dirty="0">
                <a:latin typeface="Arial" panose="020B0604020202020204" pitchFamily="34" charset="0"/>
                <a:cs typeface="Arial" panose="020B0604020202020204" pitchFamily="34" charset="0"/>
              </a:rPr>
              <a:t>Mieti joku </a:t>
            </a:r>
            <a:r>
              <a:rPr lang="fi-FI" sz="1800" dirty="0" smtClean="0">
                <a:latin typeface="Arial" panose="020B0604020202020204" pitchFamily="34" charset="0"/>
                <a:cs typeface="Arial" panose="020B0604020202020204" pitchFamily="34" charset="0"/>
              </a:rPr>
              <a:t>ratkaisu, </a:t>
            </a:r>
            <a:r>
              <a:rPr lang="fi-FI" sz="1800" dirty="0">
                <a:latin typeface="Arial" panose="020B0604020202020204" pitchFamily="34" charset="0"/>
                <a:cs typeface="Arial" panose="020B0604020202020204" pitchFamily="34" charset="0"/>
              </a:rPr>
              <a:t>joka voisi käyttää MQ Client – MQ Server yhteyttä hyväkseen.</a:t>
            </a:r>
          </a:p>
          <a:p>
            <a:pPr marL="0" indent="0">
              <a:buNone/>
            </a:pPr>
            <a:endParaRPr lang="fi-FI"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87570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400" dirty="0" smtClean="0">
                <a:latin typeface="Arial" panose="020B0604020202020204" pitchFamily="34" charset="0"/>
                <a:cs typeface="Arial" panose="020B0604020202020204" pitchFamily="34" charset="0"/>
              </a:rPr>
              <a:t>Tunnit 17-18</a:t>
            </a:r>
            <a:r>
              <a:rPr lang="fi-FI" sz="2400" b="1" dirty="0" smtClean="0">
                <a:latin typeface="Arial" panose="020B0604020202020204" pitchFamily="34" charset="0"/>
                <a:cs typeface="Arial" panose="020B0604020202020204" pitchFamily="34" charset="0"/>
              </a:rPr>
              <a:t> </a:t>
            </a:r>
            <a:r>
              <a:rPr lang="fi-FI" sz="2400" b="1" dirty="0" err="1" smtClean="0">
                <a:latin typeface="Arial" panose="020B0604020202020204" pitchFamily="34" charset="0"/>
                <a:cs typeface="Arial" panose="020B0604020202020204" pitchFamily="34" charset="0"/>
              </a:rPr>
              <a:t>Publish</a:t>
            </a:r>
            <a:r>
              <a:rPr lang="fi-FI" sz="2400" b="1" dirty="0" smtClean="0">
                <a:latin typeface="Arial" panose="020B0604020202020204" pitchFamily="34" charset="0"/>
                <a:cs typeface="Arial" panose="020B0604020202020204" pitchFamily="34" charset="0"/>
              </a:rPr>
              <a:t> / </a:t>
            </a:r>
            <a:r>
              <a:rPr lang="fi-FI" sz="2400" b="1" dirty="0" err="1" smtClean="0">
                <a:latin typeface="Arial" panose="020B0604020202020204" pitchFamily="34" charset="0"/>
                <a:cs typeface="Arial" panose="020B0604020202020204" pitchFamily="34" charset="0"/>
              </a:rPr>
              <a:t>subscribe</a:t>
            </a:r>
            <a:r>
              <a:rPr lang="fi-FI" sz="2400" dirty="0">
                <a:latin typeface="Arial" panose="020B0604020202020204" pitchFamily="34" charset="0"/>
                <a:cs typeface="Arial" panose="020B0604020202020204" pitchFamily="34" charset="0"/>
              </a:rPr>
              <a:t/>
            </a:r>
            <a:br>
              <a:rPr lang="fi-FI" sz="2400" dirty="0">
                <a:latin typeface="Arial" panose="020B0604020202020204" pitchFamily="34" charset="0"/>
                <a:cs typeface="Arial" panose="020B0604020202020204" pitchFamily="34" charset="0"/>
              </a:rPr>
            </a:br>
            <a:endParaRPr lang="fi-FI"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fi-FI" sz="1500" dirty="0" err="1">
                <a:latin typeface="Arial" panose="020B0604020202020204" pitchFamily="34" charset="0"/>
                <a:cs typeface="Arial" panose="020B0604020202020204" pitchFamily="34" charset="0"/>
              </a:rPr>
              <a:t>Publish/subscribe</a:t>
            </a:r>
            <a:r>
              <a:rPr lang="fi-FI" sz="1500" dirty="0">
                <a:latin typeface="Arial" panose="020B0604020202020204" pitchFamily="34" charset="0"/>
                <a:cs typeface="Arial" panose="020B0604020202020204" pitchFamily="34" charset="0"/>
              </a:rPr>
              <a:t> sanomanvälitys piilottaa sanoman lähettäjän ja vastaanottajan toisiltaan. Lähettäjän ja vastaanottajan ei tarvitse tietää toisistaan mitään, ei edes sitä onko toinen vastaanottanut sanoman vai ei</a:t>
            </a:r>
            <a:r>
              <a:rPr lang="fi-FI" sz="1500" dirty="0" smtClean="0">
                <a:latin typeface="Arial" panose="020B0604020202020204" pitchFamily="34" charset="0"/>
                <a:cs typeface="Arial" panose="020B0604020202020204" pitchFamily="34" charset="0"/>
              </a:rPr>
              <a:t>.</a:t>
            </a:r>
          </a:p>
          <a:p>
            <a:pPr marL="0" indent="0">
              <a:buNone/>
            </a:pPr>
            <a:endParaRPr lang="fi-FI" sz="1500" dirty="0" smtClean="0">
              <a:latin typeface="Arial" panose="020B0604020202020204" pitchFamily="34" charset="0"/>
              <a:cs typeface="Arial" panose="020B0604020202020204" pitchFamily="34" charset="0"/>
            </a:endParaRPr>
          </a:p>
          <a:p>
            <a:r>
              <a:rPr lang="fi-FI" sz="1500" dirty="0">
                <a:latin typeface="Arial" panose="020B0604020202020204" pitchFamily="34" charset="0"/>
                <a:cs typeface="Arial" panose="020B0604020202020204" pitchFamily="34" charset="0"/>
              </a:rPr>
              <a:t>Lähettääkseen sanoman MQ sovelluksen täytyy tietää joitakin lähetyksen kannalta oleellisia parametreja:</a:t>
            </a:r>
          </a:p>
          <a:p>
            <a:pPr lvl="1"/>
            <a:r>
              <a:rPr lang="fi-FI" sz="1500" dirty="0">
                <a:latin typeface="Arial" panose="020B0604020202020204" pitchFamily="34" charset="0"/>
                <a:cs typeface="Arial" panose="020B0604020202020204" pitchFamily="34" charset="0"/>
              </a:rPr>
              <a:t>Jono jonne sanoma lähetetään</a:t>
            </a:r>
          </a:p>
          <a:p>
            <a:pPr lvl="1"/>
            <a:r>
              <a:rPr lang="fi-FI" sz="1500" dirty="0">
                <a:latin typeface="Arial" panose="020B0604020202020204" pitchFamily="34" charset="0"/>
                <a:cs typeface="Arial" panose="020B0604020202020204" pitchFamily="34" charset="0"/>
              </a:rPr>
              <a:t>Jonomanagerin nimi jolle sanoma </a:t>
            </a:r>
            <a:r>
              <a:rPr lang="fi-FI" sz="1500" dirty="0" smtClean="0">
                <a:latin typeface="Arial" panose="020B0604020202020204" pitchFamily="34" charset="0"/>
                <a:cs typeface="Arial" panose="020B0604020202020204" pitchFamily="34" charset="0"/>
              </a:rPr>
              <a:t>lähetetään</a:t>
            </a:r>
          </a:p>
          <a:p>
            <a:pPr marL="457200" lvl="1" indent="0">
              <a:buNone/>
            </a:pPr>
            <a:endParaRPr lang="fi-FI" sz="1500" dirty="0" smtClean="0">
              <a:latin typeface="Arial" panose="020B0604020202020204" pitchFamily="34" charset="0"/>
              <a:cs typeface="Arial" panose="020B0604020202020204" pitchFamily="34" charset="0"/>
            </a:endParaRPr>
          </a:p>
          <a:p>
            <a:pPr marL="457200" lvl="1" indent="0">
              <a:buNone/>
            </a:pPr>
            <a:endParaRPr lang="fi-FI" sz="1500" dirty="0">
              <a:latin typeface="Arial" panose="020B0604020202020204" pitchFamily="34" charset="0"/>
              <a:cs typeface="Arial" panose="020B0604020202020204" pitchFamily="34" charset="0"/>
            </a:endParaRPr>
          </a:p>
          <a:p>
            <a:pPr lvl="1"/>
            <a:endParaRPr lang="fi-FI" sz="1000" dirty="0"/>
          </a:p>
          <a:p>
            <a:pPr marL="342900" lvl="1" indent="-342900">
              <a:buFont typeface="Arial" panose="020B0604020202020204" pitchFamily="34" charset="0"/>
              <a:buChar char="•"/>
            </a:pPr>
            <a:r>
              <a:rPr lang="fi-FI" sz="1500" dirty="0">
                <a:latin typeface="Arial" panose="020B0604020202020204" pitchFamily="34" charset="0"/>
                <a:cs typeface="Arial" panose="020B0604020202020204" pitchFamily="34" charset="0"/>
              </a:rPr>
              <a:t>Sanoman lukijan tarvitsee tietää jono josta sanoma luetaan ja jonon omistavan jonomanagerin nimi</a:t>
            </a:r>
          </a:p>
          <a:p>
            <a:endParaRPr lang="fi-FI" sz="1400" dirty="0">
              <a:latin typeface="Arial" panose="020B0604020202020204" pitchFamily="34" charset="0"/>
              <a:cs typeface="Arial" panose="020B0604020202020204" pitchFamily="34" charset="0"/>
            </a:endParaRPr>
          </a:p>
          <a:p>
            <a:endParaRPr lang="fi-FI" dirty="0"/>
          </a:p>
        </p:txBody>
      </p:sp>
    </p:spTree>
    <p:extLst>
      <p:ext uri="{BB962C8B-B14F-4D97-AF65-F5344CB8AC3E}">
        <p14:creationId xmlns:p14="http://schemas.microsoft.com/office/powerpoint/2010/main" val="435608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a:t/>
            </a:r>
            <a:br>
              <a:rPr lang="en-US" b="1" dirty="0"/>
            </a:br>
            <a:r>
              <a:rPr lang="en-US" b="1" dirty="0" err="1" smtClean="0"/>
              <a:t>Sanomanvälitys</a:t>
            </a:r>
            <a:r>
              <a:rPr lang="en-US" b="1" dirty="0" smtClean="0"/>
              <a:t> </a:t>
            </a:r>
            <a:r>
              <a:rPr lang="fi-FI" dirty="0" smtClean="0"/>
              <a:t/>
            </a:r>
            <a:br>
              <a:rPr lang="fi-FI" dirty="0" smtClean="0"/>
            </a:br>
            <a:r>
              <a:rPr lang="fi-FI" dirty="0">
                <a:latin typeface="Arial" panose="020B0604020202020204" pitchFamily="34" charset="0"/>
                <a:cs typeface="Arial" panose="020B0604020202020204" pitchFamily="34" charset="0"/>
              </a:rPr>
              <a:t/>
            </a:r>
            <a:br>
              <a:rPr lang="fi-FI" dirty="0">
                <a:latin typeface="Arial" panose="020B0604020202020204" pitchFamily="34" charset="0"/>
                <a:cs typeface="Arial" panose="020B0604020202020204" pitchFamily="34" charset="0"/>
              </a:rPr>
            </a:br>
            <a:endParaRPr lang="fi-FI" dirty="0">
              <a:latin typeface="Arial" panose="020B0604020202020204" pitchFamily="34" charset="0"/>
              <a:cs typeface="Arial" panose="020B0604020202020204" pitchFamily="34" charset="0"/>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340768"/>
            <a:ext cx="6831948" cy="4525963"/>
          </a:xfrm>
          <a:prstGeom prst="rect">
            <a:avLst/>
          </a:prstGeom>
          <a:noFill/>
          <a:ln>
            <a:noFill/>
          </a:ln>
        </p:spPr>
      </p:pic>
    </p:spTree>
    <p:extLst>
      <p:ext uri="{BB962C8B-B14F-4D97-AF65-F5344CB8AC3E}">
        <p14:creationId xmlns:p14="http://schemas.microsoft.com/office/powerpoint/2010/main" val="21051362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b="1" dirty="0" err="1" smtClean="0">
                <a:latin typeface="Arial" panose="020B0604020202020204" pitchFamily="34" charset="0"/>
                <a:cs typeface="Arial" panose="020B0604020202020204" pitchFamily="34" charset="0"/>
              </a:rPr>
              <a:t>Publish</a:t>
            </a:r>
            <a:r>
              <a:rPr lang="fi-FI" b="1" dirty="0" smtClean="0">
                <a:latin typeface="Arial" panose="020B0604020202020204" pitchFamily="34" charset="0"/>
                <a:cs typeface="Arial" panose="020B0604020202020204" pitchFamily="34" charset="0"/>
              </a:rPr>
              <a:t> / </a:t>
            </a:r>
            <a:r>
              <a:rPr lang="fi-FI" b="1" dirty="0" err="1" smtClean="0">
                <a:latin typeface="Arial" panose="020B0604020202020204" pitchFamily="34" charset="0"/>
                <a:cs typeface="Arial" panose="020B0604020202020204" pitchFamily="34" charset="0"/>
              </a:rPr>
              <a:t>subscribe</a:t>
            </a:r>
            <a:r>
              <a:rPr lang="fi-FI" dirty="0" smtClean="0">
                <a:latin typeface="Arial" panose="020B0604020202020204" pitchFamily="34" charset="0"/>
                <a:cs typeface="Arial" panose="020B0604020202020204" pitchFamily="34" charset="0"/>
              </a:rPr>
              <a:t/>
            </a:r>
            <a:br>
              <a:rPr lang="fi-FI" dirty="0" smtClean="0">
                <a:latin typeface="Arial" panose="020B0604020202020204" pitchFamily="34" charset="0"/>
                <a:cs typeface="Arial" panose="020B0604020202020204" pitchFamily="34" charset="0"/>
              </a:rPr>
            </a:br>
            <a:endParaRPr lang="fi-FI" dirty="0"/>
          </a:p>
        </p:txBody>
      </p:sp>
      <p:sp>
        <p:nvSpPr>
          <p:cNvPr id="3" name="Content Placeholder 2"/>
          <p:cNvSpPr>
            <a:spLocks noGrp="1"/>
          </p:cNvSpPr>
          <p:nvPr>
            <p:ph idx="1"/>
          </p:nvPr>
        </p:nvSpPr>
        <p:spPr/>
        <p:txBody>
          <a:bodyPr/>
          <a:lstStyle/>
          <a:p>
            <a:r>
              <a:rPr lang="fi-FI" sz="1400" dirty="0" smtClean="0">
                <a:latin typeface="Arial" panose="020B0604020202020204" pitchFamily="34" charset="0"/>
                <a:cs typeface="Arial" panose="020B0604020202020204" pitchFamily="34" charset="0"/>
              </a:rPr>
              <a:t>IBM MQ </a:t>
            </a:r>
            <a:r>
              <a:rPr lang="fi-FI" sz="1400" dirty="0" err="1" smtClean="0">
                <a:latin typeface="Arial" panose="020B0604020202020204" pitchFamily="34" charset="0"/>
                <a:cs typeface="Arial" panose="020B0604020202020204" pitchFamily="34" charset="0"/>
              </a:rPr>
              <a:t>publish/subscribe</a:t>
            </a:r>
            <a:r>
              <a:rPr lang="fi-FI" sz="1400" dirty="0" smtClean="0">
                <a:latin typeface="Arial" panose="020B0604020202020204" pitchFamily="34" charset="0"/>
                <a:cs typeface="Arial" panose="020B0604020202020204" pitchFamily="34" charset="0"/>
              </a:rPr>
              <a:t> ominaisuuden ansiosta lähettävän sovelluksen ei tarvitse tietää mitään </a:t>
            </a:r>
            <a:r>
              <a:rPr lang="fi-FI" sz="1400" dirty="0" err="1" smtClean="0">
                <a:latin typeface="Arial" panose="020B0604020202020204" pitchFamily="34" charset="0"/>
                <a:cs typeface="Arial" panose="020B0604020202020204" pitchFamily="34" charset="0"/>
              </a:rPr>
              <a:t>vastaanotttavasta</a:t>
            </a:r>
            <a:r>
              <a:rPr lang="fi-FI" sz="1400" dirty="0" smtClean="0">
                <a:latin typeface="Arial" panose="020B0604020202020204" pitchFamily="34" charset="0"/>
                <a:cs typeface="Arial" panose="020B0604020202020204" pitchFamily="34" charset="0"/>
              </a:rPr>
              <a:t> sovelluksesta. </a:t>
            </a:r>
          </a:p>
          <a:p>
            <a:pPr marL="0" indent="0">
              <a:buNone/>
            </a:pPr>
            <a:endParaRPr lang="fi-FI" sz="1400" dirty="0">
              <a:latin typeface="Arial" panose="020B0604020202020204" pitchFamily="34" charset="0"/>
              <a:cs typeface="Arial" panose="020B0604020202020204" pitchFamily="34" charset="0"/>
            </a:endParaRPr>
          </a:p>
          <a:p>
            <a:pPr marL="0" indent="0">
              <a:buNone/>
            </a:pPr>
            <a:endParaRPr lang="fi-FI" sz="1400" dirty="0" smtClean="0">
              <a:latin typeface="Arial" panose="020B0604020202020204" pitchFamily="34" charset="0"/>
              <a:cs typeface="Arial" panose="020B0604020202020204" pitchFamily="34" charset="0"/>
            </a:endParaRPr>
          </a:p>
          <a:p>
            <a:r>
              <a:rPr lang="fi-FI" sz="1400" dirty="0" smtClean="0">
                <a:latin typeface="Arial" panose="020B0604020202020204" pitchFamily="34" charset="0"/>
                <a:cs typeface="Arial" panose="020B0604020202020204" pitchFamily="34" charset="0"/>
              </a:rPr>
              <a:t>Lähettävä sovellus:</a:t>
            </a:r>
          </a:p>
          <a:p>
            <a:pPr lvl="1"/>
            <a:r>
              <a:rPr lang="fi-FI" sz="1400" dirty="0" smtClean="0">
                <a:latin typeface="Arial" panose="020B0604020202020204" pitchFamily="34" charset="0"/>
                <a:cs typeface="Arial" panose="020B0604020202020204" pitchFamily="34" charset="0"/>
              </a:rPr>
              <a:t>Liittää sanomaan reitityksen kannalta tarpeelliset tiedot (esim. lähettäjä, vastaanottaja, sanomatyyppi)</a:t>
            </a:r>
          </a:p>
          <a:p>
            <a:pPr lvl="1"/>
            <a:r>
              <a:rPr lang="fi-FI" sz="1400" dirty="0" smtClean="0">
                <a:latin typeface="Arial" panose="020B0604020202020204" pitchFamily="34" charset="0"/>
                <a:cs typeface="Arial" panose="020B0604020202020204" pitchFamily="34" charset="0"/>
              </a:rPr>
              <a:t>Puttaa sanoman oikeaan jonoon</a:t>
            </a:r>
          </a:p>
          <a:p>
            <a:pPr lvl="1"/>
            <a:r>
              <a:rPr lang="fi-FI" sz="1400" dirty="0" smtClean="0">
                <a:latin typeface="Arial" panose="020B0604020202020204" pitchFamily="34" charset="0"/>
                <a:cs typeface="Arial" panose="020B0604020202020204" pitchFamily="34" charset="0"/>
              </a:rPr>
              <a:t>MQ jonomanageri reitittää sanoman oikeaan osoitteeseen </a:t>
            </a:r>
          </a:p>
          <a:p>
            <a:pPr marL="457200" lvl="1" indent="0">
              <a:buNone/>
            </a:pPr>
            <a:endParaRPr lang="fi-FI" sz="1400" dirty="0">
              <a:latin typeface="Arial" panose="020B0604020202020204" pitchFamily="34" charset="0"/>
              <a:cs typeface="Arial" panose="020B0604020202020204" pitchFamily="34" charset="0"/>
            </a:endParaRPr>
          </a:p>
          <a:p>
            <a:pPr marL="457200" lvl="1" indent="0">
              <a:buNone/>
            </a:pPr>
            <a:endParaRPr lang="fi-FI" sz="1400" dirty="0" smtClean="0">
              <a:latin typeface="Arial" panose="020B0604020202020204" pitchFamily="34" charset="0"/>
              <a:cs typeface="Arial" panose="020B0604020202020204" pitchFamily="34" charset="0"/>
            </a:endParaRPr>
          </a:p>
          <a:p>
            <a:r>
              <a:rPr lang="fi-FI" sz="1400" dirty="0" smtClean="0">
                <a:latin typeface="Arial" panose="020B0604020202020204" pitchFamily="34" charset="0"/>
                <a:cs typeface="Arial" panose="020B0604020202020204" pitchFamily="34" charset="0"/>
              </a:rPr>
              <a:t>Vastaanottavan sovelluksen ei tarvitse tietää mitään vastaanotettavan sanoman alkuperästä</a:t>
            </a:r>
          </a:p>
          <a:p>
            <a:pPr lvl="1"/>
            <a:r>
              <a:rPr lang="fi-FI" sz="1400" dirty="0" smtClean="0">
                <a:latin typeface="Arial" panose="020B0604020202020204" pitchFamily="34" charset="0"/>
                <a:cs typeface="Arial" panose="020B0604020202020204" pitchFamily="34" charset="0"/>
              </a:rPr>
              <a:t>Jono josta sanoma luetaan</a:t>
            </a:r>
          </a:p>
          <a:p>
            <a:pPr lvl="1"/>
            <a:r>
              <a:rPr lang="fi-FI" sz="1400" dirty="0" smtClean="0">
                <a:latin typeface="Arial" panose="020B0604020202020204" pitchFamily="34" charset="0"/>
                <a:cs typeface="Arial" panose="020B0604020202020204" pitchFamily="34" charset="0"/>
              </a:rPr>
              <a:t>Jonon omistavan jonomanagerin nimi</a:t>
            </a:r>
          </a:p>
          <a:p>
            <a:endParaRPr lang="fi-FI" dirty="0"/>
          </a:p>
        </p:txBody>
      </p:sp>
    </p:spTree>
    <p:extLst>
      <p:ext uri="{BB962C8B-B14F-4D97-AF65-F5344CB8AC3E}">
        <p14:creationId xmlns:p14="http://schemas.microsoft.com/office/powerpoint/2010/main" val="4036528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smtClean="0">
                <a:latin typeface="Arial" panose="020B0604020202020204" pitchFamily="34" charset="0"/>
                <a:cs typeface="Arial" panose="020B0604020202020204" pitchFamily="34" charset="0"/>
              </a:rPr>
              <a:t>Publish</a:t>
            </a:r>
            <a:r>
              <a:rPr lang="fi-FI" b="1" dirty="0" smtClean="0">
                <a:latin typeface="Arial" panose="020B0604020202020204" pitchFamily="34" charset="0"/>
                <a:cs typeface="Arial" panose="020B0604020202020204" pitchFamily="34" charset="0"/>
              </a:rPr>
              <a:t> / </a:t>
            </a:r>
            <a:r>
              <a:rPr lang="fi-FI" b="1" dirty="0" err="1" smtClean="0">
                <a:latin typeface="Arial" panose="020B0604020202020204" pitchFamily="34" charset="0"/>
                <a:cs typeface="Arial" panose="020B0604020202020204" pitchFamily="34" charset="0"/>
              </a:rPr>
              <a:t>subscribe</a:t>
            </a:r>
            <a:endParaRPr lang="fi-FI" dirty="0"/>
          </a:p>
        </p:txBody>
      </p:sp>
      <p:sp>
        <p:nvSpPr>
          <p:cNvPr id="3" name="Content Placeholder 2"/>
          <p:cNvSpPr>
            <a:spLocks noGrp="1"/>
          </p:cNvSpPr>
          <p:nvPr>
            <p:ph idx="1"/>
          </p:nvPr>
        </p:nvSpPr>
        <p:spPr/>
        <p:txBody>
          <a:bodyPr/>
          <a:lstStyle/>
          <a:p>
            <a:pPr marL="0" indent="0" algn="ctr">
              <a:buNone/>
            </a:pPr>
            <a:r>
              <a:rPr lang="fi-FI" sz="1800" dirty="0" smtClean="0">
                <a:latin typeface="Arial" panose="020B0604020202020204" pitchFamily="34" charset="0"/>
                <a:cs typeface="Arial" panose="020B0604020202020204" pitchFamily="34" charset="0"/>
              </a:rPr>
              <a:t>Yksinkertainen </a:t>
            </a:r>
            <a:r>
              <a:rPr lang="fi-FI" sz="1800" dirty="0" err="1">
                <a:latin typeface="Arial" panose="020B0604020202020204" pitchFamily="34" charset="0"/>
                <a:cs typeface="Arial" panose="020B0604020202020204" pitchFamily="34" charset="0"/>
              </a:rPr>
              <a:t>publish/subscribe</a:t>
            </a:r>
            <a:r>
              <a:rPr lang="fi-FI" sz="1800" dirty="0">
                <a:latin typeface="Arial" panose="020B0604020202020204" pitchFamily="34" charset="0"/>
                <a:cs typeface="Arial" panose="020B0604020202020204" pitchFamily="34" charset="0"/>
              </a:rPr>
              <a:t> </a:t>
            </a:r>
            <a:r>
              <a:rPr lang="fi-FI" sz="1800" dirty="0" smtClean="0">
                <a:latin typeface="Arial" panose="020B0604020202020204" pitchFamily="34" charset="0"/>
                <a:cs typeface="Arial" panose="020B0604020202020204" pitchFamily="34" charset="0"/>
              </a:rPr>
              <a:t>sovellus</a:t>
            </a:r>
          </a:p>
          <a:p>
            <a:pPr marL="0" indent="0">
              <a:buNone/>
            </a:pPr>
            <a:endParaRPr lang="fi-FI" sz="1400" dirty="0">
              <a:latin typeface="Arial" panose="020B0604020202020204" pitchFamily="34" charset="0"/>
              <a:cs typeface="Arial" panose="020B0604020202020204" pitchFamily="34" charset="0"/>
            </a:endParaRPr>
          </a:p>
          <a:p>
            <a:r>
              <a:rPr lang="fi-FI" sz="1400" dirty="0">
                <a:latin typeface="Arial" panose="020B0604020202020204" pitchFamily="34" charset="0"/>
                <a:cs typeface="Arial" panose="020B0604020202020204" pitchFamily="34" charset="0"/>
              </a:rPr>
              <a:t>Kuvassa on yksi </a:t>
            </a:r>
            <a:r>
              <a:rPr lang="fi-FI" sz="1400" dirty="0" err="1">
                <a:latin typeface="Arial" panose="020B0604020202020204" pitchFamily="34" charset="0"/>
                <a:cs typeface="Arial" panose="020B0604020202020204" pitchFamily="34" charset="0"/>
              </a:rPr>
              <a:t>publisher(julkaisija</a:t>
            </a:r>
            <a:r>
              <a:rPr lang="fi-FI" sz="1400" dirty="0">
                <a:latin typeface="Arial" panose="020B0604020202020204" pitchFamily="34" charset="0"/>
                <a:cs typeface="Arial" panose="020B0604020202020204" pitchFamily="34" charset="0"/>
              </a:rPr>
              <a:t>), yksi jonomanageri ja yksi </a:t>
            </a:r>
            <a:r>
              <a:rPr lang="fi-FI" sz="1400" dirty="0" err="1">
                <a:latin typeface="Arial" panose="020B0604020202020204" pitchFamily="34" charset="0"/>
                <a:cs typeface="Arial" panose="020B0604020202020204" pitchFamily="34" charset="0"/>
              </a:rPr>
              <a:t>subscriber(tilaaja</a:t>
            </a:r>
            <a:r>
              <a:rPr lang="fi-FI" sz="1400" dirty="0">
                <a:latin typeface="Arial" panose="020B0604020202020204" pitchFamily="34" charset="0"/>
                <a:cs typeface="Arial" panose="020B0604020202020204" pitchFamily="34" charset="0"/>
              </a:rPr>
              <a:t>). Tilaaja tekee tilauksen jonomanagerin kautta ja julkaisija lähettää julkaisun tilaajalle jonomanagerin kautta. Jonomanageri reitittää julkaisun tilaajalle.</a:t>
            </a:r>
          </a:p>
          <a:p>
            <a:endParaRPr lang="fi-FI"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717032"/>
            <a:ext cx="4256375" cy="1398449"/>
          </a:xfrm>
          <a:prstGeom prst="rect">
            <a:avLst/>
          </a:prstGeom>
          <a:noFill/>
          <a:ln>
            <a:noFill/>
          </a:ln>
        </p:spPr>
      </p:pic>
    </p:spTree>
    <p:extLst>
      <p:ext uri="{BB962C8B-B14F-4D97-AF65-F5344CB8AC3E}">
        <p14:creationId xmlns:p14="http://schemas.microsoft.com/office/powerpoint/2010/main" val="17623944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smtClean="0">
                <a:latin typeface="Arial" panose="020B0604020202020204" pitchFamily="34" charset="0"/>
                <a:cs typeface="Arial" panose="020B0604020202020204" pitchFamily="34" charset="0"/>
              </a:rPr>
              <a:t>Publish</a:t>
            </a:r>
            <a:r>
              <a:rPr lang="fi-FI" b="1" dirty="0" smtClean="0">
                <a:latin typeface="Arial" panose="020B0604020202020204" pitchFamily="34" charset="0"/>
                <a:cs typeface="Arial" panose="020B0604020202020204" pitchFamily="34" charset="0"/>
              </a:rPr>
              <a:t> / </a:t>
            </a:r>
            <a:r>
              <a:rPr lang="fi-FI" b="1" dirty="0" err="1" smtClean="0">
                <a:latin typeface="Arial" panose="020B0604020202020204" pitchFamily="34" charset="0"/>
                <a:cs typeface="Arial" panose="020B0604020202020204" pitchFamily="34" charset="0"/>
              </a:rPr>
              <a:t>subscribe</a:t>
            </a:r>
            <a:endParaRPr lang="fi-FI" dirty="0"/>
          </a:p>
        </p:txBody>
      </p:sp>
      <p:sp>
        <p:nvSpPr>
          <p:cNvPr id="3" name="Content Placeholder 2"/>
          <p:cNvSpPr>
            <a:spLocks noGrp="1"/>
          </p:cNvSpPr>
          <p:nvPr>
            <p:ph idx="1"/>
          </p:nvPr>
        </p:nvSpPr>
        <p:spPr/>
        <p:txBody>
          <a:bodyPr>
            <a:normAutofit/>
          </a:bodyPr>
          <a:lstStyle/>
          <a:p>
            <a:r>
              <a:rPr lang="fi-FI" sz="1400" dirty="0">
                <a:latin typeface="Arial" panose="020B0604020202020204" pitchFamily="34" charset="0"/>
                <a:cs typeface="Arial" panose="020B0604020202020204" pitchFamily="34" charset="0"/>
              </a:rPr>
              <a:t>Tyypillisesti </a:t>
            </a:r>
            <a:r>
              <a:rPr lang="fi-FI" sz="1400" dirty="0" err="1">
                <a:latin typeface="Arial" panose="020B0604020202020204" pitchFamily="34" charset="0"/>
                <a:cs typeface="Arial" panose="020B0604020202020204" pitchFamily="34" charset="0"/>
              </a:rPr>
              <a:t>publish/subscribe</a:t>
            </a:r>
            <a:r>
              <a:rPr lang="fi-FI" sz="1400" dirty="0">
                <a:latin typeface="Arial" panose="020B0604020202020204" pitchFamily="34" charset="0"/>
                <a:cs typeface="Arial" panose="020B0604020202020204" pitchFamily="34" charset="0"/>
              </a:rPr>
              <a:t> sovelluksessa on useampi </a:t>
            </a:r>
            <a:r>
              <a:rPr lang="fi-FI" sz="1400" dirty="0" err="1">
                <a:latin typeface="Arial" panose="020B0604020202020204" pitchFamily="34" charset="0"/>
                <a:cs typeface="Arial" panose="020B0604020202020204" pitchFamily="34" charset="0"/>
              </a:rPr>
              <a:t>publisher</a:t>
            </a:r>
            <a:r>
              <a:rPr lang="fi-FI" sz="1400" dirty="0">
                <a:latin typeface="Arial" panose="020B0604020202020204" pitchFamily="34" charset="0"/>
                <a:cs typeface="Arial" panose="020B0604020202020204" pitchFamily="34" charset="0"/>
              </a:rPr>
              <a:t> ja </a:t>
            </a:r>
            <a:r>
              <a:rPr lang="fi-FI" sz="1400" dirty="0" err="1">
                <a:latin typeface="Arial" panose="020B0604020202020204" pitchFamily="34" charset="0"/>
                <a:cs typeface="Arial" panose="020B0604020202020204" pitchFamily="34" charset="0"/>
              </a:rPr>
              <a:t>subscriber</a:t>
            </a:r>
            <a:r>
              <a:rPr lang="fi-FI" sz="1400" dirty="0">
                <a:latin typeface="Arial" panose="020B0604020202020204" pitchFamily="34" charset="0"/>
                <a:cs typeface="Arial" panose="020B0604020202020204" pitchFamily="34" charset="0"/>
              </a:rPr>
              <a:t> ja myös useampi jonomanageri. Sovellus voi olla sekä </a:t>
            </a:r>
            <a:r>
              <a:rPr lang="fi-FI" sz="1400" dirty="0" err="1">
                <a:latin typeface="Arial" panose="020B0604020202020204" pitchFamily="34" charset="0"/>
                <a:cs typeface="Arial" panose="020B0604020202020204" pitchFamily="34" charset="0"/>
              </a:rPr>
              <a:t>publisher</a:t>
            </a:r>
            <a:r>
              <a:rPr lang="fi-FI" sz="1400" dirty="0">
                <a:latin typeface="Arial" panose="020B0604020202020204" pitchFamily="34" charset="0"/>
                <a:cs typeface="Arial" panose="020B0604020202020204" pitchFamily="34" charset="0"/>
              </a:rPr>
              <a:t> ja </a:t>
            </a:r>
            <a:r>
              <a:rPr lang="fi-FI" sz="1400" dirty="0" err="1">
                <a:latin typeface="Arial" panose="020B0604020202020204" pitchFamily="34" charset="0"/>
                <a:cs typeface="Arial" panose="020B0604020202020204" pitchFamily="34" charset="0"/>
              </a:rPr>
              <a:t>subscriber</a:t>
            </a:r>
            <a:r>
              <a:rPr lang="fi-FI" sz="1400" dirty="0" smtClean="0">
                <a:latin typeface="Arial" panose="020B0604020202020204" pitchFamily="34" charset="0"/>
                <a:cs typeface="Arial" panose="020B0604020202020204" pitchFamily="34" charset="0"/>
              </a:rPr>
              <a:t>.</a:t>
            </a:r>
          </a:p>
          <a:p>
            <a:pPr marL="0" indent="0">
              <a:buNone/>
            </a:pPr>
            <a:endParaRPr lang="fi-FI" sz="1400" dirty="0">
              <a:latin typeface="Arial" panose="020B0604020202020204" pitchFamily="34" charset="0"/>
              <a:cs typeface="Arial" panose="020B0604020202020204" pitchFamily="34" charset="0"/>
            </a:endParaRPr>
          </a:p>
          <a:p>
            <a:r>
              <a:rPr lang="fi-FI" sz="1400" dirty="0">
                <a:latin typeface="Arial" panose="020B0604020202020204" pitchFamily="34" charset="0"/>
                <a:cs typeface="Arial" panose="020B0604020202020204" pitchFamily="34" charset="0"/>
              </a:rPr>
              <a:t>Toinen merkittävä eri </a:t>
            </a:r>
            <a:r>
              <a:rPr lang="fi-FI" sz="1400" dirty="0" err="1">
                <a:latin typeface="Arial" panose="020B0604020202020204" pitchFamily="34" charset="0"/>
                <a:cs typeface="Arial" panose="020B0604020202020204" pitchFamily="34" charset="0"/>
              </a:rPr>
              <a:t>publish/subscribe</a:t>
            </a:r>
            <a:r>
              <a:rPr lang="fi-FI" sz="1400" dirty="0">
                <a:latin typeface="Arial" panose="020B0604020202020204" pitchFamily="34" charset="0"/>
                <a:cs typeface="Arial" panose="020B0604020202020204" pitchFamily="34" charset="0"/>
              </a:rPr>
              <a:t> ja </a:t>
            </a:r>
            <a:r>
              <a:rPr lang="fi-FI" sz="1400" dirty="0" err="1">
                <a:latin typeface="Arial" panose="020B0604020202020204" pitchFamily="34" charset="0"/>
                <a:cs typeface="Arial" panose="020B0604020202020204" pitchFamily="34" charset="0"/>
              </a:rPr>
              <a:t>point-to-point</a:t>
            </a:r>
            <a:r>
              <a:rPr lang="fi-FI" sz="1400" dirty="0">
                <a:latin typeface="Arial" panose="020B0604020202020204" pitchFamily="34" charset="0"/>
                <a:cs typeface="Arial" panose="020B0604020202020204" pitchFamily="34" charset="0"/>
              </a:rPr>
              <a:t> sanomanvälityksen välillä on yhdellä sovelluksella toteutettava sanomanvälitys. </a:t>
            </a:r>
            <a:endParaRPr lang="fi-FI" sz="1400" dirty="0" smtClean="0">
              <a:latin typeface="Arial" panose="020B0604020202020204" pitchFamily="34" charset="0"/>
              <a:cs typeface="Arial" panose="020B0604020202020204" pitchFamily="34" charset="0"/>
            </a:endParaRPr>
          </a:p>
          <a:p>
            <a:pPr marL="0" indent="0">
              <a:buNone/>
            </a:pPr>
            <a:endParaRPr lang="fi-FI" sz="1400" dirty="0" smtClean="0">
              <a:latin typeface="Arial" panose="020B0604020202020204" pitchFamily="34" charset="0"/>
              <a:cs typeface="Arial" panose="020B0604020202020204" pitchFamily="34" charset="0"/>
            </a:endParaRPr>
          </a:p>
          <a:p>
            <a:r>
              <a:rPr lang="fi-FI" sz="1400" dirty="0" smtClean="0">
                <a:latin typeface="Arial" panose="020B0604020202020204" pitchFamily="34" charset="0"/>
                <a:cs typeface="Arial" panose="020B0604020202020204" pitchFamily="34" charset="0"/>
              </a:rPr>
              <a:t>Sanoma </a:t>
            </a:r>
            <a:r>
              <a:rPr lang="fi-FI" sz="1400" dirty="0">
                <a:latin typeface="Arial" panose="020B0604020202020204" pitchFamily="34" charset="0"/>
                <a:cs typeface="Arial" panose="020B0604020202020204" pitchFamily="34" charset="0"/>
              </a:rPr>
              <a:t>voidaan julkaista  </a:t>
            </a:r>
            <a:r>
              <a:rPr lang="fi-FI" sz="1400" dirty="0" err="1">
                <a:latin typeface="Arial" panose="020B0604020202020204" pitchFamily="34" charset="0"/>
                <a:cs typeface="Arial" panose="020B0604020202020204" pitchFamily="34" charset="0"/>
              </a:rPr>
              <a:t>publish/subscribe</a:t>
            </a:r>
            <a:r>
              <a:rPr lang="fi-FI" sz="1400" dirty="0">
                <a:latin typeface="Arial" panose="020B0604020202020204" pitchFamily="34" charset="0"/>
                <a:cs typeface="Arial" panose="020B0604020202020204" pitchFamily="34" charset="0"/>
              </a:rPr>
              <a:t> </a:t>
            </a:r>
            <a:r>
              <a:rPr lang="fi-FI" sz="1400" dirty="0" err="1">
                <a:latin typeface="Arial" panose="020B0604020202020204" pitchFamily="34" charset="0"/>
                <a:cs typeface="Arial" panose="020B0604020202020204" pitchFamily="34" charset="0"/>
              </a:rPr>
              <a:t>topicciin</a:t>
            </a:r>
            <a:r>
              <a:rPr lang="fi-FI" sz="1400" dirty="0">
                <a:latin typeface="Arial" panose="020B0604020202020204" pitchFamily="34" charset="0"/>
                <a:cs typeface="Arial" panose="020B0604020202020204" pitchFamily="34" charset="0"/>
              </a:rPr>
              <a:t>, jossa yksi tai useampi </a:t>
            </a:r>
            <a:r>
              <a:rPr lang="fi-FI" sz="1400" dirty="0" err="1">
                <a:latin typeface="Arial" panose="020B0604020202020204" pitchFamily="34" charset="0"/>
                <a:cs typeface="Arial" panose="020B0604020202020204" pitchFamily="34" charset="0"/>
              </a:rPr>
              <a:t>subscriber</a:t>
            </a:r>
            <a:r>
              <a:rPr lang="fi-FI" sz="1400" dirty="0">
                <a:latin typeface="Arial" panose="020B0604020202020204" pitchFamily="34" charset="0"/>
                <a:cs typeface="Arial" panose="020B0604020202020204" pitchFamily="34" charset="0"/>
              </a:rPr>
              <a:t> on rekisteröitynyt sanoman vastaanottajaksi, joten sanoma julkaistaan kaikille rekisteröityneille. </a:t>
            </a:r>
          </a:p>
          <a:p>
            <a:endParaRPr lang="fi-FI" sz="1400" dirty="0"/>
          </a:p>
        </p:txBody>
      </p:sp>
    </p:spTree>
    <p:extLst>
      <p:ext uri="{BB962C8B-B14F-4D97-AF65-F5344CB8AC3E}">
        <p14:creationId xmlns:p14="http://schemas.microsoft.com/office/powerpoint/2010/main" val="29258864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smtClean="0">
                <a:latin typeface="Arial" panose="020B0604020202020204" pitchFamily="34" charset="0"/>
                <a:cs typeface="Arial" panose="020B0604020202020204" pitchFamily="34" charset="0"/>
              </a:rPr>
              <a:t>Publish</a:t>
            </a:r>
            <a:r>
              <a:rPr lang="fi-FI" b="1" dirty="0" smtClean="0">
                <a:latin typeface="Arial" panose="020B0604020202020204" pitchFamily="34" charset="0"/>
                <a:cs typeface="Arial" panose="020B0604020202020204" pitchFamily="34" charset="0"/>
              </a:rPr>
              <a:t> / </a:t>
            </a:r>
            <a:r>
              <a:rPr lang="fi-FI" b="1" dirty="0" err="1" smtClean="0">
                <a:latin typeface="Arial" panose="020B0604020202020204" pitchFamily="34" charset="0"/>
                <a:cs typeface="Arial" panose="020B0604020202020204" pitchFamily="34" charset="0"/>
              </a:rPr>
              <a:t>subscribe</a:t>
            </a:r>
            <a:endParaRPr lang="fi-FI" dirty="0"/>
          </a:p>
        </p:txBody>
      </p:sp>
      <p:sp>
        <p:nvSpPr>
          <p:cNvPr id="3" name="Content Placeholder 2"/>
          <p:cNvSpPr>
            <a:spLocks noGrp="1"/>
          </p:cNvSpPr>
          <p:nvPr>
            <p:ph idx="1"/>
          </p:nvPr>
        </p:nvSpPr>
        <p:spPr/>
        <p:txBody>
          <a:bodyPr>
            <a:normAutofit/>
          </a:bodyPr>
          <a:lstStyle/>
          <a:p>
            <a:pPr lvl="0"/>
            <a:r>
              <a:rPr lang="fi-FI" sz="1200" dirty="0" smtClean="0">
                <a:latin typeface="Arial" panose="020B0604020202020204" pitchFamily="34" charset="0"/>
                <a:cs typeface="Arial" panose="020B0604020202020204" pitchFamily="34" charset="0"/>
              </a:rPr>
              <a:t>Publisher 3 </a:t>
            </a:r>
            <a:r>
              <a:rPr lang="fi-FI" sz="1200" dirty="0" err="1" smtClean="0">
                <a:latin typeface="Arial" panose="020B0604020202020204" pitchFamily="34" charset="0"/>
                <a:cs typeface="Arial" panose="020B0604020202020204" pitchFamily="34" charset="0"/>
              </a:rPr>
              <a:t>julkaiseen</a:t>
            </a:r>
            <a:r>
              <a:rPr lang="fi-FI" sz="1200" dirty="0" smtClean="0">
                <a:latin typeface="Arial" panose="020B0604020202020204" pitchFamily="34" charset="0"/>
                <a:cs typeface="Arial" panose="020B0604020202020204" pitchFamily="34" charset="0"/>
              </a:rPr>
              <a:t> tiedon filmiarvostelu </a:t>
            </a:r>
            <a:r>
              <a:rPr lang="fi-FI" sz="1200" dirty="0" err="1" smtClean="0">
                <a:latin typeface="Arial" panose="020B0604020202020204" pitchFamily="34" charset="0"/>
                <a:cs typeface="Arial" panose="020B0604020202020204" pitchFamily="34" charset="0"/>
              </a:rPr>
              <a:t>topikilla</a:t>
            </a:r>
            <a:r>
              <a:rPr lang="fi-FI" sz="1200" dirty="0" smtClean="0">
                <a:latin typeface="Arial" panose="020B0604020202020204" pitchFamily="34" charset="0"/>
                <a:cs typeface="Arial" panose="020B0604020202020204" pitchFamily="34" charset="0"/>
              </a:rPr>
              <a:t> Filmit ja televisio-ohjelmat </a:t>
            </a:r>
            <a:r>
              <a:rPr lang="fi-FI" sz="1200" dirty="0" err="1" smtClean="0">
                <a:latin typeface="Arial" panose="020B0604020202020204" pitchFamily="34" charset="0"/>
                <a:cs typeface="Arial" panose="020B0604020202020204" pitchFamily="34" charset="0"/>
              </a:rPr>
              <a:t>topikilla</a:t>
            </a:r>
            <a:r>
              <a:rPr lang="fi-FI" sz="1200" dirty="0" smtClean="0">
                <a:latin typeface="Arial" panose="020B0604020202020204" pitchFamily="34" charset="0"/>
                <a:cs typeface="Arial" panose="020B0604020202020204" pitchFamily="34" charset="0"/>
              </a:rPr>
              <a:t> </a:t>
            </a:r>
            <a:r>
              <a:rPr lang="fi-FI" sz="1200" dirty="0" smtClean="0">
                <a:latin typeface="Arial" panose="020B0604020202020204" pitchFamily="34" charset="0"/>
                <a:cs typeface="Arial" panose="020B0604020202020204" pitchFamily="34" charset="0"/>
              </a:rPr>
              <a:t>TV</a:t>
            </a:r>
            <a:endParaRPr lang="fi-FI" sz="1200" dirty="0" smtClean="0">
              <a:latin typeface="Arial" panose="020B0604020202020204" pitchFamily="34" charset="0"/>
              <a:cs typeface="Arial" panose="020B0604020202020204" pitchFamily="34" charset="0"/>
            </a:endParaRPr>
          </a:p>
          <a:p>
            <a:pPr lvl="0"/>
            <a:r>
              <a:rPr lang="fi-FI" sz="1200" dirty="0" smtClean="0">
                <a:latin typeface="Arial" panose="020B0604020202020204" pitchFamily="34" charset="0"/>
                <a:cs typeface="Arial" panose="020B0604020202020204" pitchFamily="34" charset="0"/>
              </a:rPr>
              <a:t>Kolme </a:t>
            </a:r>
            <a:r>
              <a:rPr lang="fi-FI" sz="1200" dirty="0" err="1" smtClean="0">
                <a:latin typeface="Arial" panose="020B0604020202020204" pitchFamily="34" charset="0"/>
                <a:cs typeface="Arial" panose="020B0604020202020204" pitchFamily="34" charset="0"/>
              </a:rPr>
              <a:t>subscriberia</a:t>
            </a:r>
            <a:r>
              <a:rPr lang="fi-FI" sz="1200" dirty="0" smtClean="0">
                <a:latin typeface="Arial" panose="020B0604020202020204" pitchFamily="34" charset="0"/>
                <a:cs typeface="Arial" panose="020B0604020202020204" pitchFamily="34" charset="0"/>
              </a:rPr>
              <a:t> on rekisteröitynyt eri </a:t>
            </a:r>
            <a:r>
              <a:rPr lang="fi-FI" sz="1200" dirty="0" err="1" smtClean="0">
                <a:latin typeface="Arial" panose="020B0604020202020204" pitchFamily="34" charset="0"/>
                <a:cs typeface="Arial" panose="020B0604020202020204" pitchFamily="34" charset="0"/>
              </a:rPr>
              <a:t>topikkeihin</a:t>
            </a:r>
            <a:r>
              <a:rPr lang="fi-FI" sz="1200" dirty="0" smtClean="0">
                <a:latin typeface="Arial" panose="020B0604020202020204" pitchFamily="34" charset="0"/>
                <a:cs typeface="Arial" panose="020B0604020202020204" pitchFamily="34" charset="0"/>
              </a:rPr>
              <a:t> joten jonomanageri lähettää niille sen </a:t>
            </a:r>
            <a:r>
              <a:rPr lang="fi-FI" sz="1200" dirty="0" err="1" smtClean="0">
                <a:latin typeface="Arial" panose="020B0604020202020204" pitchFamily="34" charset="0"/>
                <a:cs typeface="Arial" panose="020B0604020202020204" pitchFamily="34" charset="0"/>
              </a:rPr>
              <a:t>information</a:t>
            </a:r>
            <a:r>
              <a:rPr lang="fi-FI" sz="1200" dirty="0" smtClean="0">
                <a:latin typeface="Arial" panose="020B0604020202020204" pitchFamily="34" charset="0"/>
                <a:cs typeface="Arial" panose="020B0604020202020204" pitchFamily="34" charset="0"/>
              </a:rPr>
              <a:t> josta he ovat </a:t>
            </a:r>
            <a:r>
              <a:rPr lang="fi-FI" sz="1200" dirty="0" smtClean="0">
                <a:latin typeface="Arial" panose="020B0604020202020204" pitchFamily="34" charset="0"/>
                <a:cs typeface="Arial" panose="020B0604020202020204" pitchFamily="34" charset="0"/>
              </a:rPr>
              <a:t>kiinnostuneet</a:t>
            </a:r>
            <a:endParaRPr lang="fi-FI" sz="1200" dirty="0" smtClean="0">
              <a:latin typeface="Arial" panose="020B0604020202020204" pitchFamily="34" charset="0"/>
              <a:cs typeface="Arial" panose="020B0604020202020204" pitchFamily="34" charset="0"/>
            </a:endParaRPr>
          </a:p>
          <a:p>
            <a:pPr lvl="0"/>
            <a:r>
              <a:rPr lang="fi-FI" sz="1200" dirty="0" err="1" smtClean="0">
                <a:latin typeface="Arial" panose="020B0604020202020204" pitchFamily="34" charset="0"/>
                <a:cs typeface="Arial" panose="020B0604020202020204" pitchFamily="34" charset="0"/>
              </a:rPr>
              <a:t>Subscriber</a:t>
            </a:r>
            <a:r>
              <a:rPr lang="fi-FI" sz="1200" dirty="0" smtClean="0">
                <a:latin typeface="Arial" panose="020B0604020202020204" pitchFamily="34" charset="0"/>
                <a:cs typeface="Arial" panose="020B0604020202020204" pitchFamily="34" charset="0"/>
              </a:rPr>
              <a:t> vastaanottaa urheilutuloksia ja osakekurssien hintoja</a:t>
            </a:r>
          </a:p>
          <a:p>
            <a:pPr lvl="0"/>
            <a:r>
              <a:rPr lang="fi-FI" sz="1200" dirty="0" err="1" smtClean="0">
                <a:latin typeface="Arial" panose="020B0604020202020204" pitchFamily="34" charset="0"/>
                <a:cs typeface="Arial" panose="020B0604020202020204" pitchFamily="34" charset="0"/>
              </a:rPr>
              <a:t>Subscriber</a:t>
            </a:r>
            <a:r>
              <a:rPr lang="fi-FI" sz="1200" dirty="0" smtClean="0">
                <a:latin typeface="Arial" panose="020B0604020202020204" pitchFamily="34" charset="0"/>
                <a:cs typeface="Arial" panose="020B0604020202020204" pitchFamily="34" charset="0"/>
              </a:rPr>
              <a:t> vastaanottaa filmien arvosteluja</a:t>
            </a:r>
          </a:p>
          <a:p>
            <a:pPr lvl="0"/>
            <a:r>
              <a:rPr lang="fi-FI" sz="1200" dirty="0" err="1" smtClean="0">
                <a:latin typeface="Arial" panose="020B0604020202020204" pitchFamily="34" charset="0"/>
                <a:cs typeface="Arial" panose="020B0604020202020204" pitchFamily="34" charset="0"/>
              </a:rPr>
              <a:t>Subscriber</a:t>
            </a:r>
            <a:r>
              <a:rPr lang="fi-FI" sz="1200" dirty="0" smtClean="0">
                <a:latin typeface="Arial" panose="020B0604020202020204" pitchFamily="34" charset="0"/>
                <a:cs typeface="Arial" panose="020B0604020202020204" pitchFamily="34" charset="0"/>
              </a:rPr>
              <a:t> vastaanottaa urheilutuloksia</a:t>
            </a:r>
          </a:p>
          <a:p>
            <a:r>
              <a:rPr lang="fi-FI" sz="1200" dirty="0">
                <a:latin typeface="Arial" panose="020B0604020202020204" pitchFamily="34" charset="0"/>
                <a:cs typeface="Arial" panose="020B0604020202020204" pitchFamily="34" charset="0"/>
              </a:rPr>
              <a:t>Kukaan </a:t>
            </a:r>
            <a:r>
              <a:rPr lang="fi-FI" sz="1200" dirty="0" err="1">
                <a:latin typeface="Arial" panose="020B0604020202020204" pitchFamily="34" charset="0"/>
                <a:cs typeface="Arial" panose="020B0604020202020204" pitchFamily="34" charset="0"/>
              </a:rPr>
              <a:t>subscribers</a:t>
            </a:r>
            <a:r>
              <a:rPr lang="fi-FI" sz="1200" dirty="0">
                <a:latin typeface="Arial" panose="020B0604020202020204" pitchFamily="34" charset="0"/>
                <a:cs typeface="Arial" panose="020B0604020202020204" pitchFamily="34" charset="0"/>
              </a:rPr>
              <a:t> ei ole rekisteröitynyt ottamaan vastaan TV-ohjelmia joten niitä ei välitetä</a:t>
            </a:r>
          </a:p>
          <a:p>
            <a:r>
              <a:rPr lang="fi-FI" sz="1200" i="1" dirty="0" err="1">
                <a:latin typeface="Arial" panose="020B0604020202020204" pitchFamily="34" charset="0"/>
                <a:cs typeface="Arial" panose="020B0604020202020204" pitchFamily="34" charset="0"/>
              </a:rPr>
              <a:t>publish/subscribe</a:t>
            </a:r>
            <a:endParaRPr lang="fi-FI" sz="1200" dirty="0">
              <a:latin typeface="Arial" panose="020B0604020202020204" pitchFamily="34" charset="0"/>
              <a:cs typeface="Arial" panose="020B0604020202020204" pitchFamily="34" charset="0"/>
            </a:endParaRPr>
          </a:p>
          <a:p>
            <a:r>
              <a:rPr lang="fi-FI" sz="1200" dirty="0">
                <a:latin typeface="Arial" panose="020B0604020202020204" pitchFamily="34" charset="0"/>
                <a:cs typeface="Arial" panose="020B0604020202020204" pitchFamily="34" charset="0"/>
              </a:rPr>
              <a:t>Yhden jonomanagerin </a:t>
            </a:r>
            <a:r>
              <a:rPr lang="fi-FI" sz="1200" i="1" dirty="0" err="1">
                <a:latin typeface="Arial" panose="020B0604020202020204" pitchFamily="34" charset="0"/>
                <a:cs typeface="Arial" panose="020B0604020202020204" pitchFamily="34" charset="0"/>
              </a:rPr>
              <a:t>publish/subscribe-esimerkki</a:t>
            </a:r>
            <a:r>
              <a:rPr lang="fi-FI" sz="1200" i="1" dirty="0">
                <a:latin typeface="Arial" panose="020B0604020202020204" pitchFamily="34" charset="0"/>
                <a:cs typeface="Arial" panose="020B0604020202020204" pitchFamily="34" charset="0"/>
              </a:rPr>
              <a:t> jossa voidaan huomata julkaisijan, tilaajan ja jonomanagerin väliset </a:t>
            </a:r>
            <a:r>
              <a:rPr lang="fi-FI" sz="1200" i="1" dirty="0" smtClean="0">
                <a:latin typeface="Arial" panose="020B0604020202020204" pitchFamily="34" charset="0"/>
                <a:cs typeface="Arial" panose="020B0604020202020204" pitchFamily="34" charset="0"/>
              </a:rPr>
              <a:t>suhteet</a:t>
            </a:r>
          </a:p>
          <a:p>
            <a:endParaRPr lang="fi-FI" sz="1400" i="1" dirty="0">
              <a:latin typeface="Arial" panose="020B0604020202020204" pitchFamily="34" charset="0"/>
              <a:cs typeface="Arial" panose="020B0604020202020204" pitchFamily="34" charset="0"/>
            </a:endParaRPr>
          </a:p>
          <a:p>
            <a:endParaRPr lang="fi-FI" sz="1400" dirty="0">
              <a:latin typeface="Arial" panose="020B0604020202020204" pitchFamily="34" charset="0"/>
              <a:cs typeface="Arial" panose="020B0604020202020204" pitchFamily="34" charset="0"/>
            </a:endParaRPr>
          </a:p>
          <a:p>
            <a:pPr lvl="0"/>
            <a:endParaRPr lang="fi-FI" sz="1500" dirty="0" smtClean="0">
              <a:latin typeface="Arial" panose="020B0604020202020204" pitchFamily="34" charset="0"/>
              <a:cs typeface="Arial" panose="020B0604020202020204" pitchFamily="34" charset="0"/>
            </a:endParaRPr>
          </a:p>
          <a:p>
            <a:endParaRPr lang="fi-FI"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149080"/>
            <a:ext cx="5832648" cy="2448273"/>
          </a:xfrm>
          <a:prstGeom prst="rect">
            <a:avLst/>
          </a:prstGeom>
          <a:noFill/>
          <a:ln>
            <a:noFill/>
          </a:ln>
        </p:spPr>
      </p:pic>
    </p:spTree>
    <p:extLst>
      <p:ext uri="{BB962C8B-B14F-4D97-AF65-F5344CB8AC3E}">
        <p14:creationId xmlns:p14="http://schemas.microsoft.com/office/powerpoint/2010/main" val="22761830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Tehtävä </a:t>
            </a:r>
            <a:endParaRPr lang="fi-FI" dirty="0"/>
          </a:p>
        </p:txBody>
      </p:sp>
      <p:sp>
        <p:nvSpPr>
          <p:cNvPr id="3" name="Content Placeholder 2"/>
          <p:cNvSpPr>
            <a:spLocks noGrp="1"/>
          </p:cNvSpPr>
          <p:nvPr>
            <p:ph idx="1"/>
          </p:nvPr>
        </p:nvSpPr>
        <p:spPr/>
        <p:txBody>
          <a:bodyPr/>
          <a:lstStyle/>
          <a:p>
            <a:r>
              <a:rPr lang="fi-FI" dirty="0" smtClean="0">
                <a:latin typeface="Arial" panose="020B0604020202020204" pitchFamily="34" charset="0"/>
                <a:cs typeface="Arial" panose="020B0604020202020204" pitchFamily="34" charset="0"/>
              </a:rPr>
              <a:t>Mieti joku </a:t>
            </a:r>
            <a:r>
              <a:rPr lang="fi-FI" dirty="0" err="1" smtClean="0">
                <a:latin typeface="Arial" panose="020B0604020202020204" pitchFamily="34" charset="0"/>
                <a:cs typeface="Arial" panose="020B0604020202020204" pitchFamily="34" charset="0"/>
              </a:rPr>
              <a:t>Publish</a:t>
            </a:r>
            <a:r>
              <a:rPr lang="fi-FI" dirty="0" smtClean="0">
                <a:latin typeface="Arial" panose="020B0604020202020204" pitchFamily="34" charset="0"/>
                <a:cs typeface="Arial" panose="020B0604020202020204" pitchFamily="34" charset="0"/>
              </a:rPr>
              <a:t> / </a:t>
            </a:r>
            <a:r>
              <a:rPr lang="fi-FI" dirty="0" err="1" smtClean="0">
                <a:latin typeface="Arial" panose="020B0604020202020204" pitchFamily="34" charset="0"/>
                <a:cs typeface="Arial" panose="020B0604020202020204" pitchFamily="34" charset="0"/>
              </a:rPr>
              <a:t>subscribe</a:t>
            </a:r>
            <a:r>
              <a:rPr lang="fi-FI" dirty="0" smtClean="0">
                <a:latin typeface="Arial" panose="020B0604020202020204" pitchFamily="34" charset="0"/>
                <a:cs typeface="Arial" panose="020B0604020202020204" pitchFamily="34" charset="0"/>
              </a:rPr>
              <a:t> – ominaisuutta hyödyntävä ratkaisu.</a:t>
            </a:r>
            <a:endParaRPr lang="fi-FI" dirty="0"/>
          </a:p>
        </p:txBody>
      </p:sp>
    </p:spTree>
    <p:extLst>
      <p:ext uri="{BB962C8B-B14F-4D97-AF65-F5344CB8AC3E}">
        <p14:creationId xmlns:p14="http://schemas.microsoft.com/office/powerpoint/2010/main" val="1792063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400" dirty="0" smtClean="0">
                <a:latin typeface="Arial" panose="020B0604020202020204" pitchFamily="34" charset="0"/>
                <a:cs typeface="Arial" panose="020B0604020202020204" pitchFamily="34" charset="0"/>
              </a:rPr>
              <a:t>Tunnit 19-20</a:t>
            </a:r>
            <a:r>
              <a:rPr lang="fi-FI" sz="2400" b="1" dirty="0" smtClean="0">
                <a:latin typeface="Arial" panose="020B0604020202020204" pitchFamily="34" charset="0"/>
                <a:cs typeface="Arial" panose="020B0604020202020204" pitchFamily="34" charset="0"/>
              </a:rPr>
              <a:t> Sanoman välityksen pääominaisuudet</a:t>
            </a:r>
            <a:r>
              <a:rPr lang="fi-FI" sz="2400" dirty="0">
                <a:latin typeface="Arial" panose="020B0604020202020204" pitchFamily="34" charset="0"/>
                <a:cs typeface="Arial" panose="020B0604020202020204" pitchFamily="34" charset="0"/>
              </a:rPr>
              <a:t/>
            </a:r>
            <a:br>
              <a:rPr lang="fi-FI" sz="2400" dirty="0">
                <a:latin typeface="Arial" panose="020B0604020202020204" pitchFamily="34" charset="0"/>
                <a:cs typeface="Arial" panose="020B0604020202020204" pitchFamily="34" charset="0"/>
              </a:rPr>
            </a:br>
            <a:endParaRPr lang="fi-FI"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fi-FI" sz="1800" dirty="0">
                <a:latin typeface="Arial" panose="020B0604020202020204" pitchFamily="34" charset="0"/>
                <a:cs typeface="Arial" panose="020B0604020202020204" pitchFamily="34" charset="0"/>
              </a:rPr>
              <a:t>Jonotusta </a:t>
            </a:r>
            <a:r>
              <a:rPr lang="fi-FI" sz="1800" dirty="0" err="1">
                <a:latin typeface="Arial" panose="020B0604020202020204" pitchFamily="34" charset="0"/>
                <a:cs typeface="Arial" panose="020B0604020202020204" pitchFamily="34" charset="0"/>
              </a:rPr>
              <a:t>sanomanvälitymekanismina</a:t>
            </a:r>
            <a:r>
              <a:rPr lang="fi-FI" sz="1800" dirty="0">
                <a:latin typeface="Arial" panose="020B0604020202020204" pitchFamily="34" charset="0"/>
                <a:cs typeface="Arial" panose="020B0604020202020204" pitchFamily="34" charset="0"/>
              </a:rPr>
              <a:t> käyttävien sovellusten pääominaisuudet</a:t>
            </a:r>
            <a:r>
              <a:rPr lang="fi-FI" sz="1800" dirty="0" smtClean="0">
                <a:latin typeface="Arial" panose="020B0604020202020204" pitchFamily="34" charset="0"/>
                <a:cs typeface="Arial" panose="020B0604020202020204" pitchFamily="34" charset="0"/>
              </a:rPr>
              <a:t>:</a:t>
            </a:r>
          </a:p>
          <a:p>
            <a:pPr marL="0" indent="0">
              <a:buNone/>
            </a:pPr>
            <a:endParaRPr lang="fi-FI" sz="1800" dirty="0">
              <a:latin typeface="Arial" panose="020B0604020202020204" pitchFamily="34" charset="0"/>
              <a:cs typeface="Arial" panose="020B0604020202020204" pitchFamily="34" charset="0"/>
            </a:endParaRPr>
          </a:p>
          <a:p>
            <a:pPr lvl="1"/>
            <a:r>
              <a:rPr lang="fi-FI" sz="1400" dirty="0">
                <a:latin typeface="Arial" panose="020B0604020202020204" pitchFamily="34" charset="0"/>
                <a:cs typeface="Arial" panose="020B0604020202020204" pitchFamily="34" charset="0"/>
              </a:rPr>
              <a:t>Sovelluksilla ei ole suoraa </a:t>
            </a:r>
            <a:r>
              <a:rPr lang="fi-FI" sz="1400" dirty="0" err="1">
                <a:latin typeface="Arial" panose="020B0604020202020204" pitchFamily="34" charset="0"/>
                <a:cs typeface="Arial" panose="020B0604020202020204" pitchFamily="34" charset="0"/>
              </a:rPr>
              <a:t>kytketää</a:t>
            </a:r>
            <a:r>
              <a:rPr lang="fi-FI" sz="1400" dirty="0">
                <a:latin typeface="Arial" panose="020B0604020202020204" pitchFamily="34" charset="0"/>
                <a:cs typeface="Arial" panose="020B0604020202020204" pitchFamily="34" charset="0"/>
              </a:rPr>
              <a:t> toisiinsa</a:t>
            </a:r>
          </a:p>
          <a:p>
            <a:pPr lvl="1"/>
            <a:r>
              <a:rPr lang="fi-FI" sz="1400" dirty="0">
                <a:latin typeface="Arial" panose="020B0604020202020204" pitchFamily="34" charset="0"/>
                <a:cs typeface="Arial" panose="020B0604020202020204" pitchFamily="34" charset="0"/>
              </a:rPr>
              <a:t>Sovelluksien välinen </a:t>
            </a:r>
            <a:r>
              <a:rPr lang="fi-FI" sz="1400" dirty="0" err="1">
                <a:latin typeface="Arial" panose="020B0604020202020204" pitchFamily="34" charset="0"/>
                <a:cs typeface="Arial" panose="020B0604020202020204" pitchFamily="34" charset="0"/>
              </a:rPr>
              <a:t>kommunikonti</a:t>
            </a:r>
            <a:r>
              <a:rPr lang="fi-FI" sz="1400" dirty="0">
                <a:latin typeface="Arial" panose="020B0604020202020204" pitchFamily="34" charset="0"/>
                <a:cs typeface="Arial" panose="020B0604020202020204" pitchFamily="34" charset="0"/>
              </a:rPr>
              <a:t> ei ole aikariippuvainen</a:t>
            </a:r>
          </a:p>
          <a:p>
            <a:pPr lvl="1"/>
            <a:r>
              <a:rPr lang="fi-FI" sz="1400" dirty="0">
                <a:latin typeface="Arial" panose="020B0604020202020204" pitchFamily="34" charset="0"/>
                <a:cs typeface="Arial" panose="020B0604020202020204" pitchFamily="34" charset="0"/>
              </a:rPr>
              <a:t>Integrointi voidaan toteuttaa pienillä, toisistaan riippumattomilla ohjelmilla</a:t>
            </a:r>
          </a:p>
          <a:p>
            <a:pPr lvl="1"/>
            <a:r>
              <a:rPr lang="fi-FI" sz="1400" dirty="0">
                <a:latin typeface="Arial" panose="020B0604020202020204" pitchFamily="34" charset="0"/>
                <a:cs typeface="Arial" panose="020B0604020202020204" pitchFamily="34" charset="0"/>
              </a:rPr>
              <a:t>Kommunikointi voidaan käynnistää </a:t>
            </a:r>
            <a:r>
              <a:rPr lang="fi-FI" sz="1400" dirty="0" err="1">
                <a:latin typeface="Arial" panose="020B0604020202020204" pitchFamily="34" charset="0"/>
                <a:cs typeface="Arial" panose="020B0604020202020204" pitchFamily="34" charset="0"/>
              </a:rPr>
              <a:t>eventillä</a:t>
            </a:r>
            <a:endParaRPr lang="fi-FI" sz="1400" dirty="0">
              <a:latin typeface="Arial" panose="020B0604020202020204" pitchFamily="34" charset="0"/>
              <a:cs typeface="Arial" panose="020B0604020202020204" pitchFamily="34" charset="0"/>
            </a:endParaRPr>
          </a:p>
          <a:p>
            <a:pPr lvl="1"/>
            <a:r>
              <a:rPr lang="fi-FI" sz="1400" dirty="0">
                <a:latin typeface="Arial" panose="020B0604020202020204" pitchFamily="34" charset="0"/>
                <a:cs typeface="Arial" panose="020B0604020202020204" pitchFamily="34" charset="0"/>
              </a:rPr>
              <a:t>Sanomille voidaan asettaa prioriteettijärjestys</a:t>
            </a:r>
          </a:p>
          <a:p>
            <a:pPr lvl="1"/>
            <a:r>
              <a:rPr lang="fi-FI" sz="1400" dirty="0">
                <a:latin typeface="Arial" panose="020B0604020202020204" pitchFamily="34" charset="0"/>
                <a:cs typeface="Arial" panose="020B0604020202020204" pitchFamily="34" charset="0"/>
              </a:rPr>
              <a:t>Security</a:t>
            </a:r>
          </a:p>
          <a:p>
            <a:pPr lvl="1"/>
            <a:r>
              <a:rPr lang="fi-FI" sz="1400" dirty="0">
                <a:latin typeface="Arial" panose="020B0604020202020204" pitchFamily="34" charset="0"/>
                <a:cs typeface="Arial" panose="020B0604020202020204" pitchFamily="34" charset="0"/>
              </a:rPr>
              <a:t>Datan eheys</a:t>
            </a:r>
          </a:p>
          <a:p>
            <a:pPr lvl="1"/>
            <a:r>
              <a:rPr lang="fi-FI" sz="1400" dirty="0">
                <a:latin typeface="Arial" panose="020B0604020202020204" pitchFamily="34" charset="0"/>
                <a:cs typeface="Arial" panose="020B0604020202020204" pitchFamily="34" charset="0"/>
              </a:rPr>
              <a:t>Palautus tuki</a:t>
            </a:r>
          </a:p>
          <a:p>
            <a:endParaRPr lang="fi-FI" dirty="0"/>
          </a:p>
        </p:txBody>
      </p:sp>
    </p:spTree>
    <p:extLst>
      <p:ext uri="{BB962C8B-B14F-4D97-AF65-F5344CB8AC3E}">
        <p14:creationId xmlns:p14="http://schemas.microsoft.com/office/powerpoint/2010/main" val="25250581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400" b="1" dirty="0" smtClean="0">
                <a:latin typeface="Arial" panose="020B0604020202020204" pitchFamily="34" charset="0"/>
                <a:cs typeface="Arial" panose="020B0604020202020204" pitchFamily="34" charset="0"/>
              </a:rPr>
              <a:t>Sanoman välityksen pääominaisuudet</a:t>
            </a:r>
            <a:endParaRPr lang="fi-FI" sz="2400" dirty="0"/>
          </a:p>
        </p:txBody>
      </p:sp>
      <p:sp>
        <p:nvSpPr>
          <p:cNvPr id="3" name="Content Placeholder 2"/>
          <p:cNvSpPr>
            <a:spLocks noGrp="1"/>
          </p:cNvSpPr>
          <p:nvPr>
            <p:ph idx="1"/>
          </p:nvPr>
        </p:nvSpPr>
        <p:spPr>
          <a:xfrm>
            <a:off x="467544" y="1268760"/>
            <a:ext cx="8229600" cy="4525963"/>
          </a:xfrm>
        </p:spPr>
        <p:txBody>
          <a:bodyPr>
            <a:normAutofit/>
          </a:bodyPr>
          <a:lstStyle/>
          <a:p>
            <a:r>
              <a:rPr lang="fi-FI" sz="1400" dirty="0">
                <a:latin typeface="Arial" panose="020B0604020202020204" pitchFamily="34" charset="0"/>
                <a:cs typeface="Arial" panose="020B0604020202020204" pitchFamily="34" charset="0"/>
              </a:rPr>
              <a:t>Ei suoraa kytkentää sovelluksilla</a:t>
            </a:r>
          </a:p>
          <a:p>
            <a:r>
              <a:rPr lang="fi-FI" sz="1400" dirty="0">
                <a:latin typeface="Arial" panose="020B0604020202020204" pitchFamily="34" charset="0"/>
                <a:cs typeface="Arial" panose="020B0604020202020204" pitchFamily="34" charset="0"/>
              </a:rPr>
              <a:t>Sanomanvälitys jonottamalla tarkoittaa epäsuoraa sovellusten kommunikointia. Se voidaan toteuttaa jokaisella sovelluksella jotka kommunikoivat toistensa kanssa. Kommunikointi tapahtuu kun sovellus puttaa sanoman jonoon ja toinen sanoma tekee </a:t>
            </a:r>
            <a:r>
              <a:rPr lang="fi-FI" sz="1400" dirty="0" err="1">
                <a:latin typeface="Arial" panose="020B0604020202020204" pitchFamily="34" charset="0"/>
                <a:cs typeface="Arial" panose="020B0604020202020204" pitchFamily="34" charset="0"/>
              </a:rPr>
              <a:t>getin</a:t>
            </a:r>
            <a:r>
              <a:rPr lang="fi-FI" sz="1400" dirty="0">
                <a:latin typeface="Arial" panose="020B0604020202020204" pitchFamily="34" charset="0"/>
                <a:cs typeface="Arial" panose="020B0604020202020204" pitchFamily="34" charset="0"/>
              </a:rPr>
              <a:t> jonoon. </a:t>
            </a:r>
          </a:p>
          <a:p>
            <a:r>
              <a:rPr lang="fi-FI" sz="1400" dirty="0">
                <a:latin typeface="Arial" panose="020B0604020202020204" pitchFamily="34" charset="0"/>
                <a:cs typeface="Arial" panose="020B0604020202020204" pitchFamily="34" charset="0"/>
              </a:rPr>
              <a:t>Sovellus voi </a:t>
            </a:r>
            <a:r>
              <a:rPr lang="fi-FI" sz="1400" dirty="0" err="1">
                <a:latin typeface="Arial" panose="020B0604020202020204" pitchFamily="34" charset="0"/>
                <a:cs typeface="Arial" panose="020B0604020202020204" pitchFamily="34" charset="0"/>
              </a:rPr>
              <a:t>tehdää</a:t>
            </a:r>
            <a:r>
              <a:rPr lang="fi-FI" sz="1400" dirty="0">
                <a:latin typeface="Arial" panose="020B0604020202020204" pitchFamily="34" charset="0"/>
                <a:cs typeface="Arial" panose="020B0604020202020204" pitchFamily="34" charset="0"/>
              </a:rPr>
              <a:t> </a:t>
            </a:r>
            <a:r>
              <a:rPr lang="fi-FI" sz="1400" dirty="0" err="1">
                <a:latin typeface="Arial" panose="020B0604020202020204" pitchFamily="34" charset="0"/>
                <a:cs typeface="Arial" panose="020B0604020202020204" pitchFamily="34" charset="0"/>
              </a:rPr>
              <a:t>getin</a:t>
            </a:r>
            <a:r>
              <a:rPr lang="fi-FI" sz="1400" dirty="0">
                <a:latin typeface="Arial" panose="020B0604020202020204" pitchFamily="34" charset="0"/>
                <a:cs typeface="Arial" panose="020B0604020202020204" pitchFamily="34" charset="0"/>
              </a:rPr>
              <a:t> samaan jonoon johon toinen sovellus on </a:t>
            </a:r>
            <a:r>
              <a:rPr lang="fi-FI" sz="1400" dirty="0" smtClean="0">
                <a:latin typeface="Arial" panose="020B0604020202020204" pitchFamily="34" charset="0"/>
                <a:cs typeface="Arial" panose="020B0604020202020204" pitchFamily="34" charset="0"/>
              </a:rPr>
              <a:t>putannut </a:t>
            </a:r>
            <a:r>
              <a:rPr lang="fi-FI" sz="1400" dirty="0">
                <a:latin typeface="Arial" panose="020B0604020202020204" pitchFamily="34" charset="0"/>
                <a:cs typeface="Arial" panose="020B0604020202020204" pitchFamily="34" charset="0"/>
              </a:rPr>
              <a:t>sanoman. Sanomia lähettävä ja vastaanottava sovellus voivat olla kytkeytyneinä samaan jonomanageriin keskenään tai molemmat omaan jonomanageriinsa. Toinen jonomanagereista voi siis sijaita eri serverissä, tai toisessa yrityksessä.</a:t>
            </a:r>
          </a:p>
          <a:p>
            <a:r>
              <a:rPr lang="fi-FI" sz="1400" dirty="0">
                <a:latin typeface="Arial" panose="020B0604020202020204" pitchFamily="34" charset="0"/>
                <a:cs typeface="Arial" panose="020B0604020202020204" pitchFamily="34" charset="0"/>
              </a:rPr>
              <a:t>Jonoja käyttävien sovellusten välillä ei ole fyysistä kytkentää. Sovellus lähettää sanomia sille määrättyyn jonoon ja toinen sovellus lukee sanomia jonosta joka sille on osoitettu.</a:t>
            </a:r>
          </a:p>
          <a:p>
            <a:endParaRPr lang="fi-FI"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901848"/>
            <a:ext cx="2773045" cy="2945130"/>
          </a:xfrm>
          <a:prstGeom prst="rect">
            <a:avLst/>
          </a:prstGeom>
          <a:noFill/>
          <a:ln>
            <a:noFill/>
          </a:ln>
        </p:spPr>
      </p:pic>
    </p:spTree>
    <p:extLst>
      <p:ext uri="{BB962C8B-B14F-4D97-AF65-F5344CB8AC3E}">
        <p14:creationId xmlns:p14="http://schemas.microsoft.com/office/powerpoint/2010/main" val="6748744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400" b="1" dirty="0" smtClean="0">
                <a:latin typeface="Arial" panose="020B0604020202020204" pitchFamily="34" charset="0"/>
                <a:cs typeface="Arial" panose="020B0604020202020204" pitchFamily="34" charset="0"/>
              </a:rPr>
              <a:t>Sanoman välityksen pääominaisuudet</a:t>
            </a:r>
            <a:endParaRPr lang="fi-FI" sz="2400" dirty="0"/>
          </a:p>
        </p:txBody>
      </p:sp>
      <p:sp>
        <p:nvSpPr>
          <p:cNvPr id="3" name="Content Placeholder 2"/>
          <p:cNvSpPr>
            <a:spLocks noGrp="1"/>
          </p:cNvSpPr>
          <p:nvPr>
            <p:ph idx="1"/>
          </p:nvPr>
        </p:nvSpPr>
        <p:spPr/>
        <p:txBody>
          <a:bodyPr>
            <a:normAutofit/>
          </a:bodyPr>
          <a:lstStyle/>
          <a:p>
            <a:r>
              <a:rPr lang="fi-FI" sz="1200" dirty="0">
                <a:latin typeface="Arial" panose="020B0604020202020204" pitchFamily="34" charset="0"/>
                <a:cs typeface="Arial" panose="020B0604020202020204" pitchFamily="34" charset="0"/>
              </a:rPr>
              <a:t>Sähköposti on esimerkki jonotustekniikkaa käyttävästä järjestelmästä. Yksittäiset sanomat kulkevat verkossa </a:t>
            </a:r>
            <a:r>
              <a:rPr lang="fi-FI" sz="1200" dirty="0" err="1">
                <a:latin typeface="Arial" panose="020B0604020202020204" pitchFamily="34" charset="0"/>
                <a:cs typeface="Arial" panose="020B0604020202020204" pitchFamily="34" charset="0"/>
              </a:rPr>
              <a:t>store-and-forward</a:t>
            </a:r>
            <a:r>
              <a:rPr lang="fi-FI" sz="1200" dirty="0">
                <a:latin typeface="Arial" panose="020B0604020202020204" pitchFamily="34" charset="0"/>
                <a:cs typeface="Arial" panose="020B0604020202020204" pitchFamily="34" charset="0"/>
              </a:rPr>
              <a:t> periaatteella. Jos yhteys lähettävän ja vastaanottavan järjestelmän välillä katoaa, sanomat ovat jonossa kunnes yhteys taas palautuu. Mekanismi joka ohjaa sanomia lähettävän sovelluksen jonosta vastaanottajan jonoon on piilotettu sovelluksilta joten sovellukset ainoastaan kirjoittavat ja lukevat sanomia </a:t>
            </a:r>
            <a:r>
              <a:rPr lang="fi-FI" sz="1200" dirty="0" smtClean="0">
                <a:latin typeface="Arial" panose="020B0604020202020204" pitchFamily="34" charset="0"/>
                <a:cs typeface="Arial" panose="020B0604020202020204" pitchFamily="34" charset="0"/>
              </a:rPr>
              <a:t>jonosta.</a:t>
            </a:r>
          </a:p>
          <a:p>
            <a:endParaRPr lang="fi-FI" sz="1200" dirty="0">
              <a:latin typeface="Arial" panose="020B0604020202020204" pitchFamily="34" charset="0"/>
              <a:cs typeface="Arial" panose="020B0604020202020204" pitchFamily="34" charset="0"/>
            </a:endParaRPr>
          </a:p>
          <a:p>
            <a:r>
              <a:rPr lang="fi-FI" sz="1200" b="1" dirty="0">
                <a:latin typeface="Arial" panose="020B0604020202020204" pitchFamily="34" charset="0"/>
                <a:cs typeface="Arial" panose="020B0604020202020204" pitchFamily="34" charset="0"/>
              </a:rPr>
              <a:t>Aika riippumaton </a:t>
            </a:r>
            <a:r>
              <a:rPr lang="fi-FI" sz="1200" b="1" dirty="0" smtClean="0">
                <a:latin typeface="Arial" panose="020B0604020202020204" pitchFamily="34" charset="0"/>
                <a:cs typeface="Arial" panose="020B0604020202020204" pitchFamily="34" charset="0"/>
              </a:rPr>
              <a:t>kommunikointi</a:t>
            </a:r>
          </a:p>
          <a:p>
            <a:endParaRPr lang="fi-FI" sz="1200" dirty="0">
              <a:latin typeface="Arial" panose="020B0604020202020204" pitchFamily="34" charset="0"/>
              <a:cs typeface="Arial" panose="020B0604020202020204" pitchFamily="34" charset="0"/>
            </a:endParaRPr>
          </a:p>
          <a:p>
            <a:r>
              <a:rPr lang="fi-FI" sz="1200" dirty="0">
                <a:latin typeface="Arial" panose="020B0604020202020204" pitchFamily="34" charset="0"/>
                <a:cs typeface="Arial" panose="020B0604020202020204" pitchFamily="34" charset="0"/>
              </a:rPr>
              <a:t>Sovellukset työskentelevät itsenäisesti. Lähettäjä voi jatkaa sanomien lähettämistä tietämättä onko edellinen sanoma luettu jonosta. Vastaavasti sanoman vastaanottaja voi lähettää vastaussanoman vaikka sanoma tulisikin myöhässä esimerkiksi tietoliikennekatkon takia.  </a:t>
            </a:r>
            <a:endParaRPr lang="fi-FI" sz="1200" dirty="0" smtClean="0">
              <a:latin typeface="Arial" panose="020B0604020202020204" pitchFamily="34" charset="0"/>
              <a:cs typeface="Arial" panose="020B0604020202020204" pitchFamily="34" charset="0"/>
            </a:endParaRPr>
          </a:p>
          <a:p>
            <a:endParaRPr lang="fi-FI" sz="1200" dirty="0">
              <a:latin typeface="Arial" panose="020B0604020202020204" pitchFamily="34" charset="0"/>
              <a:cs typeface="Arial" panose="020B0604020202020204" pitchFamily="34" charset="0"/>
            </a:endParaRPr>
          </a:p>
          <a:p>
            <a:r>
              <a:rPr lang="fi-FI" sz="1200" dirty="0">
                <a:latin typeface="Arial" panose="020B0604020202020204" pitchFamily="34" charset="0"/>
                <a:cs typeface="Arial" panose="020B0604020202020204" pitchFamily="34" charset="0"/>
              </a:rPr>
              <a:t>Sovelluksen täytyy tietää koska sen täytyy lähettää sanoma tai koska vastaanottajan on tarkoitus </a:t>
            </a:r>
            <a:r>
              <a:rPr lang="fi-FI" sz="1200" dirty="0" err="1">
                <a:latin typeface="Arial" panose="020B0604020202020204" pitchFamily="34" charset="0"/>
                <a:cs typeface="Arial" panose="020B0604020202020204" pitchFamily="34" charset="0"/>
              </a:rPr>
              <a:t>vastanottaa</a:t>
            </a:r>
            <a:r>
              <a:rPr lang="fi-FI" sz="1200" dirty="0">
                <a:latin typeface="Arial" panose="020B0604020202020204" pitchFamily="34" charset="0"/>
                <a:cs typeface="Arial" panose="020B0604020202020204" pitchFamily="34" charset="0"/>
              </a:rPr>
              <a:t> sanoma. Sanoma ei katoa. Jonomanageri säilyttää sanoman kunnes vastaanottaja ottaa sanoman vastaan. Sanoma säilyy jonossa kunnes vastaanottava sovellus lukee sanoman  jonosta.  Lähettäjä ja vastaanottaja ovat </a:t>
            </a:r>
            <a:r>
              <a:rPr lang="fi-FI" sz="1200" dirty="0" smtClean="0">
                <a:latin typeface="Arial" panose="020B0604020202020204" pitchFamily="34" charset="0"/>
                <a:cs typeface="Arial" panose="020B0604020202020204" pitchFamily="34" charset="0"/>
              </a:rPr>
              <a:t>piilotettuja </a:t>
            </a:r>
            <a:r>
              <a:rPr lang="fi-FI" sz="1200" dirty="0">
                <a:latin typeface="Arial" panose="020B0604020202020204" pitchFamily="34" charset="0"/>
                <a:cs typeface="Arial" panose="020B0604020202020204" pitchFamily="34" charset="0"/>
              </a:rPr>
              <a:t>toisiltaan. Siinä vaiheessa kun lähettäjä lähettää sanomia, vastaanottajan ei tarvitse olla toiminnassa, vaan se vastaanottaa sanomat siinä vaiheessa kuin kun se käynnistyy.</a:t>
            </a:r>
          </a:p>
          <a:p>
            <a:endParaRPr lang="fi-FI" dirty="0"/>
          </a:p>
        </p:txBody>
      </p:sp>
    </p:spTree>
    <p:extLst>
      <p:ext uri="{BB962C8B-B14F-4D97-AF65-F5344CB8AC3E}">
        <p14:creationId xmlns:p14="http://schemas.microsoft.com/office/powerpoint/2010/main" val="1927527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400" b="1" dirty="0" smtClean="0">
                <a:latin typeface="Arial" panose="020B0604020202020204" pitchFamily="34" charset="0"/>
                <a:cs typeface="Arial" panose="020B0604020202020204" pitchFamily="34" charset="0"/>
              </a:rPr>
              <a:t>Sanoman välityksen pääominaisuudet</a:t>
            </a:r>
            <a:endParaRPr lang="fi-FI" sz="2400" dirty="0"/>
          </a:p>
        </p:txBody>
      </p:sp>
      <p:sp>
        <p:nvSpPr>
          <p:cNvPr id="3" name="Content Placeholder 2"/>
          <p:cNvSpPr>
            <a:spLocks noGrp="1"/>
          </p:cNvSpPr>
          <p:nvPr>
            <p:ph idx="1"/>
          </p:nvPr>
        </p:nvSpPr>
        <p:spPr/>
        <p:txBody>
          <a:bodyPr>
            <a:normAutofit/>
          </a:bodyPr>
          <a:lstStyle/>
          <a:p>
            <a:pPr marL="0" indent="0">
              <a:buNone/>
            </a:pPr>
            <a:r>
              <a:rPr lang="en-US" sz="1400" b="1" dirty="0" err="1" smtClean="0">
                <a:latin typeface="Arial" panose="020B0604020202020204" pitchFamily="34" charset="0"/>
                <a:cs typeface="Arial" panose="020B0604020202020204" pitchFamily="34" charset="0"/>
              </a:rPr>
              <a:t>Pienet</a:t>
            </a:r>
            <a:r>
              <a:rPr lang="en-US" sz="1400" b="1" dirty="0" smtClean="0">
                <a:latin typeface="Arial" panose="020B0604020202020204" pitchFamily="34" charset="0"/>
                <a:cs typeface="Arial" panose="020B0604020202020204" pitchFamily="34" charset="0"/>
              </a:rPr>
              <a:t> </a:t>
            </a:r>
            <a:r>
              <a:rPr lang="en-US" sz="1400" b="1" dirty="0" err="1" smtClean="0">
                <a:latin typeface="Arial" panose="020B0604020202020204" pitchFamily="34" charset="0"/>
                <a:cs typeface="Arial" panose="020B0604020202020204" pitchFamily="34" charset="0"/>
              </a:rPr>
              <a:t>ohjelmat</a:t>
            </a:r>
            <a:endParaRPr lang="en-US" sz="1400" b="1" dirty="0" smtClean="0">
              <a:latin typeface="Arial" panose="020B0604020202020204" pitchFamily="34" charset="0"/>
              <a:cs typeface="Arial" panose="020B0604020202020204" pitchFamily="34" charset="0"/>
            </a:endParaRPr>
          </a:p>
          <a:p>
            <a:pPr marL="0" indent="0">
              <a:buNone/>
            </a:pPr>
            <a:endParaRPr lang="fi-FI" sz="1400" dirty="0">
              <a:latin typeface="Arial" panose="020B0604020202020204" pitchFamily="34" charset="0"/>
              <a:cs typeface="Arial" panose="020B0604020202020204" pitchFamily="34" charset="0"/>
            </a:endParaRPr>
          </a:p>
          <a:p>
            <a:r>
              <a:rPr lang="fi-FI" sz="1400" dirty="0">
                <a:latin typeface="Arial" panose="020B0604020202020204" pitchFamily="34" charset="0"/>
                <a:cs typeface="Arial" panose="020B0604020202020204" pitchFamily="34" charset="0"/>
              </a:rPr>
              <a:t>Jonottaminen sallii pienten ohjelmien käytön. Sen sijaan että käytetään suurta ohjelmaa joka huolehtii koko </a:t>
            </a:r>
            <a:r>
              <a:rPr lang="fi-FI" sz="1400" dirty="0" err="1">
                <a:latin typeface="Arial" panose="020B0604020202020204" pitchFamily="34" charset="0"/>
                <a:cs typeface="Arial" panose="020B0604020202020204" pitchFamily="34" charset="0"/>
              </a:rPr>
              <a:t>transactionista</a:t>
            </a:r>
            <a:r>
              <a:rPr lang="fi-FI" sz="1400" dirty="0">
                <a:latin typeface="Arial" panose="020B0604020202020204" pitchFamily="34" charset="0"/>
                <a:cs typeface="Arial" panose="020B0604020202020204" pitchFamily="34" charset="0"/>
              </a:rPr>
              <a:t>, jonottamis-tekniikassa sanomanvälitys voidaan jakaa pienille ohjelmille. Pyyntöohjelma lähettää sanoman jokaiselle itsenäiselle ohjelmalle ja </a:t>
            </a:r>
            <a:r>
              <a:rPr lang="fi-FI" sz="1400" dirty="0" err="1">
                <a:latin typeface="Arial" panose="020B0604020202020204" pitchFamily="34" charset="0"/>
                <a:cs typeface="Arial" panose="020B0604020202020204" pitchFamily="34" charset="0"/>
              </a:rPr>
              <a:t>pyyytää</a:t>
            </a:r>
            <a:r>
              <a:rPr lang="fi-FI" sz="1400" dirty="0">
                <a:latin typeface="Arial" panose="020B0604020202020204" pitchFamily="34" charset="0"/>
                <a:cs typeface="Arial" panose="020B0604020202020204" pitchFamily="34" charset="0"/>
              </a:rPr>
              <a:t> ohjelmia toteuttamaan tehtävänsä. Kun jokainen sovellun on tehnyt osuutensa, tulos lähetetään takaisin yhtenä tai useampana sanomana.</a:t>
            </a:r>
          </a:p>
          <a:p>
            <a:pPr marL="0" indent="0">
              <a:buNone/>
            </a:pPr>
            <a:r>
              <a:rPr lang="fi-FI" sz="1400" b="1" dirty="0">
                <a:latin typeface="Arial" panose="020B0604020202020204" pitchFamily="34" charset="0"/>
                <a:cs typeface="Arial" panose="020B0604020202020204" pitchFamily="34" charset="0"/>
              </a:rPr>
              <a:t> </a:t>
            </a:r>
            <a:endParaRPr lang="fi-FI" sz="1400" dirty="0">
              <a:latin typeface="Arial" panose="020B0604020202020204" pitchFamily="34" charset="0"/>
              <a:cs typeface="Arial" panose="020B0604020202020204" pitchFamily="34" charset="0"/>
            </a:endParaRPr>
          </a:p>
          <a:p>
            <a:pPr marL="0" indent="0">
              <a:buNone/>
            </a:pPr>
            <a:r>
              <a:rPr lang="fi-FI" sz="1400" b="1" dirty="0" err="1" smtClean="0">
                <a:latin typeface="Arial" panose="020B0604020202020204" pitchFamily="34" charset="0"/>
                <a:cs typeface="Arial" panose="020B0604020202020204" pitchFamily="34" charset="0"/>
              </a:rPr>
              <a:t>Triggeröinti</a:t>
            </a:r>
            <a:endParaRPr lang="fi-FI" sz="1400" b="1" dirty="0" smtClean="0">
              <a:latin typeface="Arial" panose="020B0604020202020204" pitchFamily="34" charset="0"/>
              <a:cs typeface="Arial" panose="020B0604020202020204" pitchFamily="34" charset="0"/>
            </a:endParaRPr>
          </a:p>
          <a:p>
            <a:pPr marL="0" indent="0">
              <a:buNone/>
            </a:pPr>
            <a:endParaRPr lang="fi-FI" sz="1400" dirty="0">
              <a:latin typeface="Arial" panose="020B0604020202020204" pitchFamily="34" charset="0"/>
              <a:cs typeface="Arial" panose="020B0604020202020204" pitchFamily="34" charset="0"/>
            </a:endParaRPr>
          </a:p>
          <a:p>
            <a:r>
              <a:rPr lang="fi-FI" sz="1400" dirty="0">
                <a:latin typeface="Arial" panose="020B0604020202020204" pitchFamily="34" charset="0"/>
                <a:cs typeface="Arial" panose="020B0604020202020204" pitchFamily="34" charset="0"/>
              </a:rPr>
              <a:t>Sanoman saapuessa jonoon, se voi startata sovelluksen </a:t>
            </a:r>
            <a:r>
              <a:rPr lang="fi-FI" sz="1400" dirty="0" err="1">
                <a:latin typeface="Arial" panose="020B0604020202020204" pitchFamily="34" charset="0"/>
                <a:cs typeface="Arial" panose="020B0604020202020204" pitchFamily="34" charset="0"/>
              </a:rPr>
              <a:t>trigger</a:t>
            </a:r>
            <a:r>
              <a:rPr lang="fi-FI" sz="1400" dirty="0">
                <a:latin typeface="Arial" panose="020B0604020202020204" pitchFamily="34" charset="0"/>
                <a:cs typeface="Arial" panose="020B0604020202020204" pitchFamily="34" charset="0"/>
              </a:rPr>
              <a:t> ominaisuuden avulla. Kun sovellus on lukenut kaikki sanomat jonosta, se voidaan sammuttaa esimerkiksi </a:t>
            </a:r>
            <a:r>
              <a:rPr lang="fi-FI" sz="1400" dirty="0" err="1">
                <a:latin typeface="Arial" panose="020B0604020202020204" pitchFamily="34" charset="0"/>
                <a:cs typeface="Arial" panose="020B0604020202020204" pitchFamily="34" charset="0"/>
              </a:rPr>
              <a:t>Wait-parametrin</a:t>
            </a:r>
            <a:r>
              <a:rPr lang="fi-FI" sz="1400" dirty="0">
                <a:latin typeface="Arial" panose="020B0604020202020204" pitchFamily="34" charset="0"/>
                <a:cs typeface="Arial" panose="020B0604020202020204" pitchFamily="34" charset="0"/>
              </a:rPr>
              <a:t> avulla.</a:t>
            </a:r>
          </a:p>
          <a:p>
            <a:endParaRPr lang="fi-FI" sz="2400" dirty="0"/>
          </a:p>
        </p:txBody>
      </p:sp>
    </p:spTree>
    <p:extLst>
      <p:ext uri="{BB962C8B-B14F-4D97-AF65-F5344CB8AC3E}">
        <p14:creationId xmlns:p14="http://schemas.microsoft.com/office/powerpoint/2010/main" val="162906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400" b="1" dirty="0" smtClean="0">
                <a:latin typeface="Arial" panose="020B0604020202020204" pitchFamily="34" charset="0"/>
                <a:cs typeface="Arial" panose="020B0604020202020204" pitchFamily="34" charset="0"/>
              </a:rPr>
              <a:t>Sanoman välityksen pääominaisuudet</a:t>
            </a:r>
            <a:endParaRPr lang="fi-FI" sz="2400" dirty="0"/>
          </a:p>
        </p:txBody>
      </p:sp>
      <p:sp>
        <p:nvSpPr>
          <p:cNvPr id="3" name="Content Placeholder 2"/>
          <p:cNvSpPr>
            <a:spLocks noGrp="1"/>
          </p:cNvSpPr>
          <p:nvPr>
            <p:ph idx="1"/>
          </p:nvPr>
        </p:nvSpPr>
        <p:spPr/>
        <p:txBody>
          <a:bodyPr>
            <a:normAutofit lnSpcReduction="10000"/>
          </a:bodyPr>
          <a:lstStyle/>
          <a:p>
            <a:pPr marL="0" indent="0">
              <a:buNone/>
            </a:pPr>
            <a:r>
              <a:rPr lang="fi-FI" sz="1500" b="1" dirty="0">
                <a:latin typeface="Arial" panose="020B0604020202020204" pitchFamily="34" charset="0"/>
                <a:cs typeface="Arial" panose="020B0604020202020204" pitchFamily="34" charset="0"/>
              </a:rPr>
              <a:t>Tapahtumapohjainen </a:t>
            </a:r>
            <a:r>
              <a:rPr lang="fi-FI" sz="1500" b="1" dirty="0" smtClean="0">
                <a:latin typeface="Arial" panose="020B0604020202020204" pitchFamily="34" charset="0"/>
                <a:cs typeface="Arial" panose="020B0604020202020204" pitchFamily="34" charset="0"/>
              </a:rPr>
              <a:t>sanomankäsittely</a:t>
            </a:r>
          </a:p>
          <a:p>
            <a:pPr marL="0" indent="0">
              <a:buNone/>
            </a:pPr>
            <a:endParaRPr lang="fi-FI" sz="1500" dirty="0">
              <a:latin typeface="Arial" panose="020B0604020202020204" pitchFamily="34" charset="0"/>
              <a:cs typeface="Arial" panose="020B0604020202020204" pitchFamily="34" charset="0"/>
            </a:endParaRPr>
          </a:p>
          <a:p>
            <a:r>
              <a:rPr lang="fi-FI" sz="1500" dirty="0">
                <a:latin typeface="Arial" panose="020B0604020202020204" pitchFamily="34" charset="0"/>
                <a:cs typeface="Arial" panose="020B0604020202020204" pitchFamily="34" charset="0"/>
              </a:rPr>
              <a:t>Sovellus voidaan käynnistää jonon tilanteen mukaan. Esimerkiksi sanomia lukeva sovellus voidaan käynnistää heti kun ensimmäinen sanoma saapuu jonoon, tai vaihtoehtoisesti silloin kun kymmenen sanomaa ylittää tietyn prioriteetin tai kun kymmenes sanoma on jonossa. </a:t>
            </a:r>
          </a:p>
          <a:p>
            <a:endParaRPr lang="en-US" sz="1500" b="1" dirty="0" smtClean="0">
              <a:latin typeface="Arial" panose="020B0604020202020204" pitchFamily="34" charset="0"/>
              <a:cs typeface="Arial" panose="020B0604020202020204" pitchFamily="34" charset="0"/>
            </a:endParaRPr>
          </a:p>
          <a:p>
            <a:pPr marL="0" indent="0">
              <a:buNone/>
            </a:pPr>
            <a:r>
              <a:rPr lang="en-US" sz="1500" b="1" dirty="0" smtClean="0">
                <a:latin typeface="Arial" panose="020B0604020202020204" pitchFamily="34" charset="0"/>
                <a:cs typeface="Arial" panose="020B0604020202020204" pitchFamily="34" charset="0"/>
              </a:rPr>
              <a:t>Message priority</a:t>
            </a:r>
          </a:p>
          <a:p>
            <a:pPr marL="0" indent="0">
              <a:buNone/>
            </a:pPr>
            <a:endParaRPr lang="fi-FI" sz="1500" dirty="0">
              <a:latin typeface="Arial" panose="020B0604020202020204" pitchFamily="34" charset="0"/>
              <a:cs typeface="Arial" panose="020B0604020202020204" pitchFamily="34" charset="0"/>
            </a:endParaRPr>
          </a:p>
          <a:p>
            <a:r>
              <a:rPr lang="fi-FI" sz="1500" dirty="0">
                <a:latin typeface="Arial" panose="020B0604020202020204" pitchFamily="34" charset="0"/>
                <a:cs typeface="Arial" panose="020B0604020202020204" pitchFamily="34" charset="0"/>
              </a:rPr>
              <a:t>Sanomalle voidaan asettaa prioriteetti. Prioriteetti määrittelee sanoman sijainnin jonossa. Sanomat luetaan jonosta siinä järjestyksessä kun ne jonossa sijaitsevat, tai prioriteettijärjestyksessä</a:t>
            </a:r>
            <a:r>
              <a:rPr lang="fi-FI" sz="1500" dirty="0" smtClean="0">
                <a:latin typeface="Arial" panose="020B0604020202020204" pitchFamily="34" charset="0"/>
                <a:cs typeface="Arial" panose="020B0604020202020204" pitchFamily="34" charset="0"/>
              </a:rPr>
              <a:t>.</a:t>
            </a:r>
          </a:p>
          <a:p>
            <a:pPr marL="0" indent="0">
              <a:buNone/>
            </a:pPr>
            <a:endParaRPr lang="fi-FI" sz="1500" dirty="0">
              <a:latin typeface="Arial" panose="020B0604020202020204" pitchFamily="34" charset="0"/>
              <a:cs typeface="Arial" panose="020B0604020202020204" pitchFamily="34" charset="0"/>
            </a:endParaRPr>
          </a:p>
          <a:p>
            <a:pPr marL="0" indent="0">
              <a:buNone/>
            </a:pPr>
            <a:r>
              <a:rPr lang="fi-FI" sz="1500" b="1" dirty="0" smtClean="0">
                <a:latin typeface="Arial" panose="020B0604020202020204" pitchFamily="34" charset="0"/>
                <a:cs typeface="Arial" panose="020B0604020202020204" pitchFamily="34" charset="0"/>
              </a:rPr>
              <a:t>Security</a:t>
            </a:r>
          </a:p>
          <a:p>
            <a:pPr marL="0" indent="0">
              <a:buNone/>
            </a:pPr>
            <a:endParaRPr lang="fi-FI" sz="1500" dirty="0">
              <a:latin typeface="Arial" panose="020B0604020202020204" pitchFamily="34" charset="0"/>
              <a:cs typeface="Arial" panose="020B0604020202020204" pitchFamily="34" charset="0"/>
            </a:endParaRPr>
          </a:p>
          <a:p>
            <a:r>
              <a:rPr lang="fi-FI" sz="1500" dirty="0">
                <a:latin typeface="Arial" panose="020B0604020202020204" pitchFamily="34" charset="0"/>
                <a:cs typeface="Arial" panose="020B0604020202020204" pitchFamily="34" charset="0"/>
              </a:rPr>
              <a:t>Tietoturvatoimenpiteet kuten sovellusten </a:t>
            </a:r>
            <a:r>
              <a:rPr lang="fi-FI" sz="1500" dirty="0" err="1">
                <a:latin typeface="Arial" panose="020B0604020202020204" pitchFamily="34" charset="0"/>
                <a:cs typeface="Arial" panose="020B0604020202020204" pitchFamily="34" charset="0"/>
              </a:rPr>
              <a:t>autentikonti</a:t>
            </a:r>
            <a:r>
              <a:rPr lang="fi-FI" sz="1500" dirty="0">
                <a:latin typeface="Arial" panose="020B0604020202020204" pitchFamily="34" charset="0"/>
                <a:cs typeface="Arial" panose="020B0604020202020204" pitchFamily="34" charset="0"/>
              </a:rPr>
              <a:t> tehdään sovellusten käyttäessä jonomanagerin objekteja kuten jonoja. Sanoma voidaan välittää salattuna jonomanagereiden välillä.</a:t>
            </a:r>
          </a:p>
          <a:p>
            <a:endParaRPr lang="fi-FI" dirty="0"/>
          </a:p>
        </p:txBody>
      </p:sp>
    </p:spTree>
    <p:extLst>
      <p:ext uri="{BB962C8B-B14F-4D97-AF65-F5344CB8AC3E}">
        <p14:creationId xmlns:p14="http://schemas.microsoft.com/office/powerpoint/2010/main" val="4180097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err="1" smtClean="0"/>
              <a:t>Sanomanvälitys</a:t>
            </a:r>
            <a:r>
              <a:rPr lang="en-US" b="1" dirty="0" smtClean="0"/>
              <a:t> </a:t>
            </a:r>
            <a:r>
              <a:rPr lang="fi-FI" dirty="0" smtClean="0"/>
              <a:t/>
            </a:r>
            <a:br>
              <a:rPr lang="fi-FI" dirty="0" smtClean="0"/>
            </a:br>
            <a:r>
              <a:rPr lang="fi-FI" dirty="0"/>
              <a:t/>
            </a:r>
            <a:br>
              <a:rPr lang="fi-FI" dirty="0"/>
            </a:br>
            <a:endParaRPr lang="fi-FI" dirty="0"/>
          </a:p>
        </p:txBody>
      </p:sp>
      <p:sp>
        <p:nvSpPr>
          <p:cNvPr id="3" name="Content Placeholder 2"/>
          <p:cNvSpPr>
            <a:spLocks noGrp="1"/>
          </p:cNvSpPr>
          <p:nvPr>
            <p:ph idx="1"/>
          </p:nvPr>
        </p:nvSpPr>
        <p:spPr>
          <a:xfrm>
            <a:off x="467544" y="1196752"/>
            <a:ext cx="8229600" cy="4525963"/>
          </a:xfrm>
        </p:spPr>
        <p:txBody>
          <a:bodyPr>
            <a:normAutofit/>
          </a:bodyPr>
          <a:lstStyle/>
          <a:p>
            <a:pPr marL="457200" lvl="1" indent="0">
              <a:buNone/>
            </a:pPr>
            <a:r>
              <a:rPr lang="fi-FI" sz="1200" b="1" dirty="0" smtClean="0">
                <a:latin typeface="Arial" panose="020B0604020202020204" pitchFamily="34" charset="0"/>
                <a:cs typeface="Arial" panose="020B0604020202020204" pitchFamily="34" charset="0"/>
              </a:rPr>
              <a:t>	Asynkronista </a:t>
            </a:r>
            <a:r>
              <a:rPr lang="fi-FI" sz="1200" b="1" dirty="0">
                <a:latin typeface="Arial" panose="020B0604020202020204" pitchFamily="34" charset="0"/>
                <a:cs typeface="Arial" panose="020B0604020202020204" pitchFamily="34" charset="0"/>
              </a:rPr>
              <a:t>sanomanvälitystä voidaan käyttää usealla eri </a:t>
            </a:r>
            <a:r>
              <a:rPr lang="fi-FI" sz="1200" b="1" dirty="0" smtClean="0">
                <a:latin typeface="Arial" panose="020B0604020202020204" pitchFamily="34" charset="0"/>
                <a:cs typeface="Arial" panose="020B0604020202020204" pitchFamily="34" charset="0"/>
              </a:rPr>
              <a:t>tavalla</a:t>
            </a:r>
            <a:r>
              <a:rPr lang="fi-FI" sz="1200" b="1" dirty="0" smtClean="0">
                <a:latin typeface="Arial" panose="020B0604020202020204" pitchFamily="34" charset="0"/>
                <a:cs typeface="Arial" panose="020B0604020202020204" pitchFamily="34" charset="0"/>
              </a:rPr>
              <a:t>:</a:t>
            </a:r>
          </a:p>
          <a:p>
            <a:pPr marL="457200" lvl="1" indent="0">
              <a:buNone/>
            </a:pPr>
            <a:endParaRPr lang="fi-FI" sz="1200" dirty="0" smtClean="0">
              <a:latin typeface="Arial" panose="020B0604020202020204" pitchFamily="34" charset="0"/>
              <a:cs typeface="Arial" panose="020B0604020202020204" pitchFamily="34" charset="0"/>
            </a:endParaRPr>
          </a:p>
          <a:p>
            <a:pPr lvl="1"/>
            <a:r>
              <a:rPr lang="fi-FI" sz="1200" dirty="0" smtClean="0">
                <a:latin typeface="Arial" panose="020B0604020202020204" pitchFamily="34" charset="0"/>
                <a:cs typeface="Arial" panose="020B0604020202020204" pitchFamily="34" charset="0"/>
              </a:rPr>
              <a:t>Sanomia </a:t>
            </a:r>
            <a:r>
              <a:rPr lang="fi-FI" sz="1200" dirty="0">
                <a:latin typeface="Arial" panose="020B0604020202020204" pitchFamily="34" charset="0"/>
                <a:cs typeface="Arial" panose="020B0604020202020204" pitchFamily="34" charset="0"/>
              </a:rPr>
              <a:t>voidaan kerätä talteen ja lähettää tai lukea ne esimerkiksi kerran vuorokaudessa periaatteella. </a:t>
            </a:r>
            <a:endParaRPr lang="fi-FI" sz="1200" dirty="0" smtClean="0">
              <a:latin typeface="Arial" panose="020B0604020202020204" pitchFamily="34" charset="0"/>
              <a:cs typeface="Arial" panose="020B0604020202020204" pitchFamily="34" charset="0"/>
            </a:endParaRPr>
          </a:p>
          <a:p>
            <a:pPr lvl="1"/>
            <a:r>
              <a:rPr lang="fi-FI" sz="1200" dirty="0" smtClean="0">
                <a:latin typeface="Arial" panose="020B0604020202020204" pitchFamily="34" charset="0"/>
                <a:cs typeface="Arial" panose="020B0604020202020204" pitchFamily="34" charset="0"/>
              </a:rPr>
              <a:t>Sanoma </a:t>
            </a:r>
            <a:r>
              <a:rPr lang="fi-FI" sz="1200" dirty="0">
                <a:latin typeface="Arial" panose="020B0604020202020204" pitchFamily="34" charset="0"/>
                <a:cs typeface="Arial" panose="020B0604020202020204" pitchFamily="34" charset="0"/>
              </a:rPr>
              <a:t>voidaan lähettää heti ja vastaanottaja prosessoi sanoman välittömästi saatuaan sanoman. </a:t>
            </a:r>
            <a:endParaRPr lang="fi-FI" sz="1200" dirty="0" smtClean="0">
              <a:latin typeface="Arial" panose="020B0604020202020204" pitchFamily="34" charset="0"/>
              <a:cs typeface="Arial" panose="020B0604020202020204" pitchFamily="34" charset="0"/>
            </a:endParaRPr>
          </a:p>
          <a:p>
            <a:endParaRPr lang="fi-FI" sz="1200" dirty="0">
              <a:latin typeface="Arial" panose="020B0604020202020204" pitchFamily="34" charset="0"/>
              <a:cs typeface="Arial" panose="020B0604020202020204" pitchFamily="34" charset="0"/>
            </a:endParaRPr>
          </a:p>
          <a:p>
            <a:endParaRPr lang="fi-FI" sz="1200" dirty="0">
              <a:latin typeface="Arial" panose="020B0604020202020204" pitchFamily="34" charset="0"/>
              <a:cs typeface="Arial" panose="020B0604020202020204" pitchFamily="34" charset="0"/>
            </a:endParaRPr>
          </a:p>
          <a:p>
            <a:pPr marL="0" indent="0">
              <a:buNone/>
            </a:pPr>
            <a:r>
              <a:rPr lang="fi-FI" sz="1200" b="1" dirty="0">
                <a:latin typeface="Arial" panose="020B0604020202020204" pitchFamily="34" charset="0"/>
                <a:cs typeface="Arial" panose="020B0604020202020204" pitchFamily="34" charset="0"/>
              </a:rPr>
              <a:t>	</a:t>
            </a:r>
            <a:r>
              <a:rPr lang="fi-FI" sz="1200" b="1" dirty="0" smtClean="0">
                <a:latin typeface="Arial" panose="020B0604020202020204" pitchFamily="34" charset="0"/>
                <a:cs typeface="Arial" panose="020B0604020202020204" pitchFamily="34" charset="0"/>
              </a:rPr>
              <a:t>Yksinkertaistaminen</a:t>
            </a:r>
          </a:p>
          <a:p>
            <a:pPr marL="0" indent="0">
              <a:buNone/>
            </a:pPr>
            <a:endParaRPr lang="fi-FI" sz="1200" dirty="0">
              <a:latin typeface="Arial" panose="020B0604020202020204" pitchFamily="34" charset="0"/>
              <a:cs typeface="Arial" panose="020B0604020202020204" pitchFamily="34" charset="0"/>
            </a:endParaRPr>
          </a:p>
          <a:p>
            <a:pPr lvl="1"/>
            <a:r>
              <a:rPr lang="fi-FI" sz="1200" dirty="0" smtClean="0">
                <a:latin typeface="Arial" panose="020B0604020202020204" pitchFamily="34" charset="0"/>
                <a:cs typeface="Arial" panose="020B0604020202020204" pitchFamily="34" charset="0"/>
              </a:rPr>
              <a:t>Poistaa </a:t>
            </a:r>
            <a:r>
              <a:rPr lang="fi-FI" sz="1200" dirty="0" smtClean="0">
                <a:latin typeface="Arial" panose="020B0604020202020204" pitchFamily="34" charset="0"/>
                <a:cs typeface="Arial" panose="020B0604020202020204" pitchFamily="34" charset="0"/>
              </a:rPr>
              <a:t>monimutkaisuuden </a:t>
            </a:r>
            <a:r>
              <a:rPr lang="fi-FI" sz="1200" dirty="0">
                <a:latin typeface="Arial" panose="020B0604020202020204" pitchFamily="34" charset="0"/>
                <a:cs typeface="Arial" panose="020B0604020202020204" pitchFamily="34" charset="0"/>
              </a:rPr>
              <a:t>sovelluskoodista. </a:t>
            </a:r>
            <a:endParaRPr lang="fi-FI" sz="1200" dirty="0" smtClean="0">
              <a:latin typeface="Arial" panose="020B0604020202020204" pitchFamily="34" charset="0"/>
              <a:cs typeface="Arial" panose="020B0604020202020204" pitchFamily="34" charset="0"/>
            </a:endParaRPr>
          </a:p>
          <a:p>
            <a:pPr lvl="1"/>
            <a:r>
              <a:rPr lang="fi-FI" sz="1200" dirty="0" smtClean="0">
                <a:latin typeface="Arial" panose="020B0604020202020204" pitchFamily="34" charset="0"/>
                <a:cs typeface="Arial" panose="020B0604020202020204" pitchFamily="34" charset="0"/>
              </a:rPr>
              <a:t>Sanomanvälityksessä </a:t>
            </a:r>
            <a:r>
              <a:rPr lang="fi-FI" sz="1200" dirty="0" err="1" smtClean="0">
                <a:latin typeface="Arial" panose="020B0604020202020204" pitchFamily="34" charset="0"/>
                <a:cs typeface="Arial" panose="020B0604020202020204" pitchFamily="34" charset="0"/>
              </a:rPr>
              <a:t>middleware</a:t>
            </a:r>
            <a:r>
              <a:rPr lang="fi-FI" sz="1200" dirty="0" smtClean="0">
                <a:latin typeface="Arial" panose="020B0604020202020204" pitchFamily="34" charset="0"/>
                <a:cs typeface="Arial" panose="020B0604020202020204" pitchFamily="34" charset="0"/>
              </a:rPr>
              <a:t> - tuote</a:t>
            </a:r>
            <a:r>
              <a:rPr lang="fi-FI" sz="1200" dirty="0">
                <a:latin typeface="Arial" panose="020B0604020202020204" pitchFamily="34" charset="0"/>
                <a:cs typeface="Arial" panose="020B0604020202020204" pitchFamily="34" charset="0"/>
              </a:rPr>
              <a:t>, kuten esimerkiksi sanoman </a:t>
            </a:r>
            <a:r>
              <a:rPr lang="fi-FI" sz="1200" dirty="0" smtClean="0">
                <a:latin typeface="Arial" panose="020B0604020202020204" pitchFamily="34" charset="0"/>
                <a:cs typeface="Arial" panose="020B0604020202020204" pitchFamily="34" charset="0"/>
              </a:rPr>
              <a:t>toimittaja, </a:t>
            </a:r>
            <a:r>
              <a:rPr lang="fi-FI" sz="1200" dirty="0">
                <a:latin typeface="Arial" panose="020B0604020202020204" pitchFamily="34" charset="0"/>
                <a:cs typeface="Arial" panose="020B0604020202020204" pitchFamily="34" charset="0"/>
              </a:rPr>
              <a:t>huolehtii sanoman perillemenosta. </a:t>
            </a:r>
            <a:endParaRPr lang="fi-FI" sz="1200" dirty="0" smtClean="0">
              <a:latin typeface="Arial" panose="020B0604020202020204" pitchFamily="34" charset="0"/>
              <a:cs typeface="Arial" panose="020B0604020202020204" pitchFamily="34" charset="0"/>
            </a:endParaRPr>
          </a:p>
          <a:p>
            <a:pPr lvl="1"/>
            <a:r>
              <a:rPr lang="fi-FI" sz="1200" dirty="0" smtClean="0">
                <a:latin typeface="Arial" panose="020B0604020202020204" pitchFamily="34" charset="0"/>
                <a:cs typeface="Arial" panose="020B0604020202020204" pitchFamily="34" charset="0"/>
              </a:rPr>
              <a:t>Kehittäjän </a:t>
            </a:r>
            <a:r>
              <a:rPr lang="fi-FI" sz="1200" dirty="0">
                <a:latin typeface="Arial" panose="020B0604020202020204" pitchFamily="34" charset="0"/>
                <a:cs typeface="Arial" panose="020B0604020202020204" pitchFamily="34" charset="0"/>
              </a:rPr>
              <a:t>ei tarvitse huolehtia sanoman perillemenosta jos sanoma on liiketoiminnan vaatimusten mukainen.</a:t>
            </a:r>
          </a:p>
          <a:p>
            <a:endParaRPr lang="fi-FI"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3" y="3933056"/>
            <a:ext cx="340042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13172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400" b="1" dirty="0" smtClean="0">
                <a:latin typeface="Arial" panose="020B0604020202020204" pitchFamily="34" charset="0"/>
                <a:cs typeface="Arial" panose="020B0604020202020204" pitchFamily="34" charset="0"/>
              </a:rPr>
              <a:t>Sanoman välityksen pääominaisuudet</a:t>
            </a:r>
            <a:endParaRPr lang="fi-FI" sz="2400" dirty="0"/>
          </a:p>
        </p:txBody>
      </p:sp>
      <p:sp>
        <p:nvSpPr>
          <p:cNvPr id="3" name="Content Placeholder 2"/>
          <p:cNvSpPr>
            <a:spLocks noGrp="1"/>
          </p:cNvSpPr>
          <p:nvPr>
            <p:ph idx="1"/>
          </p:nvPr>
        </p:nvSpPr>
        <p:spPr/>
        <p:txBody>
          <a:bodyPr>
            <a:normAutofit/>
          </a:bodyPr>
          <a:lstStyle/>
          <a:p>
            <a:pPr marL="0" indent="0">
              <a:buNone/>
            </a:pPr>
            <a:r>
              <a:rPr lang="fi-FI" sz="1400" b="1" dirty="0">
                <a:latin typeface="Arial" panose="020B0604020202020204" pitchFamily="34" charset="0"/>
                <a:cs typeface="Arial" panose="020B0604020202020204" pitchFamily="34" charset="0"/>
              </a:rPr>
              <a:t>Datan </a:t>
            </a:r>
            <a:r>
              <a:rPr lang="fi-FI" sz="1400" b="1" dirty="0" smtClean="0">
                <a:latin typeface="Arial" panose="020B0604020202020204" pitchFamily="34" charset="0"/>
                <a:cs typeface="Arial" panose="020B0604020202020204" pitchFamily="34" charset="0"/>
              </a:rPr>
              <a:t>eheys</a:t>
            </a:r>
          </a:p>
          <a:p>
            <a:pPr marL="0" indent="0">
              <a:buNone/>
            </a:pPr>
            <a:endParaRPr lang="fi-FI" sz="1400" dirty="0">
              <a:latin typeface="Arial" panose="020B0604020202020204" pitchFamily="34" charset="0"/>
              <a:cs typeface="Arial" panose="020B0604020202020204" pitchFamily="34" charset="0"/>
            </a:endParaRPr>
          </a:p>
          <a:p>
            <a:r>
              <a:rPr lang="fi-FI" sz="1400" dirty="0">
                <a:latin typeface="Arial" panose="020B0604020202020204" pitchFamily="34" charset="0"/>
                <a:cs typeface="Arial" panose="020B0604020202020204" pitchFamily="34" charset="0"/>
              </a:rPr>
              <a:t>Datan eheys taataan ominaisuudella </a:t>
            </a:r>
            <a:r>
              <a:rPr lang="fi-FI" sz="1400" dirty="0" err="1">
                <a:latin typeface="Arial" panose="020B0604020202020204" pitchFamily="34" charset="0"/>
                <a:cs typeface="Arial" panose="020B0604020202020204" pitchFamily="34" charset="0"/>
              </a:rPr>
              <a:t>units</a:t>
            </a:r>
            <a:r>
              <a:rPr lang="fi-FI" sz="1400" dirty="0">
                <a:latin typeface="Arial" panose="020B0604020202020204" pitchFamily="34" charset="0"/>
                <a:cs typeface="Arial" panose="020B0604020202020204" pitchFamily="34" charset="0"/>
              </a:rPr>
              <a:t> of </a:t>
            </a:r>
            <a:r>
              <a:rPr lang="fi-FI" sz="1400" dirty="0" err="1">
                <a:latin typeface="Arial" panose="020B0604020202020204" pitchFamily="34" charset="0"/>
                <a:cs typeface="Arial" panose="020B0604020202020204" pitchFamily="34" charset="0"/>
              </a:rPr>
              <a:t>work</a:t>
            </a:r>
            <a:r>
              <a:rPr lang="fi-FI" sz="1400" dirty="0">
                <a:latin typeface="Arial" panose="020B0604020202020204" pitchFamily="34" charset="0"/>
                <a:cs typeface="Arial" panose="020B0604020202020204" pitchFamily="34" charset="0"/>
              </a:rPr>
              <a:t>. Jokainen </a:t>
            </a:r>
            <a:r>
              <a:rPr lang="fi-FI" sz="1400" dirty="0" err="1">
                <a:latin typeface="Arial" panose="020B0604020202020204" pitchFamily="34" charset="0"/>
                <a:cs typeface="Arial" panose="020B0604020202020204" pitchFamily="34" charset="0"/>
              </a:rPr>
              <a:t>units</a:t>
            </a:r>
            <a:r>
              <a:rPr lang="fi-FI" sz="1400" dirty="0">
                <a:latin typeface="Arial" panose="020B0604020202020204" pitchFamily="34" charset="0"/>
                <a:cs typeface="Arial" panose="020B0604020202020204" pitchFamily="34" charset="0"/>
              </a:rPr>
              <a:t> of </a:t>
            </a:r>
            <a:r>
              <a:rPr lang="fi-FI" sz="1400" dirty="0" err="1">
                <a:latin typeface="Arial" panose="020B0604020202020204" pitchFamily="34" charset="0"/>
                <a:cs typeface="Arial" panose="020B0604020202020204" pitchFamily="34" charset="0"/>
              </a:rPr>
              <a:t>work:n</a:t>
            </a:r>
            <a:r>
              <a:rPr lang="fi-FI" sz="1400" dirty="0">
                <a:latin typeface="Arial" panose="020B0604020202020204" pitchFamily="34" charset="0"/>
                <a:cs typeface="Arial" panose="020B0604020202020204" pitchFamily="34" charset="0"/>
              </a:rPr>
              <a:t> alku ja loppu </a:t>
            </a:r>
            <a:r>
              <a:rPr lang="fi-FI" sz="1400" dirty="0" err="1">
                <a:latin typeface="Arial" panose="020B0604020202020204" pitchFamily="34" charset="0"/>
                <a:cs typeface="Arial" panose="020B0604020202020204" pitchFamily="34" charset="0"/>
              </a:rPr>
              <a:t>synkroniodaan</a:t>
            </a:r>
            <a:r>
              <a:rPr lang="fi-FI" sz="1400" dirty="0">
                <a:latin typeface="Arial" panose="020B0604020202020204" pitchFamily="34" charset="0"/>
                <a:cs typeface="Arial" panose="020B0604020202020204" pitchFamily="34" charset="0"/>
              </a:rPr>
              <a:t> jonoon kirjoittamisen   (MQPUT) ja –lukemisen ja (MQGET) aikana, jolloin tehdään päätös </a:t>
            </a:r>
            <a:r>
              <a:rPr lang="fi-FI" sz="1400" dirty="0" err="1">
                <a:latin typeface="Arial" panose="020B0604020202020204" pitchFamily="34" charset="0"/>
                <a:cs typeface="Arial" panose="020B0604020202020204" pitchFamily="34" charset="0"/>
              </a:rPr>
              <a:t>units</a:t>
            </a:r>
            <a:r>
              <a:rPr lang="fi-FI" sz="1400" dirty="0">
                <a:latin typeface="Arial" panose="020B0604020202020204" pitchFamily="34" charset="0"/>
                <a:cs typeface="Arial" panose="020B0604020202020204" pitchFamily="34" charset="0"/>
              </a:rPr>
              <a:t> of </a:t>
            </a:r>
            <a:r>
              <a:rPr lang="fi-FI" sz="1400" dirty="0" err="1">
                <a:latin typeface="Arial" panose="020B0604020202020204" pitchFamily="34" charset="0"/>
                <a:cs typeface="Arial" panose="020B0604020202020204" pitchFamily="34" charset="0"/>
              </a:rPr>
              <a:t>workin</a:t>
            </a:r>
            <a:r>
              <a:rPr lang="fi-FI" sz="1400" dirty="0">
                <a:latin typeface="Arial" panose="020B0604020202020204" pitchFamily="34" charset="0"/>
                <a:cs typeface="Arial" panose="020B0604020202020204" pitchFamily="34" charset="0"/>
              </a:rPr>
              <a:t> </a:t>
            </a:r>
            <a:r>
              <a:rPr lang="fi-FI" sz="1400" dirty="0" err="1">
                <a:latin typeface="Arial" panose="020B0604020202020204" pitchFamily="34" charset="0"/>
                <a:cs typeface="Arial" panose="020B0604020202020204" pitchFamily="34" charset="0"/>
              </a:rPr>
              <a:t>commit</a:t>
            </a:r>
            <a:r>
              <a:rPr lang="fi-FI" sz="1400" dirty="0">
                <a:latin typeface="Arial" panose="020B0604020202020204" pitchFamily="34" charset="0"/>
                <a:cs typeface="Arial" panose="020B0604020202020204" pitchFamily="34" charset="0"/>
              </a:rPr>
              <a:t> tai roll </a:t>
            </a:r>
            <a:r>
              <a:rPr lang="fi-FI" sz="1400" dirty="0" err="1">
                <a:latin typeface="Arial" panose="020B0604020202020204" pitchFamily="34" charset="0"/>
                <a:cs typeface="Arial" panose="020B0604020202020204" pitchFamily="34" charset="0"/>
              </a:rPr>
              <a:t>back</a:t>
            </a:r>
            <a:r>
              <a:rPr lang="fi-FI" sz="1400" dirty="0">
                <a:latin typeface="Arial" panose="020B0604020202020204" pitchFamily="34" charset="0"/>
                <a:cs typeface="Arial" panose="020B0604020202020204" pitchFamily="34" charset="0"/>
              </a:rPr>
              <a:t>. </a:t>
            </a:r>
            <a:r>
              <a:rPr lang="fi-FI" sz="1400" dirty="0" err="1">
                <a:latin typeface="Arial" panose="020B0604020202020204" pitchFamily="34" charset="0"/>
                <a:cs typeface="Arial" panose="020B0604020202020204" pitchFamily="34" charset="0"/>
              </a:rPr>
              <a:t>Sync</a:t>
            </a:r>
            <a:r>
              <a:rPr lang="fi-FI" sz="1400" dirty="0">
                <a:latin typeface="Arial" panose="020B0604020202020204" pitchFamily="34" charset="0"/>
                <a:cs typeface="Arial" panose="020B0604020202020204" pitchFamily="34" charset="0"/>
              </a:rPr>
              <a:t> </a:t>
            </a:r>
            <a:r>
              <a:rPr lang="fi-FI" sz="1400" dirty="0" err="1">
                <a:latin typeface="Arial" panose="020B0604020202020204" pitchFamily="34" charset="0"/>
                <a:cs typeface="Arial" panose="020B0604020202020204" pitchFamily="34" charset="0"/>
              </a:rPr>
              <a:t>point</a:t>
            </a:r>
            <a:r>
              <a:rPr lang="fi-FI" sz="1400" dirty="0">
                <a:latin typeface="Arial" panose="020B0604020202020204" pitchFamily="34" charset="0"/>
                <a:cs typeface="Arial" panose="020B0604020202020204" pitchFamily="34" charset="0"/>
              </a:rPr>
              <a:t> tuki toimii joko </a:t>
            </a:r>
            <a:r>
              <a:rPr lang="fi-FI" sz="1400" dirty="0" err="1">
                <a:latin typeface="Arial" panose="020B0604020202020204" pitchFamily="34" charset="0"/>
                <a:cs typeface="Arial" panose="020B0604020202020204" pitchFamily="34" charset="0"/>
              </a:rPr>
              <a:t>MQ:n</a:t>
            </a:r>
            <a:r>
              <a:rPr lang="fi-FI" sz="1400" dirty="0">
                <a:latin typeface="Arial" panose="020B0604020202020204" pitchFamily="34" charset="0"/>
                <a:cs typeface="Arial" panose="020B0604020202020204" pitchFamily="34" charset="0"/>
              </a:rPr>
              <a:t> sisäisesti tai ulkoisesti </a:t>
            </a:r>
          </a:p>
          <a:p>
            <a:pPr marL="0" indent="0">
              <a:buNone/>
            </a:pPr>
            <a:endParaRPr lang="fi-FI" sz="1400" dirty="0">
              <a:latin typeface="Arial" panose="020B0604020202020204" pitchFamily="34" charset="0"/>
              <a:cs typeface="Arial" panose="020B0604020202020204" pitchFamily="34" charset="0"/>
            </a:endParaRPr>
          </a:p>
          <a:p>
            <a:pPr marL="0" indent="0">
              <a:buNone/>
            </a:pPr>
            <a:r>
              <a:rPr lang="fi-FI" sz="1400" b="1" dirty="0" err="1">
                <a:latin typeface="Arial" panose="020B0604020202020204" pitchFamily="34" charset="0"/>
                <a:cs typeface="Arial" panose="020B0604020202020204" pitchFamily="34" charset="0"/>
              </a:rPr>
              <a:t>Recovery</a:t>
            </a:r>
            <a:r>
              <a:rPr lang="fi-FI" sz="1400" b="1" dirty="0">
                <a:latin typeface="Arial" panose="020B0604020202020204" pitchFamily="34" charset="0"/>
                <a:cs typeface="Arial" panose="020B0604020202020204" pitchFamily="34" charset="0"/>
              </a:rPr>
              <a:t> </a:t>
            </a:r>
            <a:r>
              <a:rPr lang="fi-FI" sz="1400" b="1" dirty="0" err="1" smtClean="0">
                <a:latin typeface="Arial" panose="020B0604020202020204" pitchFamily="34" charset="0"/>
                <a:cs typeface="Arial" panose="020B0604020202020204" pitchFamily="34" charset="0"/>
              </a:rPr>
              <a:t>support</a:t>
            </a:r>
            <a:endParaRPr lang="fi-FI" sz="1400" b="1" dirty="0" smtClean="0">
              <a:latin typeface="Arial" panose="020B0604020202020204" pitchFamily="34" charset="0"/>
              <a:cs typeface="Arial" panose="020B0604020202020204" pitchFamily="34" charset="0"/>
            </a:endParaRPr>
          </a:p>
          <a:p>
            <a:pPr marL="0" indent="0">
              <a:buNone/>
            </a:pPr>
            <a:endParaRPr lang="fi-FI" sz="1400" dirty="0">
              <a:latin typeface="Arial" panose="020B0604020202020204" pitchFamily="34" charset="0"/>
              <a:cs typeface="Arial" panose="020B0604020202020204" pitchFamily="34" charset="0"/>
            </a:endParaRPr>
          </a:p>
          <a:p>
            <a:r>
              <a:rPr lang="fi-FI" sz="1400" dirty="0">
                <a:latin typeface="Arial" panose="020B0604020202020204" pitchFamily="34" charset="0"/>
                <a:cs typeface="Arial" panose="020B0604020202020204" pitchFamily="34" charset="0"/>
              </a:rPr>
              <a:t>IBM MQ tukee sanoman luotettavaa  siirtoa. palautustilanteessa kaikki </a:t>
            </a:r>
            <a:r>
              <a:rPr lang="fi-FI" sz="1400" dirty="0" err="1">
                <a:latin typeface="Arial" panose="020B0604020202020204" pitchFamily="34" charset="0"/>
                <a:cs typeface="Arial" panose="020B0604020202020204" pitchFamily="34" charset="0"/>
              </a:rPr>
              <a:t>persistent-sanomat</a:t>
            </a:r>
            <a:r>
              <a:rPr lang="fi-FI" sz="1400" dirty="0">
                <a:latin typeface="Arial" panose="020B0604020202020204" pitchFamily="34" charset="0"/>
                <a:cs typeface="Arial" panose="020B0604020202020204" pitchFamily="34" charset="0"/>
              </a:rPr>
              <a:t> palautetaan ja kaikki keskenjääneet </a:t>
            </a:r>
            <a:r>
              <a:rPr lang="fi-FI" sz="1400" dirty="0" err="1">
                <a:latin typeface="Arial" panose="020B0604020202020204" pitchFamily="34" charset="0"/>
                <a:cs typeface="Arial" panose="020B0604020202020204" pitchFamily="34" charset="0"/>
              </a:rPr>
              <a:t>transactionit</a:t>
            </a:r>
            <a:r>
              <a:rPr lang="fi-FI" sz="1400" dirty="0">
                <a:latin typeface="Arial" panose="020B0604020202020204" pitchFamily="34" charset="0"/>
                <a:cs typeface="Arial" panose="020B0604020202020204" pitchFamily="34" charset="0"/>
              </a:rPr>
              <a:t> palautetaan ja kaikki </a:t>
            </a:r>
            <a:r>
              <a:rPr lang="fi-FI" sz="1400" dirty="0" err="1">
                <a:latin typeface="Arial" panose="020B0604020202020204" pitchFamily="34" charset="0"/>
                <a:cs typeface="Arial" panose="020B0604020202020204" pitchFamily="34" charset="0"/>
              </a:rPr>
              <a:t>syncpoint</a:t>
            </a:r>
            <a:r>
              <a:rPr lang="fi-FI" sz="1400" dirty="0">
                <a:latin typeface="Arial" panose="020B0604020202020204" pitchFamily="34" charset="0"/>
                <a:cs typeface="Arial" panose="020B0604020202020204" pitchFamily="34" charset="0"/>
              </a:rPr>
              <a:t> </a:t>
            </a:r>
            <a:r>
              <a:rPr lang="fi-FI" sz="1400" dirty="0" err="1">
                <a:latin typeface="Arial" panose="020B0604020202020204" pitchFamily="34" charset="0"/>
                <a:cs typeface="Arial" panose="020B0604020202020204" pitchFamily="34" charset="0"/>
              </a:rPr>
              <a:t>commitit</a:t>
            </a:r>
            <a:r>
              <a:rPr lang="fi-FI" sz="1400" dirty="0">
                <a:latin typeface="Arial" panose="020B0604020202020204" pitchFamily="34" charset="0"/>
                <a:cs typeface="Arial" panose="020B0604020202020204" pitchFamily="34" charset="0"/>
              </a:rPr>
              <a:t> ja </a:t>
            </a:r>
            <a:r>
              <a:rPr lang="fi-FI" sz="1400" dirty="0" err="1">
                <a:latin typeface="Arial" panose="020B0604020202020204" pitchFamily="34" charset="0"/>
                <a:cs typeface="Arial" panose="020B0604020202020204" pitchFamily="34" charset="0"/>
              </a:rPr>
              <a:t>backouts</a:t>
            </a:r>
            <a:r>
              <a:rPr lang="fi-FI" sz="1400" dirty="0">
                <a:latin typeface="Arial" panose="020B0604020202020204" pitchFamily="34" charset="0"/>
                <a:cs typeface="Arial" panose="020B0604020202020204" pitchFamily="34" charset="0"/>
              </a:rPr>
              <a:t> käsitellään normaalin tapaan.</a:t>
            </a:r>
          </a:p>
          <a:p>
            <a:r>
              <a:rPr lang="fi-FI" sz="1400" dirty="0">
                <a:latin typeface="Arial" panose="020B0604020202020204" pitchFamily="34" charset="0"/>
                <a:cs typeface="Arial" panose="020B0604020202020204" pitchFamily="34" charset="0"/>
              </a:rPr>
              <a:t>Kun käytetään ympäristöä jossa on MQ </a:t>
            </a:r>
            <a:r>
              <a:rPr lang="fi-FI" sz="1400" dirty="0" err="1">
                <a:latin typeface="Arial" panose="020B0604020202020204" pitchFamily="34" charset="0"/>
                <a:cs typeface="Arial" panose="020B0604020202020204" pitchFamily="34" charset="0"/>
              </a:rPr>
              <a:t>Clientteja</a:t>
            </a:r>
            <a:r>
              <a:rPr lang="fi-FI" sz="1400" dirty="0">
                <a:latin typeface="Arial" panose="020B0604020202020204" pitchFamily="34" charset="0"/>
                <a:cs typeface="Arial" panose="020B0604020202020204" pitchFamily="34" charset="0"/>
              </a:rPr>
              <a:t> ja MQ Servereitä. MQ Server sovellus ja MQ Client </a:t>
            </a:r>
            <a:r>
              <a:rPr lang="fi-FI" sz="1400" dirty="0" err="1">
                <a:latin typeface="Arial" panose="020B0604020202020204" pitchFamily="34" charset="0"/>
                <a:cs typeface="Arial" panose="020B0604020202020204" pitchFamily="34" charset="0"/>
              </a:rPr>
              <a:t>ympäritöt</a:t>
            </a:r>
            <a:r>
              <a:rPr lang="fi-FI" sz="1400" dirty="0">
                <a:latin typeface="Arial" panose="020B0604020202020204" pitchFamily="34" charset="0"/>
                <a:cs typeface="Arial" panose="020B0604020202020204" pitchFamily="34" charset="0"/>
              </a:rPr>
              <a:t> ovat yhteensopivia taaksepäin.</a:t>
            </a:r>
          </a:p>
          <a:p>
            <a:endParaRPr lang="fi-FI" dirty="0"/>
          </a:p>
        </p:txBody>
      </p:sp>
    </p:spTree>
    <p:extLst>
      <p:ext uri="{BB962C8B-B14F-4D97-AF65-F5344CB8AC3E}">
        <p14:creationId xmlns:p14="http://schemas.microsoft.com/office/powerpoint/2010/main" val="21224387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Tehtävä </a:t>
            </a:r>
            <a:endParaRPr lang="fi-FI" dirty="0"/>
          </a:p>
        </p:txBody>
      </p:sp>
      <p:sp>
        <p:nvSpPr>
          <p:cNvPr id="3" name="Content Placeholder 2"/>
          <p:cNvSpPr>
            <a:spLocks noGrp="1"/>
          </p:cNvSpPr>
          <p:nvPr>
            <p:ph idx="1"/>
          </p:nvPr>
        </p:nvSpPr>
        <p:spPr/>
        <p:txBody>
          <a:bodyPr/>
          <a:lstStyle/>
          <a:p>
            <a:r>
              <a:rPr lang="fi-FI" dirty="0" smtClean="0"/>
              <a:t>Mitä hyötyä on sovellusten </a:t>
            </a:r>
            <a:r>
              <a:rPr lang="fi-FI" dirty="0" smtClean="0"/>
              <a:t>keskinäisestä </a:t>
            </a:r>
            <a:r>
              <a:rPr lang="fi-FI" dirty="0" smtClean="0"/>
              <a:t>epäsuorasta kommunikoinnista verrattuna suoraan kommunikointiin ?</a:t>
            </a:r>
            <a:endParaRPr lang="fi-FI" dirty="0"/>
          </a:p>
        </p:txBody>
      </p:sp>
    </p:spTree>
    <p:extLst>
      <p:ext uri="{BB962C8B-B14F-4D97-AF65-F5344CB8AC3E}">
        <p14:creationId xmlns:p14="http://schemas.microsoft.com/office/powerpoint/2010/main" val="26000117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400" dirty="0" smtClean="0">
                <a:latin typeface="Arial" panose="020B0604020202020204" pitchFamily="34" charset="0"/>
                <a:cs typeface="Arial" panose="020B0604020202020204" pitchFamily="34" charset="0"/>
              </a:rPr>
              <a:t>Tunnit 23-24</a:t>
            </a:r>
            <a:r>
              <a:rPr lang="fi-FI" sz="2400" b="1" dirty="0" smtClean="0">
                <a:latin typeface="Arial" panose="020B0604020202020204" pitchFamily="34" charset="0"/>
                <a:cs typeface="Arial" panose="020B0604020202020204" pitchFamily="34" charset="0"/>
              </a:rPr>
              <a:t> IBM </a:t>
            </a:r>
            <a:r>
              <a:rPr lang="fi-FI" sz="2400" b="1" dirty="0">
                <a:latin typeface="Arial" panose="020B0604020202020204" pitchFamily="34" charset="0"/>
                <a:cs typeface="Arial" panose="020B0604020202020204" pitchFamily="34" charset="0"/>
              </a:rPr>
              <a:t>MQ </a:t>
            </a:r>
            <a:r>
              <a:rPr lang="fi-FI" sz="2400" b="1" dirty="0" smtClean="0">
                <a:latin typeface="Arial" panose="020B0604020202020204" pitchFamily="34" charset="0"/>
                <a:cs typeface="Arial" panose="020B0604020202020204" pitchFamily="34" charset="0"/>
              </a:rPr>
              <a:t>sanoma</a:t>
            </a:r>
            <a:r>
              <a:rPr lang="fi-FI" sz="2400" dirty="0">
                <a:latin typeface="Arial" panose="020B0604020202020204" pitchFamily="34" charset="0"/>
                <a:cs typeface="Arial" panose="020B0604020202020204" pitchFamily="34" charset="0"/>
              </a:rPr>
              <a:t/>
            </a:r>
            <a:br>
              <a:rPr lang="fi-FI" sz="2400" dirty="0">
                <a:latin typeface="Arial" panose="020B0604020202020204" pitchFamily="34" charset="0"/>
                <a:cs typeface="Arial" panose="020B0604020202020204" pitchFamily="34" charset="0"/>
              </a:rPr>
            </a:br>
            <a:endParaRPr lang="fi-FI"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fi-FI" sz="1400" b="1" dirty="0">
                <a:latin typeface="Arial" panose="020B0604020202020204" pitchFamily="34" charset="0"/>
                <a:cs typeface="Arial" panose="020B0604020202020204" pitchFamily="34" charset="0"/>
              </a:rPr>
              <a:t>IBM MQ </a:t>
            </a:r>
            <a:r>
              <a:rPr lang="fi-FI" sz="1400" b="1" dirty="0" smtClean="0">
                <a:latin typeface="Arial" panose="020B0604020202020204" pitchFamily="34" charset="0"/>
                <a:cs typeface="Arial" panose="020B0604020202020204" pitchFamily="34" charset="0"/>
              </a:rPr>
              <a:t>Sanomassa on kaksi </a:t>
            </a:r>
            <a:r>
              <a:rPr lang="fi-FI" sz="1400" b="1" dirty="0">
                <a:latin typeface="Arial" panose="020B0604020202020204" pitchFamily="34" charset="0"/>
                <a:cs typeface="Arial" panose="020B0604020202020204" pitchFamily="34" charset="0"/>
              </a:rPr>
              <a:t>osaa</a:t>
            </a:r>
            <a:r>
              <a:rPr lang="fi-FI" sz="1400" b="1" dirty="0" smtClean="0">
                <a:latin typeface="Arial" panose="020B0604020202020204" pitchFamily="34" charset="0"/>
                <a:cs typeface="Arial" panose="020B0604020202020204" pitchFamily="34" charset="0"/>
              </a:rPr>
              <a:t>:</a:t>
            </a:r>
          </a:p>
          <a:p>
            <a:pPr marL="0" indent="0">
              <a:buNone/>
            </a:pPr>
            <a:endParaRPr lang="fi-FI" sz="1400" dirty="0">
              <a:latin typeface="Arial" panose="020B0604020202020204" pitchFamily="34" charset="0"/>
              <a:cs typeface="Arial" panose="020B0604020202020204" pitchFamily="34" charset="0"/>
            </a:endParaRPr>
          </a:p>
          <a:p>
            <a:pPr lvl="0"/>
            <a:r>
              <a:rPr lang="fi-FI" sz="1400" b="1" dirty="0">
                <a:latin typeface="Arial" panose="020B0604020202020204" pitchFamily="34" charset="0"/>
                <a:cs typeface="Arial" panose="020B0604020202020204" pitchFamily="34" charset="0"/>
              </a:rPr>
              <a:t>Sanoman ominaisuudet</a:t>
            </a:r>
            <a:endParaRPr lang="fi-FI" sz="1400" dirty="0">
              <a:latin typeface="Arial" panose="020B0604020202020204" pitchFamily="34" charset="0"/>
              <a:cs typeface="Arial" panose="020B0604020202020204" pitchFamily="34" charset="0"/>
            </a:endParaRPr>
          </a:p>
          <a:p>
            <a:pPr lvl="0"/>
            <a:r>
              <a:rPr lang="fi-FI" sz="1400" b="1" dirty="0">
                <a:latin typeface="Arial" panose="020B0604020202020204" pitchFamily="34" charset="0"/>
                <a:cs typeface="Arial" panose="020B0604020202020204" pitchFamily="34" charset="0"/>
              </a:rPr>
              <a:t>Sovellusdata</a:t>
            </a:r>
            <a:endParaRPr lang="fi-FI" sz="1400" dirty="0">
              <a:latin typeface="Arial" panose="020B0604020202020204" pitchFamily="34" charset="0"/>
              <a:cs typeface="Arial" panose="020B0604020202020204" pitchFamily="34" charset="0"/>
            </a:endParaRPr>
          </a:p>
          <a:p>
            <a:endParaRPr lang="fi-FI"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140968"/>
            <a:ext cx="5771515" cy="2078355"/>
          </a:xfrm>
          <a:prstGeom prst="rect">
            <a:avLst/>
          </a:prstGeom>
          <a:noFill/>
          <a:ln>
            <a:noFill/>
          </a:ln>
        </p:spPr>
      </p:pic>
    </p:spTree>
    <p:extLst>
      <p:ext uri="{BB962C8B-B14F-4D97-AF65-F5344CB8AC3E}">
        <p14:creationId xmlns:p14="http://schemas.microsoft.com/office/powerpoint/2010/main" val="2387679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smtClean="0">
                <a:latin typeface="Arial" panose="020B0604020202020204" pitchFamily="34" charset="0"/>
                <a:cs typeface="Arial" panose="020B0604020202020204" pitchFamily="34" charset="0"/>
              </a:rPr>
              <a:t>IBM MQ sanoma</a:t>
            </a:r>
            <a:endParaRPr lang="fi-FI" dirty="0"/>
          </a:p>
        </p:txBody>
      </p:sp>
      <p:sp>
        <p:nvSpPr>
          <p:cNvPr id="3" name="Content Placeholder 2"/>
          <p:cNvSpPr>
            <a:spLocks noGrp="1"/>
          </p:cNvSpPr>
          <p:nvPr>
            <p:ph idx="1"/>
          </p:nvPr>
        </p:nvSpPr>
        <p:spPr/>
        <p:txBody>
          <a:bodyPr>
            <a:normAutofit/>
          </a:bodyPr>
          <a:lstStyle/>
          <a:p>
            <a:r>
              <a:rPr lang="fi-FI" sz="1400" dirty="0">
                <a:latin typeface="Arial" panose="020B0604020202020204" pitchFamily="34" charset="0"/>
                <a:cs typeface="Arial" panose="020B0604020202020204" pitchFamily="34" charset="0"/>
              </a:rPr>
              <a:t>Jonomanageri ei tee dataan muutoksia jos data </a:t>
            </a:r>
            <a:r>
              <a:rPr lang="fi-FI" sz="1400" dirty="0" err="1">
                <a:latin typeface="Arial" panose="020B0604020202020204" pitchFamily="34" charset="0"/>
                <a:cs typeface="Arial" panose="020B0604020202020204" pitchFamily="34" charset="0"/>
              </a:rPr>
              <a:t>conversion</a:t>
            </a:r>
            <a:r>
              <a:rPr lang="fi-FI" sz="1400" dirty="0">
                <a:latin typeface="Arial" panose="020B0604020202020204" pitchFamily="34" charset="0"/>
                <a:cs typeface="Arial" panose="020B0604020202020204" pitchFamily="34" charset="0"/>
              </a:rPr>
              <a:t> ei ole käytössä. Sanoman pituuden maksimi on määritelty jonon ja jonomanagerin </a:t>
            </a:r>
            <a:r>
              <a:rPr lang="fi-FI" sz="1400" dirty="0" err="1">
                <a:latin typeface="Arial" panose="020B0604020202020204" pitchFamily="34" charset="0"/>
                <a:cs typeface="Arial" panose="020B0604020202020204" pitchFamily="34" charset="0"/>
              </a:rPr>
              <a:t>parametrissä</a:t>
            </a:r>
            <a:r>
              <a:rPr lang="fi-FI" sz="1400" dirty="0">
                <a:latin typeface="Arial" panose="020B0604020202020204" pitchFamily="34" charset="0"/>
                <a:cs typeface="Arial" panose="020B0604020202020204" pitchFamily="34" charset="0"/>
              </a:rPr>
              <a:t> </a:t>
            </a:r>
            <a:r>
              <a:rPr lang="fi-FI" sz="1400" i="1" dirty="0" err="1">
                <a:latin typeface="Arial" panose="020B0604020202020204" pitchFamily="34" charset="0"/>
                <a:cs typeface="Arial" panose="020B0604020202020204" pitchFamily="34" charset="0"/>
              </a:rPr>
              <a:t>MaxMsgLength</a:t>
            </a:r>
            <a:r>
              <a:rPr lang="fi-FI" sz="1400" i="1" dirty="0" smtClean="0">
                <a:latin typeface="Arial" panose="020B0604020202020204" pitchFamily="34" charset="0"/>
                <a:cs typeface="Arial" panose="020B0604020202020204" pitchFamily="34" charset="0"/>
              </a:rPr>
              <a:t>.</a:t>
            </a:r>
          </a:p>
          <a:p>
            <a:endParaRPr lang="fi-FI" sz="1400" dirty="0">
              <a:latin typeface="Arial" panose="020B0604020202020204" pitchFamily="34" charset="0"/>
              <a:cs typeface="Arial" panose="020B0604020202020204" pitchFamily="34" charset="0"/>
            </a:endParaRPr>
          </a:p>
          <a:p>
            <a:r>
              <a:rPr lang="fi-FI" sz="1400" dirty="0">
                <a:latin typeface="Arial" panose="020B0604020202020204" pitchFamily="34" charset="0"/>
                <a:cs typeface="Arial" panose="020B0604020202020204" pitchFamily="34" charset="0"/>
              </a:rPr>
              <a:t>Sanoman maksimipituus  </a:t>
            </a:r>
            <a:r>
              <a:rPr lang="fi-FI" sz="1400" dirty="0" err="1">
                <a:latin typeface="Arial" panose="020B0604020202020204" pitchFamily="34" charset="0"/>
                <a:cs typeface="Arial" panose="020B0604020202020204" pitchFamily="34" charset="0"/>
              </a:rPr>
              <a:t>WebSphere</a:t>
            </a:r>
            <a:r>
              <a:rPr lang="fi-FI" sz="1400" dirty="0">
                <a:latin typeface="Arial" panose="020B0604020202020204" pitchFamily="34" charset="0"/>
                <a:cs typeface="Arial" panose="020B0604020202020204" pitchFamily="34" charset="0"/>
              </a:rPr>
              <a:t> MQ for AIX®, </a:t>
            </a:r>
            <a:r>
              <a:rPr lang="fi-FI" sz="1400" dirty="0" err="1">
                <a:latin typeface="Arial" panose="020B0604020202020204" pitchFamily="34" charset="0"/>
                <a:cs typeface="Arial" panose="020B0604020202020204" pitchFamily="34" charset="0"/>
              </a:rPr>
              <a:t>WebSphere</a:t>
            </a:r>
            <a:r>
              <a:rPr lang="fi-FI" sz="1400" dirty="0">
                <a:latin typeface="Arial" panose="020B0604020202020204" pitchFamily="34" charset="0"/>
                <a:cs typeface="Arial" panose="020B0604020202020204" pitchFamily="34" charset="0"/>
              </a:rPr>
              <a:t> MQ for i5/OS™, </a:t>
            </a:r>
            <a:r>
              <a:rPr lang="fi-FI" sz="1400" dirty="0" err="1">
                <a:latin typeface="Arial" panose="020B0604020202020204" pitchFamily="34" charset="0"/>
                <a:cs typeface="Arial" panose="020B0604020202020204" pitchFamily="34" charset="0"/>
              </a:rPr>
              <a:t>WebSphere</a:t>
            </a:r>
            <a:r>
              <a:rPr lang="fi-FI" sz="1400" dirty="0">
                <a:latin typeface="Arial" panose="020B0604020202020204" pitchFamily="34" charset="0"/>
                <a:cs typeface="Arial" panose="020B0604020202020204" pitchFamily="34" charset="0"/>
              </a:rPr>
              <a:t> MQ for HP-UX, </a:t>
            </a:r>
            <a:r>
              <a:rPr lang="fi-FI" sz="1400" dirty="0" err="1">
                <a:latin typeface="Arial" panose="020B0604020202020204" pitchFamily="34" charset="0"/>
                <a:cs typeface="Arial" panose="020B0604020202020204" pitchFamily="34" charset="0"/>
              </a:rPr>
              <a:t>WebSphere</a:t>
            </a:r>
            <a:r>
              <a:rPr lang="fi-FI" sz="1400" dirty="0">
                <a:latin typeface="Arial" panose="020B0604020202020204" pitchFamily="34" charset="0"/>
                <a:cs typeface="Arial" panose="020B0604020202020204" pitchFamily="34" charset="0"/>
              </a:rPr>
              <a:t> MQ for Linux, </a:t>
            </a:r>
            <a:r>
              <a:rPr lang="fi-FI" sz="1400" dirty="0" err="1">
                <a:latin typeface="Arial" panose="020B0604020202020204" pitchFamily="34" charset="0"/>
                <a:cs typeface="Arial" panose="020B0604020202020204" pitchFamily="34" charset="0"/>
              </a:rPr>
              <a:t>WebSphere</a:t>
            </a:r>
            <a:r>
              <a:rPr lang="fi-FI" sz="1400" dirty="0">
                <a:latin typeface="Arial" panose="020B0604020202020204" pitchFamily="34" charset="0"/>
                <a:cs typeface="Arial" panose="020B0604020202020204" pitchFamily="34" charset="0"/>
              </a:rPr>
              <a:t> MQ for Solaris, and </a:t>
            </a:r>
            <a:r>
              <a:rPr lang="fi-FI" sz="1400" dirty="0" err="1">
                <a:latin typeface="Arial" panose="020B0604020202020204" pitchFamily="34" charset="0"/>
                <a:cs typeface="Arial" panose="020B0604020202020204" pitchFamily="34" charset="0"/>
              </a:rPr>
              <a:t>WebSphere</a:t>
            </a:r>
            <a:r>
              <a:rPr lang="fi-FI" sz="1400" dirty="0">
                <a:latin typeface="Arial" panose="020B0604020202020204" pitchFamily="34" charset="0"/>
                <a:cs typeface="Arial" panose="020B0604020202020204" pitchFamily="34" charset="0"/>
              </a:rPr>
              <a:t> MQ for Windows, on 100 </a:t>
            </a:r>
            <a:r>
              <a:rPr lang="fi-FI" sz="1400" dirty="0" smtClean="0">
                <a:latin typeface="Arial" panose="020B0604020202020204" pitchFamily="34" charset="0"/>
                <a:cs typeface="Arial" panose="020B0604020202020204" pitchFamily="34" charset="0"/>
              </a:rPr>
              <a:t>MB</a:t>
            </a:r>
          </a:p>
          <a:p>
            <a:endParaRPr lang="fi-FI" sz="1400" dirty="0">
              <a:latin typeface="Arial" panose="020B0604020202020204" pitchFamily="34" charset="0"/>
              <a:cs typeface="Arial" panose="020B0604020202020204" pitchFamily="34" charset="0"/>
            </a:endParaRPr>
          </a:p>
          <a:p>
            <a:r>
              <a:rPr lang="fi-FI" sz="1400" dirty="0">
                <a:latin typeface="Arial" panose="020B0604020202020204" pitchFamily="34" charset="0"/>
                <a:cs typeface="Arial" panose="020B0604020202020204" pitchFamily="34" charset="0"/>
              </a:rPr>
              <a:t>Sanoman maksimipituuden oletusarvo on 4 MB (4 194 304 </a:t>
            </a:r>
            <a:r>
              <a:rPr lang="fi-FI" sz="1400" dirty="0" err="1">
                <a:latin typeface="Arial" panose="020B0604020202020204" pitchFamily="34" charset="0"/>
                <a:cs typeface="Arial" panose="020B0604020202020204" pitchFamily="34" charset="0"/>
              </a:rPr>
              <a:t>bytes</a:t>
            </a:r>
            <a:r>
              <a:rPr lang="fi-FI" sz="1400" dirty="0">
                <a:latin typeface="Arial" panose="020B0604020202020204" pitchFamily="34" charset="0"/>
                <a:cs typeface="Arial" panose="020B0604020202020204" pitchFamily="34" charset="0"/>
              </a:rPr>
              <a:t>), joka voidaan asettaa maksimiarvoon 100 MB</a:t>
            </a:r>
            <a:r>
              <a:rPr lang="fi-FI" sz="1400" dirty="0" smtClean="0">
                <a:latin typeface="Arial" panose="020B0604020202020204" pitchFamily="34" charset="0"/>
                <a:cs typeface="Arial" panose="020B0604020202020204" pitchFamily="34" charset="0"/>
              </a:rPr>
              <a:t>.</a:t>
            </a:r>
          </a:p>
          <a:p>
            <a:endParaRPr lang="fi-FI" sz="1400" dirty="0">
              <a:latin typeface="Arial" panose="020B0604020202020204" pitchFamily="34" charset="0"/>
              <a:cs typeface="Arial" panose="020B0604020202020204" pitchFamily="34" charset="0"/>
            </a:endParaRPr>
          </a:p>
          <a:p>
            <a:r>
              <a:rPr lang="fi-FI" sz="1400" dirty="0">
                <a:latin typeface="Arial" panose="020B0604020202020204" pitchFamily="34" charset="0"/>
                <a:cs typeface="Arial" panose="020B0604020202020204" pitchFamily="34" charset="0"/>
              </a:rPr>
              <a:t>Sanoma luodaan käyttämällä komentoa MQPUT tai MQPUT1. Komennon yhteydessä syötetään </a:t>
            </a:r>
            <a:r>
              <a:rPr lang="fi-FI" sz="1400" dirty="0" err="1">
                <a:latin typeface="Arial" panose="020B0604020202020204" pitchFamily="34" charset="0"/>
                <a:cs typeface="Arial" panose="020B0604020202020204" pitchFamily="34" charset="0"/>
              </a:rPr>
              <a:t>ojaustieto</a:t>
            </a:r>
            <a:r>
              <a:rPr lang="fi-FI" sz="1400" dirty="0">
                <a:latin typeface="Arial" panose="020B0604020202020204" pitchFamily="34" charset="0"/>
                <a:cs typeface="Arial" panose="020B0604020202020204" pitchFamily="34" charset="0"/>
              </a:rPr>
              <a:t>, kuten sanoman prioriteetti, kohdejono ja data. </a:t>
            </a:r>
          </a:p>
          <a:p>
            <a:endParaRPr lang="fi-FI" dirty="0"/>
          </a:p>
        </p:txBody>
      </p:sp>
    </p:spTree>
    <p:extLst>
      <p:ext uri="{BB962C8B-B14F-4D97-AF65-F5344CB8AC3E}">
        <p14:creationId xmlns:p14="http://schemas.microsoft.com/office/powerpoint/2010/main" val="28538162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smtClean="0">
                <a:latin typeface="Arial" panose="020B0604020202020204" pitchFamily="34" charset="0"/>
                <a:cs typeface="Arial" panose="020B0604020202020204" pitchFamily="34" charset="0"/>
              </a:rPr>
              <a:t>IBM MQ sanoma</a:t>
            </a:r>
            <a:endParaRPr lang="fi-FI" dirty="0"/>
          </a:p>
        </p:txBody>
      </p:sp>
      <p:sp>
        <p:nvSpPr>
          <p:cNvPr id="3" name="Content Placeholder 2"/>
          <p:cNvSpPr>
            <a:spLocks noGrp="1"/>
          </p:cNvSpPr>
          <p:nvPr>
            <p:ph idx="1"/>
          </p:nvPr>
        </p:nvSpPr>
        <p:spPr/>
        <p:txBody>
          <a:bodyPr>
            <a:normAutofit/>
          </a:bodyPr>
          <a:lstStyle/>
          <a:p>
            <a:pPr marL="0" indent="0">
              <a:buNone/>
            </a:pPr>
            <a:r>
              <a:rPr lang="fi-FI" sz="1400" b="1" dirty="0" smtClean="0">
                <a:latin typeface="Arial" panose="020B0604020202020204" pitchFamily="34" charset="0"/>
                <a:cs typeface="Arial" panose="020B0604020202020204" pitchFamily="34" charset="0"/>
              </a:rPr>
              <a:t>Sanomatyypit</a:t>
            </a:r>
          </a:p>
          <a:p>
            <a:pPr marL="0" indent="0">
              <a:buNone/>
            </a:pPr>
            <a:endParaRPr lang="fi-FI" sz="1400" b="1" dirty="0">
              <a:latin typeface="Arial" panose="020B0604020202020204" pitchFamily="34" charset="0"/>
              <a:cs typeface="Arial" panose="020B0604020202020204" pitchFamily="34" charset="0"/>
            </a:endParaRPr>
          </a:p>
          <a:p>
            <a:r>
              <a:rPr lang="fi-FI" sz="1400" dirty="0">
                <a:latin typeface="Arial" panose="020B0604020202020204" pitchFamily="34" charset="0"/>
                <a:cs typeface="Arial" panose="020B0604020202020204" pitchFamily="34" charset="0"/>
              </a:rPr>
              <a:t>IBM MQ sisältää neljä erilaista sanomatyyppiä:</a:t>
            </a:r>
          </a:p>
          <a:p>
            <a:pPr lvl="1"/>
            <a:r>
              <a:rPr lang="fi-FI" sz="1400" dirty="0" err="1">
                <a:latin typeface="Arial" panose="020B0604020202020204" pitchFamily="34" charset="0"/>
                <a:cs typeface="Arial" panose="020B0604020202020204" pitchFamily="34" charset="0"/>
              </a:rPr>
              <a:t>Datagram</a:t>
            </a:r>
            <a:endParaRPr lang="fi-FI" sz="1400" dirty="0">
              <a:latin typeface="Arial" panose="020B0604020202020204" pitchFamily="34" charset="0"/>
              <a:cs typeface="Arial" panose="020B0604020202020204" pitchFamily="34" charset="0"/>
            </a:endParaRPr>
          </a:p>
          <a:p>
            <a:pPr lvl="1"/>
            <a:r>
              <a:rPr lang="fi-FI" sz="1400" dirty="0" err="1">
                <a:latin typeface="Arial" panose="020B0604020202020204" pitchFamily="34" charset="0"/>
                <a:cs typeface="Arial" panose="020B0604020202020204" pitchFamily="34" charset="0"/>
              </a:rPr>
              <a:t>Request</a:t>
            </a:r>
            <a:endParaRPr lang="fi-FI" sz="1400" dirty="0">
              <a:latin typeface="Arial" panose="020B0604020202020204" pitchFamily="34" charset="0"/>
              <a:cs typeface="Arial" panose="020B0604020202020204" pitchFamily="34" charset="0"/>
            </a:endParaRPr>
          </a:p>
          <a:p>
            <a:pPr lvl="1"/>
            <a:r>
              <a:rPr lang="fi-FI" sz="1400" dirty="0" err="1">
                <a:latin typeface="Arial" panose="020B0604020202020204" pitchFamily="34" charset="0"/>
                <a:cs typeface="Arial" panose="020B0604020202020204" pitchFamily="34" charset="0"/>
              </a:rPr>
              <a:t>Reply</a:t>
            </a:r>
            <a:endParaRPr lang="fi-FI" sz="1400" dirty="0">
              <a:latin typeface="Arial" panose="020B0604020202020204" pitchFamily="34" charset="0"/>
              <a:cs typeface="Arial" panose="020B0604020202020204" pitchFamily="34" charset="0"/>
            </a:endParaRPr>
          </a:p>
          <a:p>
            <a:pPr lvl="1"/>
            <a:r>
              <a:rPr lang="fi-FI" sz="1400" dirty="0">
                <a:latin typeface="Arial" panose="020B0604020202020204" pitchFamily="34" charset="0"/>
                <a:cs typeface="Arial" panose="020B0604020202020204" pitchFamily="34" charset="0"/>
              </a:rPr>
              <a:t>Report</a:t>
            </a:r>
          </a:p>
          <a:p>
            <a:pPr marL="0" indent="0">
              <a:buNone/>
            </a:pPr>
            <a:endParaRPr lang="fi-FI" sz="1400" dirty="0">
              <a:latin typeface="Arial" panose="020B0604020202020204" pitchFamily="34" charset="0"/>
              <a:cs typeface="Arial" panose="020B0604020202020204" pitchFamily="34" charset="0"/>
            </a:endParaRPr>
          </a:p>
          <a:p>
            <a:pPr marL="0" indent="0">
              <a:buNone/>
            </a:pPr>
            <a:r>
              <a:rPr lang="fi-FI" sz="1400" dirty="0">
                <a:latin typeface="Arial" panose="020B0604020202020204" pitchFamily="34" charset="0"/>
                <a:cs typeface="Arial" panose="020B0604020202020204" pitchFamily="34" charset="0"/>
              </a:rPr>
              <a:t> </a:t>
            </a:r>
          </a:p>
          <a:p>
            <a:r>
              <a:rPr lang="fi-FI" sz="1400" dirty="0">
                <a:latin typeface="Arial" panose="020B0604020202020204" pitchFamily="34" charset="0"/>
                <a:cs typeface="Arial" panose="020B0604020202020204" pitchFamily="34" charset="0"/>
              </a:rPr>
              <a:t>Sovellukset voivat käyttää </a:t>
            </a:r>
            <a:r>
              <a:rPr lang="fi-FI" sz="1400" dirty="0" err="1">
                <a:latin typeface="Arial" panose="020B0604020202020204" pitchFamily="34" charset="0"/>
                <a:cs typeface="Arial" panose="020B0604020202020204" pitchFamily="34" charset="0"/>
              </a:rPr>
              <a:t>Datagram-</a:t>
            </a:r>
            <a:r>
              <a:rPr lang="fi-FI" sz="1400" dirty="0">
                <a:latin typeface="Arial" panose="020B0604020202020204" pitchFamily="34" charset="0"/>
                <a:cs typeface="Arial" panose="020B0604020202020204" pitchFamily="34" charset="0"/>
              </a:rPr>
              <a:t>, </a:t>
            </a:r>
            <a:r>
              <a:rPr lang="fi-FI" sz="1400" dirty="0" err="1">
                <a:latin typeface="Arial" panose="020B0604020202020204" pitchFamily="34" charset="0"/>
                <a:cs typeface="Arial" panose="020B0604020202020204" pitchFamily="34" charset="0"/>
              </a:rPr>
              <a:t>Request-</a:t>
            </a:r>
            <a:r>
              <a:rPr lang="fi-FI" sz="1400" dirty="0">
                <a:latin typeface="Arial" panose="020B0604020202020204" pitchFamily="34" charset="0"/>
                <a:cs typeface="Arial" panose="020B0604020202020204" pitchFamily="34" charset="0"/>
              </a:rPr>
              <a:t> ja Report- sanomatyyppejä sanomanvälitykseen. Report sanomatyyppi on tarkoitettu sovelluksille jotka pystyvät raportoimaan jonomanagerin kanssa käyttäen </a:t>
            </a:r>
            <a:r>
              <a:rPr lang="fi-FI" sz="1400" dirty="0" err="1">
                <a:latin typeface="Arial" panose="020B0604020202020204" pitchFamily="34" charset="0"/>
                <a:cs typeface="Arial" panose="020B0604020202020204" pitchFamily="34" charset="0"/>
              </a:rPr>
              <a:t>eventtejä-</a:t>
            </a:r>
            <a:r>
              <a:rPr lang="fi-FI" sz="1400" dirty="0">
                <a:latin typeface="Arial" panose="020B0604020202020204" pitchFamily="34" charset="0"/>
                <a:cs typeface="Arial" panose="020B0604020202020204" pitchFamily="34" charset="0"/>
              </a:rPr>
              <a:t> joita käytetään </a:t>
            </a:r>
            <a:r>
              <a:rPr lang="fi-FI" sz="1400" dirty="0" err="1">
                <a:latin typeface="Arial" panose="020B0604020202020204" pitchFamily="34" charset="0"/>
                <a:cs typeface="Arial" panose="020B0604020202020204" pitchFamily="34" charset="0"/>
              </a:rPr>
              <a:t>ongemanraportoinnissa</a:t>
            </a:r>
            <a:r>
              <a:rPr lang="fi-FI" sz="1400" dirty="0" smtClean="0">
                <a:latin typeface="Arial" panose="020B0604020202020204" pitchFamily="34" charset="0"/>
                <a:cs typeface="Arial" panose="020B0604020202020204" pitchFamily="34" charset="0"/>
              </a:rPr>
              <a:t>.</a:t>
            </a:r>
          </a:p>
          <a:p>
            <a:endParaRPr lang="fi-FI" sz="1400" dirty="0">
              <a:latin typeface="Arial" panose="020B0604020202020204" pitchFamily="34" charset="0"/>
              <a:cs typeface="Arial" panose="020B0604020202020204" pitchFamily="34" charset="0"/>
            </a:endParaRPr>
          </a:p>
          <a:p>
            <a:r>
              <a:rPr lang="fi-FI" sz="1400" dirty="0">
                <a:latin typeface="Arial" panose="020B0604020202020204" pitchFamily="34" charset="0"/>
                <a:cs typeface="Arial" panose="020B0604020202020204" pitchFamily="34" charset="0"/>
              </a:rPr>
              <a:t>Jokainen sanomatyyppi identifioidaan </a:t>
            </a:r>
            <a:r>
              <a:rPr lang="fi-FI" sz="1400" dirty="0" err="1">
                <a:latin typeface="Arial" panose="020B0604020202020204" pitchFamily="34" charset="0"/>
                <a:cs typeface="Arial" panose="020B0604020202020204" pitchFamily="34" charset="0"/>
              </a:rPr>
              <a:t>parametrillä</a:t>
            </a:r>
            <a:r>
              <a:rPr lang="fi-FI" sz="1400" dirty="0">
                <a:latin typeface="Arial" panose="020B0604020202020204" pitchFamily="34" charset="0"/>
                <a:cs typeface="Arial" panose="020B0604020202020204" pitchFamily="34" charset="0"/>
              </a:rPr>
              <a:t> MQMT (</a:t>
            </a:r>
            <a:r>
              <a:rPr lang="fi-FI" sz="1400" dirty="0" err="1">
                <a:latin typeface="Arial" panose="020B0604020202020204" pitchFamily="34" charset="0"/>
                <a:cs typeface="Arial" panose="020B0604020202020204" pitchFamily="34" charset="0"/>
              </a:rPr>
              <a:t>MsgType</a:t>
            </a:r>
            <a:r>
              <a:rPr lang="fi-FI" sz="1400" dirty="0">
                <a:latin typeface="Arial" panose="020B0604020202020204" pitchFamily="34" charset="0"/>
                <a:cs typeface="Arial" panose="020B0604020202020204" pitchFamily="34" charset="0"/>
              </a:rPr>
              <a:t>). Myös oman sanomatyypin määrittely on mahdollista.</a:t>
            </a:r>
          </a:p>
          <a:p>
            <a:endParaRPr lang="fi-FI" dirty="0"/>
          </a:p>
        </p:txBody>
      </p:sp>
    </p:spTree>
    <p:extLst>
      <p:ext uri="{BB962C8B-B14F-4D97-AF65-F5344CB8AC3E}">
        <p14:creationId xmlns:p14="http://schemas.microsoft.com/office/powerpoint/2010/main" val="23517398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400" dirty="0" smtClean="0">
                <a:latin typeface="Arial" panose="020B0604020202020204" pitchFamily="34" charset="0"/>
                <a:cs typeface="Arial" panose="020B0604020202020204" pitchFamily="34" charset="0"/>
              </a:rPr>
              <a:t>Tunnit 25-26</a:t>
            </a:r>
            <a:r>
              <a:rPr lang="fi-FI" sz="2400" b="1" dirty="0" smtClean="0">
                <a:latin typeface="Arial" panose="020B0604020202020204" pitchFamily="34" charset="0"/>
                <a:cs typeface="Arial" panose="020B0604020202020204" pitchFamily="34" charset="0"/>
              </a:rPr>
              <a:t> IBM </a:t>
            </a:r>
            <a:r>
              <a:rPr lang="fi-FI" sz="2400" b="1" dirty="0">
                <a:latin typeface="Arial" panose="020B0604020202020204" pitchFamily="34" charset="0"/>
                <a:cs typeface="Arial" panose="020B0604020202020204" pitchFamily="34" charset="0"/>
              </a:rPr>
              <a:t>MQ objektit</a:t>
            </a:r>
            <a:endParaRPr lang="fi-FI"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fi-FI" sz="1400" dirty="0" smtClean="0">
                <a:latin typeface="Arial" panose="020B0604020202020204" pitchFamily="34" charset="0"/>
                <a:cs typeface="Arial" panose="020B0604020202020204" pitchFamily="34" charset="0"/>
              </a:rPr>
              <a:t>IBM </a:t>
            </a:r>
            <a:r>
              <a:rPr lang="fi-FI" sz="1400" dirty="0">
                <a:latin typeface="Arial" panose="020B0604020202020204" pitchFamily="34" charset="0"/>
                <a:cs typeface="Arial" panose="020B0604020202020204" pitchFamily="34" charset="0"/>
              </a:rPr>
              <a:t>MQ </a:t>
            </a:r>
            <a:r>
              <a:rPr lang="fi-FI" sz="1400" dirty="0" smtClean="0">
                <a:latin typeface="Arial" panose="020B0604020202020204" pitchFamily="34" charset="0"/>
                <a:cs typeface="Arial" panose="020B0604020202020204" pitchFamily="34" charset="0"/>
              </a:rPr>
              <a:t>objektit:</a:t>
            </a:r>
            <a:endParaRPr lang="fi-FI" sz="1400" dirty="0">
              <a:latin typeface="Arial" panose="020B0604020202020204" pitchFamily="34" charset="0"/>
              <a:cs typeface="Arial" panose="020B0604020202020204" pitchFamily="34" charset="0"/>
            </a:endParaRPr>
          </a:p>
          <a:p>
            <a:pPr marL="0" indent="0">
              <a:buNone/>
            </a:pPr>
            <a:r>
              <a:rPr lang="fi-FI" sz="1400" dirty="0">
                <a:latin typeface="Arial" panose="020B0604020202020204" pitchFamily="34" charset="0"/>
                <a:cs typeface="Arial" panose="020B0604020202020204" pitchFamily="34" charset="0"/>
              </a:rPr>
              <a:t> </a:t>
            </a:r>
          </a:p>
          <a:p>
            <a:pPr lvl="0"/>
            <a:r>
              <a:rPr lang="fi-FI" sz="1400" dirty="0">
                <a:latin typeface="Arial" panose="020B0604020202020204" pitchFamily="34" charset="0"/>
                <a:cs typeface="Arial" panose="020B0604020202020204" pitchFamily="34" charset="0"/>
              </a:rPr>
              <a:t>Jonomanagerit (Queue </a:t>
            </a:r>
            <a:r>
              <a:rPr lang="fi-FI" sz="1400" dirty="0" err="1">
                <a:latin typeface="Arial" panose="020B0604020202020204" pitchFamily="34" charset="0"/>
                <a:cs typeface="Arial" panose="020B0604020202020204" pitchFamily="34" charset="0"/>
              </a:rPr>
              <a:t>managers</a:t>
            </a:r>
            <a:r>
              <a:rPr lang="fi-FI" sz="1400" dirty="0">
                <a:latin typeface="Arial" panose="020B0604020202020204" pitchFamily="34" charset="0"/>
                <a:cs typeface="Arial" panose="020B0604020202020204" pitchFamily="34" charset="0"/>
              </a:rPr>
              <a:t>)</a:t>
            </a:r>
          </a:p>
          <a:p>
            <a:pPr lvl="0"/>
            <a:r>
              <a:rPr lang="en-US" sz="1400" dirty="0">
                <a:latin typeface="Arial" panose="020B0604020202020204" pitchFamily="34" charset="0"/>
                <a:cs typeface="Arial" panose="020B0604020202020204" pitchFamily="34" charset="0"/>
              </a:rPr>
              <a:t>Queue-sharing groups (WebSphere MQ for z/OS® only), although these are not strictly objects.</a:t>
            </a:r>
            <a:endParaRPr lang="fi-FI" sz="1400" dirty="0">
              <a:latin typeface="Arial" panose="020B0604020202020204" pitchFamily="34" charset="0"/>
              <a:cs typeface="Arial" panose="020B0604020202020204" pitchFamily="34" charset="0"/>
            </a:endParaRPr>
          </a:p>
          <a:p>
            <a:pPr lvl="0"/>
            <a:r>
              <a:rPr lang="fi-FI" sz="1400" dirty="0">
                <a:latin typeface="Arial" panose="020B0604020202020204" pitchFamily="34" charset="0"/>
                <a:cs typeface="Arial" panose="020B0604020202020204" pitchFamily="34" charset="0"/>
              </a:rPr>
              <a:t>Jonot ( </a:t>
            </a:r>
            <a:r>
              <a:rPr lang="fi-FI" sz="1400" dirty="0" err="1">
                <a:latin typeface="Arial" panose="020B0604020202020204" pitchFamily="34" charset="0"/>
                <a:cs typeface="Arial" panose="020B0604020202020204" pitchFamily="34" charset="0"/>
              </a:rPr>
              <a:t>Queues</a:t>
            </a:r>
            <a:r>
              <a:rPr lang="fi-FI" sz="1400" dirty="0">
                <a:latin typeface="Arial" panose="020B0604020202020204" pitchFamily="34" charset="0"/>
                <a:cs typeface="Arial" panose="020B0604020202020204" pitchFamily="34" charset="0"/>
              </a:rPr>
              <a:t> )</a:t>
            </a:r>
          </a:p>
          <a:p>
            <a:pPr lvl="0"/>
            <a:r>
              <a:rPr lang="en-US" sz="1400" dirty="0" err="1" smtClean="0">
                <a:latin typeface="Arial" panose="020B0604020202020204" pitchFamily="34" charset="0"/>
                <a:cs typeface="Arial" panose="020B0604020202020204" pitchFamily="34" charset="0"/>
              </a:rPr>
              <a:t>Nimilistat</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a:t>
            </a:r>
            <a:r>
              <a:rPr lang="fi-FI" sz="1400" dirty="0" err="1">
                <a:latin typeface="Arial" panose="020B0604020202020204" pitchFamily="34" charset="0"/>
                <a:cs typeface="Arial" panose="020B0604020202020204" pitchFamily="34" charset="0"/>
              </a:rPr>
              <a:t>Namelists</a:t>
            </a:r>
            <a:r>
              <a:rPr lang="fi-FI" sz="1400" dirty="0">
                <a:latin typeface="Arial" panose="020B0604020202020204" pitchFamily="34" charset="0"/>
                <a:cs typeface="Arial" panose="020B0604020202020204" pitchFamily="34" charset="0"/>
              </a:rPr>
              <a:t>)</a:t>
            </a:r>
          </a:p>
          <a:p>
            <a:pPr lvl="0"/>
            <a:r>
              <a:rPr lang="fi-FI" sz="1400" dirty="0">
                <a:latin typeface="Arial" panose="020B0604020202020204" pitchFamily="34" charset="0"/>
                <a:cs typeface="Arial" panose="020B0604020202020204" pitchFamily="34" charset="0"/>
              </a:rPr>
              <a:t>Prosessien määrittelyt ( </a:t>
            </a:r>
            <a:r>
              <a:rPr lang="fi-FI" sz="1400" dirty="0" err="1">
                <a:latin typeface="Arial" panose="020B0604020202020204" pitchFamily="34" charset="0"/>
                <a:cs typeface="Arial" panose="020B0604020202020204" pitchFamily="34" charset="0"/>
              </a:rPr>
              <a:t>Process</a:t>
            </a:r>
            <a:r>
              <a:rPr lang="fi-FI" sz="1400" dirty="0">
                <a:latin typeface="Arial" panose="020B0604020202020204" pitchFamily="34" charset="0"/>
                <a:cs typeface="Arial" panose="020B0604020202020204" pitchFamily="34" charset="0"/>
              </a:rPr>
              <a:t> </a:t>
            </a:r>
            <a:r>
              <a:rPr lang="fi-FI" sz="1400" dirty="0" err="1">
                <a:latin typeface="Arial" panose="020B0604020202020204" pitchFamily="34" charset="0"/>
                <a:cs typeface="Arial" panose="020B0604020202020204" pitchFamily="34" charset="0"/>
              </a:rPr>
              <a:t>definitions</a:t>
            </a:r>
            <a:r>
              <a:rPr lang="fi-FI" sz="1400" dirty="0">
                <a:latin typeface="Arial" panose="020B0604020202020204" pitchFamily="34" charset="0"/>
                <a:cs typeface="Arial" panose="020B0604020202020204" pitchFamily="34" charset="0"/>
              </a:rPr>
              <a:t> )</a:t>
            </a:r>
          </a:p>
          <a:p>
            <a:pPr lvl="0"/>
            <a:r>
              <a:rPr lang="fi-FI" sz="1400" dirty="0" err="1">
                <a:latin typeface="Arial" panose="020B0604020202020204" pitchFamily="34" charset="0"/>
                <a:cs typeface="Arial" panose="020B0604020202020204" pitchFamily="34" charset="0"/>
              </a:rPr>
              <a:t>Aytentikontimääriitykset</a:t>
            </a:r>
            <a:r>
              <a:rPr lang="fi-FI" sz="1400" dirty="0">
                <a:latin typeface="Arial" panose="020B0604020202020204" pitchFamily="34" charset="0"/>
                <a:cs typeface="Arial" panose="020B0604020202020204" pitchFamily="34" charset="0"/>
              </a:rPr>
              <a:t> (</a:t>
            </a:r>
            <a:r>
              <a:rPr lang="fi-FI" sz="1400" dirty="0" err="1">
                <a:latin typeface="Arial" panose="020B0604020202020204" pitchFamily="34" charset="0"/>
                <a:cs typeface="Arial" panose="020B0604020202020204" pitchFamily="34" charset="0"/>
              </a:rPr>
              <a:t>Authentication</a:t>
            </a:r>
            <a:r>
              <a:rPr lang="fi-FI" sz="1400" dirty="0">
                <a:latin typeface="Arial" panose="020B0604020202020204" pitchFamily="34" charset="0"/>
                <a:cs typeface="Arial" panose="020B0604020202020204" pitchFamily="34" charset="0"/>
              </a:rPr>
              <a:t> </a:t>
            </a:r>
            <a:r>
              <a:rPr lang="fi-FI" sz="1400" dirty="0" err="1">
                <a:latin typeface="Arial" panose="020B0604020202020204" pitchFamily="34" charset="0"/>
                <a:cs typeface="Arial" panose="020B0604020202020204" pitchFamily="34" charset="0"/>
              </a:rPr>
              <a:t>information</a:t>
            </a:r>
            <a:r>
              <a:rPr lang="fi-FI" sz="1400" dirty="0">
                <a:latin typeface="Arial" panose="020B0604020202020204" pitchFamily="34" charset="0"/>
                <a:cs typeface="Arial" panose="020B0604020202020204" pitchFamily="34" charset="0"/>
              </a:rPr>
              <a:t> </a:t>
            </a:r>
            <a:r>
              <a:rPr lang="fi-FI" sz="1400" dirty="0" err="1">
                <a:latin typeface="Arial" panose="020B0604020202020204" pitchFamily="34" charset="0"/>
                <a:cs typeface="Arial" panose="020B0604020202020204" pitchFamily="34" charset="0"/>
              </a:rPr>
              <a:t>objects</a:t>
            </a:r>
            <a:r>
              <a:rPr lang="fi-FI" sz="1400" dirty="0">
                <a:latin typeface="Arial" panose="020B0604020202020204" pitchFamily="34" charset="0"/>
                <a:cs typeface="Arial" panose="020B0604020202020204" pitchFamily="34" charset="0"/>
              </a:rPr>
              <a:t>)</a:t>
            </a:r>
          </a:p>
          <a:p>
            <a:pPr lvl="0"/>
            <a:r>
              <a:rPr lang="fi-FI" sz="1400" dirty="0">
                <a:latin typeface="Arial" panose="020B0604020202020204" pitchFamily="34" charset="0"/>
                <a:cs typeface="Arial" panose="020B0604020202020204" pitchFamily="34" charset="0"/>
              </a:rPr>
              <a:t>kanavat (</a:t>
            </a:r>
            <a:r>
              <a:rPr lang="fi-FI" sz="1400" dirty="0" err="1">
                <a:latin typeface="Arial" panose="020B0604020202020204" pitchFamily="34" charset="0"/>
                <a:cs typeface="Arial" panose="020B0604020202020204" pitchFamily="34" charset="0"/>
              </a:rPr>
              <a:t>Channels</a:t>
            </a:r>
            <a:r>
              <a:rPr lang="fi-FI" sz="1400" dirty="0">
                <a:latin typeface="Arial" panose="020B0604020202020204" pitchFamily="34" charset="0"/>
                <a:cs typeface="Arial" panose="020B0604020202020204" pitchFamily="34" charset="0"/>
              </a:rPr>
              <a:t> )</a:t>
            </a:r>
          </a:p>
          <a:p>
            <a:pPr lvl="0"/>
            <a:r>
              <a:rPr lang="en-US" sz="1400" dirty="0">
                <a:latin typeface="Arial" panose="020B0604020202020204" pitchFamily="34" charset="0"/>
                <a:cs typeface="Arial" panose="020B0604020202020204" pitchFamily="34" charset="0"/>
              </a:rPr>
              <a:t>Storage classes (WebSphere MQ for z/OS only)</a:t>
            </a:r>
            <a:endParaRPr lang="fi-FI" sz="1400" dirty="0">
              <a:latin typeface="Arial" panose="020B0604020202020204" pitchFamily="34" charset="0"/>
              <a:cs typeface="Arial" panose="020B0604020202020204" pitchFamily="34" charset="0"/>
            </a:endParaRPr>
          </a:p>
          <a:p>
            <a:pPr lvl="0"/>
            <a:r>
              <a:rPr lang="fi-FI" sz="1400" dirty="0">
                <a:latin typeface="Arial" panose="020B0604020202020204" pitchFamily="34" charset="0"/>
                <a:cs typeface="Arial" panose="020B0604020202020204" pitchFamily="34" charset="0"/>
              </a:rPr>
              <a:t>Kuuntelijat (</a:t>
            </a:r>
            <a:r>
              <a:rPr lang="fi-FI" sz="1400" dirty="0" err="1">
                <a:latin typeface="Arial" panose="020B0604020202020204" pitchFamily="34" charset="0"/>
                <a:cs typeface="Arial" panose="020B0604020202020204" pitchFamily="34" charset="0"/>
              </a:rPr>
              <a:t>Listeners</a:t>
            </a:r>
            <a:r>
              <a:rPr lang="fi-FI" sz="1400" dirty="0">
                <a:latin typeface="Arial" panose="020B0604020202020204" pitchFamily="34" charset="0"/>
                <a:cs typeface="Arial" panose="020B0604020202020204" pitchFamily="34" charset="0"/>
              </a:rPr>
              <a:t>)</a:t>
            </a:r>
          </a:p>
          <a:p>
            <a:pPr lvl="0"/>
            <a:r>
              <a:rPr lang="en-US" sz="1400" dirty="0" err="1">
                <a:latin typeface="Arial" panose="020B0604020202020204" pitchFamily="34" charset="0"/>
                <a:cs typeface="Arial" panose="020B0604020202020204" pitchFamily="34" charset="0"/>
              </a:rPr>
              <a:t>palvelut</a:t>
            </a:r>
            <a:r>
              <a:rPr lang="en-US" sz="1400" dirty="0">
                <a:latin typeface="Arial" panose="020B0604020202020204" pitchFamily="34" charset="0"/>
                <a:cs typeface="Arial" panose="020B0604020202020204" pitchFamily="34" charset="0"/>
              </a:rPr>
              <a:t> (Services (not WebSphere MQ for z/OS)</a:t>
            </a:r>
            <a:endParaRPr lang="fi-FI" sz="1400" dirty="0">
              <a:latin typeface="Arial" panose="020B0604020202020204" pitchFamily="34" charset="0"/>
              <a:cs typeface="Arial" panose="020B0604020202020204" pitchFamily="34" charset="0"/>
            </a:endParaRPr>
          </a:p>
          <a:p>
            <a:endParaRPr lang="fi-FI" dirty="0"/>
          </a:p>
        </p:txBody>
      </p:sp>
    </p:spTree>
    <p:extLst>
      <p:ext uri="{BB962C8B-B14F-4D97-AF65-F5344CB8AC3E}">
        <p14:creationId xmlns:p14="http://schemas.microsoft.com/office/powerpoint/2010/main" val="27889614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IBM MQ objektit</a:t>
            </a:r>
            <a:endParaRPr lang="fi-FI" dirty="0"/>
          </a:p>
        </p:txBody>
      </p:sp>
      <p:sp>
        <p:nvSpPr>
          <p:cNvPr id="3" name="Content Placeholder 2"/>
          <p:cNvSpPr>
            <a:spLocks noGrp="1"/>
          </p:cNvSpPr>
          <p:nvPr>
            <p:ph idx="1"/>
          </p:nvPr>
        </p:nvSpPr>
        <p:spPr/>
        <p:txBody>
          <a:bodyPr>
            <a:normAutofit/>
          </a:bodyPr>
          <a:lstStyle/>
          <a:p>
            <a:pPr marL="0" indent="0">
              <a:buNone/>
            </a:pPr>
            <a:r>
              <a:rPr lang="fi-FI" sz="1600" b="1" dirty="0" smtClean="0">
                <a:latin typeface="Arial" panose="020B0604020202020204" pitchFamily="34" charset="0"/>
                <a:cs typeface="Arial" panose="020B0604020202020204" pitchFamily="34" charset="0"/>
              </a:rPr>
              <a:t>Jonomanageri</a:t>
            </a:r>
          </a:p>
          <a:p>
            <a:endParaRPr lang="fi-FI" sz="1600" b="1" dirty="0">
              <a:latin typeface="Arial" panose="020B0604020202020204" pitchFamily="34" charset="0"/>
              <a:cs typeface="Arial" panose="020B0604020202020204" pitchFamily="34" charset="0"/>
            </a:endParaRPr>
          </a:p>
          <a:p>
            <a:r>
              <a:rPr lang="fi-FI" sz="1400" dirty="0">
                <a:latin typeface="Arial" panose="020B0604020202020204" pitchFamily="34" charset="0"/>
                <a:cs typeface="Arial" panose="020B0604020202020204" pitchFamily="34" charset="0"/>
              </a:rPr>
              <a:t>Sovelluksen täytyy kytkeytyä jonomanageriin, </a:t>
            </a:r>
            <a:r>
              <a:rPr lang="fi-FI" sz="1400" dirty="0" err="1">
                <a:latin typeface="Arial" panose="020B0604020202020204" pitchFamily="34" charset="0"/>
                <a:cs typeface="Arial" panose="020B0604020202020204" pitchFamily="34" charset="0"/>
              </a:rPr>
              <a:t>ennenkuin</a:t>
            </a:r>
            <a:r>
              <a:rPr lang="fi-FI" sz="1400" dirty="0">
                <a:latin typeface="Arial" panose="020B0604020202020204" pitchFamily="34" charset="0"/>
                <a:cs typeface="Arial" panose="020B0604020202020204" pitchFamily="34" charset="0"/>
              </a:rPr>
              <a:t> se voi käyttää jonomanagerin palveluja. Sovellus tekee kytkennän kutsulla MQCONN tai MQCONNX.</a:t>
            </a:r>
          </a:p>
          <a:p>
            <a:r>
              <a:rPr lang="fi-FI" sz="1400" dirty="0">
                <a:latin typeface="Arial" panose="020B0604020202020204" pitchFamily="34" charset="0"/>
                <a:cs typeface="Arial" panose="020B0604020202020204" pitchFamily="34" charset="0"/>
              </a:rPr>
              <a:t>Jonomanageri hallitsee objekteja ja määrittelee objektien attribuutit. Sovellus käyttää Message </a:t>
            </a:r>
            <a:r>
              <a:rPr lang="fi-FI" sz="1400" dirty="0" err="1">
                <a:latin typeface="Arial" panose="020B0604020202020204" pitchFamily="34" charset="0"/>
                <a:cs typeface="Arial" panose="020B0604020202020204" pitchFamily="34" charset="0"/>
              </a:rPr>
              <a:t>Queueu</a:t>
            </a:r>
            <a:r>
              <a:rPr lang="fi-FI" sz="1400" dirty="0">
                <a:latin typeface="Arial" panose="020B0604020202020204" pitchFamily="34" charset="0"/>
                <a:cs typeface="Arial" panose="020B0604020202020204" pitchFamily="34" charset="0"/>
              </a:rPr>
              <a:t> </a:t>
            </a:r>
            <a:r>
              <a:rPr lang="fi-FI" sz="1400" dirty="0" err="1">
                <a:latin typeface="Arial" panose="020B0604020202020204" pitchFamily="34" charset="0"/>
                <a:cs typeface="Arial" panose="020B0604020202020204" pitchFamily="34" charset="0"/>
              </a:rPr>
              <a:t>Interfacea</a:t>
            </a:r>
            <a:r>
              <a:rPr lang="fi-FI" sz="1400" dirty="0">
                <a:latin typeface="Arial" panose="020B0604020202020204" pitchFamily="34" charset="0"/>
                <a:cs typeface="Arial" panose="020B0604020202020204" pitchFamily="34" charset="0"/>
              </a:rPr>
              <a:t> ( MQI ) objektien hallintaan. Objektit tunnistetaan </a:t>
            </a:r>
            <a:r>
              <a:rPr lang="fi-FI" sz="1400" dirty="0" err="1">
                <a:latin typeface="Arial" panose="020B0604020202020204" pitchFamily="34" charset="0"/>
                <a:cs typeface="Arial" panose="020B0604020202020204" pitchFamily="34" charset="0"/>
              </a:rPr>
              <a:t>object</a:t>
            </a:r>
            <a:r>
              <a:rPr lang="fi-FI" sz="1400" dirty="0">
                <a:latin typeface="Arial" panose="020B0604020202020204" pitchFamily="34" charset="0"/>
                <a:cs typeface="Arial" panose="020B0604020202020204" pitchFamily="34" charset="0"/>
              </a:rPr>
              <a:t> </a:t>
            </a:r>
            <a:r>
              <a:rPr lang="fi-FI" sz="1400" dirty="0" err="1">
                <a:latin typeface="Arial" panose="020B0604020202020204" pitchFamily="34" charset="0"/>
                <a:cs typeface="Arial" panose="020B0604020202020204" pitchFamily="34" charset="0"/>
              </a:rPr>
              <a:t>descriptorin</a:t>
            </a:r>
            <a:r>
              <a:rPr lang="fi-FI" sz="1400" dirty="0">
                <a:latin typeface="Arial" panose="020B0604020202020204" pitchFamily="34" charset="0"/>
                <a:cs typeface="Arial" panose="020B0604020202020204" pitchFamily="34" charset="0"/>
              </a:rPr>
              <a:t> (MQOD) avulla. </a:t>
            </a:r>
          </a:p>
          <a:p>
            <a:r>
              <a:rPr lang="fi-FI" sz="1400" dirty="0">
                <a:latin typeface="Arial" panose="020B0604020202020204" pitchFamily="34" charset="0"/>
                <a:cs typeface="Arial" panose="020B0604020202020204" pitchFamily="34" charset="0"/>
              </a:rPr>
              <a:t>Käytettäessä MQ komentoja kuten </a:t>
            </a:r>
            <a:r>
              <a:rPr lang="fi-FI" sz="1400" dirty="0" err="1">
                <a:latin typeface="Arial" panose="020B0604020202020204" pitchFamily="34" charset="0"/>
                <a:cs typeface="Arial" panose="020B0604020202020204" pitchFamily="34" charset="0"/>
              </a:rPr>
              <a:t>define</a:t>
            </a:r>
            <a:r>
              <a:rPr lang="fi-FI" sz="1400" dirty="0">
                <a:latin typeface="Arial" panose="020B0604020202020204" pitchFamily="34" charset="0"/>
                <a:cs typeface="Arial" panose="020B0604020202020204" pitchFamily="34" charset="0"/>
              </a:rPr>
              <a:t>, </a:t>
            </a:r>
            <a:r>
              <a:rPr lang="fi-FI" sz="1400" dirty="0" err="1">
                <a:latin typeface="Arial" panose="020B0604020202020204" pitchFamily="34" charset="0"/>
                <a:cs typeface="Arial" panose="020B0604020202020204" pitchFamily="34" charset="0"/>
              </a:rPr>
              <a:t>alter</a:t>
            </a:r>
            <a:r>
              <a:rPr lang="fi-FI" sz="1400" dirty="0">
                <a:latin typeface="Arial" panose="020B0604020202020204" pitchFamily="34" charset="0"/>
                <a:cs typeface="Arial" panose="020B0604020202020204" pitchFamily="34" charset="0"/>
              </a:rPr>
              <a:t>, tai </a:t>
            </a:r>
            <a:r>
              <a:rPr lang="fi-FI" sz="1400" dirty="0" err="1">
                <a:latin typeface="Arial" panose="020B0604020202020204" pitchFamily="34" charset="0"/>
                <a:cs typeface="Arial" panose="020B0604020202020204" pitchFamily="34" charset="0"/>
              </a:rPr>
              <a:t>delete</a:t>
            </a:r>
            <a:r>
              <a:rPr lang="fi-FI" sz="1400" dirty="0">
                <a:latin typeface="Arial" panose="020B0604020202020204" pitchFamily="34" charset="0"/>
                <a:cs typeface="Arial" panose="020B0604020202020204" pitchFamily="34" charset="0"/>
              </a:rPr>
              <a:t>, jonomanageri tarkistaa että käyttäjällä on tarvittavat oikeudet komentojen toteuttamiseen. Kun sovellus käyttää </a:t>
            </a:r>
            <a:r>
              <a:rPr lang="fi-FI" sz="1400" dirty="0" err="1">
                <a:latin typeface="Arial" panose="020B0604020202020204" pitchFamily="34" charset="0"/>
                <a:cs typeface="Arial" panose="020B0604020202020204" pitchFamily="34" charset="0"/>
              </a:rPr>
              <a:t>mq_open</a:t>
            </a:r>
            <a:r>
              <a:rPr lang="fi-FI" sz="1400" dirty="0">
                <a:latin typeface="Arial" panose="020B0604020202020204" pitchFamily="34" charset="0"/>
                <a:cs typeface="Arial" panose="020B0604020202020204" pitchFamily="34" charset="0"/>
              </a:rPr>
              <a:t> kutsua kytkeytyäkseen jonomanageriin, jonomanageri tarkistaa että sovelluksella on tarvittavat oikeudet ennen kuin sovelluksen sallitaan kytkeytyä jonomanageriin. Tarkastus tehdään kytkeydyttävään objektiin perustuen. </a:t>
            </a:r>
          </a:p>
          <a:p>
            <a:pPr marL="0" indent="0">
              <a:buNone/>
            </a:pPr>
            <a:endParaRPr lang="fi-FI" sz="1400" dirty="0">
              <a:latin typeface="Arial" panose="020B0604020202020204" pitchFamily="34" charset="0"/>
              <a:cs typeface="Arial" panose="020B0604020202020204" pitchFamily="34" charset="0"/>
            </a:endParaRPr>
          </a:p>
          <a:p>
            <a:endParaRPr lang="fi-FI" dirty="0"/>
          </a:p>
        </p:txBody>
      </p:sp>
    </p:spTree>
    <p:extLst>
      <p:ext uri="{BB962C8B-B14F-4D97-AF65-F5344CB8AC3E}">
        <p14:creationId xmlns:p14="http://schemas.microsoft.com/office/powerpoint/2010/main" val="23125851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IBM MQ objektit</a:t>
            </a:r>
            <a:endParaRPr lang="fi-FI" dirty="0"/>
          </a:p>
        </p:txBody>
      </p:sp>
      <p:sp>
        <p:nvSpPr>
          <p:cNvPr id="3" name="Content Placeholder 2"/>
          <p:cNvSpPr>
            <a:spLocks noGrp="1"/>
          </p:cNvSpPr>
          <p:nvPr>
            <p:ph idx="1"/>
          </p:nvPr>
        </p:nvSpPr>
        <p:spPr/>
        <p:txBody>
          <a:bodyPr>
            <a:normAutofit/>
          </a:bodyPr>
          <a:lstStyle/>
          <a:p>
            <a:pPr marL="0" indent="0">
              <a:buNone/>
            </a:pPr>
            <a:r>
              <a:rPr lang="en-US" sz="2100" b="1" dirty="0">
                <a:latin typeface="Arial" panose="020B0604020202020204" pitchFamily="34" charset="0"/>
                <a:cs typeface="Arial" panose="020B0604020202020204" pitchFamily="34" charset="0"/>
              </a:rPr>
              <a:t>Queue-sharing </a:t>
            </a:r>
            <a:r>
              <a:rPr lang="en-US" sz="2100" b="1" dirty="0" smtClean="0">
                <a:latin typeface="Arial" panose="020B0604020202020204" pitchFamily="34" charset="0"/>
                <a:cs typeface="Arial" panose="020B0604020202020204" pitchFamily="34" charset="0"/>
              </a:rPr>
              <a:t>groups</a:t>
            </a:r>
          </a:p>
          <a:p>
            <a:pPr marL="0" indent="0">
              <a:buNone/>
            </a:pPr>
            <a:endParaRPr lang="fi-FI" sz="2100" b="1" dirty="0">
              <a:latin typeface="Arial" panose="020B0604020202020204" pitchFamily="34" charset="0"/>
              <a:cs typeface="Arial" panose="020B0604020202020204" pitchFamily="34" charset="0"/>
            </a:endParaRPr>
          </a:p>
          <a:p>
            <a:r>
              <a:rPr lang="fi-FI" sz="1500" dirty="0"/>
              <a:t>Queue – </a:t>
            </a:r>
            <a:r>
              <a:rPr lang="fi-FI" sz="1500" dirty="0" err="1"/>
              <a:t>sharing</a:t>
            </a:r>
            <a:r>
              <a:rPr lang="fi-FI" sz="1500" dirty="0"/>
              <a:t> </a:t>
            </a:r>
            <a:r>
              <a:rPr lang="fi-FI" sz="1500" dirty="0" err="1"/>
              <a:t>group</a:t>
            </a:r>
            <a:r>
              <a:rPr lang="fi-FI" sz="1500" dirty="0"/>
              <a:t> ei ole </a:t>
            </a:r>
            <a:r>
              <a:rPr lang="fi-FI" sz="1500" dirty="0" err="1"/>
              <a:t>tarkalleenottaen</a:t>
            </a:r>
            <a:r>
              <a:rPr lang="fi-FI" sz="1500" dirty="0"/>
              <a:t> objekti, mutta </a:t>
            </a:r>
            <a:endParaRPr lang="fi-FI" sz="1500" dirty="0" smtClean="0"/>
          </a:p>
          <a:p>
            <a:endParaRPr lang="fi-FI" sz="1500" b="1" dirty="0"/>
          </a:p>
          <a:p>
            <a:r>
              <a:rPr lang="fi-FI" sz="1500" dirty="0"/>
              <a:t>Käytetään ainoastaan </a:t>
            </a:r>
            <a:r>
              <a:rPr lang="fi-FI" sz="1500" dirty="0" err="1"/>
              <a:t>WebSphere</a:t>
            </a:r>
            <a:r>
              <a:rPr lang="fi-FI" sz="1500" dirty="0"/>
              <a:t>® MQ for z/OS</a:t>
            </a:r>
            <a:r>
              <a:rPr lang="fi-FI" sz="1500" dirty="0" smtClean="0"/>
              <a:t>®.</a:t>
            </a:r>
          </a:p>
          <a:p>
            <a:endParaRPr lang="fi-FI" sz="1500" b="1" dirty="0"/>
          </a:p>
          <a:p>
            <a:r>
              <a:rPr lang="fi-FI" sz="1500" dirty="0"/>
              <a:t>Jonomanageri joka kuuluu </a:t>
            </a:r>
            <a:r>
              <a:rPr lang="fi-FI" sz="1500" dirty="0" err="1"/>
              <a:t>queue-sharing</a:t>
            </a:r>
            <a:r>
              <a:rPr lang="fi-FI" sz="1500" dirty="0"/>
              <a:t> </a:t>
            </a:r>
            <a:r>
              <a:rPr lang="fi-FI" sz="1500" dirty="0" err="1"/>
              <a:t>grouppiin</a:t>
            </a:r>
            <a:r>
              <a:rPr lang="fi-FI" sz="1500" dirty="0"/>
              <a:t> (QSG) voi kytkeytyä jaettuihin jonoihin (</a:t>
            </a:r>
            <a:r>
              <a:rPr lang="fi-FI" sz="1500" dirty="0" err="1"/>
              <a:t>shared</a:t>
            </a:r>
            <a:r>
              <a:rPr lang="fi-FI" sz="1500" dirty="0"/>
              <a:t> </a:t>
            </a:r>
            <a:r>
              <a:rPr lang="fi-FI" sz="1500" dirty="0" err="1"/>
              <a:t>queues</a:t>
            </a:r>
            <a:r>
              <a:rPr lang="fi-FI" sz="1500" dirty="0"/>
              <a:t>).  </a:t>
            </a:r>
            <a:r>
              <a:rPr lang="fi-FI" sz="1500" dirty="0" err="1"/>
              <a:t>Queue-sharing</a:t>
            </a:r>
            <a:r>
              <a:rPr lang="fi-FI" sz="1500" dirty="0"/>
              <a:t> </a:t>
            </a:r>
            <a:r>
              <a:rPr lang="fi-FI" sz="1500" dirty="0" err="1"/>
              <a:t>grouppiin</a:t>
            </a:r>
            <a:r>
              <a:rPr lang="fi-FI" sz="1500" dirty="0"/>
              <a:t> kuluvat jonomanagerit voivat kommunikoida toistensa kanssa tietämättään toistansa sijaintia. </a:t>
            </a:r>
            <a:endParaRPr lang="fi-FI" sz="1500" dirty="0" smtClean="0"/>
          </a:p>
          <a:p>
            <a:endParaRPr lang="fi-FI" sz="1500" dirty="0"/>
          </a:p>
          <a:p>
            <a:r>
              <a:rPr lang="fi-FI" sz="1500" dirty="0"/>
              <a:t>Jaettu jono on paikallinen jono, jonka sanoman voi lukea yksi tai useampi </a:t>
            </a:r>
            <a:r>
              <a:rPr lang="fi-FI" sz="1500" dirty="0" err="1"/>
              <a:t>jnomanageri</a:t>
            </a:r>
            <a:r>
              <a:rPr lang="fi-FI" sz="1500" dirty="0"/>
              <a:t> jotka kuuluvat samaan  </a:t>
            </a:r>
            <a:r>
              <a:rPr lang="fi-FI" sz="1500" dirty="0" err="1"/>
              <a:t>queue-sharing</a:t>
            </a:r>
            <a:r>
              <a:rPr lang="fi-FI" sz="1500" dirty="0"/>
              <a:t> </a:t>
            </a:r>
            <a:r>
              <a:rPr lang="fi-FI" sz="1500" dirty="0" err="1"/>
              <a:t>grouppiin</a:t>
            </a:r>
            <a:r>
              <a:rPr lang="fi-FI" sz="1500" dirty="0"/>
              <a:t>. </a:t>
            </a:r>
          </a:p>
          <a:p>
            <a:endParaRPr lang="fi-FI" dirty="0"/>
          </a:p>
        </p:txBody>
      </p:sp>
    </p:spTree>
    <p:extLst>
      <p:ext uri="{BB962C8B-B14F-4D97-AF65-F5344CB8AC3E}">
        <p14:creationId xmlns:p14="http://schemas.microsoft.com/office/powerpoint/2010/main" val="35876058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IBM MQ objektit</a:t>
            </a:r>
            <a:endParaRPr lang="fi-FI" dirty="0"/>
          </a:p>
        </p:txBody>
      </p:sp>
      <p:sp>
        <p:nvSpPr>
          <p:cNvPr id="3" name="Content Placeholder 2"/>
          <p:cNvSpPr>
            <a:spLocks noGrp="1"/>
          </p:cNvSpPr>
          <p:nvPr>
            <p:ph idx="1"/>
          </p:nvPr>
        </p:nvSpPr>
        <p:spPr/>
        <p:txBody>
          <a:bodyPr>
            <a:normAutofit/>
          </a:bodyPr>
          <a:lstStyle/>
          <a:p>
            <a:pPr marL="0" indent="0">
              <a:buNone/>
            </a:pPr>
            <a:r>
              <a:rPr lang="fi-FI" b="1" dirty="0"/>
              <a:t>Jonot ( </a:t>
            </a:r>
            <a:r>
              <a:rPr lang="fi-FI" b="1" dirty="0" err="1"/>
              <a:t>Queues</a:t>
            </a:r>
            <a:r>
              <a:rPr lang="fi-FI" b="1" dirty="0" smtClean="0"/>
              <a:t>)</a:t>
            </a:r>
          </a:p>
          <a:p>
            <a:pPr marL="0" indent="0">
              <a:buNone/>
            </a:pPr>
            <a:endParaRPr lang="fi-FI" sz="1400" dirty="0"/>
          </a:p>
          <a:p>
            <a:r>
              <a:rPr lang="fi-FI" sz="1200" dirty="0"/>
              <a:t>Jono on objekti jonne sovellus voi kirjoittaa (</a:t>
            </a:r>
            <a:r>
              <a:rPr lang="fi-FI" sz="1200" dirty="0" err="1"/>
              <a:t>put</a:t>
            </a:r>
            <a:r>
              <a:rPr lang="fi-FI" sz="1200" dirty="0"/>
              <a:t>) </a:t>
            </a:r>
            <a:r>
              <a:rPr lang="fi-FI" sz="1200" dirty="0" err="1"/>
              <a:t>sanboman</a:t>
            </a:r>
            <a:r>
              <a:rPr lang="fi-FI" sz="1200" dirty="0"/>
              <a:t> tai mistä sovellus voi lukea (</a:t>
            </a:r>
            <a:r>
              <a:rPr lang="fi-FI" sz="1200" dirty="0" err="1"/>
              <a:t>get</a:t>
            </a:r>
            <a:r>
              <a:rPr lang="fi-FI" sz="1200" dirty="0"/>
              <a:t>) sanoman. </a:t>
            </a:r>
          </a:p>
          <a:p>
            <a:r>
              <a:rPr lang="fi-FI" sz="1200" dirty="0"/>
              <a:t>Sanomat talletetaan jonoon</a:t>
            </a:r>
          </a:p>
          <a:p>
            <a:r>
              <a:rPr lang="fi-FI" sz="1200" dirty="0"/>
              <a:t>Sovellus kytkeytyy jonoon Message Queue </a:t>
            </a:r>
            <a:r>
              <a:rPr lang="fi-FI" sz="1200" dirty="0" err="1"/>
              <a:t>Interfacen</a:t>
            </a:r>
            <a:r>
              <a:rPr lang="fi-FI" sz="1200" dirty="0"/>
              <a:t> (MQI) avulla</a:t>
            </a:r>
          </a:p>
          <a:p>
            <a:r>
              <a:rPr lang="fi-FI" sz="1200" dirty="0"/>
              <a:t>Jono täytyy olla olemassa ennen kuin siihen voidaan kytkeytyä</a:t>
            </a:r>
          </a:p>
          <a:p>
            <a:r>
              <a:rPr lang="fi-FI" sz="1200" dirty="0"/>
              <a:t>Jonomanageri omistaa jonot</a:t>
            </a:r>
          </a:p>
          <a:p>
            <a:r>
              <a:rPr lang="fi-FI" sz="1200" dirty="0"/>
              <a:t>Jokaisella jonolla on yksilöivä nimi</a:t>
            </a:r>
          </a:p>
          <a:p>
            <a:r>
              <a:rPr lang="fi-FI" sz="1200" dirty="0"/>
              <a:t>Jonomanageri hallitsee omia jonojaan, paitsi </a:t>
            </a:r>
            <a:r>
              <a:rPr lang="fi-FI" sz="1200" dirty="0" err="1"/>
              <a:t>WebSphere</a:t>
            </a:r>
            <a:r>
              <a:rPr lang="fi-FI" sz="1200" dirty="0"/>
              <a:t> MQ for z/OS ympäristössä </a:t>
            </a:r>
            <a:r>
              <a:rPr lang="fi-FI" sz="1200" dirty="0" err="1"/>
              <a:t>shared</a:t>
            </a:r>
            <a:r>
              <a:rPr lang="fi-FI" sz="1200" dirty="0"/>
              <a:t> jonoja voi hallita jokainen jonomanageri joka kuuluu </a:t>
            </a:r>
            <a:r>
              <a:rPr lang="fi-FI" sz="1200" dirty="0" err="1"/>
              <a:t>queue-sharing</a:t>
            </a:r>
            <a:r>
              <a:rPr lang="fi-FI" sz="1200" dirty="0"/>
              <a:t> </a:t>
            </a:r>
            <a:r>
              <a:rPr lang="fi-FI" sz="1200" dirty="0" err="1"/>
              <a:t>grouppiin</a:t>
            </a:r>
            <a:r>
              <a:rPr lang="fi-FI" sz="1200" dirty="0"/>
              <a:t>.</a:t>
            </a:r>
          </a:p>
          <a:p>
            <a:r>
              <a:rPr lang="fi-FI" sz="1200" dirty="0"/>
              <a:t>Jono luodaan käyttäen MQSC komentoa, PCF komentoa tai alustakohtaista liittymäpintaa.</a:t>
            </a:r>
          </a:p>
          <a:p>
            <a:r>
              <a:rPr lang="fi-FI" sz="1200" dirty="0"/>
              <a:t>Dynaaminen jono voidaan tehdä sovelluksen toimin </a:t>
            </a:r>
          </a:p>
          <a:p>
            <a:r>
              <a:rPr lang="fi-FI" sz="1200" dirty="0"/>
              <a:t>Ennen jonon käyttämistä se täytyy avata ja päättää </a:t>
            </a:r>
            <a:r>
              <a:rPr lang="fi-FI" sz="1200" dirty="0" smtClean="0"/>
              <a:t>jonon </a:t>
            </a:r>
            <a:r>
              <a:rPr lang="fi-FI" sz="1200" dirty="0"/>
              <a:t>käyttötarkoitus.</a:t>
            </a:r>
          </a:p>
          <a:p>
            <a:r>
              <a:rPr lang="fi-FI" sz="1200" dirty="0"/>
              <a:t>Tarkastella sanomia</a:t>
            </a:r>
          </a:p>
          <a:p>
            <a:r>
              <a:rPr lang="fi-FI" sz="1200" dirty="0"/>
              <a:t>Lukea sanomia</a:t>
            </a:r>
          </a:p>
          <a:p>
            <a:r>
              <a:rPr lang="fi-FI" sz="1200" dirty="0"/>
              <a:t>Kirjoittaa sanoma jonoon</a:t>
            </a:r>
          </a:p>
          <a:p>
            <a:r>
              <a:rPr lang="fi-FI" sz="1200" dirty="0"/>
              <a:t>Muuttaa jonon attribuuttia</a:t>
            </a:r>
          </a:p>
          <a:p>
            <a:endParaRPr lang="fi-FI" sz="1400" dirty="0"/>
          </a:p>
        </p:txBody>
      </p:sp>
    </p:spTree>
    <p:extLst>
      <p:ext uri="{BB962C8B-B14F-4D97-AF65-F5344CB8AC3E}">
        <p14:creationId xmlns:p14="http://schemas.microsoft.com/office/powerpoint/2010/main" val="27049456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IBM MQ objektit</a:t>
            </a:r>
            <a:endParaRPr lang="fi-FI" dirty="0"/>
          </a:p>
        </p:txBody>
      </p:sp>
      <p:sp>
        <p:nvSpPr>
          <p:cNvPr id="3" name="Content Placeholder 2"/>
          <p:cNvSpPr>
            <a:spLocks noGrp="1"/>
          </p:cNvSpPr>
          <p:nvPr>
            <p:ph idx="1"/>
          </p:nvPr>
        </p:nvSpPr>
        <p:spPr/>
        <p:txBody>
          <a:bodyPr/>
          <a:lstStyle/>
          <a:p>
            <a:pPr marL="0" indent="0">
              <a:buNone/>
            </a:pPr>
            <a:r>
              <a:rPr lang="fi-FI" sz="1800" b="1" dirty="0" smtClean="0">
                <a:latin typeface="Arial" panose="020B0604020202020204" pitchFamily="34" charset="0"/>
                <a:cs typeface="Arial" panose="020B0604020202020204" pitchFamily="34" charset="0"/>
              </a:rPr>
              <a:t>Nimilista</a:t>
            </a:r>
            <a:endParaRPr lang="fi-FI" sz="1800" b="1" dirty="0" smtClean="0">
              <a:latin typeface="Arial" panose="020B0604020202020204" pitchFamily="34" charset="0"/>
              <a:cs typeface="Arial" panose="020B0604020202020204" pitchFamily="34" charset="0"/>
            </a:endParaRPr>
          </a:p>
          <a:p>
            <a:pPr marL="0" indent="0">
              <a:buNone/>
            </a:pPr>
            <a:endParaRPr lang="fi-FI" sz="1800" b="1" dirty="0">
              <a:latin typeface="Arial" panose="020B0604020202020204" pitchFamily="34" charset="0"/>
              <a:cs typeface="Arial" panose="020B0604020202020204" pitchFamily="34" charset="0"/>
            </a:endParaRPr>
          </a:p>
          <a:p>
            <a:r>
              <a:rPr lang="fi-FI" sz="1400" dirty="0">
                <a:latin typeface="Arial" panose="020B0604020202020204" pitchFamily="34" charset="0"/>
                <a:cs typeface="Arial" panose="020B0604020202020204" pitchFamily="34" charset="0"/>
              </a:rPr>
              <a:t>Nimilista on objekti joka sisältää listan </a:t>
            </a:r>
            <a:r>
              <a:rPr lang="fi-FI" sz="1400" dirty="0" err="1">
                <a:latin typeface="Arial" panose="020B0604020202020204" pitchFamily="34" charset="0"/>
                <a:cs typeface="Arial" panose="020B0604020202020204" pitchFamily="34" charset="0"/>
              </a:rPr>
              <a:t>clustereista</a:t>
            </a:r>
            <a:r>
              <a:rPr lang="fi-FI" sz="1400" dirty="0">
                <a:latin typeface="Arial" panose="020B0604020202020204" pitchFamily="34" charset="0"/>
                <a:cs typeface="Arial" panose="020B0604020202020204" pitchFamily="34" charset="0"/>
              </a:rPr>
              <a:t>, jonoista tai </a:t>
            </a:r>
            <a:r>
              <a:rPr lang="fi-FI" sz="1400" dirty="0" err="1" smtClean="0">
                <a:latin typeface="Arial" panose="020B0604020202020204" pitchFamily="34" charset="0"/>
                <a:cs typeface="Arial" panose="020B0604020202020204" pitchFamily="34" charset="0"/>
              </a:rPr>
              <a:t>autentikointi-informaatiota</a:t>
            </a:r>
            <a:r>
              <a:rPr lang="fi-FI" sz="1400" dirty="0" smtClean="0">
                <a:latin typeface="Arial" panose="020B0604020202020204" pitchFamily="34" charset="0"/>
                <a:cs typeface="Arial" panose="020B0604020202020204" pitchFamily="34" charset="0"/>
              </a:rPr>
              <a:t> </a:t>
            </a:r>
            <a:r>
              <a:rPr lang="fi-FI" sz="1400" dirty="0">
                <a:latin typeface="Arial" panose="020B0604020202020204" pitchFamily="34" charset="0"/>
                <a:cs typeface="Arial" panose="020B0604020202020204" pitchFamily="34" charset="0"/>
              </a:rPr>
              <a:t>objektien nimistä. </a:t>
            </a:r>
          </a:p>
          <a:p>
            <a:r>
              <a:rPr lang="fi-FI" sz="1400" dirty="0">
                <a:latin typeface="Arial" panose="020B0604020202020204" pitchFamily="34" charset="0"/>
                <a:cs typeface="Arial" panose="020B0604020202020204" pitchFamily="34" charset="0"/>
              </a:rPr>
              <a:t>Sovellus voi käyttää </a:t>
            </a:r>
            <a:r>
              <a:rPr lang="fi-FI" sz="1400" dirty="0" err="1">
                <a:latin typeface="Arial" panose="020B0604020202020204" pitchFamily="34" charset="0"/>
                <a:cs typeface="Arial" panose="020B0604020202020204" pitchFamily="34" charset="0"/>
              </a:rPr>
              <a:t>MQI:ta</a:t>
            </a:r>
            <a:r>
              <a:rPr lang="fi-FI" sz="1400" dirty="0">
                <a:latin typeface="Arial" panose="020B0604020202020204" pitchFamily="34" charset="0"/>
                <a:cs typeface="Arial" panose="020B0604020202020204" pitchFamily="34" charset="0"/>
              </a:rPr>
              <a:t> tarkastaakseen mitkä jonot kuuluvat nimilistaan.</a:t>
            </a:r>
          </a:p>
          <a:p>
            <a:endParaRPr lang="fi-F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2329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err="1" smtClean="0"/>
              <a:t>Sanomanvälitys</a:t>
            </a:r>
            <a:r>
              <a:rPr lang="en-US" sz="2400" b="1" dirty="0" smtClean="0"/>
              <a:t> </a:t>
            </a:r>
            <a:r>
              <a:rPr lang="fi-FI" sz="2400" dirty="0" smtClean="0"/>
              <a:t/>
            </a:r>
            <a:br>
              <a:rPr lang="fi-FI" sz="2400" dirty="0" smtClean="0"/>
            </a:br>
            <a:endParaRPr lang="fi-FI"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95536" y="1340768"/>
            <a:ext cx="8229600" cy="4525963"/>
          </a:xfrm>
        </p:spPr>
        <p:txBody>
          <a:bodyPr>
            <a:normAutofit/>
          </a:bodyPr>
          <a:lstStyle/>
          <a:p>
            <a:endParaRPr lang="fi-FI" sz="1200" b="1" dirty="0" smtClean="0"/>
          </a:p>
          <a:p>
            <a:r>
              <a:rPr lang="fi-FI" sz="1200" b="1" dirty="0" smtClean="0">
                <a:latin typeface="Arial" panose="020B0604020202020204" pitchFamily="34" charset="0"/>
                <a:cs typeface="Arial" panose="020B0604020202020204" pitchFamily="34" charset="0"/>
              </a:rPr>
              <a:t>Vain </a:t>
            </a:r>
            <a:r>
              <a:rPr lang="fi-FI" sz="1200" b="1" dirty="0">
                <a:latin typeface="Arial" panose="020B0604020202020204" pitchFamily="34" charset="0"/>
                <a:cs typeface="Arial" panose="020B0604020202020204" pitchFamily="34" charset="0"/>
              </a:rPr>
              <a:t>yksi sanomankäsittely</a:t>
            </a:r>
            <a:endParaRPr lang="fi-FI" sz="1200" dirty="0">
              <a:latin typeface="Arial" panose="020B0604020202020204" pitchFamily="34" charset="0"/>
              <a:cs typeface="Arial" panose="020B0604020202020204" pitchFamily="34" charset="0"/>
            </a:endParaRPr>
          </a:p>
          <a:p>
            <a:pPr lvl="1"/>
            <a:r>
              <a:rPr lang="fi-FI" sz="1200" dirty="0">
                <a:latin typeface="Arial" panose="020B0604020202020204" pitchFamily="34" charset="0"/>
                <a:cs typeface="Arial" panose="020B0604020202020204" pitchFamily="34" charset="0"/>
              </a:rPr>
              <a:t>Liiketoimintatapahtuma (business </a:t>
            </a:r>
            <a:r>
              <a:rPr lang="fi-FI" sz="1200" dirty="0" err="1">
                <a:latin typeface="Arial" panose="020B0604020202020204" pitchFamily="34" charset="0"/>
                <a:cs typeface="Arial" panose="020B0604020202020204" pitchFamily="34" charset="0"/>
              </a:rPr>
              <a:t>transactions</a:t>
            </a:r>
            <a:r>
              <a:rPr lang="fi-FI" sz="1200" dirty="0">
                <a:latin typeface="Arial" panose="020B0604020202020204" pitchFamily="34" charset="0"/>
                <a:cs typeface="Arial" panose="020B0604020202020204" pitchFamily="34" charset="0"/>
              </a:rPr>
              <a:t>) tapahtuu normaalisti sanoman kohdalla vain kerran </a:t>
            </a:r>
            <a:r>
              <a:rPr lang="fi-FI" sz="1200" dirty="0" err="1">
                <a:latin typeface="Arial" panose="020B0604020202020204" pitchFamily="34" charset="0"/>
                <a:cs typeface="Arial" panose="020B0604020202020204" pitchFamily="34" charset="0"/>
              </a:rPr>
              <a:t>middleware-alueella</a:t>
            </a:r>
            <a:r>
              <a:rPr lang="fi-FI" sz="1200" dirty="0">
                <a:latin typeface="Arial" panose="020B0604020202020204" pitchFamily="34" charset="0"/>
                <a:cs typeface="Arial" panose="020B0604020202020204" pitchFamily="34" charset="0"/>
              </a:rPr>
              <a:t>. Sanoma ei saa kadota tapahtuman aikana, eikä siitä saa tehdä kopiota. </a:t>
            </a:r>
            <a:endParaRPr lang="fi-FI" sz="1200" dirty="0" smtClean="0">
              <a:latin typeface="Arial" panose="020B0604020202020204" pitchFamily="34" charset="0"/>
              <a:cs typeface="Arial" panose="020B0604020202020204" pitchFamily="34" charset="0"/>
            </a:endParaRPr>
          </a:p>
          <a:p>
            <a:r>
              <a:rPr lang="fi-FI" sz="1200" b="1" dirty="0">
                <a:latin typeface="Arial" panose="020B0604020202020204" pitchFamily="34" charset="0"/>
                <a:cs typeface="Arial" panose="020B0604020202020204" pitchFamily="34" charset="0"/>
              </a:rPr>
              <a:t>Läsnäolo</a:t>
            </a:r>
            <a:endParaRPr lang="fi-FI" sz="1200" dirty="0">
              <a:latin typeface="Arial" panose="020B0604020202020204" pitchFamily="34" charset="0"/>
              <a:cs typeface="Arial" panose="020B0604020202020204" pitchFamily="34" charset="0"/>
            </a:endParaRPr>
          </a:p>
          <a:p>
            <a:pPr lvl="1"/>
            <a:r>
              <a:rPr lang="fi-FI" sz="1200" dirty="0">
                <a:latin typeface="Arial" panose="020B0604020202020204" pitchFamily="34" charset="0"/>
                <a:cs typeface="Arial" panose="020B0604020202020204" pitchFamily="34" charset="0"/>
              </a:rPr>
              <a:t>Liiketoimintatapahtuma tapahtuu käyttöjärjestelmä- ja laiteriippumattomasti</a:t>
            </a:r>
            <a:r>
              <a:rPr lang="fi-FI" sz="1200" dirty="0" smtClean="0">
                <a:latin typeface="Arial" panose="020B0604020202020204" pitchFamily="34" charset="0"/>
                <a:cs typeface="Arial" panose="020B0604020202020204" pitchFamily="34" charset="0"/>
              </a:rPr>
              <a:t>.</a:t>
            </a:r>
          </a:p>
          <a:p>
            <a:r>
              <a:rPr lang="fi-FI" sz="1200" b="1" dirty="0" smtClean="0">
                <a:latin typeface="Arial" panose="020B0604020202020204" pitchFamily="34" charset="0"/>
                <a:cs typeface="Arial" panose="020B0604020202020204" pitchFamily="34" charset="0"/>
              </a:rPr>
              <a:t>Muunneltavuus</a:t>
            </a:r>
            <a:endParaRPr lang="fi-FI" sz="1200" dirty="0">
              <a:latin typeface="Arial" panose="020B0604020202020204" pitchFamily="34" charset="0"/>
              <a:cs typeface="Arial" panose="020B0604020202020204" pitchFamily="34" charset="0"/>
            </a:endParaRPr>
          </a:p>
          <a:p>
            <a:pPr lvl="1"/>
            <a:r>
              <a:rPr lang="fi-FI" sz="1200" dirty="0">
                <a:latin typeface="Arial" panose="020B0604020202020204" pitchFamily="34" charset="0"/>
                <a:cs typeface="Arial" panose="020B0604020202020204" pitchFamily="34" charset="0"/>
              </a:rPr>
              <a:t>Käyttämällä teollisia </a:t>
            </a:r>
            <a:r>
              <a:rPr lang="fi-FI" sz="1200" dirty="0" smtClean="0">
                <a:latin typeface="Arial" panose="020B0604020202020204" pitchFamily="34" charset="0"/>
                <a:cs typeface="Arial" panose="020B0604020202020204" pitchFamily="34" charset="0"/>
              </a:rPr>
              <a:t>standardeja</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middleware</a:t>
            </a:r>
            <a:r>
              <a:rPr lang="fi-FI" sz="1200" dirty="0">
                <a:latin typeface="Arial" panose="020B0604020202020204" pitchFamily="34" charset="0"/>
                <a:cs typeface="Arial" panose="020B0604020202020204" pitchFamily="34" charset="0"/>
              </a:rPr>
              <a:t> - alueen toimintoja voidaan hallita helposti ja laajentaa tarpeen mukaan. Uuden sovelluksen käyttöönotto olemassa olevaan ympäristöön on helppoa.</a:t>
            </a:r>
          </a:p>
          <a:p>
            <a:r>
              <a:rPr lang="fi-FI" sz="1200" b="1" dirty="0">
                <a:latin typeface="Arial" panose="020B0604020202020204" pitchFamily="34" charset="0"/>
                <a:cs typeface="Arial" panose="020B0604020202020204" pitchFamily="34" charset="0"/>
              </a:rPr>
              <a:t>Laajennettavuus</a:t>
            </a:r>
            <a:endParaRPr lang="fi-FI" sz="1200" dirty="0">
              <a:latin typeface="Arial" panose="020B0604020202020204" pitchFamily="34" charset="0"/>
              <a:cs typeface="Arial" panose="020B0604020202020204" pitchFamily="34" charset="0"/>
            </a:endParaRPr>
          </a:p>
          <a:p>
            <a:pPr lvl="1"/>
            <a:r>
              <a:rPr lang="fi-FI" sz="1200" dirty="0">
                <a:latin typeface="Arial" panose="020B0604020202020204" pitchFamily="34" charset="0"/>
                <a:cs typeface="Arial" panose="020B0604020202020204" pitchFamily="34" charset="0"/>
              </a:rPr>
              <a:t>Sanomanvälitysverkkoa voidaan laajentaa lisäämällä sinne komponentteja helposti. Uusi sovellus voidaan ottaa käyttöön nopeasti aiheuttamatta </a:t>
            </a:r>
            <a:r>
              <a:rPr lang="fi-FI" sz="1200" dirty="0" smtClean="0">
                <a:latin typeface="Arial" panose="020B0604020202020204" pitchFamily="34" charset="0"/>
                <a:cs typeface="Arial" panose="020B0604020202020204" pitchFamily="34" charset="0"/>
              </a:rPr>
              <a:t>katkosta </a:t>
            </a:r>
            <a:r>
              <a:rPr lang="fi-FI" sz="1200" dirty="0">
                <a:latin typeface="Arial" panose="020B0604020202020204" pitchFamily="34" charset="0"/>
                <a:cs typeface="Arial" panose="020B0604020202020204" pitchFamily="34" charset="0"/>
              </a:rPr>
              <a:t>olemassa oleville sovelluksille</a:t>
            </a:r>
            <a:r>
              <a:rPr lang="fi-FI" sz="1200" dirty="0" smtClean="0">
                <a:latin typeface="Arial" panose="020B0604020202020204" pitchFamily="34" charset="0"/>
                <a:cs typeface="Arial" panose="020B0604020202020204" pitchFamily="34" charset="0"/>
              </a:rPr>
              <a:t>.</a:t>
            </a:r>
          </a:p>
          <a:p>
            <a:r>
              <a:rPr lang="fi-FI" sz="1200" b="1" dirty="0" smtClean="0">
                <a:latin typeface="Arial" panose="020B0604020202020204" pitchFamily="34" charset="0"/>
                <a:cs typeface="Arial" panose="020B0604020202020204" pitchFamily="34" charset="0"/>
              </a:rPr>
              <a:t>Sääntöjen </a:t>
            </a:r>
            <a:r>
              <a:rPr lang="fi-FI" sz="1200" b="1" dirty="0">
                <a:latin typeface="Arial" panose="020B0604020202020204" pitchFamily="34" charset="0"/>
                <a:cs typeface="Arial" panose="020B0604020202020204" pitchFamily="34" charset="0"/>
              </a:rPr>
              <a:t>noudattaminen</a:t>
            </a:r>
            <a:endParaRPr lang="fi-FI" sz="1200" dirty="0">
              <a:latin typeface="Arial" panose="020B0604020202020204" pitchFamily="34" charset="0"/>
              <a:cs typeface="Arial" panose="020B0604020202020204" pitchFamily="34" charset="0"/>
            </a:endParaRPr>
          </a:p>
          <a:p>
            <a:pPr lvl="1"/>
            <a:r>
              <a:rPr lang="fi-FI" sz="1200" dirty="0">
                <a:latin typeface="Arial" panose="020B0604020202020204" pitchFamily="34" charset="0"/>
                <a:cs typeface="Arial" panose="020B0604020202020204" pitchFamily="34" charset="0"/>
              </a:rPr>
              <a:t>Rakentamalla sanomanvälitysympäristö yrityksen-, teollisuuden-, ja lainsäädännön vaatimusten mukaan, tarjotaan sovelluksille tarkoituksenmukainen käyttöliittymä sanomanvälitysverkkoon</a:t>
            </a:r>
            <a:r>
              <a:rPr lang="fi-FI" sz="1200" dirty="0" smtClean="0">
                <a:latin typeface="Arial" panose="020B0604020202020204" pitchFamily="34" charset="0"/>
                <a:cs typeface="Arial" panose="020B0604020202020204" pitchFamily="34" charset="0"/>
              </a:rPr>
              <a:t>.</a:t>
            </a:r>
          </a:p>
          <a:p>
            <a:r>
              <a:rPr lang="fi-FI" sz="1200" b="1" dirty="0" smtClean="0">
                <a:latin typeface="Arial" panose="020B0604020202020204" pitchFamily="34" charset="0"/>
                <a:cs typeface="Arial" panose="020B0604020202020204" pitchFamily="34" charset="0"/>
              </a:rPr>
              <a:t>Suorituskyky </a:t>
            </a:r>
            <a:r>
              <a:rPr lang="fi-FI" sz="1200" b="1" dirty="0">
                <a:latin typeface="Arial" panose="020B0604020202020204" pitchFamily="34" charset="0"/>
                <a:cs typeface="Arial" panose="020B0604020202020204" pitchFamily="34" charset="0"/>
              </a:rPr>
              <a:t>ja käytettävyys</a:t>
            </a:r>
            <a:endParaRPr lang="fi-FI" sz="1200" dirty="0">
              <a:latin typeface="Arial" panose="020B0604020202020204" pitchFamily="34" charset="0"/>
              <a:cs typeface="Arial" panose="020B0604020202020204" pitchFamily="34" charset="0"/>
            </a:endParaRPr>
          </a:p>
          <a:p>
            <a:pPr lvl="1"/>
            <a:r>
              <a:rPr lang="fi-FI" sz="1200" dirty="0">
                <a:latin typeface="Arial" panose="020B0604020202020204" pitchFamily="34" charset="0"/>
                <a:cs typeface="Arial" panose="020B0604020202020204" pitchFamily="34" charset="0"/>
              </a:rPr>
              <a:t>Rakentamalla sanomanvälitysverkko järkevästi, saavutetaan paras </a:t>
            </a:r>
            <a:r>
              <a:rPr lang="fi-FI" sz="1200" dirty="0" smtClean="0">
                <a:latin typeface="Arial" panose="020B0604020202020204" pitchFamily="34" charset="0"/>
                <a:cs typeface="Arial" panose="020B0604020202020204" pitchFamily="34" charset="0"/>
              </a:rPr>
              <a:t>suorituskyky </a:t>
            </a:r>
            <a:r>
              <a:rPr lang="fi-FI" sz="1200" dirty="0">
                <a:latin typeface="Arial" panose="020B0604020202020204" pitchFamily="34" charset="0"/>
                <a:cs typeface="Arial" panose="020B0604020202020204" pitchFamily="34" charset="0"/>
              </a:rPr>
              <a:t>ja nopea sanomanvälitys.</a:t>
            </a:r>
          </a:p>
          <a:p>
            <a:pPr lvl="1"/>
            <a:endParaRPr lang="fi-FI" sz="900" dirty="0"/>
          </a:p>
          <a:p>
            <a:pPr lvl="1"/>
            <a:endParaRPr lang="fi-FI" sz="800" dirty="0"/>
          </a:p>
          <a:p>
            <a:pPr marL="457200" lvl="1" indent="0">
              <a:buNone/>
            </a:pPr>
            <a:endParaRPr lang="fi-FI" sz="800" dirty="0"/>
          </a:p>
          <a:p>
            <a:pPr marL="457200" lvl="1" indent="0">
              <a:buNone/>
            </a:pPr>
            <a:endParaRPr lang="fi-FI" sz="1200" dirty="0"/>
          </a:p>
          <a:p>
            <a:endParaRPr lang="fi-FI" dirty="0"/>
          </a:p>
        </p:txBody>
      </p:sp>
    </p:spTree>
    <p:extLst>
      <p:ext uri="{BB962C8B-B14F-4D97-AF65-F5344CB8AC3E}">
        <p14:creationId xmlns:p14="http://schemas.microsoft.com/office/powerpoint/2010/main" val="4711891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IBM MQ objektit</a:t>
            </a:r>
            <a:endParaRPr lang="fi-FI" dirty="0"/>
          </a:p>
        </p:txBody>
      </p:sp>
      <p:sp>
        <p:nvSpPr>
          <p:cNvPr id="3" name="Content Placeholder 2"/>
          <p:cNvSpPr>
            <a:spLocks noGrp="1"/>
          </p:cNvSpPr>
          <p:nvPr>
            <p:ph idx="1"/>
          </p:nvPr>
        </p:nvSpPr>
        <p:spPr/>
        <p:txBody>
          <a:bodyPr>
            <a:normAutofit/>
          </a:bodyPr>
          <a:lstStyle/>
          <a:p>
            <a:pPr marL="0" indent="0">
              <a:buNone/>
            </a:pPr>
            <a:r>
              <a:rPr lang="fi-FI" sz="2100" b="1" dirty="0" smtClean="0">
                <a:latin typeface="Arial" panose="020B0604020202020204" pitchFamily="34" charset="0"/>
                <a:cs typeface="Arial" panose="020B0604020202020204" pitchFamily="34" charset="0"/>
              </a:rPr>
              <a:t>Prosessimääritykset</a:t>
            </a:r>
          </a:p>
          <a:p>
            <a:pPr marL="0" indent="0">
              <a:buNone/>
            </a:pPr>
            <a:endParaRPr lang="fi-FI" sz="2100" b="1" dirty="0">
              <a:latin typeface="Arial" panose="020B0604020202020204" pitchFamily="34" charset="0"/>
              <a:cs typeface="Arial" panose="020B0604020202020204" pitchFamily="34" charset="0"/>
            </a:endParaRPr>
          </a:p>
          <a:p>
            <a:r>
              <a:rPr lang="fi-FI" sz="1600" dirty="0">
                <a:latin typeface="Arial" panose="020B0604020202020204" pitchFamily="34" charset="0"/>
                <a:cs typeface="Arial" panose="020B0604020202020204" pitchFamily="34" charset="0"/>
              </a:rPr>
              <a:t>Sovellus voidaan käynnistää jonoon tulevan sanoman perusteella. </a:t>
            </a:r>
            <a:endParaRPr lang="fi-FI" sz="1600" dirty="0" smtClean="0">
              <a:latin typeface="Arial" panose="020B0604020202020204" pitchFamily="34" charset="0"/>
              <a:cs typeface="Arial" panose="020B0604020202020204" pitchFamily="34" charset="0"/>
            </a:endParaRPr>
          </a:p>
          <a:p>
            <a:r>
              <a:rPr lang="fi-FI" sz="1600" dirty="0" smtClean="0">
                <a:latin typeface="Arial" panose="020B0604020202020204" pitchFamily="34" charset="0"/>
                <a:cs typeface="Arial" panose="020B0604020202020204" pitchFamily="34" charset="0"/>
              </a:rPr>
              <a:t>Käynnistettävän </a:t>
            </a:r>
            <a:r>
              <a:rPr lang="fi-FI" sz="1600" dirty="0">
                <a:latin typeface="Arial" panose="020B0604020202020204" pitchFamily="34" charset="0"/>
                <a:cs typeface="Arial" panose="020B0604020202020204" pitchFamily="34" charset="0"/>
              </a:rPr>
              <a:t>sovelluksen attribuutit määritellään jonomanagerin prosessimäärityksissä.</a:t>
            </a:r>
          </a:p>
          <a:p>
            <a:r>
              <a:rPr lang="en-US" sz="1600" b="1" dirty="0">
                <a:latin typeface="Arial" panose="020B0604020202020204" pitchFamily="34" charset="0"/>
                <a:cs typeface="Arial" panose="020B0604020202020204" pitchFamily="34" charset="0"/>
              </a:rPr>
              <a:t>Authentication information </a:t>
            </a:r>
            <a:r>
              <a:rPr lang="en-US" sz="1600" b="1" dirty="0" smtClean="0">
                <a:latin typeface="Arial" panose="020B0604020202020204" pitchFamily="34" charset="0"/>
                <a:cs typeface="Arial" panose="020B0604020202020204" pitchFamily="34" charset="0"/>
              </a:rPr>
              <a:t>objects</a:t>
            </a:r>
            <a:endParaRPr lang="fi-FI" sz="1600" dirty="0">
              <a:latin typeface="Arial" panose="020B0604020202020204" pitchFamily="34" charset="0"/>
              <a:cs typeface="Arial" panose="020B0604020202020204" pitchFamily="34" charset="0"/>
            </a:endParaRPr>
          </a:p>
          <a:p>
            <a:pPr lvl="1"/>
            <a:r>
              <a:rPr lang="fi-FI" sz="1600" dirty="0" err="1">
                <a:latin typeface="Arial" panose="020B0604020202020204" pitchFamily="34" charset="0"/>
                <a:cs typeface="Arial" panose="020B0604020202020204" pitchFamily="34" charset="0"/>
              </a:rPr>
              <a:t>Authentication</a:t>
            </a:r>
            <a:r>
              <a:rPr lang="fi-FI" sz="1600" dirty="0">
                <a:latin typeface="Arial" panose="020B0604020202020204" pitchFamily="34" charset="0"/>
                <a:cs typeface="Arial" panose="020B0604020202020204" pitchFamily="34" charset="0"/>
              </a:rPr>
              <a:t> </a:t>
            </a:r>
            <a:r>
              <a:rPr lang="fi-FI" sz="1600" dirty="0" err="1">
                <a:latin typeface="Arial" panose="020B0604020202020204" pitchFamily="34" charset="0"/>
                <a:cs typeface="Arial" panose="020B0604020202020204" pitchFamily="34" charset="0"/>
              </a:rPr>
              <a:t>information</a:t>
            </a:r>
            <a:r>
              <a:rPr lang="fi-FI" sz="1600" dirty="0">
                <a:latin typeface="Arial" panose="020B0604020202020204" pitchFamily="34" charset="0"/>
                <a:cs typeface="Arial" panose="020B0604020202020204" pitchFamily="34" charset="0"/>
              </a:rPr>
              <a:t> objekti sisältää </a:t>
            </a:r>
            <a:r>
              <a:rPr lang="fi-FI" sz="1600" dirty="0" err="1">
                <a:latin typeface="Arial" panose="020B0604020202020204" pitchFamily="34" charset="0"/>
                <a:cs typeface="Arial" panose="020B0604020202020204" pitchFamily="34" charset="0"/>
              </a:rPr>
              <a:t>autentikonti-informaatiota</a:t>
            </a:r>
            <a:r>
              <a:rPr lang="fi-FI" sz="1600" dirty="0">
                <a:latin typeface="Arial" panose="020B0604020202020204" pitchFamily="34" charset="0"/>
                <a:cs typeface="Arial" panose="020B0604020202020204" pitchFamily="34" charset="0"/>
              </a:rPr>
              <a:t> jota käytetään </a:t>
            </a:r>
            <a:r>
              <a:rPr lang="fi-FI" sz="1600" dirty="0" err="1">
                <a:latin typeface="Arial" panose="020B0604020202020204" pitchFamily="34" charset="0"/>
                <a:cs typeface="Arial" panose="020B0604020202020204" pitchFamily="34" charset="0"/>
              </a:rPr>
              <a:t>SSL-autentikoinnissa</a:t>
            </a:r>
            <a:r>
              <a:rPr lang="fi-FI" sz="1600" dirty="0">
                <a:latin typeface="Arial" panose="020B0604020202020204" pitchFamily="34" charset="0"/>
                <a:cs typeface="Arial" panose="020B0604020202020204" pitchFamily="34" charset="0"/>
              </a:rPr>
              <a:t>.</a:t>
            </a:r>
          </a:p>
          <a:p>
            <a:pPr lvl="1"/>
            <a:r>
              <a:rPr lang="fi-FI" sz="1600" dirty="0" err="1">
                <a:latin typeface="Arial" panose="020B0604020202020204" pitchFamily="34" charset="0"/>
                <a:cs typeface="Arial" panose="020B0604020202020204" pitchFamily="34" charset="0"/>
              </a:rPr>
              <a:t>Autentikointi</a:t>
            </a:r>
            <a:r>
              <a:rPr lang="fi-FI" sz="1600" dirty="0">
                <a:latin typeface="Arial" panose="020B0604020202020204" pitchFamily="34" charset="0"/>
                <a:cs typeface="Arial" panose="020B0604020202020204" pitchFamily="34" charset="0"/>
              </a:rPr>
              <a:t> informointi objekti tarjoaa </a:t>
            </a:r>
            <a:r>
              <a:rPr lang="fi-FI" sz="1600" dirty="0" err="1">
                <a:latin typeface="Arial" panose="020B0604020202020204" pitchFamily="34" charset="0"/>
                <a:cs typeface="Arial" panose="020B0604020202020204" pitchFamily="34" charset="0"/>
              </a:rPr>
              <a:t>vaaadittavat</a:t>
            </a:r>
            <a:r>
              <a:rPr lang="fi-FI" sz="1600" dirty="0">
                <a:latin typeface="Arial" panose="020B0604020202020204" pitchFamily="34" charset="0"/>
                <a:cs typeface="Arial" panose="020B0604020202020204" pitchFamily="34" charset="0"/>
              </a:rPr>
              <a:t> määrittelyt </a:t>
            </a:r>
            <a:r>
              <a:rPr lang="fi-FI" sz="1600" dirty="0" err="1">
                <a:latin typeface="Arial" panose="020B0604020202020204" pitchFamily="34" charset="0"/>
                <a:cs typeface="Arial" panose="020B0604020202020204" pitchFamily="34" charset="0"/>
              </a:rPr>
              <a:t>SSL-sertifikaatin</a:t>
            </a:r>
            <a:r>
              <a:rPr lang="fi-FI" sz="1600" dirty="0">
                <a:latin typeface="Arial" panose="020B0604020202020204" pitchFamily="34" charset="0"/>
                <a:cs typeface="Arial" panose="020B0604020202020204" pitchFamily="34" charset="0"/>
              </a:rPr>
              <a:t> tarkistukseen.</a:t>
            </a:r>
          </a:p>
          <a:p>
            <a:endParaRPr lang="fi-FI" dirty="0"/>
          </a:p>
        </p:txBody>
      </p:sp>
    </p:spTree>
    <p:extLst>
      <p:ext uri="{BB962C8B-B14F-4D97-AF65-F5344CB8AC3E}">
        <p14:creationId xmlns:p14="http://schemas.microsoft.com/office/powerpoint/2010/main" val="14574764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IBM MQ objektit</a:t>
            </a:r>
            <a:endParaRPr lang="fi-FI" dirty="0"/>
          </a:p>
        </p:txBody>
      </p:sp>
      <p:sp>
        <p:nvSpPr>
          <p:cNvPr id="3" name="Content Placeholder 2"/>
          <p:cNvSpPr>
            <a:spLocks noGrp="1"/>
          </p:cNvSpPr>
          <p:nvPr>
            <p:ph idx="1"/>
          </p:nvPr>
        </p:nvSpPr>
        <p:spPr/>
        <p:txBody>
          <a:bodyPr>
            <a:normAutofit/>
          </a:bodyPr>
          <a:lstStyle/>
          <a:p>
            <a:pPr marL="0" indent="0">
              <a:buNone/>
            </a:pPr>
            <a:r>
              <a:rPr lang="fi-FI" sz="1800" b="1" dirty="0">
                <a:latin typeface="Arial" panose="020B0604020202020204" pitchFamily="34" charset="0"/>
                <a:cs typeface="Arial" panose="020B0604020202020204" pitchFamily="34" charset="0"/>
              </a:rPr>
              <a:t>Kanavat (</a:t>
            </a:r>
            <a:r>
              <a:rPr lang="fi-FI" sz="1800" b="1" dirty="0" err="1">
                <a:latin typeface="Arial" panose="020B0604020202020204" pitchFamily="34" charset="0"/>
                <a:cs typeface="Arial" panose="020B0604020202020204" pitchFamily="34" charset="0"/>
              </a:rPr>
              <a:t>Channels</a:t>
            </a:r>
            <a:r>
              <a:rPr lang="fi-FI" sz="1800" b="1" dirty="0" smtClean="0">
                <a:latin typeface="Arial" panose="020B0604020202020204" pitchFamily="34" charset="0"/>
                <a:cs typeface="Arial" panose="020B0604020202020204" pitchFamily="34" charset="0"/>
              </a:rPr>
              <a:t>)</a:t>
            </a:r>
          </a:p>
          <a:p>
            <a:pPr marL="0" indent="0">
              <a:buNone/>
            </a:pPr>
            <a:endParaRPr lang="fi-FI" sz="1800" dirty="0">
              <a:latin typeface="Arial" panose="020B0604020202020204" pitchFamily="34" charset="0"/>
              <a:cs typeface="Arial" panose="020B0604020202020204" pitchFamily="34" charset="0"/>
            </a:endParaRPr>
          </a:p>
          <a:p>
            <a:r>
              <a:rPr lang="fi-FI" sz="1800" dirty="0">
                <a:latin typeface="Arial" panose="020B0604020202020204" pitchFamily="34" charset="0"/>
                <a:cs typeface="Arial" panose="020B0604020202020204" pitchFamily="34" charset="0"/>
              </a:rPr>
              <a:t>Kanavia käytetään jonomanagerien väliseen kommunikointiin. </a:t>
            </a:r>
          </a:p>
          <a:p>
            <a:r>
              <a:rPr lang="fi-FI" sz="1800" dirty="0">
                <a:latin typeface="Arial" panose="020B0604020202020204" pitchFamily="34" charset="0"/>
                <a:cs typeface="Arial" panose="020B0604020202020204" pitchFamily="34" charset="0"/>
              </a:rPr>
              <a:t>kanavatyyppejä:</a:t>
            </a:r>
          </a:p>
          <a:p>
            <a:pPr lvl="1"/>
            <a:r>
              <a:rPr lang="fi-FI" sz="1800" dirty="0">
                <a:latin typeface="Arial" panose="020B0604020202020204" pitchFamily="34" charset="0"/>
                <a:cs typeface="Arial" panose="020B0604020202020204" pitchFamily="34" charset="0"/>
              </a:rPr>
              <a:t>Sanomakanavat jotka ovat yhdensuuntaisia ja välittävät sanomia jonomanagereiden välillä.</a:t>
            </a:r>
          </a:p>
          <a:p>
            <a:pPr lvl="1"/>
            <a:r>
              <a:rPr lang="fi-FI" sz="1800" dirty="0" err="1">
                <a:latin typeface="Arial" panose="020B0604020202020204" pitchFamily="34" charset="0"/>
                <a:cs typeface="Arial" panose="020B0604020202020204" pitchFamily="34" charset="0"/>
              </a:rPr>
              <a:t>MQI-kanavat</a:t>
            </a:r>
            <a:r>
              <a:rPr lang="fi-FI" sz="1800" dirty="0">
                <a:latin typeface="Arial" panose="020B0604020202020204" pitchFamily="34" charset="0"/>
                <a:cs typeface="Arial" panose="020B0604020202020204" pitchFamily="34" charset="0"/>
              </a:rPr>
              <a:t>, jotka ovat kaksisuuntaisia ja välittävät </a:t>
            </a:r>
            <a:r>
              <a:rPr lang="fi-FI" sz="1800" dirty="0" err="1">
                <a:latin typeface="Arial" panose="020B0604020202020204" pitchFamily="34" charset="0"/>
                <a:cs typeface="Arial" panose="020B0604020202020204" pitchFamily="34" charset="0"/>
              </a:rPr>
              <a:t>MQI-kutsuja</a:t>
            </a:r>
            <a:r>
              <a:rPr lang="fi-FI" sz="1800" dirty="0">
                <a:latin typeface="Arial" panose="020B0604020202020204" pitchFamily="34" charset="0"/>
                <a:cs typeface="Arial" panose="020B0604020202020204" pitchFamily="34" charset="0"/>
              </a:rPr>
              <a:t> MQ </a:t>
            </a:r>
            <a:r>
              <a:rPr lang="fi-FI" sz="1800" dirty="0" err="1">
                <a:latin typeface="Arial" panose="020B0604020202020204" pitchFamily="34" charset="0"/>
                <a:cs typeface="Arial" panose="020B0604020202020204" pitchFamily="34" charset="0"/>
              </a:rPr>
              <a:t>Clientilta</a:t>
            </a:r>
            <a:r>
              <a:rPr lang="fi-FI" sz="1800" dirty="0">
                <a:latin typeface="Arial" panose="020B0604020202020204" pitchFamily="34" charset="0"/>
                <a:cs typeface="Arial" panose="020B0604020202020204" pitchFamily="34" charset="0"/>
              </a:rPr>
              <a:t> jonomanagerille ja vastauksia jonomanagerilta MQ </a:t>
            </a:r>
            <a:r>
              <a:rPr lang="fi-FI" sz="1800" dirty="0" err="1">
                <a:latin typeface="Arial" panose="020B0604020202020204" pitchFamily="34" charset="0"/>
                <a:cs typeface="Arial" panose="020B0604020202020204" pitchFamily="34" charset="0"/>
              </a:rPr>
              <a:t>Clinetille</a:t>
            </a:r>
            <a:r>
              <a:rPr lang="fi-FI" sz="1800" dirty="0">
                <a:latin typeface="Arial" panose="020B0604020202020204" pitchFamily="34" charset="0"/>
                <a:cs typeface="Arial" panose="020B0604020202020204" pitchFamily="34" charset="0"/>
              </a:rPr>
              <a:t>.</a:t>
            </a:r>
          </a:p>
          <a:p>
            <a:endParaRPr lang="fi-FI" dirty="0"/>
          </a:p>
        </p:txBody>
      </p:sp>
    </p:spTree>
    <p:extLst>
      <p:ext uri="{BB962C8B-B14F-4D97-AF65-F5344CB8AC3E}">
        <p14:creationId xmlns:p14="http://schemas.microsoft.com/office/powerpoint/2010/main" val="20357068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IBM MQ objektit</a:t>
            </a:r>
            <a:endParaRPr lang="fi-FI" dirty="0"/>
          </a:p>
        </p:txBody>
      </p:sp>
      <p:sp>
        <p:nvSpPr>
          <p:cNvPr id="3" name="Content Placeholder 2"/>
          <p:cNvSpPr>
            <a:spLocks noGrp="1"/>
          </p:cNvSpPr>
          <p:nvPr>
            <p:ph idx="1"/>
          </p:nvPr>
        </p:nvSpPr>
        <p:spPr/>
        <p:txBody>
          <a:bodyPr>
            <a:normAutofit/>
          </a:bodyPr>
          <a:lstStyle/>
          <a:p>
            <a:pPr marL="0" indent="0">
              <a:buNone/>
            </a:pPr>
            <a:r>
              <a:rPr lang="en-US" sz="3300" b="1" dirty="0">
                <a:latin typeface="Arial" panose="020B0604020202020204" pitchFamily="34" charset="0"/>
                <a:cs typeface="Arial" panose="020B0604020202020204" pitchFamily="34" charset="0"/>
              </a:rPr>
              <a:t>Storage </a:t>
            </a:r>
            <a:r>
              <a:rPr lang="en-US" sz="3300" b="1" dirty="0" smtClean="0">
                <a:latin typeface="Arial" panose="020B0604020202020204" pitchFamily="34" charset="0"/>
                <a:cs typeface="Arial" panose="020B0604020202020204" pitchFamily="34" charset="0"/>
              </a:rPr>
              <a:t>classes</a:t>
            </a:r>
            <a:r>
              <a:rPr lang="en-US" sz="3300" dirty="0">
                <a:latin typeface="Arial" panose="020B0604020202020204" pitchFamily="34" charset="0"/>
                <a:cs typeface="Arial" panose="020B0604020202020204" pitchFamily="34" charset="0"/>
              </a:rPr>
              <a:t> </a:t>
            </a:r>
            <a:endParaRPr lang="en-US" sz="3300" dirty="0" smtClean="0">
              <a:latin typeface="Arial" panose="020B0604020202020204" pitchFamily="34" charset="0"/>
              <a:cs typeface="Arial" panose="020B0604020202020204" pitchFamily="34" charset="0"/>
            </a:endParaRPr>
          </a:p>
          <a:p>
            <a:pPr marL="0" indent="0">
              <a:buNone/>
            </a:pPr>
            <a:endParaRPr lang="fi-FI" sz="3300" dirty="0" smtClean="0">
              <a:latin typeface="Arial" panose="020B0604020202020204" pitchFamily="34" charset="0"/>
              <a:cs typeface="Arial" panose="020B0604020202020204" pitchFamily="34" charset="0"/>
            </a:endParaRPr>
          </a:p>
          <a:p>
            <a:r>
              <a:rPr lang="en-US" sz="1600" b="1" dirty="0" smtClean="0">
                <a:latin typeface="Arial" panose="020B0604020202020204" pitchFamily="34" charset="0"/>
                <a:cs typeface="Arial" panose="020B0604020202020204" pitchFamily="34" charset="0"/>
              </a:rPr>
              <a:t>Supported </a:t>
            </a:r>
            <a:r>
              <a:rPr lang="en-US" sz="1600" b="1" dirty="0">
                <a:latin typeface="Arial" panose="020B0604020202020204" pitchFamily="34" charset="0"/>
                <a:cs typeface="Arial" panose="020B0604020202020204" pitchFamily="34" charset="0"/>
              </a:rPr>
              <a:t>only on WebSphere® MQ for z/OS®</a:t>
            </a:r>
            <a:endParaRPr lang="fi-FI" sz="1600" dirty="0">
              <a:latin typeface="Arial" panose="020B0604020202020204" pitchFamily="34" charset="0"/>
              <a:cs typeface="Arial" panose="020B0604020202020204" pitchFamily="34" charset="0"/>
            </a:endParaRPr>
          </a:p>
          <a:p>
            <a:pPr lvl="1"/>
            <a:r>
              <a:rPr lang="fi-FI" sz="1600" dirty="0">
                <a:latin typeface="Arial" panose="020B0604020202020204" pitchFamily="34" charset="0"/>
                <a:cs typeface="Arial" panose="020B0604020202020204" pitchFamily="34" charset="0"/>
              </a:rPr>
              <a:t>Storage </a:t>
            </a:r>
            <a:r>
              <a:rPr lang="fi-FI" sz="1600" dirty="0" err="1">
                <a:latin typeface="Arial" panose="020B0604020202020204" pitchFamily="34" charset="0"/>
                <a:cs typeface="Arial" panose="020B0604020202020204" pitchFamily="34" charset="0"/>
              </a:rPr>
              <a:t>class</a:t>
            </a:r>
            <a:r>
              <a:rPr lang="fi-FI" sz="1600" dirty="0">
                <a:latin typeface="Arial" panose="020B0604020202020204" pitchFamily="34" charset="0"/>
                <a:cs typeface="Arial" panose="020B0604020202020204" pitchFamily="34" charset="0"/>
              </a:rPr>
              <a:t> </a:t>
            </a:r>
            <a:r>
              <a:rPr lang="fi-FI" sz="1600" dirty="0" err="1">
                <a:latin typeface="Arial" panose="020B0604020202020204" pitchFamily="34" charset="0"/>
                <a:cs typeface="Arial" panose="020B0604020202020204" pitchFamily="34" charset="0"/>
              </a:rPr>
              <a:t>mäppää</a:t>
            </a:r>
            <a:r>
              <a:rPr lang="fi-FI" sz="1600" dirty="0">
                <a:latin typeface="Arial" panose="020B0604020202020204" pitchFamily="34" charset="0"/>
                <a:cs typeface="Arial" panose="020B0604020202020204" pitchFamily="34" charset="0"/>
              </a:rPr>
              <a:t> yhden tai useamman jonon </a:t>
            </a:r>
            <a:r>
              <a:rPr lang="fi-FI" sz="1600" dirty="0" err="1">
                <a:latin typeface="Arial" panose="020B0604020202020204" pitchFamily="34" charset="0"/>
                <a:cs typeface="Arial" panose="020B0604020202020204" pitchFamily="34" charset="0"/>
              </a:rPr>
              <a:t>page</a:t>
            </a:r>
            <a:r>
              <a:rPr lang="fi-FI" sz="1600" dirty="0">
                <a:latin typeface="Arial" panose="020B0604020202020204" pitchFamily="34" charset="0"/>
                <a:cs typeface="Arial" panose="020B0604020202020204" pitchFamily="34" charset="0"/>
              </a:rPr>
              <a:t> settiin. Tämä tarkoittaa että näiden jonojen sanomat on talletettu tähän </a:t>
            </a:r>
            <a:r>
              <a:rPr lang="fi-FI" sz="1600" dirty="0" err="1">
                <a:latin typeface="Arial" panose="020B0604020202020204" pitchFamily="34" charset="0"/>
                <a:cs typeface="Arial" panose="020B0604020202020204" pitchFamily="34" charset="0"/>
              </a:rPr>
              <a:t>page</a:t>
            </a:r>
            <a:r>
              <a:rPr lang="fi-FI" sz="1600" dirty="0">
                <a:latin typeface="Arial" panose="020B0604020202020204" pitchFamily="34" charset="0"/>
                <a:cs typeface="Arial" panose="020B0604020202020204" pitchFamily="34" charset="0"/>
              </a:rPr>
              <a:t> settiin.</a:t>
            </a:r>
          </a:p>
          <a:p>
            <a:r>
              <a:rPr lang="fi-FI" sz="1600" b="1" dirty="0" err="1">
                <a:latin typeface="Arial" panose="020B0604020202020204" pitchFamily="34" charset="0"/>
                <a:cs typeface="Arial" panose="020B0604020202020204" pitchFamily="34" charset="0"/>
              </a:rPr>
              <a:t>Listenerit</a:t>
            </a:r>
            <a:endParaRPr lang="fi-FI" sz="1600" b="1" dirty="0">
              <a:latin typeface="Arial" panose="020B0604020202020204" pitchFamily="34" charset="0"/>
              <a:cs typeface="Arial" panose="020B0604020202020204" pitchFamily="34" charset="0"/>
            </a:endParaRPr>
          </a:p>
          <a:p>
            <a:pPr lvl="1"/>
            <a:r>
              <a:rPr lang="fi-FI" sz="1600" dirty="0" err="1">
                <a:latin typeface="Arial" panose="020B0604020202020204" pitchFamily="34" charset="0"/>
                <a:cs typeface="Arial" panose="020B0604020202020204" pitchFamily="34" charset="0"/>
              </a:rPr>
              <a:t>Listener</a:t>
            </a:r>
            <a:r>
              <a:rPr lang="fi-FI" sz="1600" dirty="0">
                <a:latin typeface="Arial" panose="020B0604020202020204" pitchFamily="34" charset="0"/>
                <a:cs typeface="Arial" panose="020B0604020202020204" pitchFamily="34" charset="0"/>
              </a:rPr>
              <a:t> on prosessi joka hyväksyy toisen jonomanagerin, tai </a:t>
            </a:r>
            <a:r>
              <a:rPr lang="fi-FI" sz="1600" dirty="0" err="1">
                <a:latin typeface="Arial" panose="020B0604020202020204" pitchFamily="34" charset="0"/>
                <a:cs typeface="Arial" panose="020B0604020202020204" pitchFamily="34" charset="0"/>
              </a:rPr>
              <a:t>client</a:t>
            </a:r>
            <a:r>
              <a:rPr lang="fi-FI" sz="1600" dirty="0">
                <a:latin typeface="Arial" panose="020B0604020202020204" pitchFamily="34" charset="0"/>
                <a:cs typeface="Arial" panose="020B0604020202020204" pitchFamily="34" charset="0"/>
              </a:rPr>
              <a:t> sovelluksen pyynnön ja käynnistää pyyntöön liittyvän kanavan jonomanagerien tai </a:t>
            </a:r>
            <a:r>
              <a:rPr lang="fi-FI" sz="1600" dirty="0" err="1">
                <a:latin typeface="Arial" panose="020B0604020202020204" pitchFamily="34" charset="0"/>
                <a:cs typeface="Arial" panose="020B0604020202020204" pitchFamily="34" charset="0"/>
              </a:rPr>
              <a:t>clientin</a:t>
            </a:r>
            <a:r>
              <a:rPr lang="fi-FI" sz="1600" dirty="0">
                <a:latin typeface="Arial" panose="020B0604020202020204" pitchFamily="34" charset="0"/>
                <a:cs typeface="Arial" panose="020B0604020202020204" pitchFamily="34" charset="0"/>
              </a:rPr>
              <a:t> ja </a:t>
            </a:r>
            <a:r>
              <a:rPr lang="fi-FI" sz="1600" dirty="0" err="1">
                <a:latin typeface="Arial" panose="020B0604020202020204" pitchFamily="34" charset="0"/>
                <a:cs typeface="Arial" panose="020B0604020202020204" pitchFamily="34" charset="0"/>
              </a:rPr>
              <a:t>joojnmanagerin</a:t>
            </a:r>
            <a:r>
              <a:rPr lang="fi-FI" sz="1600" dirty="0">
                <a:latin typeface="Arial" panose="020B0604020202020204" pitchFamily="34" charset="0"/>
                <a:cs typeface="Arial" panose="020B0604020202020204" pitchFamily="34" charset="0"/>
              </a:rPr>
              <a:t> välille. </a:t>
            </a:r>
          </a:p>
          <a:p>
            <a:r>
              <a:rPr lang="fi-FI" sz="1600" dirty="0" err="1">
                <a:latin typeface="Arial" panose="020B0604020202020204" pitchFamily="34" charset="0"/>
                <a:cs typeface="Arial" panose="020B0604020202020204" pitchFamily="34" charset="0"/>
              </a:rPr>
              <a:t>Listener</a:t>
            </a:r>
            <a:r>
              <a:rPr lang="fi-FI" sz="1600" dirty="0">
                <a:latin typeface="Arial" panose="020B0604020202020204" pitchFamily="34" charset="0"/>
                <a:cs typeface="Arial" panose="020B0604020202020204" pitchFamily="34" charset="0"/>
              </a:rPr>
              <a:t> prosessi startataan </a:t>
            </a:r>
            <a:r>
              <a:rPr lang="fi-FI" sz="1600" dirty="0" err="1">
                <a:latin typeface="Arial" panose="020B0604020202020204" pitchFamily="34" charset="0"/>
                <a:cs typeface="Arial" panose="020B0604020202020204" pitchFamily="34" charset="0"/>
              </a:rPr>
              <a:t>runmqlsr</a:t>
            </a:r>
            <a:r>
              <a:rPr lang="fi-FI" sz="1600" dirty="0">
                <a:latin typeface="Arial" panose="020B0604020202020204" pitchFamily="34" charset="0"/>
                <a:cs typeface="Arial" panose="020B0604020202020204" pitchFamily="34" charset="0"/>
              </a:rPr>
              <a:t> komennolla.</a:t>
            </a:r>
          </a:p>
          <a:p>
            <a:endParaRPr lang="fi-FI"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20700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IBM MQ objektit</a:t>
            </a:r>
            <a:endParaRPr lang="fi-FI" dirty="0"/>
          </a:p>
        </p:txBody>
      </p:sp>
      <p:sp>
        <p:nvSpPr>
          <p:cNvPr id="3" name="Content Placeholder 2"/>
          <p:cNvSpPr>
            <a:spLocks noGrp="1"/>
          </p:cNvSpPr>
          <p:nvPr>
            <p:ph idx="1"/>
          </p:nvPr>
        </p:nvSpPr>
        <p:spPr/>
        <p:txBody>
          <a:bodyPr>
            <a:normAutofit fontScale="55000" lnSpcReduction="20000"/>
          </a:bodyPr>
          <a:lstStyle/>
          <a:p>
            <a:endParaRPr lang="en-US" b="1" dirty="0" smtClean="0"/>
          </a:p>
          <a:p>
            <a:pPr marL="0" indent="0">
              <a:buNone/>
            </a:pPr>
            <a:r>
              <a:rPr lang="en-US" b="1" dirty="0" smtClean="0"/>
              <a:t>Services</a:t>
            </a:r>
            <a:endParaRPr lang="fi-FI" b="1" dirty="0"/>
          </a:p>
          <a:p>
            <a:pPr lvl="1"/>
            <a:r>
              <a:rPr lang="fi-FI" dirty="0"/>
              <a:t>Service objektin avulla määritellään jonomanagerin rinnalla käynnistettävät tai </a:t>
            </a:r>
            <a:r>
              <a:rPr lang="fi-FI" dirty="0" smtClean="0"/>
              <a:t>sammutettavat ohjelmat</a:t>
            </a:r>
          </a:p>
          <a:p>
            <a:pPr lvl="1"/>
            <a:endParaRPr lang="fi-FI" dirty="0"/>
          </a:p>
          <a:p>
            <a:pPr marL="457200" lvl="1" indent="0">
              <a:buNone/>
            </a:pPr>
            <a:endParaRPr lang="fi-FI" dirty="0" smtClean="0"/>
          </a:p>
          <a:p>
            <a:pPr marL="0" indent="0">
              <a:buNone/>
            </a:pPr>
            <a:r>
              <a:rPr lang="fi-FI" b="1" dirty="0" smtClean="0"/>
              <a:t>Ohjelmat jaetaan seuraaviin tyyppeihin:</a:t>
            </a:r>
          </a:p>
          <a:p>
            <a:pPr marL="0" indent="0">
              <a:buNone/>
            </a:pPr>
            <a:endParaRPr lang="fi-FI" dirty="0" smtClean="0"/>
          </a:p>
          <a:p>
            <a:pPr marL="0" indent="0">
              <a:buNone/>
            </a:pPr>
            <a:r>
              <a:rPr lang="fi-FI" b="1" dirty="0" err="1" smtClean="0"/>
              <a:t>Servers</a:t>
            </a:r>
            <a:endParaRPr lang="fi-FI" dirty="0"/>
          </a:p>
          <a:p>
            <a:pPr lvl="1"/>
            <a:r>
              <a:rPr lang="fi-FI" dirty="0"/>
              <a:t>Serveri on objekti jolla on </a:t>
            </a:r>
            <a:r>
              <a:rPr lang="fi-FI" dirty="0" err="1"/>
              <a:t>parametsi</a:t>
            </a:r>
            <a:r>
              <a:rPr lang="fi-FI" dirty="0"/>
              <a:t> SERVTYPE määritelty SERVER. </a:t>
            </a:r>
            <a:r>
              <a:rPr lang="en-US" dirty="0"/>
              <a:t>Server service </a:t>
            </a:r>
            <a:r>
              <a:rPr lang="en-US" dirty="0" err="1"/>
              <a:t>käynnistetään</a:t>
            </a:r>
            <a:r>
              <a:rPr lang="en-US" dirty="0"/>
              <a:t> </a:t>
            </a:r>
            <a:r>
              <a:rPr lang="en-US" dirty="0" err="1"/>
              <a:t>jonomanagerin</a:t>
            </a:r>
            <a:r>
              <a:rPr lang="en-US" dirty="0"/>
              <a:t> </a:t>
            </a:r>
            <a:r>
              <a:rPr lang="en-US" dirty="0" err="1"/>
              <a:t>käynnistyksen</a:t>
            </a:r>
            <a:r>
              <a:rPr lang="en-US" dirty="0"/>
              <a:t> </a:t>
            </a:r>
            <a:r>
              <a:rPr lang="en-US" dirty="0" err="1"/>
              <a:t>yhteydessä</a:t>
            </a:r>
            <a:r>
              <a:rPr lang="en-US" dirty="0"/>
              <a:t>. </a:t>
            </a:r>
            <a:r>
              <a:rPr lang="en-US" dirty="0" err="1"/>
              <a:t>Tyypillisiä</a:t>
            </a:r>
            <a:r>
              <a:rPr lang="en-US" dirty="0"/>
              <a:t> server </a:t>
            </a:r>
            <a:r>
              <a:rPr lang="en-US" dirty="0" err="1"/>
              <a:t>servicejä</a:t>
            </a:r>
            <a:r>
              <a:rPr lang="en-US" dirty="0"/>
              <a:t> </a:t>
            </a:r>
            <a:r>
              <a:rPr lang="en-US" dirty="0" err="1"/>
              <a:t>ovat</a:t>
            </a:r>
            <a:r>
              <a:rPr lang="en-US" dirty="0"/>
              <a:t> dead letter handler tai trigger monitor. </a:t>
            </a:r>
            <a:endParaRPr lang="en-US" dirty="0" smtClean="0"/>
          </a:p>
          <a:p>
            <a:pPr marL="457200" lvl="1" indent="0">
              <a:buNone/>
            </a:pPr>
            <a:endParaRPr lang="fi-FI" dirty="0"/>
          </a:p>
          <a:p>
            <a:pPr marL="0" indent="0">
              <a:buNone/>
            </a:pPr>
            <a:r>
              <a:rPr lang="en-US" b="1" dirty="0"/>
              <a:t>Commands</a:t>
            </a:r>
            <a:endParaRPr lang="fi-FI" dirty="0"/>
          </a:p>
          <a:p>
            <a:pPr lvl="1"/>
            <a:r>
              <a:rPr lang="en-US" dirty="0"/>
              <a:t>Command on service </a:t>
            </a:r>
            <a:r>
              <a:rPr lang="en-US" dirty="0" err="1"/>
              <a:t>objekti</a:t>
            </a:r>
            <a:r>
              <a:rPr lang="en-US" dirty="0"/>
              <a:t> </a:t>
            </a:r>
            <a:r>
              <a:rPr lang="en-US" dirty="0" err="1"/>
              <a:t>jolla</a:t>
            </a:r>
            <a:r>
              <a:rPr lang="en-US" dirty="0"/>
              <a:t> on SERVTYPE </a:t>
            </a:r>
            <a:r>
              <a:rPr lang="en-US" dirty="0" err="1"/>
              <a:t>määritelty</a:t>
            </a:r>
            <a:r>
              <a:rPr lang="en-US" dirty="0"/>
              <a:t> COMMAND. </a:t>
            </a:r>
            <a:r>
              <a:rPr lang="fi-FI" dirty="0" err="1"/>
              <a:t>Command</a:t>
            </a:r>
            <a:r>
              <a:rPr lang="fi-FI" dirty="0"/>
              <a:t> </a:t>
            </a:r>
            <a:r>
              <a:rPr lang="fi-FI" dirty="0" err="1"/>
              <a:t>servicellä</a:t>
            </a:r>
            <a:r>
              <a:rPr lang="fi-FI" dirty="0"/>
              <a:t> </a:t>
            </a:r>
            <a:r>
              <a:rPr lang="fi-FI" dirty="0" smtClean="0"/>
              <a:t>määritellään </a:t>
            </a:r>
            <a:r>
              <a:rPr lang="fi-FI" dirty="0"/>
              <a:t>ohjelma joka käynnistetään jonomanagerin yhteydessä. </a:t>
            </a:r>
            <a:r>
              <a:rPr lang="fi-FI" dirty="0" err="1"/>
              <a:t>Command</a:t>
            </a:r>
            <a:r>
              <a:rPr lang="fi-FI" dirty="0"/>
              <a:t> </a:t>
            </a:r>
            <a:r>
              <a:rPr lang="fi-FI" dirty="0" err="1"/>
              <a:t>service</a:t>
            </a:r>
            <a:r>
              <a:rPr lang="fi-FI" dirty="0"/>
              <a:t> eroaa Server </a:t>
            </a:r>
            <a:r>
              <a:rPr lang="fi-FI" dirty="0" err="1"/>
              <a:t>servicestä</a:t>
            </a:r>
            <a:r>
              <a:rPr lang="fi-FI" dirty="0"/>
              <a:t> siinä että </a:t>
            </a:r>
            <a:r>
              <a:rPr lang="fi-FI" dirty="0" err="1"/>
              <a:t>Command</a:t>
            </a:r>
            <a:r>
              <a:rPr lang="fi-FI" dirty="0"/>
              <a:t> </a:t>
            </a:r>
            <a:r>
              <a:rPr lang="fi-FI" dirty="0" err="1"/>
              <a:t>serviced</a:t>
            </a:r>
            <a:r>
              <a:rPr lang="fi-FI" dirty="0"/>
              <a:t> käynnistävät muita ohjelmia, eikä jonomanageri monitoroi niitä.</a:t>
            </a:r>
          </a:p>
          <a:p>
            <a:pPr marL="0" indent="0">
              <a:buNone/>
            </a:pPr>
            <a:endParaRPr lang="fi-FI" dirty="0"/>
          </a:p>
          <a:p>
            <a:endParaRPr lang="fi-FI" dirty="0"/>
          </a:p>
        </p:txBody>
      </p:sp>
    </p:spTree>
    <p:extLst>
      <p:ext uri="{BB962C8B-B14F-4D97-AF65-F5344CB8AC3E}">
        <p14:creationId xmlns:p14="http://schemas.microsoft.com/office/powerpoint/2010/main" val="5217547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err="1" smtClean="0">
                <a:latin typeface="Arial" panose="020B0604020202020204" pitchFamily="34" charset="0"/>
                <a:cs typeface="Arial" panose="020B0604020202020204" pitchFamily="34" charset="0"/>
              </a:rPr>
              <a:t>Tunnit</a:t>
            </a:r>
            <a:r>
              <a:rPr lang="en-US" sz="2400" b="1" dirty="0" smtClean="0">
                <a:latin typeface="Arial" panose="020B0604020202020204" pitchFamily="34" charset="0"/>
                <a:cs typeface="Arial" panose="020B0604020202020204" pitchFamily="34" charset="0"/>
              </a:rPr>
              <a:t> 27-28 </a:t>
            </a:r>
            <a:r>
              <a:rPr lang="en-US" sz="2400" b="1" dirty="0">
                <a:latin typeface="Arial" panose="020B0604020202020204" pitchFamily="34" charset="0"/>
                <a:cs typeface="Arial" panose="020B0604020202020204" pitchFamily="34" charset="0"/>
              </a:rPr>
              <a:t>Web Sphere </a:t>
            </a:r>
            <a:r>
              <a:rPr lang="en-US" sz="2400" b="1" dirty="0" err="1">
                <a:latin typeface="Arial" panose="020B0604020202020204" pitchFamily="34" charset="0"/>
                <a:cs typeface="Arial" panose="020B0604020202020204" pitchFamily="34" charset="0"/>
              </a:rPr>
              <a:t>objektien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nimeäminen</a:t>
            </a:r>
            <a:r>
              <a:rPr lang="fi-FI" sz="2400" b="1" dirty="0">
                <a:latin typeface="Arial" panose="020B0604020202020204" pitchFamily="34" charset="0"/>
                <a:cs typeface="Arial" panose="020B0604020202020204" pitchFamily="34" charset="0"/>
              </a:rPr>
              <a:t/>
            </a:r>
            <a:br>
              <a:rPr lang="fi-FI" sz="2400" b="1" dirty="0">
                <a:latin typeface="Arial" panose="020B0604020202020204" pitchFamily="34" charset="0"/>
                <a:cs typeface="Arial" panose="020B0604020202020204" pitchFamily="34" charset="0"/>
              </a:rPr>
            </a:br>
            <a:endParaRPr lang="fi-FI"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40000" lnSpcReduction="20000"/>
          </a:bodyPr>
          <a:lstStyle/>
          <a:p>
            <a:r>
              <a:rPr lang="fi-FI" sz="5600" dirty="0">
                <a:latin typeface="Arial" panose="020B0604020202020204" pitchFamily="34" charset="0"/>
                <a:cs typeface="Arial" panose="020B0604020202020204" pitchFamily="34" charset="0"/>
              </a:rPr>
              <a:t>IBM MQ ympäristössä jonolla, prosessimäärityksellä, nimilistalla ja kanavalla voi olla sama nimi.  kahdella samantyyppisellä objektilla ei voi olla samaa nimeä. </a:t>
            </a:r>
            <a:r>
              <a:rPr lang="en-US" sz="5600" dirty="0" err="1">
                <a:latin typeface="Arial" panose="020B0604020202020204" pitchFamily="34" charset="0"/>
                <a:cs typeface="Arial" panose="020B0604020202020204" pitchFamily="34" charset="0"/>
              </a:rPr>
              <a:t>Nimet</a:t>
            </a:r>
            <a:r>
              <a:rPr lang="en-US" sz="5600" dirty="0">
                <a:latin typeface="Arial" panose="020B0604020202020204" pitchFamily="34" charset="0"/>
                <a:cs typeface="Arial" panose="020B0604020202020204" pitchFamily="34" charset="0"/>
              </a:rPr>
              <a:t> IBM MQ </a:t>
            </a:r>
            <a:r>
              <a:rPr lang="en-US" sz="5600" dirty="0" err="1">
                <a:latin typeface="Arial" panose="020B0604020202020204" pitchFamily="34" charset="0"/>
                <a:cs typeface="Arial" panose="020B0604020202020204" pitchFamily="34" charset="0"/>
              </a:rPr>
              <a:t>ympäristössä</a:t>
            </a:r>
            <a:r>
              <a:rPr lang="en-US" sz="5600" dirty="0">
                <a:latin typeface="Arial" panose="020B0604020202020204" pitchFamily="34" charset="0"/>
                <a:cs typeface="Arial" panose="020B0604020202020204" pitchFamily="34" charset="0"/>
              </a:rPr>
              <a:t> </a:t>
            </a:r>
            <a:r>
              <a:rPr lang="en-US" sz="5600" dirty="0" err="1">
                <a:latin typeface="Arial" panose="020B0604020202020204" pitchFamily="34" charset="0"/>
                <a:cs typeface="Arial" panose="020B0604020202020204" pitchFamily="34" charset="0"/>
              </a:rPr>
              <a:t>ovat</a:t>
            </a:r>
            <a:r>
              <a:rPr lang="en-US" sz="5600" dirty="0">
                <a:latin typeface="Arial" panose="020B0604020202020204" pitchFamily="34" charset="0"/>
                <a:cs typeface="Arial" panose="020B0604020202020204" pitchFamily="34" charset="0"/>
              </a:rPr>
              <a:t> </a:t>
            </a:r>
            <a:r>
              <a:rPr lang="en-US" sz="5600" dirty="0" err="1">
                <a:latin typeface="Arial" panose="020B0604020202020204" pitchFamily="34" charset="0"/>
                <a:cs typeface="Arial" panose="020B0604020202020204" pitchFamily="34" charset="0"/>
              </a:rPr>
              <a:t>riippuvaisia</a:t>
            </a:r>
            <a:r>
              <a:rPr lang="en-US" sz="5600" dirty="0">
                <a:latin typeface="Arial" panose="020B0604020202020204" pitchFamily="34" charset="0"/>
                <a:cs typeface="Arial" panose="020B0604020202020204" pitchFamily="34" charset="0"/>
              </a:rPr>
              <a:t> </a:t>
            </a:r>
            <a:r>
              <a:rPr lang="en-US" sz="5600" dirty="0" err="1">
                <a:latin typeface="Arial" panose="020B0604020202020204" pitchFamily="34" charset="0"/>
                <a:cs typeface="Arial" panose="020B0604020202020204" pitchFamily="34" charset="0"/>
              </a:rPr>
              <a:t>kirjasinkoosta</a:t>
            </a:r>
            <a:r>
              <a:rPr lang="en-US" sz="5600" dirty="0">
                <a:latin typeface="Arial" panose="020B0604020202020204" pitchFamily="34" charset="0"/>
                <a:cs typeface="Arial" panose="020B0604020202020204" pitchFamily="34" charset="0"/>
              </a:rPr>
              <a:t> case sensitive.</a:t>
            </a:r>
            <a:endParaRPr lang="fi-FI" sz="5600" dirty="0">
              <a:latin typeface="Arial" panose="020B0604020202020204" pitchFamily="34" charset="0"/>
              <a:cs typeface="Arial" panose="020B0604020202020204" pitchFamily="34" charset="0"/>
            </a:endParaRPr>
          </a:p>
          <a:p>
            <a:r>
              <a:rPr lang="fi-FI" sz="5600" dirty="0">
                <a:latin typeface="Arial" panose="020B0604020202020204" pitchFamily="34" charset="0"/>
                <a:cs typeface="Arial" panose="020B0604020202020204" pitchFamily="34" charset="0"/>
              </a:rPr>
              <a:t>IBM MQ Objektien nimeämisessä </a:t>
            </a:r>
            <a:r>
              <a:rPr lang="fi-FI" sz="5600" dirty="0" err="1">
                <a:latin typeface="Arial" panose="020B0604020202020204" pitchFamily="34" charset="0"/>
                <a:cs typeface="Arial" panose="020B0604020202020204" pitchFamily="34" charset="0"/>
              </a:rPr>
              <a:t>sallityt</a:t>
            </a:r>
            <a:r>
              <a:rPr lang="fi-FI" sz="5600" dirty="0">
                <a:latin typeface="Arial" panose="020B0604020202020204" pitchFamily="34" charset="0"/>
                <a:cs typeface="Arial" panose="020B0604020202020204" pitchFamily="34" charset="0"/>
              </a:rPr>
              <a:t> merkit:</a:t>
            </a:r>
          </a:p>
          <a:p>
            <a:pPr lvl="0"/>
            <a:r>
              <a:rPr lang="fi-FI" sz="5600" dirty="0">
                <a:latin typeface="Arial" panose="020B0604020202020204" pitchFamily="34" charset="0"/>
                <a:cs typeface="Arial" panose="020B0604020202020204" pitchFamily="34" charset="0"/>
              </a:rPr>
              <a:t>Isot kirjaimet A–Z</a:t>
            </a:r>
          </a:p>
          <a:p>
            <a:pPr lvl="0"/>
            <a:r>
              <a:rPr lang="fi-FI" sz="5600" dirty="0">
                <a:latin typeface="Arial" panose="020B0604020202020204" pitchFamily="34" charset="0"/>
                <a:cs typeface="Arial" panose="020B0604020202020204" pitchFamily="34" charset="0"/>
              </a:rPr>
              <a:t>Pienet kirjaimet a–z (rajoituksia z/OS-käyttöjärjestelmässä)</a:t>
            </a:r>
          </a:p>
          <a:p>
            <a:pPr lvl="0"/>
            <a:r>
              <a:rPr lang="fi-FI" sz="5600" dirty="0">
                <a:latin typeface="Arial" panose="020B0604020202020204" pitchFamily="34" charset="0"/>
                <a:cs typeface="Arial" panose="020B0604020202020204" pitchFamily="34" charset="0"/>
              </a:rPr>
              <a:t>Numerot 0–9</a:t>
            </a:r>
          </a:p>
          <a:p>
            <a:pPr lvl="0"/>
            <a:r>
              <a:rPr lang="fi-FI" sz="5600" dirty="0">
                <a:latin typeface="Arial" panose="020B0604020202020204" pitchFamily="34" charset="0"/>
                <a:cs typeface="Arial" panose="020B0604020202020204" pitchFamily="34" charset="0"/>
              </a:rPr>
              <a:t>Piste (.)</a:t>
            </a:r>
          </a:p>
          <a:p>
            <a:pPr lvl="0"/>
            <a:r>
              <a:rPr lang="fi-FI" sz="5600" dirty="0">
                <a:latin typeface="Arial" panose="020B0604020202020204" pitchFamily="34" charset="0"/>
                <a:cs typeface="Arial" panose="020B0604020202020204" pitchFamily="34" charset="0"/>
              </a:rPr>
              <a:t>Etu kenoviiva (⁄)</a:t>
            </a:r>
          </a:p>
          <a:p>
            <a:pPr lvl="0"/>
            <a:r>
              <a:rPr lang="fi-FI" sz="5600" dirty="0">
                <a:latin typeface="Arial" panose="020B0604020202020204" pitchFamily="34" charset="0"/>
                <a:cs typeface="Arial" panose="020B0604020202020204" pitchFamily="34" charset="0"/>
              </a:rPr>
              <a:t>Alaviiva (_)</a:t>
            </a:r>
          </a:p>
          <a:p>
            <a:pPr lvl="0"/>
            <a:r>
              <a:rPr lang="fi-FI" sz="5600" dirty="0">
                <a:latin typeface="Arial" panose="020B0604020202020204" pitchFamily="34" charset="0"/>
                <a:cs typeface="Arial" panose="020B0604020202020204" pitchFamily="34" charset="0"/>
              </a:rPr>
              <a:t>Prosenttimerkki (%)</a:t>
            </a:r>
          </a:p>
          <a:p>
            <a:r>
              <a:rPr lang="fi-FI" sz="5600" dirty="0">
                <a:latin typeface="Arial" panose="020B0604020202020204" pitchFamily="34" charset="0"/>
                <a:cs typeface="Arial" panose="020B0604020202020204" pitchFamily="34" charset="0"/>
              </a:rPr>
              <a:t> </a:t>
            </a:r>
          </a:p>
          <a:p>
            <a:endParaRPr lang="fi-FI" dirty="0"/>
          </a:p>
        </p:txBody>
      </p:sp>
    </p:spTree>
    <p:extLst>
      <p:ext uri="{BB962C8B-B14F-4D97-AF65-F5344CB8AC3E}">
        <p14:creationId xmlns:p14="http://schemas.microsoft.com/office/powerpoint/2010/main" val="29836017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Web Sphere </a:t>
            </a:r>
            <a:r>
              <a:rPr lang="en-US" b="1" dirty="0" err="1">
                <a:latin typeface="Arial" panose="020B0604020202020204" pitchFamily="34" charset="0"/>
                <a:cs typeface="Arial" panose="020B0604020202020204" pitchFamily="34" charset="0"/>
              </a:rPr>
              <a:t>objektien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nimeäminen</a:t>
            </a:r>
            <a:endParaRPr lang="fi-FI" dirty="0"/>
          </a:p>
        </p:txBody>
      </p:sp>
      <p:sp>
        <p:nvSpPr>
          <p:cNvPr id="3" name="Content Placeholder 2"/>
          <p:cNvSpPr>
            <a:spLocks noGrp="1"/>
          </p:cNvSpPr>
          <p:nvPr>
            <p:ph idx="1"/>
          </p:nvPr>
        </p:nvSpPr>
        <p:spPr/>
        <p:txBody>
          <a:bodyPr>
            <a:normAutofit fontScale="92500" lnSpcReduction="20000"/>
          </a:bodyPr>
          <a:lstStyle/>
          <a:p>
            <a:r>
              <a:rPr lang="fi-FI" sz="1900" b="1" dirty="0" err="1" smtClean="0">
                <a:latin typeface="Arial" panose="020B0604020202020204" pitchFamily="34" charset="0"/>
                <a:cs typeface="Arial" panose="020B0604020202020204" pitchFamily="34" charset="0"/>
              </a:rPr>
              <a:t>Huom</a:t>
            </a:r>
            <a:r>
              <a:rPr lang="fi-FI" sz="1900" b="1" dirty="0" smtClean="0">
                <a:latin typeface="Arial" panose="020B0604020202020204" pitchFamily="34" charset="0"/>
                <a:cs typeface="Arial" panose="020B0604020202020204" pitchFamily="34" charset="0"/>
              </a:rPr>
              <a:t>:</a:t>
            </a:r>
          </a:p>
          <a:p>
            <a:pPr marL="0" indent="0">
              <a:buNone/>
            </a:pPr>
            <a:endParaRPr lang="fi-FI" sz="1900" dirty="0">
              <a:latin typeface="Arial" panose="020B0604020202020204" pitchFamily="34" charset="0"/>
              <a:cs typeface="Arial" panose="020B0604020202020204" pitchFamily="34" charset="0"/>
            </a:endParaRPr>
          </a:p>
          <a:p>
            <a:pPr lvl="0"/>
            <a:r>
              <a:rPr lang="fi-FI" sz="2000" dirty="0">
                <a:latin typeface="Arial" panose="020B0604020202020204" pitchFamily="34" charset="0"/>
                <a:cs typeface="Arial" panose="020B0604020202020204" pitchFamily="34" charset="0"/>
              </a:rPr>
              <a:t>Tyhjä lyönti </a:t>
            </a:r>
            <a:r>
              <a:rPr lang="fi-FI" sz="2000" dirty="0" err="1">
                <a:latin typeface="Arial" panose="020B0604020202020204" pitchFamily="34" charset="0"/>
                <a:cs typeface="Arial" panose="020B0604020202020204" pitchFamily="34" charset="0"/>
              </a:rPr>
              <a:t>ennen-</a:t>
            </a:r>
            <a:r>
              <a:rPr lang="fi-FI" sz="2000" dirty="0">
                <a:latin typeface="Arial" panose="020B0604020202020204" pitchFamily="34" charset="0"/>
                <a:cs typeface="Arial" panose="020B0604020202020204" pitchFamily="34" charset="0"/>
              </a:rPr>
              <a:t> tai keskellä nimeä ei ole sallittu.</a:t>
            </a:r>
          </a:p>
          <a:p>
            <a:pPr lvl="0"/>
            <a:r>
              <a:rPr lang="fi-FI" sz="2000" dirty="0">
                <a:latin typeface="Arial" panose="020B0604020202020204" pitchFamily="34" charset="0"/>
                <a:cs typeface="Arial" panose="020B0604020202020204" pitchFamily="34" charset="0"/>
              </a:rPr>
              <a:t>IBM MQ for z/OS ei pysty käsittelemään alaviivaa nimen alussa tai lopussa. </a:t>
            </a:r>
          </a:p>
          <a:p>
            <a:pPr lvl="0"/>
            <a:r>
              <a:rPr lang="fi-FI" sz="2000" dirty="0">
                <a:latin typeface="Arial" panose="020B0604020202020204" pitchFamily="34" charset="0"/>
                <a:cs typeface="Arial" panose="020B0604020202020204" pitchFamily="34" charset="0"/>
              </a:rPr>
              <a:t>Maksimipituutta lyhyemmät nimet voidaan täyttää nimen lopussa tyhjillä merkeillä. Jonomanageri täyttää maksimipituutta lyhyemmät nimet tyhjillä merkeillä.</a:t>
            </a:r>
          </a:p>
          <a:p>
            <a:pPr lvl="0"/>
            <a:r>
              <a:rPr lang="fi-FI" sz="2000" dirty="0">
                <a:latin typeface="Arial" panose="020B0604020202020204" pitchFamily="34" charset="0"/>
                <a:cs typeface="Arial" panose="020B0604020202020204" pitchFamily="34" charset="0"/>
              </a:rPr>
              <a:t>Objektin nimeämistavalla ei ole merkitystä jonomanagerille.</a:t>
            </a:r>
          </a:p>
          <a:p>
            <a:pPr lvl="0"/>
            <a:r>
              <a:rPr lang="fi-FI" sz="2000" dirty="0">
                <a:latin typeface="Arial" panose="020B0604020202020204" pitchFamily="34" charset="0"/>
                <a:cs typeface="Arial" panose="020B0604020202020204" pitchFamily="34" charset="0"/>
              </a:rPr>
              <a:t>i5/OS käyttöjärjestelmässä </a:t>
            </a:r>
            <a:r>
              <a:rPr lang="fi-FI" sz="2000" dirty="0" err="1">
                <a:latin typeface="Arial" panose="020B0604020202020204" pitchFamily="34" charset="0"/>
                <a:cs typeface="Arial" panose="020B0604020202020204" pitchFamily="34" charset="0"/>
              </a:rPr>
              <a:t>within</a:t>
            </a:r>
            <a:r>
              <a:rPr lang="fi-FI" sz="2000" dirty="0">
                <a:latin typeface="Arial" panose="020B0604020202020204" pitchFamily="34" charset="0"/>
                <a:cs typeface="Arial" panose="020B0604020202020204" pitchFamily="34" charset="0"/>
              </a:rPr>
              <a:t> CL, pienet kirjaimet </a:t>
            </a:r>
            <a:r>
              <a:rPr lang="fi-FI" sz="2000" dirty="0" err="1">
                <a:latin typeface="Arial" panose="020B0604020202020204" pitchFamily="34" charset="0"/>
                <a:cs typeface="Arial" panose="020B0604020202020204" pitchFamily="34" charset="0"/>
              </a:rPr>
              <a:t>a-z</a:t>
            </a:r>
            <a:r>
              <a:rPr lang="fi-FI" sz="2000" dirty="0">
                <a:latin typeface="Arial" panose="020B0604020202020204" pitchFamily="34" charset="0"/>
                <a:cs typeface="Arial" panose="020B0604020202020204" pitchFamily="34" charset="0"/>
              </a:rPr>
              <a:t>, etukenoviiva (⁄), ja prosenttimerkki (%) ovat erikoismerkkejä. Jos käytät näitä merkkejä </a:t>
            </a:r>
            <a:r>
              <a:rPr lang="fi-FI" sz="2000" dirty="0" err="1">
                <a:latin typeface="Arial" panose="020B0604020202020204" pitchFamily="34" charset="0"/>
                <a:cs typeface="Arial" panose="020B0604020202020204" pitchFamily="34" charset="0"/>
              </a:rPr>
              <a:t>nimeömisessä</a:t>
            </a:r>
            <a:r>
              <a:rPr lang="fi-FI" sz="2000" dirty="0">
                <a:latin typeface="Arial" panose="020B0604020202020204" pitchFamily="34" charset="0"/>
                <a:cs typeface="Arial" panose="020B0604020202020204" pitchFamily="34" charset="0"/>
              </a:rPr>
              <a:t>, lisää </a:t>
            </a:r>
            <a:r>
              <a:rPr lang="fi-FI" sz="2000" dirty="0" err="1">
                <a:latin typeface="Arial" panose="020B0604020202020204" pitchFamily="34" charset="0"/>
                <a:cs typeface="Arial" panose="020B0604020202020204" pitchFamily="34" charset="0"/>
              </a:rPr>
              <a:t>neimen</a:t>
            </a:r>
            <a:r>
              <a:rPr lang="fi-FI" sz="2000" dirty="0">
                <a:latin typeface="Arial" panose="020B0604020202020204" pitchFamily="34" charset="0"/>
                <a:cs typeface="Arial" panose="020B0604020202020204" pitchFamily="34" charset="0"/>
              </a:rPr>
              <a:t> ympärille lainausmerkit. Pienet kirjaimet </a:t>
            </a:r>
            <a:r>
              <a:rPr lang="fi-FI" sz="2000" dirty="0" err="1">
                <a:latin typeface="Arial" panose="020B0604020202020204" pitchFamily="34" charset="0"/>
                <a:cs typeface="Arial" panose="020B0604020202020204" pitchFamily="34" charset="0"/>
              </a:rPr>
              <a:t>a-z</a:t>
            </a:r>
            <a:r>
              <a:rPr lang="fi-FI" sz="2000" dirty="0">
                <a:latin typeface="Arial" panose="020B0604020202020204" pitchFamily="34" charset="0"/>
                <a:cs typeface="Arial" panose="020B0604020202020204" pitchFamily="34" charset="0"/>
              </a:rPr>
              <a:t> vaihdetaan isoihin kirjaimiin, jos nimi ei ole lainausmerkkien sisällä.</a:t>
            </a:r>
          </a:p>
          <a:p>
            <a:pPr lvl="0"/>
            <a:r>
              <a:rPr lang="fi-FI" sz="2000" dirty="0">
                <a:latin typeface="Arial" panose="020B0604020202020204" pitchFamily="34" charset="0"/>
                <a:cs typeface="Arial" panose="020B0604020202020204" pitchFamily="34" charset="0"/>
              </a:rPr>
              <a:t>Windows käyttöjärjestelmässä, jonomanagerin nimi ei voi alkaa </a:t>
            </a:r>
            <a:r>
              <a:rPr lang="fi-FI" sz="2000" dirty="0" err="1">
                <a:latin typeface="Arial" panose="020B0604020202020204" pitchFamily="34" charset="0"/>
                <a:cs typeface="Arial" panose="020B0604020202020204" pitchFamily="34" charset="0"/>
              </a:rPr>
              <a:t>etukeniviivalla</a:t>
            </a:r>
            <a:r>
              <a:rPr lang="fi-FI" sz="2000" dirty="0">
                <a:latin typeface="Arial" panose="020B0604020202020204" pitchFamily="34" charset="0"/>
                <a:cs typeface="Arial" panose="020B0604020202020204" pitchFamily="34" charset="0"/>
              </a:rPr>
              <a:t> (/).</a:t>
            </a:r>
          </a:p>
          <a:p>
            <a:endParaRPr lang="fi-FI" dirty="0"/>
          </a:p>
        </p:txBody>
      </p:sp>
    </p:spTree>
    <p:extLst>
      <p:ext uri="{BB962C8B-B14F-4D97-AF65-F5344CB8AC3E}">
        <p14:creationId xmlns:p14="http://schemas.microsoft.com/office/powerpoint/2010/main" val="2340807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Harjoitystyö</a:t>
            </a:r>
            <a:endParaRPr lang="fi-FI" dirty="0"/>
          </a:p>
        </p:txBody>
      </p:sp>
      <p:sp>
        <p:nvSpPr>
          <p:cNvPr id="3" name="Content Placeholder 2"/>
          <p:cNvSpPr>
            <a:spLocks noGrp="1"/>
          </p:cNvSpPr>
          <p:nvPr>
            <p:ph idx="1"/>
          </p:nvPr>
        </p:nvSpPr>
        <p:spPr>
          <a:xfrm>
            <a:off x="395536" y="1412776"/>
            <a:ext cx="8229600" cy="4525963"/>
          </a:xfrm>
        </p:spPr>
        <p:txBody>
          <a:bodyPr/>
          <a:lstStyle/>
          <a:p>
            <a:endParaRPr lang="en-US" sz="1400" dirty="0" smtClean="0"/>
          </a:p>
          <a:p>
            <a:pPr marL="0" indent="0">
              <a:buNone/>
            </a:pPr>
            <a:r>
              <a:rPr lang="en-US" sz="1400" b="1" dirty="0" err="1" smtClean="0"/>
              <a:t>Suunnittele</a:t>
            </a:r>
            <a:r>
              <a:rPr lang="en-US" sz="1400" b="1" dirty="0" smtClean="0"/>
              <a:t>  IBM MQ </a:t>
            </a:r>
            <a:r>
              <a:rPr lang="en-US" sz="1400" b="1" dirty="0" err="1" smtClean="0"/>
              <a:t>toteutus</a:t>
            </a:r>
            <a:r>
              <a:rPr lang="en-US" sz="1400" b="1" dirty="0" smtClean="0"/>
              <a:t> </a:t>
            </a:r>
            <a:r>
              <a:rPr lang="en-US" sz="1400" b="1" dirty="0" err="1" smtClean="0"/>
              <a:t>jossa</a:t>
            </a:r>
            <a:r>
              <a:rPr lang="en-US" sz="1400" b="1" dirty="0" smtClean="0"/>
              <a:t> </a:t>
            </a:r>
            <a:r>
              <a:rPr lang="en-US" sz="1400" b="1" dirty="0" err="1" smtClean="0"/>
              <a:t>kaksi</a:t>
            </a:r>
            <a:r>
              <a:rPr lang="en-US" sz="1400" b="1" dirty="0" smtClean="0"/>
              <a:t> </a:t>
            </a:r>
            <a:r>
              <a:rPr lang="en-US" sz="1400" b="1" dirty="0" err="1" smtClean="0"/>
              <a:t>sovellusta</a:t>
            </a:r>
            <a:r>
              <a:rPr lang="en-US" sz="1400" b="1" dirty="0" smtClean="0"/>
              <a:t> </a:t>
            </a:r>
            <a:r>
              <a:rPr lang="en-US" sz="1400" b="1" dirty="0" err="1" smtClean="0"/>
              <a:t>kommunikoi</a:t>
            </a:r>
            <a:r>
              <a:rPr lang="en-US" sz="1400" b="1" dirty="0" smtClean="0"/>
              <a:t> </a:t>
            </a:r>
            <a:r>
              <a:rPr lang="en-US" sz="1400" b="1" dirty="0" err="1" smtClean="0"/>
              <a:t>keskenään</a:t>
            </a:r>
            <a:r>
              <a:rPr lang="en-US" sz="1400" b="1" dirty="0" smtClean="0"/>
              <a:t>:</a:t>
            </a:r>
          </a:p>
          <a:p>
            <a:pPr marL="0" indent="0">
              <a:buNone/>
            </a:pPr>
            <a:endParaRPr lang="en-US" sz="1400" dirty="0" smtClean="0"/>
          </a:p>
          <a:p>
            <a:pPr marL="0" indent="0">
              <a:buNone/>
            </a:pPr>
            <a:r>
              <a:rPr lang="en-US" sz="1400" dirty="0" err="1" smtClean="0"/>
              <a:t>Toteutuksessa</a:t>
            </a:r>
            <a:r>
              <a:rPr lang="en-US" sz="1400" dirty="0" smtClean="0"/>
              <a:t> </a:t>
            </a:r>
            <a:r>
              <a:rPr lang="en-US" sz="1400" dirty="0" err="1" smtClean="0"/>
              <a:t>tulee</a:t>
            </a:r>
            <a:r>
              <a:rPr lang="en-US" sz="1400" dirty="0" smtClean="0"/>
              <a:t> olla:</a:t>
            </a:r>
          </a:p>
          <a:p>
            <a:r>
              <a:rPr lang="en-US" sz="1400" dirty="0" smtClean="0"/>
              <a:t>2 </a:t>
            </a:r>
            <a:r>
              <a:rPr lang="en-US" sz="1400" dirty="0" err="1" smtClean="0"/>
              <a:t>jonomanageria</a:t>
            </a:r>
            <a:endParaRPr lang="en-US" sz="1400" dirty="0" smtClean="0"/>
          </a:p>
          <a:p>
            <a:r>
              <a:rPr lang="en-US" sz="1400" dirty="0" smtClean="0"/>
              <a:t>2 </a:t>
            </a:r>
            <a:r>
              <a:rPr lang="en-US" sz="1400" dirty="0" err="1" smtClean="0"/>
              <a:t>sovellusta</a:t>
            </a:r>
            <a:endParaRPr lang="en-US" sz="1400" dirty="0" smtClean="0"/>
          </a:p>
          <a:p>
            <a:r>
              <a:rPr lang="en-US" sz="1400" dirty="0" err="1" smtClean="0"/>
              <a:t>Tarvittavat</a:t>
            </a:r>
            <a:r>
              <a:rPr lang="en-US" sz="1400" dirty="0" smtClean="0"/>
              <a:t> </a:t>
            </a:r>
            <a:r>
              <a:rPr lang="en-US" sz="1400" dirty="0" err="1" smtClean="0"/>
              <a:t>paikalliset</a:t>
            </a:r>
            <a:r>
              <a:rPr lang="en-US" sz="1400" dirty="0" smtClean="0"/>
              <a:t>  </a:t>
            </a:r>
            <a:r>
              <a:rPr lang="en-US" sz="1400" dirty="0" err="1" smtClean="0"/>
              <a:t>jonot</a:t>
            </a:r>
            <a:endParaRPr lang="en-US" sz="1400" dirty="0" smtClean="0"/>
          </a:p>
          <a:p>
            <a:r>
              <a:rPr lang="en-US" sz="1400" dirty="0" err="1" smtClean="0"/>
              <a:t>Tarvittavat</a:t>
            </a:r>
            <a:r>
              <a:rPr lang="en-US" sz="1400" dirty="0" smtClean="0"/>
              <a:t> remote </a:t>
            </a:r>
            <a:r>
              <a:rPr lang="en-US" sz="1400" dirty="0" err="1" smtClean="0"/>
              <a:t>definiton</a:t>
            </a:r>
            <a:r>
              <a:rPr lang="en-US" sz="1400" dirty="0" smtClean="0"/>
              <a:t> </a:t>
            </a:r>
            <a:r>
              <a:rPr lang="en-US" sz="1400" dirty="0" err="1" smtClean="0"/>
              <a:t>jonot</a:t>
            </a:r>
            <a:endParaRPr lang="en-US" sz="1400" dirty="0" smtClean="0"/>
          </a:p>
          <a:p>
            <a:r>
              <a:rPr lang="en-US" sz="1400" dirty="0" err="1" smtClean="0"/>
              <a:t>Tarvittavat</a:t>
            </a:r>
            <a:r>
              <a:rPr lang="en-US" sz="1400" dirty="0" smtClean="0"/>
              <a:t> sender- ja receiver </a:t>
            </a:r>
            <a:r>
              <a:rPr lang="en-US" sz="1400" dirty="0" err="1" smtClean="0"/>
              <a:t>kanavat</a:t>
            </a:r>
            <a:endParaRPr lang="en-US" sz="1400" dirty="0" smtClean="0"/>
          </a:p>
          <a:p>
            <a:r>
              <a:rPr lang="en-US" sz="1400" dirty="0" err="1" smtClean="0"/>
              <a:t>Tarvittavat</a:t>
            </a:r>
            <a:r>
              <a:rPr lang="en-US" sz="1400" dirty="0" smtClean="0"/>
              <a:t> transmission </a:t>
            </a:r>
            <a:r>
              <a:rPr lang="en-US" sz="1400" dirty="0" err="1" smtClean="0"/>
              <a:t>jonot</a:t>
            </a:r>
            <a:endParaRPr lang="en-US" sz="1400" dirty="0" smtClean="0"/>
          </a:p>
          <a:p>
            <a:r>
              <a:rPr lang="en-US" sz="1400" dirty="0" err="1" smtClean="0"/>
              <a:t>Varastotietokanta</a:t>
            </a:r>
            <a:r>
              <a:rPr lang="en-US" sz="1400" dirty="0" smtClean="0"/>
              <a:t> </a:t>
            </a:r>
          </a:p>
          <a:p>
            <a:pPr marL="0" indent="0">
              <a:buNone/>
            </a:pPr>
            <a:endParaRPr lang="en-US" sz="1400" dirty="0" smtClean="0"/>
          </a:p>
          <a:p>
            <a:pPr marL="0" indent="0">
              <a:buNone/>
            </a:pPr>
            <a:r>
              <a:rPr lang="fi-FI" sz="1400" dirty="0" smtClean="0"/>
              <a:t>Kirjakauppasovellus lähettää varastosovellukselle pyynnön tarkistaa tilanne kirjasta ”MQ for </a:t>
            </a:r>
            <a:r>
              <a:rPr lang="fi-FI" sz="1400" dirty="0" err="1" smtClean="0"/>
              <a:t>beginners</a:t>
            </a:r>
            <a:r>
              <a:rPr lang="fi-FI" sz="1400" dirty="0" smtClean="0"/>
              <a:t>”. Varastosovellus vastaa kirjakauppasovellukselle varastotilanteen.</a:t>
            </a:r>
          </a:p>
          <a:p>
            <a:pPr marL="0" indent="0">
              <a:buNone/>
            </a:pPr>
            <a:endParaRPr lang="fi-FI" sz="1400" dirty="0"/>
          </a:p>
          <a:p>
            <a:pPr marL="0" indent="0">
              <a:buNone/>
            </a:pPr>
            <a:endParaRPr lang="fi-FI" sz="1200"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683" y="5424371"/>
            <a:ext cx="82867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506" y="5051192"/>
            <a:ext cx="60960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1899" y="5290287"/>
            <a:ext cx="44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5596104"/>
            <a:ext cx="585787"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2160" y="5288263"/>
            <a:ext cx="87630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8163" y="4824296"/>
            <a:ext cx="52387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3175" y="5589240"/>
            <a:ext cx="117157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13420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29-30 </a:t>
            </a:r>
            <a:r>
              <a:rPr lang="en-US" sz="2400" dirty="0" err="1">
                <a:latin typeface="Arial" panose="020B0604020202020204" pitchFamily="34" charset="0"/>
                <a:cs typeface="Arial" panose="020B0604020202020204" pitchFamily="34" charset="0"/>
              </a:rPr>
              <a:t>Harkkatyön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palaut</a:t>
            </a:r>
            <a:r>
              <a:rPr lang="fi-FI" sz="2400" dirty="0">
                <a:latin typeface="Arial" panose="020B0604020202020204" pitchFamily="34" charset="0"/>
                <a:cs typeface="Arial" panose="020B0604020202020204" pitchFamily="34" charset="0"/>
              </a:rPr>
              <a:t>us ja loppukeskustelu</a:t>
            </a:r>
            <a:br>
              <a:rPr lang="fi-FI" sz="2400" dirty="0">
                <a:latin typeface="Arial" panose="020B0604020202020204" pitchFamily="34" charset="0"/>
                <a:cs typeface="Arial" panose="020B0604020202020204" pitchFamily="34" charset="0"/>
              </a:rPr>
            </a:br>
            <a:endParaRPr lang="fi-FI" sz="2400" dirty="0">
              <a:latin typeface="Arial" panose="020B0604020202020204" pitchFamily="34" charset="0"/>
              <a:cs typeface="Arial" panose="020B0604020202020204" pitchFamily="34" charset="0"/>
            </a:endParaRPr>
          </a:p>
        </p:txBody>
      </p:sp>
      <p:pic>
        <p:nvPicPr>
          <p:cNvPr id="4"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2660" y="2267217"/>
            <a:ext cx="87630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7595" y="2291654"/>
            <a:ext cx="87630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021548"/>
            <a:ext cx="117157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1196752"/>
            <a:ext cx="117157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6505" y="2783606"/>
            <a:ext cx="60960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3514407"/>
            <a:ext cx="60960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216" y="2551037"/>
            <a:ext cx="44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3927" y="2144984"/>
            <a:ext cx="44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Arrow Connector 13"/>
          <p:cNvCxnSpPr/>
          <p:nvPr/>
        </p:nvCxnSpPr>
        <p:spPr>
          <a:xfrm>
            <a:off x="3203848" y="3016174"/>
            <a:ext cx="20162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237724" y="2675936"/>
            <a:ext cx="1874336" cy="369332"/>
          </a:xfrm>
          <a:prstGeom prst="rect">
            <a:avLst/>
          </a:prstGeom>
          <a:noFill/>
        </p:spPr>
        <p:txBody>
          <a:bodyPr wrap="square" rtlCol="0">
            <a:spAutoFit/>
          </a:bodyPr>
          <a:lstStyle/>
          <a:p>
            <a:r>
              <a:rPr lang="fi-FI" dirty="0" smtClean="0"/>
              <a:t>QM1.TO.QM2</a:t>
            </a:r>
            <a:endParaRPr lang="fi-FI" dirty="0"/>
          </a:p>
        </p:txBody>
      </p:sp>
      <p:sp>
        <p:nvSpPr>
          <p:cNvPr id="19" name="TextBox 18"/>
          <p:cNvSpPr txBox="1"/>
          <p:nvPr/>
        </p:nvSpPr>
        <p:spPr>
          <a:xfrm>
            <a:off x="3347864" y="3460358"/>
            <a:ext cx="1874336" cy="369332"/>
          </a:xfrm>
          <a:prstGeom prst="rect">
            <a:avLst/>
          </a:prstGeom>
          <a:noFill/>
        </p:spPr>
        <p:txBody>
          <a:bodyPr wrap="square" rtlCol="0">
            <a:spAutoFit/>
          </a:bodyPr>
          <a:lstStyle/>
          <a:p>
            <a:r>
              <a:rPr lang="fi-FI" dirty="0" smtClean="0"/>
              <a:t>QM2.TO.QM1</a:t>
            </a:r>
            <a:endParaRPr lang="fi-FI" dirty="0"/>
          </a:p>
        </p:txBody>
      </p:sp>
      <p:cxnSp>
        <p:nvCxnSpPr>
          <p:cNvPr id="21" name="Straight Arrow Connector 20"/>
          <p:cNvCxnSpPr/>
          <p:nvPr/>
        </p:nvCxnSpPr>
        <p:spPr>
          <a:xfrm flipH="1">
            <a:off x="3347864" y="3945061"/>
            <a:ext cx="187220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443492" y="2366727"/>
            <a:ext cx="1802275" cy="276999"/>
          </a:xfrm>
          <a:prstGeom prst="rect">
            <a:avLst/>
          </a:prstGeom>
          <a:solidFill>
            <a:schemeClr val="bg1"/>
          </a:solidFill>
        </p:spPr>
        <p:txBody>
          <a:bodyPr wrap="square" rtlCol="0">
            <a:spAutoFit/>
          </a:bodyPr>
          <a:lstStyle/>
          <a:p>
            <a:r>
              <a:rPr lang="fi-FI" sz="1200" dirty="0" smtClean="0"/>
              <a:t>Remote </a:t>
            </a:r>
            <a:r>
              <a:rPr lang="fi-FI" sz="1200" dirty="0" err="1" smtClean="0"/>
              <a:t>queue</a:t>
            </a:r>
            <a:r>
              <a:rPr lang="fi-FI" sz="1200" dirty="0" smtClean="0"/>
              <a:t> </a:t>
            </a:r>
            <a:endParaRPr lang="fi-FI" sz="1200" dirty="0"/>
          </a:p>
        </p:txBody>
      </p:sp>
      <p:sp>
        <p:nvSpPr>
          <p:cNvPr id="28" name="TextBox 27"/>
          <p:cNvSpPr txBox="1"/>
          <p:nvPr/>
        </p:nvSpPr>
        <p:spPr>
          <a:xfrm>
            <a:off x="7210015" y="3852728"/>
            <a:ext cx="1656184" cy="276999"/>
          </a:xfrm>
          <a:prstGeom prst="rect">
            <a:avLst/>
          </a:prstGeom>
          <a:solidFill>
            <a:schemeClr val="bg1"/>
          </a:solidFill>
        </p:spPr>
        <p:txBody>
          <a:bodyPr wrap="square" rtlCol="0">
            <a:spAutoFit/>
          </a:bodyPr>
          <a:lstStyle/>
          <a:p>
            <a:r>
              <a:rPr lang="fi-FI" sz="1200" dirty="0" smtClean="0"/>
              <a:t>Remote </a:t>
            </a:r>
            <a:r>
              <a:rPr lang="fi-FI" sz="1200" dirty="0" err="1" smtClean="0"/>
              <a:t>queue</a:t>
            </a:r>
            <a:r>
              <a:rPr lang="fi-FI" sz="1200" dirty="0" smtClean="0"/>
              <a:t> </a:t>
            </a:r>
            <a:endParaRPr lang="fi-FI" sz="1200" dirty="0"/>
          </a:p>
        </p:txBody>
      </p:sp>
      <p:pic>
        <p:nvPicPr>
          <p:cNvPr id="2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3346100"/>
            <a:ext cx="44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2872" y="3529652"/>
            <a:ext cx="60960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2" name="Straight Arrow Connector 31"/>
          <p:cNvCxnSpPr/>
          <p:nvPr/>
        </p:nvCxnSpPr>
        <p:spPr>
          <a:xfrm>
            <a:off x="1329565" y="1700808"/>
            <a:ext cx="506131"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915383" y="2276872"/>
            <a:ext cx="712401" cy="6102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18" idx="1"/>
          </p:cNvCxnSpPr>
          <p:nvPr/>
        </p:nvCxnSpPr>
        <p:spPr>
          <a:xfrm>
            <a:off x="2741305" y="2860602"/>
            <a:ext cx="49641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4644008" y="2675936"/>
            <a:ext cx="2016224"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6660232" y="1639664"/>
            <a:ext cx="1020117" cy="10362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9" idx="0"/>
          </p:cNvCxnSpPr>
          <p:nvPr/>
        </p:nvCxnSpPr>
        <p:spPr>
          <a:xfrm flipH="1">
            <a:off x="7613104" y="1907373"/>
            <a:ext cx="134491" cy="16070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9" idx="0"/>
          </p:cNvCxnSpPr>
          <p:nvPr/>
        </p:nvCxnSpPr>
        <p:spPr>
          <a:xfrm flipH="1">
            <a:off x="6737672" y="3514407"/>
            <a:ext cx="875432" cy="202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4788024" y="3717032"/>
            <a:ext cx="19496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9" idx="1"/>
          </p:cNvCxnSpPr>
          <p:nvPr/>
        </p:nvCxnSpPr>
        <p:spPr>
          <a:xfrm flipH="1" flipV="1">
            <a:off x="977032" y="3514407"/>
            <a:ext cx="2370832" cy="1306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flipV="1">
            <a:off x="467544" y="1700808"/>
            <a:ext cx="369763" cy="1759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582630" y="1639664"/>
            <a:ext cx="301686" cy="369332"/>
          </a:xfrm>
          <a:prstGeom prst="rect">
            <a:avLst/>
          </a:prstGeom>
          <a:noFill/>
        </p:spPr>
        <p:txBody>
          <a:bodyPr wrap="none" rtlCol="0">
            <a:spAutoFit/>
          </a:bodyPr>
          <a:lstStyle/>
          <a:p>
            <a:r>
              <a:rPr lang="fi-FI" dirty="0" smtClean="0"/>
              <a:t>1</a:t>
            </a:r>
            <a:endParaRPr lang="fi-FI" dirty="0"/>
          </a:p>
        </p:txBody>
      </p:sp>
      <p:sp>
        <p:nvSpPr>
          <p:cNvPr id="56" name="TextBox 55"/>
          <p:cNvSpPr txBox="1"/>
          <p:nvPr/>
        </p:nvSpPr>
        <p:spPr>
          <a:xfrm>
            <a:off x="5501277" y="2377832"/>
            <a:ext cx="301686" cy="369332"/>
          </a:xfrm>
          <a:prstGeom prst="rect">
            <a:avLst/>
          </a:prstGeom>
          <a:noFill/>
        </p:spPr>
        <p:txBody>
          <a:bodyPr wrap="none" rtlCol="0">
            <a:spAutoFit/>
          </a:bodyPr>
          <a:lstStyle/>
          <a:p>
            <a:r>
              <a:rPr lang="fi-FI" dirty="0"/>
              <a:t>3</a:t>
            </a:r>
            <a:endParaRPr lang="fi-FI" dirty="0"/>
          </a:p>
        </p:txBody>
      </p:sp>
      <p:sp>
        <p:nvSpPr>
          <p:cNvPr id="57" name="TextBox 56"/>
          <p:cNvSpPr txBox="1"/>
          <p:nvPr/>
        </p:nvSpPr>
        <p:spPr>
          <a:xfrm>
            <a:off x="6846032" y="1996403"/>
            <a:ext cx="301686" cy="369332"/>
          </a:xfrm>
          <a:prstGeom prst="rect">
            <a:avLst/>
          </a:prstGeom>
          <a:noFill/>
        </p:spPr>
        <p:txBody>
          <a:bodyPr wrap="none" rtlCol="0">
            <a:spAutoFit/>
          </a:bodyPr>
          <a:lstStyle/>
          <a:p>
            <a:r>
              <a:rPr lang="fi-FI" dirty="0"/>
              <a:t>4</a:t>
            </a:r>
            <a:endParaRPr lang="fi-FI" dirty="0"/>
          </a:p>
        </p:txBody>
      </p:sp>
      <p:sp>
        <p:nvSpPr>
          <p:cNvPr id="58" name="TextBox 57"/>
          <p:cNvSpPr txBox="1"/>
          <p:nvPr/>
        </p:nvSpPr>
        <p:spPr>
          <a:xfrm>
            <a:off x="282819" y="2425455"/>
            <a:ext cx="301686" cy="369332"/>
          </a:xfrm>
          <a:prstGeom prst="rect">
            <a:avLst/>
          </a:prstGeom>
          <a:noFill/>
        </p:spPr>
        <p:txBody>
          <a:bodyPr wrap="none" rtlCol="0">
            <a:spAutoFit/>
          </a:bodyPr>
          <a:lstStyle/>
          <a:p>
            <a:r>
              <a:rPr lang="fi-FI" dirty="0"/>
              <a:t>9</a:t>
            </a:r>
            <a:endParaRPr lang="fi-FI" dirty="0"/>
          </a:p>
        </p:txBody>
      </p:sp>
      <p:sp>
        <p:nvSpPr>
          <p:cNvPr id="59" name="TextBox 58"/>
          <p:cNvSpPr txBox="1"/>
          <p:nvPr/>
        </p:nvSpPr>
        <p:spPr>
          <a:xfrm>
            <a:off x="2344630" y="2401664"/>
            <a:ext cx="301686" cy="369332"/>
          </a:xfrm>
          <a:prstGeom prst="rect">
            <a:avLst/>
          </a:prstGeom>
          <a:noFill/>
        </p:spPr>
        <p:txBody>
          <a:bodyPr wrap="none" rtlCol="0">
            <a:spAutoFit/>
          </a:bodyPr>
          <a:lstStyle/>
          <a:p>
            <a:r>
              <a:rPr lang="fi-FI" dirty="0"/>
              <a:t>2</a:t>
            </a:r>
            <a:endParaRPr lang="fi-FI" dirty="0"/>
          </a:p>
        </p:txBody>
      </p:sp>
      <p:sp>
        <p:nvSpPr>
          <p:cNvPr id="60" name="TextBox 59"/>
          <p:cNvSpPr txBox="1"/>
          <p:nvPr/>
        </p:nvSpPr>
        <p:spPr>
          <a:xfrm>
            <a:off x="1835154" y="3653130"/>
            <a:ext cx="301686" cy="369332"/>
          </a:xfrm>
          <a:prstGeom prst="rect">
            <a:avLst/>
          </a:prstGeom>
          <a:noFill/>
        </p:spPr>
        <p:txBody>
          <a:bodyPr wrap="none" rtlCol="0">
            <a:spAutoFit/>
          </a:bodyPr>
          <a:lstStyle/>
          <a:p>
            <a:r>
              <a:rPr lang="fi-FI" dirty="0"/>
              <a:t>8</a:t>
            </a:r>
            <a:endParaRPr lang="fi-FI" dirty="0"/>
          </a:p>
        </p:txBody>
      </p:sp>
      <p:sp>
        <p:nvSpPr>
          <p:cNvPr id="63" name="TextBox 62"/>
          <p:cNvSpPr txBox="1"/>
          <p:nvPr/>
        </p:nvSpPr>
        <p:spPr>
          <a:xfrm>
            <a:off x="7368531" y="2569378"/>
            <a:ext cx="301686" cy="369332"/>
          </a:xfrm>
          <a:prstGeom prst="rect">
            <a:avLst/>
          </a:prstGeom>
          <a:noFill/>
        </p:spPr>
        <p:txBody>
          <a:bodyPr wrap="none" rtlCol="0">
            <a:spAutoFit/>
          </a:bodyPr>
          <a:lstStyle/>
          <a:p>
            <a:r>
              <a:rPr lang="fi-FI" dirty="0"/>
              <a:t>5</a:t>
            </a:r>
            <a:endParaRPr lang="fi-FI" dirty="0"/>
          </a:p>
        </p:txBody>
      </p:sp>
      <p:sp>
        <p:nvSpPr>
          <p:cNvPr id="65" name="TextBox 64"/>
          <p:cNvSpPr txBox="1"/>
          <p:nvPr/>
        </p:nvSpPr>
        <p:spPr>
          <a:xfrm>
            <a:off x="7017686" y="3228196"/>
            <a:ext cx="301686" cy="369332"/>
          </a:xfrm>
          <a:prstGeom prst="rect">
            <a:avLst/>
          </a:prstGeom>
          <a:noFill/>
        </p:spPr>
        <p:txBody>
          <a:bodyPr wrap="none" rtlCol="0">
            <a:spAutoFit/>
          </a:bodyPr>
          <a:lstStyle/>
          <a:p>
            <a:r>
              <a:rPr lang="fi-FI" dirty="0"/>
              <a:t>6</a:t>
            </a:r>
            <a:endParaRPr lang="fi-FI" dirty="0"/>
          </a:p>
        </p:txBody>
      </p:sp>
      <p:sp>
        <p:nvSpPr>
          <p:cNvPr id="66" name="TextBox 65"/>
          <p:cNvSpPr txBox="1"/>
          <p:nvPr/>
        </p:nvSpPr>
        <p:spPr>
          <a:xfrm>
            <a:off x="3411430" y="3468464"/>
            <a:ext cx="301686" cy="369332"/>
          </a:xfrm>
          <a:prstGeom prst="rect">
            <a:avLst/>
          </a:prstGeom>
          <a:noFill/>
        </p:spPr>
        <p:txBody>
          <a:bodyPr wrap="none" rtlCol="0">
            <a:spAutoFit/>
          </a:bodyPr>
          <a:lstStyle/>
          <a:p>
            <a:r>
              <a:rPr lang="fi-FI" dirty="0" smtClean="0"/>
              <a:t>1</a:t>
            </a:r>
            <a:endParaRPr lang="fi-FI" dirty="0"/>
          </a:p>
        </p:txBody>
      </p:sp>
      <p:sp>
        <p:nvSpPr>
          <p:cNvPr id="69" name="TextBox 68"/>
          <p:cNvSpPr txBox="1"/>
          <p:nvPr/>
        </p:nvSpPr>
        <p:spPr>
          <a:xfrm>
            <a:off x="5612005" y="3329741"/>
            <a:ext cx="301686" cy="369332"/>
          </a:xfrm>
          <a:prstGeom prst="rect">
            <a:avLst/>
          </a:prstGeom>
          <a:noFill/>
        </p:spPr>
        <p:txBody>
          <a:bodyPr wrap="none" rtlCol="0">
            <a:spAutoFit/>
          </a:bodyPr>
          <a:lstStyle/>
          <a:p>
            <a:r>
              <a:rPr lang="fi-FI" dirty="0"/>
              <a:t>7</a:t>
            </a:r>
            <a:endParaRPr lang="fi-FI" dirty="0"/>
          </a:p>
        </p:txBody>
      </p:sp>
      <p:sp>
        <p:nvSpPr>
          <p:cNvPr id="70" name="TextBox 69"/>
          <p:cNvSpPr txBox="1"/>
          <p:nvPr/>
        </p:nvSpPr>
        <p:spPr>
          <a:xfrm>
            <a:off x="837307" y="4221088"/>
            <a:ext cx="6531224" cy="1815882"/>
          </a:xfrm>
          <a:prstGeom prst="rect">
            <a:avLst/>
          </a:prstGeom>
          <a:noFill/>
        </p:spPr>
        <p:txBody>
          <a:bodyPr wrap="square" rtlCol="0">
            <a:spAutoFit/>
          </a:bodyPr>
          <a:lstStyle/>
          <a:p>
            <a:r>
              <a:rPr lang="fi-FI" sz="1400" dirty="0" smtClean="0"/>
              <a:t>1.Kirjakauppasovellus lähettää varastosovellukselle kyselyn kirjoittamalla sen </a:t>
            </a:r>
            <a:r>
              <a:rPr lang="fi-FI" sz="1400" dirty="0" err="1" smtClean="0"/>
              <a:t>remote</a:t>
            </a:r>
            <a:r>
              <a:rPr lang="fi-FI" sz="1400" dirty="0" smtClean="0"/>
              <a:t> jonoon.</a:t>
            </a:r>
          </a:p>
          <a:p>
            <a:r>
              <a:rPr lang="fi-FI" sz="1400" dirty="0" smtClean="0"/>
              <a:t>2. Remote jonosta sanoma kulkee transmission jonon ja  kanavan kautta paikalliseen jonoon 3.</a:t>
            </a:r>
          </a:p>
          <a:p>
            <a:r>
              <a:rPr lang="fi-FI" sz="1400" dirty="0" smtClean="0"/>
              <a:t>4. Varastosovellus lukee sanoman jonosta ja tekee kyselyn varastotietokantaa.</a:t>
            </a:r>
          </a:p>
          <a:p>
            <a:r>
              <a:rPr lang="fi-FI" sz="1400" dirty="0" smtClean="0"/>
              <a:t>5. Varastosovellus lähettää vastauksen </a:t>
            </a:r>
            <a:r>
              <a:rPr lang="fi-FI" sz="1400" dirty="0" err="1" smtClean="0"/>
              <a:t>remote</a:t>
            </a:r>
            <a:r>
              <a:rPr lang="fi-FI" sz="1400" dirty="0" smtClean="0"/>
              <a:t> jonon 6 kautta kanavaan 7.</a:t>
            </a:r>
          </a:p>
          <a:p>
            <a:r>
              <a:rPr lang="fi-FI" sz="1400" dirty="0" smtClean="0"/>
              <a:t>8. Sanoma välitetään kanavan kautta vastausjonoon.</a:t>
            </a:r>
          </a:p>
          <a:p>
            <a:r>
              <a:rPr lang="fi-FI" sz="1400" dirty="0" smtClean="0"/>
              <a:t>9. Kirjakauppasovellus lukee vastauksen jonosta.</a:t>
            </a:r>
          </a:p>
        </p:txBody>
      </p:sp>
      <p:pic>
        <p:nvPicPr>
          <p:cNvPr id="7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38107" y="332656"/>
            <a:ext cx="52387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5" name="Straight Arrow Connector 74"/>
          <p:cNvCxnSpPr/>
          <p:nvPr/>
        </p:nvCxnSpPr>
        <p:spPr>
          <a:xfrm flipV="1">
            <a:off x="7747595" y="836712"/>
            <a:ext cx="43815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71" idx="2"/>
          </p:cNvCxnSpPr>
          <p:nvPr/>
        </p:nvCxnSpPr>
        <p:spPr>
          <a:xfrm flipH="1">
            <a:off x="7812360" y="932731"/>
            <a:ext cx="487685" cy="8915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3381740" y="2384712"/>
            <a:ext cx="1406284" cy="369332"/>
          </a:xfrm>
          <a:prstGeom prst="rect">
            <a:avLst/>
          </a:prstGeom>
          <a:noFill/>
        </p:spPr>
        <p:txBody>
          <a:bodyPr wrap="square" rtlCol="0">
            <a:spAutoFit/>
          </a:bodyPr>
          <a:lstStyle/>
          <a:p>
            <a:r>
              <a:rPr lang="fi-FI" dirty="0" smtClean="0"/>
              <a:t>Kanava</a:t>
            </a:r>
            <a:endParaRPr lang="fi-FI" dirty="0"/>
          </a:p>
        </p:txBody>
      </p:sp>
      <p:sp>
        <p:nvSpPr>
          <p:cNvPr id="79" name="TextBox 78"/>
          <p:cNvSpPr txBox="1"/>
          <p:nvPr/>
        </p:nvSpPr>
        <p:spPr>
          <a:xfrm>
            <a:off x="3471750" y="3199015"/>
            <a:ext cx="1406284" cy="369332"/>
          </a:xfrm>
          <a:prstGeom prst="rect">
            <a:avLst/>
          </a:prstGeom>
          <a:noFill/>
        </p:spPr>
        <p:txBody>
          <a:bodyPr wrap="square" rtlCol="0">
            <a:spAutoFit/>
          </a:bodyPr>
          <a:lstStyle/>
          <a:p>
            <a:r>
              <a:rPr lang="fi-FI" dirty="0" smtClean="0"/>
              <a:t>Kanava</a:t>
            </a:r>
            <a:endParaRPr lang="fi-FI" dirty="0"/>
          </a:p>
        </p:txBody>
      </p:sp>
      <p:sp>
        <p:nvSpPr>
          <p:cNvPr id="80" name="TextBox 79"/>
          <p:cNvSpPr txBox="1"/>
          <p:nvPr/>
        </p:nvSpPr>
        <p:spPr>
          <a:xfrm>
            <a:off x="270385" y="794231"/>
            <a:ext cx="1173107" cy="276999"/>
          </a:xfrm>
          <a:prstGeom prst="rect">
            <a:avLst/>
          </a:prstGeom>
          <a:noFill/>
        </p:spPr>
        <p:txBody>
          <a:bodyPr wrap="square" rtlCol="0">
            <a:spAutoFit/>
          </a:bodyPr>
          <a:lstStyle/>
          <a:p>
            <a:r>
              <a:rPr lang="fi-FI" sz="1200" dirty="0" smtClean="0"/>
              <a:t>Kirjakauppa</a:t>
            </a:r>
            <a:endParaRPr lang="fi-FI" sz="1200" dirty="0"/>
          </a:p>
        </p:txBody>
      </p:sp>
      <p:sp>
        <p:nvSpPr>
          <p:cNvPr id="82" name="TextBox 81"/>
          <p:cNvSpPr txBox="1"/>
          <p:nvPr/>
        </p:nvSpPr>
        <p:spPr>
          <a:xfrm>
            <a:off x="7380116" y="1021548"/>
            <a:ext cx="1173107" cy="276999"/>
          </a:xfrm>
          <a:prstGeom prst="rect">
            <a:avLst/>
          </a:prstGeom>
          <a:noFill/>
        </p:spPr>
        <p:txBody>
          <a:bodyPr wrap="square" rtlCol="0">
            <a:spAutoFit/>
          </a:bodyPr>
          <a:lstStyle/>
          <a:p>
            <a:r>
              <a:rPr lang="fi-FI" sz="1200" dirty="0" smtClean="0"/>
              <a:t>Varasto</a:t>
            </a:r>
            <a:endParaRPr lang="fi-FI" sz="1200" dirty="0"/>
          </a:p>
        </p:txBody>
      </p:sp>
      <p:sp>
        <p:nvSpPr>
          <p:cNvPr id="84" name="TextBox 83"/>
          <p:cNvSpPr txBox="1"/>
          <p:nvPr/>
        </p:nvSpPr>
        <p:spPr>
          <a:xfrm>
            <a:off x="7747595" y="55657"/>
            <a:ext cx="1173107" cy="276999"/>
          </a:xfrm>
          <a:prstGeom prst="rect">
            <a:avLst/>
          </a:prstGeom>
          <a:noFill/>
        </p:spPr>
        <p:txBody>
          <a:bodyPr wrap="square" rtlCol="0">
            <a:spAutoFit/>
          </a:bodyPr>
          <a:lstStyle/>
          <a:p>
            <a:r>
              <a:rPr lang="fi-FI" sz="1200" dirty="0" smtClean="0"/>
              <a:t>Tietokanta</a:t>
            </a:r>
            <a:endParaRPr lang="fi-FI" sz="1200" dirty="0"/>
          </a:p>
        </p:txBody>
      </p:sp>
    </p:spTree>
    <p:extLst>
      <p:ext uri="{BB962C8B-B14F-4D97-AF65-F5344CB8AC3E}">
        <p14:creationId xmlns:p14="http://schemas.microsoft.com/office/powerpoint/2010/main" val="3949100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a:t/>
            </a:r>
            <a:br>
              <a:rPr lang="en-US" b="1" dirty="0"/>
            </a:br>
            <a:r>
              <a:rPr lang="en-US" b="1" dirty="0" err="1" smtClean="0"/>
              <a:t>Sanomanvälitys</a:t>
            </a:r>
            <a:r>
              <a:rPr lang="en-US" b="1" dirty="0" smtClean="0"/>
              <a:t> </a:t>
            </a:r>
            <a:r>
              <a:rPr lang="fi-FI" dirty="0" smtClean="0"/>
              <a:t/>
            </a:r>
            <a:br>
              <a:rPr lang="fi-FI" dirty="0" smtClean="0"/>
            </a:br>
            <a:r>
              <a:rPr lang="fi-FI" dirty="0"/>
              <a:t/>
            </a:r>
            <a:br>
              <a:rPr lang="fi-FI" dirty="0"/>
            </a:br>
            <a:endParaRPr lang="fi-FI" dirty="0"/>
          </a:p>
        </p:txBody>
      </p:sp>
      <p:sp>
        <p:nvSpPr>
          <p:cNvPr id="3" name="Content Placeholder 2"/>
          <p:cNvSpPr>
            <a:spLocks noGrp="1"/>
          </p:cNvSpPr>
          <p:nvPr>
            <p:ph idx="1"/>
          </p:nvPr>
        </p:nvSpPr>
        <p:spPr/>
        <p:txBody>
          <a:bodyPr>
            <a:normAutofit/>
          </a:bodyPr>
          <a:lstStyle/>
          <a:p>
            <a:pPr marL="1828800" lvl="4" indent="0">
              <a:buNone/>
            </a:pPr>
            <a:r>
              <a:rPr lang="fi-FI" b="1" dirty="0" smtClean="0">
                <a:latin typeface="Arial" panose="020B0604020202020204" pitchFamily="34" charset="0"/>
                <a:cs typeface="Arial" panose="020B0604020202020204" pitchFamily="34" charset="0"/>
              </a:rPr>
              <a:t>Sovelluksia</a:t>
            </a:r>
          </a:p>
          <a:p>
            <a:pPr marL="1828800" lvl="4" indent="0">
              <a:buNone/>
            </a:pPr>
            <a:endParaRPr lang="fi-FI" b="1" dirty="0" smtClean="0">
              <a:latin typeface="Arial" panose="020B0604020202020204" pitchFamily="34" charset="0"/>
              <a:cs typeface="Arial" panose="020B0604020202020204" pitchFamily="34" charset="0"/>
            </a:endParaRPr>
          </a:p>
          <a:p>
            <a:pPr marL="0" indent="0">
              <a:buNone/>
            </a:pPr>
            <a:r>
              <a:rPr lang="fi-FI" sz="1300" b="1" dirty="0">
                <a:latin typeface="Arial" panose="020B0604020202020204" pitchFamily="34" charset="0"/>
                <a:cs typeface="Arial" panose="020B0604020202020204" pitchFamily="34" charset="0"/>
              </a:rPr>
              <a:t>	</a:t>
            </a:r>
            <a:r>
              <a:rPr lang="fi-FI" sz="1300" b="1" dirty="0" smtClean="0">
                <a:latin typeface="Arial" panose="020B0604020202020204" pitchFamily="34" charset="0"/>
                <a:cs typeface="Arial" panose="020B0604020202020204" pitchFamily="34" charset="0"/>
              </a:rPr>
              <a:t>Verkkokauppa</a:t>
            </a:r>
            <a:endParaRPr lang="fi-FI" sz="1300" dirty="0">
              <a:latin typeface="Arial" panose="020B0604020202020204" pitchFamily="34" charset="0"/>
              <a:cs typeface="Arial" panose="020B0604020202020204" pitchFamily="34" charset="0"/>
            </a:endParaRPr>
          </a:p>
          <a:p>
            <a:pPr marL="0" indent="0">
              <a:buNone/>
            </a:pPr>
            <a:endParaRPr lang="fi-FI" sz="1300" dirty="0">
              <a:latin typeface="Arial" panose="020B0604020202020204" pitchFamily="34" charset="0"/>
              <a:cs typeface="Arial" panose="020B0604020202020204" pitchFamily="34" charset="0"/>
            </a:endParaRPr>
          </a:p>
          <a:p>
            <a:r>
              <a:rPr lang="fi-FI" sz="1400" dirty="0">
                <a:latin typeface="Arial" panose="020B0604020202020204" pitchFamily="34" charset="0"/>
                <a:cs typeface="Arial" panose="020B0604020202020204" pitchFamily="34" charset="0"/>
              </a:rPr>
              <a:t>Verkkokaupan täytyy vastata nopeasti asiakkaan kyselyihin tarvikkeiden saatavuudesta. Varasto muuttuu nopeasti ja tarvikkeet on postitettava nopeasti asiakkaan tilauksesta. Verkkokauppasovellus integroi varaston ja lähettämön ja tavaran tilaamisen varastoon. Järjestelmässä </a:t>
            </a:r>
            <a:r>
              <a:rPr lang="fi-FI" sz="1400" dirty="0" smtClean="0">
                <a:latin typeface="Arial" panose="020B0604020202020204" pitchFamily="34" charset="0"/>
                <a:cs typeface="Arial" panose="020B0604020202020204" pitchFamily="34" charset="0"/>
              </a:rPr>
              <a:t>voidaan toteuttaa esimerkiksi</a:t>
            </a:r>
            <a:r>
              <a:rPr lang="fi-FI" sz="1400" dirty="0" smtClean="0">
                <a:latin typeface="Arial" panose="020B0604020202020204" pitchFamily="34" charset="0"/>
                <a:cs typeface="Arial" panose="020B0604020202020204" pitchFamily="34" charset="0"/>
              </a:rPr>
              <a:t> </a:t>
            </a:r>
            <a:r>
              <a:rPr lang="fi-FI" sz="1400" dirty="0">
                <a:latin typeface="Arial" panose="020B0604020202020204" pitchFamily="34" charset="0"/>
                <a:cs typeface="Arial" panose="020B0604020202020204" pitchFamily="34" charset="0"/>
              </a:rPr>
              <a:t>15 000 liiketoimintatapahtumaa joka sekunti</a:t>
            </a:r>
            <a:r>
              <a:rPr lang="fi-FI" sz="1400" dirty="0" smtClean="0">
                <a:latin typeface="Arial" panose="020B0604020202020204" pitchFamily="34" charset="0"/>
                <a:cs typeface="Arial" panose="020B0604020202020204" pitchFamily="34" charset="0"/>
              </a:rPr>
              <a:t>.</a:t>
            </a:r>
          </a:p>
          <a:p>
            <a:endParaRPr lang="fi-FI" sz="1400" dirty="0">
              <a:latin typeface="Arial" panose="020B0604020202020204" pitchFamily="34" charset="0"/>
              <a:cs typeface="Arial" panose="020B0604020202020204" pitchFamily="34" charset="0"/>
            </a:endParaRPr>
          </a:p>
          <a:p>
            <a:pPr marL="0" indent="0">
              <a:buNone/>
            </a:pPr>
            <a:endParaRPr lang="fi-FI" sz="1400" dirty="0" smtClean="0">
              <a:latin typeface="Arial" panose="020B0604020202020204" pitchFamily="34" charset="0"/>
              <a:cs typeface="Arial" panose="020B0604020202020204" pitchFamily="34" charset="0"/>
            </a:endParaRPr>
          </a:p>
          <a:p>
            <a:pPr marL="0" indent="0">
              <a:buNone/>
            </a:pPr>
            <a:r>
              <a:rPr lang="fi-FI" sz="1400" b="1" dirty="0" smtClean="0"/>
              <a:t>	</a:t>
            </a:r>
            <a:r>
              <a:rPr lang="fi-FI" sz="1400" b="1" dirty="0" smtClean="0">
                <a:latin typeface="Arial" panose="020B0604020202020204" pitchFamily="34" charset="0"/>
                <a:cs typeface="Arial" panose="020B0604020202020204" pitchFamily="34" charset="0"/>
              </a:rPr>
              <a:t>Pankkipalvelut</a:t>
            </a:r>
          </a:p>
          <a:p>
            <a:pPr marL="0" indent="0">
              <a:buNone/>
            </a:pPr>
            <a:endParaRPr lang="fi-FI" sz="1400" dirty="0"/>
          </a:p>
          <a:p>
            <a:r>
              <a:rPr lang="fi-FI" sz="1400" dirty="0">
                <a:latin typeface="Arial" panose="020B0604020202020204" pitchFamily="34" charset="0"/>
                <a:cs typeface="Arial" panose="020B0604020202020204" pitchFamily="34" charset="0"/>
              </a:rPr>
              <a:t>Vaatimukset pankkien nopeasta rahansiirrosta eri pankkien välillä. Perinteiset, eri pankkien pankkijärjestelmät pystytään sovittamaan sanomanvälitysjärjestelmään, jolloin vältytään kalliilta investoinnilta. </a:t>
            </a:r>
          </a:p>
          <a:p>
            <a:endParaRPr lang="fi-FI" sz="1300" dirty="0">
              <a:latin typeface="Arial" panose="020B0604020202020204" pitchFamily="34" charset="0"/>
              <a:cs typeface="Arial" panose="020B0604020202020204" pitchFamily="34" charset="0"/>
            </a:endParaRPr>
          </a:p>
          <a:p>
            <a:pPr marL="0" indent="0">
              <a:buNone/>
            </a:pPr>
            <a:endParaRPr lang="fi-FI" dirty="0"/>
          </a:p>
        </p:txBody>
      </p:sp>
    </p:spTree>
    <p:extLst>
      <p:ext uri="{BB962C8B-B14F-4D97-AF65-F5344CB8AC3E}">
        <p14:creationId xmlns:p14="http://schemas.microsoft.com/office/powerpoint/2010/main" val="862826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18648</TotalTime>
  <Words>4719</Words>
  <Application>Microsoft Office PowerPoint</Application>
  <PresentationFormat>On-screen Show (4:3)</PresentationFormat>
  <Paragraphs>756</Paragraphs>
  <Slides>87</Slides>
  <Notes>3</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Office Theme</vt:lpstr>
      <vt:lpstr> </vt:lpstr>
      <vt:lpstr>Kurssin kuvaus</vt:lpstr>
      <vt:lpstr>Tunnit 1-2 Sanomanvälitys  </vt:lpstr>
      <vt:lpstr> Sanomanvälitys   </vt:lpstr>
      <vt:lpstr>Sanomanvälitys  </vt:lpstr>
      <vt:lpstr>  Sanomanvälitys   </vt:lpstr>
      <vt:lpstr> Sanomanvälitys   </vt:lpstr>
      <vt:lpstr>Sanomanvälitys  </vt:lpstr>
      <vt:lpstr>  Sanomanvälitys   </vt:lpstr>
      <vt:lpstr>Tehtävä </vt:lpstr>
      <vt:lpstr>Tunnit 3-4 Jonotus</vt:lpstr>
      <vt:lpstr>Jonotus</vt:lpstr>
      <vt:lpstr>Jonotus</vt:lpstr>
      <vt:lpstr>Tehtävä </vt:lpstr>
      <vt:lpstr>Tunnit 5-6 Sanoma </vt:lpstr>
      <vt:lpstr>Sanoma</vt:lpstr>
      <vt:lpstr>Sanoma</vt:lpstr>
      <vt:lpstr>Sanoma</vt:lpstr>
      <vt:lpstr>Sanoma</vt:lpstr>
      <vt:lpstr>Sanoma</vt:lpstr>
      <vt:lpstr>Tehtävä </vt:lpstr>
      <vt:lpstr>Tunnit7-8 Jono </vt:lpstr>
      <vt:lpstr>Jono</vt:lpstr>
      <vt:lpstr>Jono</vt:lpstr>
      <vt:lpstr>Jono</vt:lpstr>
      <vt:lpstr>Jono </vt:lpstr>
      <vt:lpstr>Jono </vt:lpstr>
      <vt:lpstr>Jono </vt:lpstr>
      <vt:lpstr>Jono </vt:lpstr>
      <vt:lpstr>Jono  </vt:lpstr>
      <vt:lpstr>Jono</vt:lpstr>
      <vt:lpstr>Jono </vt:lpstr>
      <vt:lpstr>Jono</vt:lpstr>
      <vt:lpstr>Jono</vt:lpstr>
      <vt:lpstr>Jono </vt:lpstr>
      <vt:lpstr>Tehtävä </vt:lpstr>
      <vt:lpstr>Tunnit 9-10 Jonomanageri </vt:lpstr>
      <vt:lpstr>Jonomanageri</vt:lpstr>
      <vt:lpstr>Jonomanageri</vt:lpstr>
      <vt:lpstr>Jonomanageri</vt:lpstr>
      <vt:lpstr>Jonomanageri</vt:lpstr>
      <vt:lpstr>Tunnit11-12 WebSphere MQ topologiat </vt:lpstr>
      <vt:lpstr>WebSphere MQ topologiat</vt:lpstr>
      <vt:lpstr>WebSphere MQ topologiat</vt:lpstr>
      <vt:lpstr>WebSphere MQ topologiat</vt:lpstr>
      <vt:lpstr>Tehtävä</vt:lpstr>
      <vt:lpstr>Tunnit 13-14 IBM MQ cluster </vt:lpstr>
      <vt:lpstr>IBM MQ cluster</vt:lpstr>
      <vt:lpstr>IBM MQ Cluster</vt:lpstr>
      <vt:lpstr>IBM MQ Cluster</vt:lpstr>
      <vt:lpstr>IBM MQ Cluster</vt:lpstr>
      <vt:lpstr>IBM MQ Cluster</vt:lpstr>
      <vt:lpstr>IBM MQ Cluster</vt:lpstr>
      <vt:lpstr>Tunnit 15-16 IBM MQ Client </vt:lpstr>
      <vt:lpstr>IBM MQ Client</vt:lpstr>
      <vt:lpstr>IBM MQ Client</vt:lpstr>
      <vt:lpstr>IBM MQ Client</vt:lpstr>
      <vt:lpstr>Tehtävä </vt:lpstr>
      <vt:lpstr>Tunnit 17-18 Publish / subscribe </vt:lpstr>
      <vt:lpstr>Publish / subscribe </vt:lpstr>
      <vt:lpstr>Publish / subscribe</vt:lpstr>
      <vt:lpstr>Publish / subscribe</vt:lpstr>
      <vt:lpstr>Publish / subscribe</vt:lpstr>
      <vt:lpstr>Tehtävä </vt:lpstr>
      <vt:lpstr>Tunnit 19-20 Sanoman välityksen pääominaisuudet </vt:lpstr>
      <vt:lpstr>Sanoman välityksen pääominaisuudet</vt:lpstr>
      <vt:lpstr>Sanoman välityksen pääominaisuudet</vt:lpstr>
      <vt:lpstr>Sanoman välityksen pääominaisuudet</vt:lpstr>
      <vt:lpstr>Sanoman välityksen pääominaisuudet</vt:lpstr>
      <vt:lpstr>Sanoman välityksen pääominaisuudet</vt:lpstr>
      <vt:lpstr>Tehtävä </vt:lpstr>
      <vt:lpstr>Tunnit 23-24 IBM MQ sanoma </vt:lpstr>
      <vt:lpstr>IBM MQ sanoma</vt:lpstr>
      <vt:lpstr>IBM MQ sanoma</vt:lpstr>
      <vt:lpstr>Tunnit 25-26 IBM MQ objektit</vt:lpstr>
      <vt:lpstr>IBM MQ objektit</vt:lpstr>
      <vt:lpstr>IBM MQ objektit</vt:lpstr>
      <vt:lpstr>IBM MQ objektit</vt:lpstr>
      <vt:lpstr>IBM MQ objektit</vt:lpstr>
      <vt:lpstr>IBM MQ objektit</vt:lpstr>
      <vt:lpstr>IBM MQ objektit</vt:lpstr>
      <vt:lpstr>IBM MQ objektit</vt:lpstr>
      <vt:lpstr>IBM MQ objektit</vt:lpstr>
      <vt:lpstr>Tunnit 27-28 Web Sphere objektien nimeäminen </vt:lpstr>
      <vt:lpstr>Web Sphere objektien nimeäminen</vt:lpstr>
      <vt:lpstr>Harjoitystyö</vt:lpstr>
      <vt:lpstr>29-30 Harkkatyön palautus ja loppukeskustelu </vt:lpstr>
    </vt:vector>
  </TitlesOfParts>
  <Company>CGI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Penttinen, Juha (Finanssi-Kontio Oy)</dc:creator>
  <cp:lastModifiedBy>Penttinen, Juha (Finanssi-Kontio Oy)</cp:lastModifiedBy>
  <cp:revision>67</cp:revision>
  <dcterms:created xsi:type="dcterms:W3CDTF">2016-11-07T13:30:45Z</dcterms:created>
  <dcterms:modified xsi:type="dcterms:W3CDTF">2016-12-14T07:57:08Z</dcterms:modified>
</cp:coreProperties>
</file>