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64" r:id="rId30"/>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96" y="-7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37"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8" name="Otsikko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fi-FI" smtClean="0"/>
              <a:t>Muokkaa perustyyl. napsautt.</a:t>
            </a:r>
            <a:endParaRPr kumimoji="0" lang="en-US"/>
          </a:p>
        </p:txBody>
      </p:sp>
      <p:sp>
        <p:nvSpPr>
          <p:cNvPr id="28" name="Päivämäärän paikkamerkki 27"/>
          <p:cNvSpPr>
            <a:spLocks noGrp="1"/>
          </p:cNvSpPr>
          <p:nvPr>
            <p:ph type="dt" sz="half" idx="10"/>
          </p:nvPr>
        </p:nvSpPr>
        <p:spPr/>
        <p:txBody>
          <a:bodyPr/>
          <a:lstStyle/>
          <a:p>
            <a:fld id="{E0049282-4BA6-41BA-BBCE-C19A903C24B0}" type="datetimeFigureOut">
              <a:rPr lang="fi-FI" smtClean="0"/>
              <a:t>3.10.2011</a:t>
            </a:fld>
            <a:endParaRPr lang="fi-FI"/>
          </a:p>
        </p:txBody>
      </p:sp>
      <p:sp>
        <p:nvSpPr>
          <p:cNvPr id="17" name="Alatunnisteen paikkamerkki 16"/>
          <p:cNvSpPr>
            <a:spLocks noGrp="1"/>
          </p:cNvSpPr>
          <p:nvPr>
            <p:ph type="ftr" sz="quarter" idx="11"/>
          </p:nvPr>
        </p:nvSpPr>
        <p:spPr/>
        <p:txBody>
          <a:bodyPr/>
          <a:lstStyle/>
          <a:p>
            <a:endParaRPr lang="fi-FI"/>
          </a:p>
        </p:txBody>
      </p:sp>
      <p:sp>
        <p:nvSpPr>
          <p:cNvPr id="29" name="Dian numeron paikkamerkki 28"/>
          <p:cNvSpPr>
            <a:spLocks noGrp="1"/>
          </p:cNvSpPr>
          <p:nvPr>
            <p:ph type="sldNum" sz="quarter" idx="12"/>
          </p:nvPr>
        </p:nvSpPr>
        <p:spPr/>
        <p:txBody>
          <a:bodyPr/>
          <a:lstStyle/>
          <a:p>
            <a:fld id="{C60B041A-157E-46FF-B036-0CEFFACD1A7A}" type="slidenum">
              <a:rPr lang="fi-FI" smtClean="0"/>
              <a:t>‹#›</a:t>
            </a:fld>
            <a:endParaRPr lang="fi-FI"/>
          </a:p>
        </p:txBody>
      </p:sp>
      <p:sp>
        <p:nvSpPr>
          <p:cNvPr id="9" name="Alaotsikko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i-FI" smtClean="0"/>
              <a:t>Muokkaa alaotsikon perustyyliä napsautt.</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kumimoji="0" lang="fi-FI" smtClean="0"/>
              <a:t>Muokkaa perustyyl. napsautt.</a:t>
            </a:r>
            <a:endParaRPr kumimoji="0" lang="en-US"/>
          </a:p>
        </p:txBody>
      </p:sp>
      <p:sp>
        <p:nvSpPr>
          <p:cNvPr id="3" name="Pystysuoran tekstin paikkamerkki 2"/>
          <p:cNvSpPr>
            <a:spLocks noGrp="1"/>
          </p:cNvSpPr>
          <p:nvPr>
            <p:ph type="body" orient="vert" idx="1"/>
          </p:nvPr>
        </p:nvSpPr>
        <p:spPr/>
        <p:txBody>
          <a:bodyPr vert="eaVert"/>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4" name="Päivämäärän paikkamerkki 3"/>
          <p:cNvSpPr>
            <a:spLocks noGrp="1"/>
          </p:cNvSpPr>
          <p:nvPr>
            <p:ph type="dt" sz="half" idx="10"/>
          </p:nvPr>
        </p:nvSpPr>
        <p:spPr/>
        <p:txBody>
          <a:bodyPr/>
          <a:lstStyle/>
          <a:p>
            <a:fld id="{E0049282-4BA6-41BA-BBCE-C19A903C24B0}" type="datetimeFigureOut">
              <a:rPr lang="fi-FI" smtClean="0"/>
              <a:t>3.10.2011</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C60B041A-157E-46FF-B036-0CEFFACD1A7A}" type="slidenum">
              <a:rPr lang="fi-FI" smtClean="0"/>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8"/>
            <a:ext cx="2057400" cy="5851525"/>
          </a:xfrm>
        </p:spPr>
        <p:txBody>
          <a:bodyPr vert="eaVert"/>
          <a:lstStyle/>
          <a:p>
            <a:r>
              <a:rPr kumimoji="0" lang="fi-FI" smtClean="0"/>
              <a:t>Muokkaa perustyyl. napsautt.</a:t>
            </a:r>
            <a:endParaRPr kumimoji="0" lang="en-US"/>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4" name="Päivämäärän paikkamerkki 3"/>
          <p:cNvSpPr>
            <a:spLocks noGrp="1"/>
          </p:cNvSpPr>
          <p:nvPr>
            <p:ph type="dt" sz="half" idx="10"/>
          </p:nvPr>
        </p:nvSpPr>
        <p:spPr/>
        <p:txBody>
          <a:bodyPr/>
          <a:lstStyle/>
          <a:p>
            <a:fld id="{E0049282-4BA6-41BA-BBCE-C19A903C24B0}" type="datetimeFigureOut">
              <a:rPr lang="fi-FI" smtClean="0"/>
              <a:t>3.10.2011</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C60B041A-157E-46FF-B036-0CEFFACD1A7A}" type="slidenum">
              <a:rPr lang="fi-FI" smtClean="0"/>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kumimoji="0" lang="fi-FI" smtClean="0"/>
              <a:t>Muokkaa perustyyl. napsautt.</a:t>
            </a:r>
            <a:endParaRPr kumimoji="0" lang="en-US"/>
          </a:p>
        </p:txBody>
      </p:sp>
      <p:sp>
        <p:nvSpPr>
          <p:cNvPr id="3" name="Sisällön paikkamerkki 2"/>
          <p:cNvSpPr>
            <a:spLocks noGrp="1"/>
          </p:cNvSpPr>
          <p:nvPr>
            <p:ph idx="1"/>
          </p:nvPr>
        </p:nvSpPr>
        <p:spPr/>
        <p:txBody>
          <a:bodyPr/>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4" name="Päivämäärän paikkamerkki 3"/>
          <p:cNvSpPr>
            <a:spLocks noGrp="1"/>
          </p:cNvSpPr>
          <p:nvPr>
            <p:ph type="dt" sz="half" idx="10"/>
          </p:nvPr>
        </p:nvSpPr>
        <p:spPr/>
        <p:txBody>
          <a:bodyPr/>
          <a:lstStyle/>
          <a:p>
            <a:fld id="{E0049282-4BA6-41BA-BBCE-C19A903C24B0}" type="datetimeFigureOut">
              <a:rPr lang="fi-FI" smtClean="0"/>
              <a:t>3.10.2011</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C60B041A-157E-46FF-B036-0CEFFACD1A7A}" type="slidenum">
              <a:rPr lang="fi-FI" smtClean="0"/>
              <a:t>‹#›</a:t>
            </a:fld>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bg>
      <p:bgRef idx="1003">
        <a:schemeClr val="bg2"/>
      </p:bgRef>
    </p:bg>
    <p:spTree>
      <p:nvGrpSpPr>
        <p:cNvPr id="1" name=""/>
        <p:cNvGrpSpPr/>
        <p:nvPr/>
      </p:nvGrpSpPr>
      <p:grpSpPr>
        <a:xfrm>
          <a:off x="0" y="0"/>
          <a:ext cx="0" cy="0"/>
          <a:chOff x="0" y="0"/>
          <a:chExt cx="0" cy="0"/>
        </a:xfrm>
      </p:grpSpPr>
      <p:sp>
        <p:nvSpPr>
          <p:cNvPr id="2" name="Otsikko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fi-FI" smtClean="0"/>
              <a:t>Muokkaa perustyyl. napsautt.</a:t>
            </a:r>
            <a:endParaRPr kumimoji="0" lang="en-US"/>
          </a:p>
        </p:txBody>
      </p:sp>
      <p:sp>
        <p:nvSpPr>
          <p:cNvPr id="3" name="Tekstin paikkamerkki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i-FI" smtClean="0"/>
              <a:t>Muokkaa tekstin perustyylejä napsauttamalla</a:t>
            </a:r>
          </a:p>
        </p:txBody>
      </p:sp>
      <p:sp>
        <p:nvSpPr>
          <p:cNvPr id="4" name="Päivämäärän paikkamerkki 3"/>
          <p:cNvSpPr>
            <a:spLocks noGrp="1"/>
          </p:cNvSpPr>
          <p:nvPr>
            <p:ph type="dt" sz="half" idx="10"/>
          </p:nvPr>
        </p:nvSpPr>
        <p:spPr/>
        <p:txBody>
          <a:bodyPr/>
          <a:lstStyle/>
          <a:p>
            <a:fld id="{E0049282-4BA6-41BA-BBCE-C19A903C24B0}" type="datetimeFigureOut">
              <a:rPr lang="fi-FI" smtClean="0"/>
              <a:t>3.10.2011</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a:xfrm>
            <a:off x="7924800" y="6416675"/>
            <a:ext cx="762000" cy="365125"/>
          </a:xfrm>
        </p:spPr>
        <p:txBody>
          <a:bodyPr/>
          <a:lstStyle/>
          <a:p>
            <a:fld id="{C60B041A-157E-46FF-B036-0CEFFACD1A7A}" type="slidenum">
              <a:rPr lang="fi-FI" smtClean="0"/>
              <a:t>‹#›</a:t>
            </a:fld>
            <a:endParaRPr lang="fi-FI"/>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kumimoji="0" lang="fi-FI" smtClean="0"/>
              <a:t>Muokkaa perustyyl. napsautt.</a:t>
            </a:r>
            <a:endParaRPr kumimoji="0" lang="en-US"/>
          </a:p>
        </p:txBody>
      </p:sp>
      <p:sp>
        <p:nvSpPr>
          <p:cNvPr id="3" name="Sisällön paikkamerkki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4" name="Sisällön paikkamerkki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5" name="Päivämäärän paikkamerkki 4"/>
          <p:cNvSpPr>
            <a:spLocks noGrp="1"/>
          </p:cNvSpPr>
          <p:nvPr>
            <p:ph type="dt" sz="half" idx="10"/>
          </p:nvPr>
        </p:nvSpPr>
        <p:spPr/>
        <p:txBody>
          <a:bodyPr/>
          <a:lstStyle/>
          <a:p>
            <a:fld id="{E0049282-4BA6-41BA-BBCE-C19A903C24B0}" type="datetimeFigureOut">
              <a:rPr lang="fi-FI" smtClean="0"/>
              <a:t>3.10.2011</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C60B041A-157E-46FF-B036-0CEFFACD1A7A}" type="slidenum">
              <a:rPr lang="fi-FI" smtClean="0"/>
              <a:t>‹#›</a:t>
            </a:fld>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8229600" cy="1143000"/>
          </a:xfrm>
        </p:spPr>
        <p:txBody>
          <a:bodyPr anchor="ctr"/>
          <a:lstStyle>
            <a:lvl1pPr>
              <a:defRPr/>
            </a:lvl1pPr>
          </a:lstStyle>
          <a:p>
            <a:r>
              <a:rPr kumimoji="0" lang="fi-FI" smtClean="0"/>
              <a:t>Muokkaa perustyyl. napsautt.</a:t>
            </a:r>
            <a:endParaRPr kumimoji="0" lang="en-US"/>
          </a:p>
        </p:txBody>
      </p:sp>
      <p:sp>
        <p:nvSpPr>
          <p:cNvPr id="3" name="Tekstin paikkamerkki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i-FI" smtClean="0"/>
              <a:t>Muokkaa tekstin perustyylejä napsauttamalla</a:t>
            </a:r>
          </a:p>
        </p:txBody>
      </p:sp>
      <p:sp>
        <p:nvSpPr>
          <p:cNvPr id="4" name="Tekstin paikkamerkki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i-FI" smtClean="0"/>
              <a:t>Muokkaa tekstin perustyylejä napsauttamalla</a:t>
            </a:r>
          </a:p>
        </p:txBody>
      </p:sp>
      <p:sp>
        <p:nvSpPr>
          <p:cNvPr id="5" name="Sisällön paikkamerkki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6" name="Sisällön paikkamerkki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7" name="Päivämäärän paikkamerkki 6"/>
          <p:cNvSpPr>
            <a:spLocks noGrp="1"/>
          </p:cNvSpPr>
          <p:nvPr>
            <p:ph type="dt" sz="half" idx="10"/>
          </p:nvPr>
        </p:nvSpPr>
        <p:spPr/>
        <p:txBody>
          <a:bodyPr/>
          <a:lstStyle/>
          <a:p>
            <a:fld id="{E0049282-4BA6-41BA-BBCE-C19A903C24B0}" type="datetimeFigureOut">
              <a:rPr lang="fi-FI" smtClean="0"/>
              <a:t>3.10.2011</a:t>
            </a:fld>
            <a:endParaRPr lang="fi-FI"/>
          </a:p>
        </p:txBody>
      </p:sp>
      <p:sp>
        <p:nvSpPr>
          <p:cNvPr id="8" name="Alatunnisteen paikkamerkki 7"/>
          <p:cNvSpPr>
            <a:spLocks noGrp="1"/>
          </p:cNvSpPr>
          <p:nvPr>
            <p:ph type="ftr" sz="quarter" idx="11"/>
          </p:nvPr>
        </p:nvSpPr>
        <p:spPr/>
        <p:txBody>
          <a:bodyPr/>
          <a:lstStyle/>
          <a:p>
            <a:endParaRPr lang="fi-FI"/>
          </a:p>
        </p:txBody>
      </p:sp>
      <p:sp>
        <p:nvSpPr>
          <p:cNvPr id="9" name="Dian numeron paikkamerkki 8"/>
          <p:cNvSpPr>
            <a:spLocks noGrp="1"/>
          </p:cNvSpPr>
          <p:nvPr>
            <p:ph type="sldNum" sz="quarter" idx="12"/>
          </p:nvPr>
        </p:nvSpPr>
        <p:spPr/>
        <p:txBody>
          <a:bodyPr/>
          <a:lstStyle/>
          <a:p>
            <a:fld id="{C60B041A-157E-46FF-B036-0CEFFACD1A7A}" type="slidenum">
              <a:rPr lang="fi-FI" smtClean="0"/>
              <a:t>‹#›</a:t>
            </a:fld>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kumimoji="0" lang="fi-FI" smtClean="0"/>
              <a:t>Muokkaa perustyyl. napsautt.</a:t>
            </a:r>
            <a:endParaRPr kumimoji="0" lang="en-US"/>
          </a:p>
        </p:txBody>
      </p:sp>
      <p:sp>
        <p:nvSpPr>
          <p:cNvPr id="3" name="Päivämäärän paikkamerkki 2"/>
          <p:cNvSpPr>
            <a:spLocks noGrp="1"/>
          </p:cNvSpPr>
          <p:nvPr>
            <p:ph type="dt" sz="half" idx="10"/>
          </p:nvPr>
        </p:nvSpPr>
        <p:spPr/>
        <p:txBody>
          <a:bodyPr/>
          <a:lstStyle/>
          <a:p>
            <a:fld id="{E0049282-4BA6-41BA-BBCE-C19A903C24B0}" type="datetimeFigureOut">
              <a:rPr lang="fi-FI" smtClean="0"/>
              <a:t>3.10.2011</a:t>
            </a:fld>
            <a:endParaRPr lang="fi-FI"/>
          </a:p>
        </p:txBody>
      </p:sp>
      <p:sp>
        <p:nvSpPr>
          <p:cNvPr id="4" name="Alatunnisteen paikkamerkki 3"/>
          <p:cNvSpPr>
            <a:spLocks noGrp="1"/>
          </p:cNvSpPr>
          <p:nvPr>
            <p:ph type="ftr" sz="quarter" idx="11"/>
          </p:nvPr>
        </p:nvSpPr>
        <p:spPr/>
        <p:txBody>
          <a:bodyPr/>
          <a:lstStyle/>
          <a:p>
            <a:endParaRPr lang="fi-FI"/>
          </a:p>
        </p:txBody>
      </p:sp>
      <p:sp>
        <p:nvSpPr>
          <p:cNvPr id="5" name="Dian numeron paikkamerkki 4"/>
          <p:cNvSpPr>
            <a:spLocks noGrp="1"/>
          </p:cNvSpPr>
          <p:nvPr>
            <p:ph type="sldNum" sz="quarter" idx="12"/>
          </p:nvPr>
        </p:nvSpPr>
        <p:spPr/>
        <p:txBody>
          <a:bodyPr/>
          <a:lstStyle/>
          <a:p>
            <a:fld id="{C60B041A-157E-46FF-B036-0CEFFACD1A7A}" type="slidenum">
              <a:rPr lang="fi-FI" smtClean="0"/>
              <a:t>‹#›</a:t>
            </a:fld>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a:lstStyle/>
          <a:p>
            <a:fld id="{E0049282-4BA6-41BA-BBCE-C19A903C24B0}" type="datetimeFigureOut">
              <a:rPr lang="fi-FI" smtClean="0"/>
              <a:t>3.10.2011</a:t>
            </a:fld>
            <a:endParaRPr lang="fi-FI"/>
          </a:p>
        </p:txBody>
      </p:sp>
      <p:sp>
        <p:nvSpPr>
          <p:cNvPr id="3" name="Alatunnisteen paikkamerkki 2"/>
          <p:cNvSpPr>
            <a:spLocks noGrp="1"/>
          </p:cNvSpPr>
          <p:nvPr>
            <p:ph type="ftr" sz="quarter" idx="11"/>
          </p:nvPr>
        </p:nvSpPr>
        <p:spPr/>
        <p:txBody>
          <a:bodyPr/>
          <a:lstStyle/>
          <a:p>
            <a:endParaRPr lang="fi-FI"/>
          </a:p>
        </p:txBody>
      </p:sp>
      <p:sp>
        <p:nvSpPr>
          <p:cNvPr id="4" name="Dian numeron paikkamerkki 3"/>
          <p:cNvSpPr>
            <a:spLocks noGrp="1"/>
          </p:cNvSpPr>
          <p:nvPr>
            <p:ph type="sldNum" sz="quarter" idx="12"/>
          </p:nvPr>
        </p:nvSpPr>
        <p:spPr/>
        <p:txBody>
          <a:bodyPr/>
          <a:lstStyle/>
          <a:p>
            <a:fld id="{C60B041A-157E-46FF-B036-0CEFFACD1A7A}" type="slidenum">
              <a:rPr lang="fi-FI" smtClean="0"/>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fi-FI" smtClean="0"/>
              <a:t>Muokkaa perustyyl. napsautt.</a:t>
            </a:r>
            <a:endParaRPr kumimoji="0" lang="en-US"/>
          </a:p>
        </p:txBody>
      </p:sp>
      <p:sp>
        <p:nvSpPr>
          <p:cNvPr id="3" name="Tekstin paikkamerkki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i-FI" smtClean="0"/>
              <a:t>Muokkaa tekstin perustyylejä napsauttamalla</a:t>
            </a:r>
          </a:p>
        </p:txBody>
      </p:sp>
      <p:sp>
        <p:nvSpPr>
          <p:cNvPr id="4" name="Sisällön paikkamerkki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fi-FI" smtClean="0"/>
              <a:t>Muokkaa tekstin perustyylejä napsauttamalla</a:t>
            </a:r>
          </a:p>
          <a:p>
            <a:pPr lvl="1" eaLnBrk="1" latinLnBrk="0" hangingPunct="1"/>
            <a:r>
              <a:rPr lang="fi-FI" smtClean="0"/>
              <a:t>toinen taso</a:t>
            </a:r>
          </a:p>
          <a:p>
            <a:pPr lvl="2" eaLnBrk="1" latinLnBrk="0" hangingPunct="1"/>
            <a:r>
              <a:rPr lang="fi-FI" smtClean="0"/>
              <a:t>kolmas taso</a:t>
            </a:r>
          </a:p>
          <a:p>
            <a:pPr lvl="3" eaLnBrk="1" latinLnBrk="0" hangingPunct="1"/>
            <a:r>
              <a:rPr lang="fi-FI" smtClean="0"/>
              <a:t>neljäs taso</a:t>
            </a:r>
          </a:p>
          <a:p>
            <a:pPr lvl="4" eaLnBrk="1" latinLnBrk="0" hangingPunct="1"/>
            <a:r>
              <a:rPr lang="fi-FI" smtClean="0"/>
              <a:t>viides taso</a:t>
            </a:r>
            <a:endParaRPr kumimoji="0" lang="en-US"/>
          </a:p>
        </p:txBody>
      </p:sp>
      <p:sp>
        <p:nvSpPr>
          <p:cNvPr id="5" name="Päivämäärän paikkamerkki 4"/>
          <p:cNvSpPr>
            <a:spLocks noGrp="1"/>
          </p:cNvSpPr>
          <p:nvPr>
            <p:ph type="dt" sz="half" idx="10"/>
          </p:nvPr>
        </p:nvSpPr>
        <p:spPr/>
        <p:txBody>
          <a:bodyPr/>
          <a:lstStyle/>
          <a:p>
            <a:fld id="{E0049282-4BA6-41BA-BBCE-C19A903C24B0}" type="datetimeFigureOut">
              <a:rPr lang="fi-FI" smtClean="0"/>
              <a:t>3.10.2011</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C60B041A-157E-46FF-B036-0CEFFACD1A7A}" type="slidenum">
              <a:rPr lang="fi-FI" smtClean="0"/>
              <a:t>‹#›</a:t>
            </a:fld>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fi-FI" smtClean="0"/>
              <a:t>Muokkaa perustyyl. napsautt.</a:t>
            </a:r>
            <a:endParaRPr kumimoji="0" lang="en-US"/>
          </a:p>
        </p:txBody>
      </p:sp>
      <p:sp>
        <p:nvSpPr>
          <p:cNvPr id="3" name="Kuvan paikkamerkki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fi-FI" smtClean="0">
                <a:solidFill>
                  <a:schemeClr val="lt1"/>
                </a:solidFill>
                <a:latin typeface="+mn-lt"/>
                <a:ea typeface="+mn-ea"/>
                <a:cs typeface="+mn-cs"/>
              </a:rPr>
              <a:t>Lisää kuva napsauttamalla kuvaketta</a:t>
            </a:r>
            <a:endParaRPr kumimoji="0" lang="en-US" dirty="0">
              <a:solidFill>
                <a:schemeClr val="lt1"/>
              </a:solidFill>
              <a:latin typeface="+mn-lt"/>
              <a:ea typeface="+mn-ea"/>
              <a:cs typeface="+mn-cs"/>
            </a:endParaRPr>
          </a:p>
        </p:txBody>
      </p:sp>
      <p:sp>
        <p:nvSpPr>
          <p:cNvPr id="4" name="Tekstin paikkamerkki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fi-FI" smtClean="0"/>
              <a:t>Muokkaa tekstin perustyylejä napsauttamalla</a:t>
            </a:r>
          </a:p>
        </p:txBody>
      </p:sp>
      <p:sp>
        <p:nvSpPr>
          <p:cNvPr id="5" name="Päivämäärän paikkamerkki 4"/>
          <p:cNvSpPr>
            <a:spLocks noGrp="1"/>
          </p:cNvSpPr>
          <p:nvPr>
            <p:ph type="dt" sz="half" idx="10"/>
          </p:nvPr>
        </p:nvSpPr>
        <p:spPr/>
        <p:txBody>
          <a:bodyPr/>
          <a:lstStyle/>
          <a:p>
            <a:fld id="{E0049282-4BA6-41BA-BBCE-C19A903C24B0}" type="datetimeFigureOut">
              <a:rPr lang="fi-FI" smtClean="0"/>
              <a:t>3.10.2011</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C60B041A-157E-46FF-B036-0CEFFACD1A7A}" type="slidenum">
              <a:rPr lang="fi-FI" smtClean="0"/>
              <a:t>‹#›</a:t>
            </a:fld>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tsikon paikkamerkki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fi-FI" smtClean="0"/>
              <a:t>Muokkaa perustyyl. napsautt.</a:t>
            </a:r>
            <a:endParaRPr kumimoji="0" lang="en-US"/>
          </a:p>
        </p:txBody>
      </p:sp>
      <p:sp>
        <p:nvSpPr>
          <p:cNvPr id="13" name="Tekstin paikkamerkki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fi-FI" smtClean="0"/>
              <a:t>Muokkaa tekstin perustyylejä napsauttamalla</a:t>
            </a:r>
          </a:p>
          <a:p>
            <a:pPr lvl="1" eaLnBrk="1" latinLnBrk="0" hangingPunct="1"/>
            <a:r>
              <a:rPr kumimoji="0" lang="fi-FI" smtClean="0"/>
              <a:t>toinen taso</a:t>
            </a:r>
          </a:p>
          <a:p>
            <a:pPr lvl="2" eaLnBrk="1" latinLnBrk="0" hangingPunct="1"/>
            <a:r>
              <a:rPr kumimoji="0" lang="fi-FI" smtClean="0"/>
              <a:t>kolmas taso</a:t>
            </a:r>
          </a:p>
          <a:p>
            <a:pPr lvl="3" eaLnBrk="1" latinLnBrk="0" hangingPunct="1"/>
            <a:r>
              <a:rPr kumimoji="0" lang="fi-FI" smtClean="0"/>
              <a:t>neljäs taso</a:t>
            </a:r>
          </a:p>
          <a:p>
            <a:pPr lvl="4" eaLnBrk="1" latinLnBrk="0" hangingPunct="1"/>
            <a:r>
              <a:rPr kumimoji="0" lang="fi-FI" smtClean="0"/>
              <a:t>viides taso</a:t>
            </a:r>
            <a:endParaRPr kumimoji="0" lang="en-US"/>
          </a:p>
        </p:txBody>
      </p:sp>
      <p:sp>
        <p:nvSpPr>
          <p:cNvPr id="14" name="Päivämäärän paikkamerkki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0049282-4BA6-41BA-BBCE-C19A903C24B0}" type="datetimeFigureOut">
              <a:rPr lang="fi-FI" smtClean="0"/>
              <a:t>3.10.2011</a:t>
            </a:fld>
            <a:endParaRPr lang="fi-FI"/>
          </a:p>
        </p:txBody>
      </p:sp>
      <p:sp>
        <p:nvSpPr>
          <p:cNvPr id="3" name="Alatunnisteen paikkamerkki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fi-FI"/>
          </a:p>
        </p:txBody>
      </p:sp>
      <p:sp>
        <p:nvSpPr>
          <p:cNvPr id="23" name="Dian numeron paikkamerkki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C60B041A-157E-46FF-B036-0CEFFACD1A7A}" type="slidenum">
              <a:rPr lang="fi-FI" smtClean="0"/>
              <a:t>‹#›</a:t>
            </a:fld>
            <a:endParaRPr lang="fi-FI"/>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smtClean="0">
                <a:solidFill>
                  <a:srgbClr val="FF0000"/>
                </a:solidFill>
              </a:rPr>
              <a:t>Multi</a:t>
            </a:r>
            <a:r>
              <a:rPr lang="fi-FI" dirty="0" smtClean="0"/>
              <a:t>mediatuotanto</a:t>
            </a:r>
            <a:endParaRPr lang="fi-FI" dirty="0"/>
          </a:p>
        </p:txBody>
      </p:sp>
      <p:sp>
        <p:nvSpPr>
          <p:cNvPr id="3" name="Subtitle 2"/>
          <p:cNvSpPr>
            <a:spLocks noGrp="1"/>
          </p:cNvSpPr>
          <p:nvPr>
            <p:ph type="subTitle" idx="1"/>
          </p:nvPr>
        </p:nvSpPr>
        <p:spPr/>
        <p:txBody>
          <a:bodyPr/>
          <a:lstStyle/>
          <a:p>
            <a:r>
              <a:rPr lang="fi-FI" dirty="0" smtClean="0"/>
              <a:t>Sähköisen median tuottamisen tausta-aineistoa</a:t>
            </a:r>
            <a:endParaRPr lang="fi-FI" dirty="0"/>
          </a:p>
        </p:txBody>
      </p:sp>
    </p:spTree>
    <p:extLst>
      <p:ext uri="{BB962C8B-B14F-4D97-AF65-F5344CB8AC3E}">
        <p14:creationId xmlns:p14="http://schemas.microsoft.com/office/powerpoint/2010/main" val="35713716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Ketä tarvitaan sisällöntuotantoon, esim. ison yrityksen webbisivut?</a:t>
            </a:r>
            <a:endParaRPr lang="fi-FI" dirty="0"/>
          </a:p>
        </p:txBody>
      </p:sp>
      <p:sp>
        <p:nvSpPr>
          <p:cNvPr id="3" name="Content Placeholder 2"/>
          <p:cNvSpPr>
            <a:spLocks noGrp="1"/>
          </p:cNvSpPr>
          <p:nvPr>
            <p:ph idx="1"/>
          </p:nvPr>
        </p:nvSpPr>
        <p:spPr/>
        <p:txBody>
          <a:bodyPr>
            <a:normAutofit fontScale="77500" lnSpcReduction="20000"/>
          </a:bodyPr>
          <a:lstStyle/>
          <a:p>
            <a:r>
              <a:rPr lang="fi-FI" dirty="0" smtClean="0"/>
              <a:t>Tuottaja</a:t>
            </a:r>
          </a:p>
          <a:p>
            <a:r>
              <a:rPr lang="fi-FI" dirty="0" smtClean="0"/>
              <a:t>Projektipäällikkö</a:t>
            </a:r>
          </a:p>
          <a:p>
            <a:r>
              <a:rPr lang="fi-FI" dirty="0" smtClean="0"/>
              <a:t>Käsikirjoittaja/suunnittelija</a:t>
            </a:r>
          </a:p>
          <a:p>
            <a:r>
              <a:rPr lang="fi-FI" dirty="0" smtClean="0"/>
              <a:t>Sisältöasiantuntija</a:t>
            </a:r>
          </a:p>
          <a:p>
            <a:r>
              <a:rPr lang="fi-FI" dirty="0" smtClean="0"/>
              <a:t>Graafikko</a:t>
            </a:r>
          </a:p>
          <a:p>
            <a:r>
              <a:rPr lang="fi-FI" dirty="0" smtClean="0"/>
              <a:t>Käytettävyysasiantuntija</a:t>
            </a:r>
          </a:p>
          <a:p>
            <a:r>
              <a:rPr lang="fi-FI" dirty="0" smtClean="0"/>
              <a:t>Viestintäsuunnittelija</a:t>
            </a:r>
          </a:p>
          <a:p>
            <a:r>
              <a:rPr lang="fi-FI" dirty="0" smtClean="0"/>
              <a:t>Tekninen suunnittelija ja toteuttaja</a:t>
            </a:r>
          </a:p>
          <a:p>
            <a:r>
              <a:rPr lang="fi-FI" dirty="0" smtClean="0"/>
              <a:t>Multimediasuunnittelijat</a:t>
            </a:r>
          </a:p>
          <a:p>
            <a:r>
              <a:rPr lang="fi-FI" dirty="0" smtClean="0"/>
              <a:t>Multimediatoteuttajat</a:t>
            </a:r>
          </a:p>
          <a:p>
            <a:r>
              <a:rPr lang="fi-FI" dirty="0" smtClean="0"/>
              <a:t>Editoijat</a:t>
            </a:r>
          </a:p>
          <a:p>
            <a:r>
              <a:rPr lang="fi-FI" dirty="0" smtClean="0"/>
              <a:t>Informaatioarkkitehdit</a:t>
            </a:r>
          </a:p>
          <a:p>
            <a:r>
              <a:rPr lang="fi-FI" dirty="0" smtClean="0"/>
              <a:t>Ylläpitäjät</a:t>
            </a:r>
            <a:endParaRPr lang="fi-FI" dirty="0"/>
          </a:p>
        </p:txBody>
      </p:sp>
    </p:spTree>
    <p:extLst>
      <p:ext uri="{BB962C8B-B14F-4D97-AF65-F5344CB8AC3E}">
        <p14:creationId xmlns:p14="http://schemas.microsoft.com/office/powerpoint/2010/main" val="3004536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Projektityössä sinulla on erityisesti käsikirjoittajan rooli</a:t>
            </a:r>
            <a:endParaRPr lang="fi-FI" dirty="0"/>
          </a:p>
        </p:txBody>
      </p:sp>
      <p:sp>
        <p:nvSpPr>
          <p:cNvPr id="3" name="Content Placeholder 2"/>
          <p:cNvSpPr>
            <a:spLocks noGrp="1"/>
          </p:cNvSpPr>
          <p:nvPr>
            <p:ph idx="1"/>
          </p:nvPr>
        </p:nvSpPr>
        <p:spPr/>
        <p:txBody>
          <a:bodyPr/>
          <a:lstStyle/>
          <a:p>
            <a:r>
              <a:rPr lang="fi-FI" dirty="0" smtClean="0"/>
              <a:t>Käsikirjoittaja: kommunikoi tilaajan ja työryhmän kanssa, hahmottaa kokonaisuuden (mitä tarvitaan, mikä on keskeinen ajatus, tarkoitus ja menetelmät, miten edetään, tuottaa käsikirjoituksia, esittelee työvaiheita kaikille osapuolille, tuntee tekniset välineet, niiden mahdollisuudet ja rajoitukset)</a:t>
            </a:r>
            <a:endParaRPr lang="fi-FI" dirty="0"/>
          </a:p>
        </p:txBody>
      </p:sp>
    </p:spTree>
    <p:extLst>
      <p:ext uri="{BB962C8B-B14F-4D97-AF65-F5344CB8AC3E}">
        <p14:creationId xmlns:p14="http://schemas.microsoft.com/office/powerpoint/2010/main" val="3004536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Suunnittelumallit</a:t>
            </a:r>
            <a:endParaRPr lang="fi-FI" dirty="0"/>
          </a:p>
        </p:txBody>
      </p:sp>
      <p:sp>
        <p:nvSpPr>
          <p:cNvPr id="3" name="Content Placeholder 2"/>
          <p:cNvSpPr>
            <a:spLocks noGrp="1"/>
          </p:cNvSpPr>
          <p:nvPr>
            <p:ph idx="1"/>
          </p:nvPr>
        </p:nvSpPr>
        <p:spPr/>
        <p:txBody>
          <a:bodyPr/>
          <a:lstStyle/>
          <a:p>
            <a:r>
              <a:rPr lang="fi-FI" dirty="0" smtClean="0"/>
              <a:t>Ohjelmistotuotannon mallit, esim. vesiputousmalli, on sovitettavissa tähän.</a:t>
            </a:r>
          </a:p>
          <a:p>
            <a:endParaRPr lang="fi-FI" dirty="0" smtClean="0"/>
          </a:p>
          <a:p>
            <a:endParaRPr lang="fi-FI" dirty="0"/>
          </a:p>
        </p:txBody>
      </p:sp>
    </p:spTree>
    <p:extLst>
      <p:ext uri="{BB962C8B-B14F-4D97-AF65-F5344CB8AC3E}">
        <p14:creationId xmlns:p14="http://schemas.microsoft.com/office/powerpoint/2010/main" val="3004536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Toinen malli</a:t>
            </a:r>
            <a:endParaRPr lang="fi-FI"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fi-FI" b="1" dirty="0" smtClean="0"/>
              <a:t>Esisuunnittelu</a:t>
            </a:r>
          </a:p>
          <a:p>
            <a:pPr marL="0" indent="0">
              <a:buNone/>
            </a:pPr>
            <a:r>
              <a:rPr lang="fi-FI" dirty="0" smtClean="0"/>
              <a:t>Kuka käyttäjä</a:t>
            </a:r>
          </a:p>
          <a:p>
            <a:pPr marL="0" indent="0">
              <a:buNone/>
            </a:pPr>
            <a:r>
              <a:rPr lang="fi-FI" dirty="0" smtClean="0"/>
              <a:t>Tuotteet</a:t>
            </a:r>
          </a:p>
          <a:p>
            <a:pPr marL="0" indent="0">
              <a:buNone/>
            </a:pPr>
            <a:r>
              <a:rPr lang="fi-FI" dirty="0" smtClean="0"/>
              <a:t>Käytettävyys</a:t>
            </a:r>
          </a:p>
          <a:p>
            <a:pPr marL="0" indent="0">
              <a:buNone/>
            </a:pPr>
            <a:r>
              <a:rPr lang="fi-FI" dirty="0" smtClean="0"/>
              <a:t>SWOT</a:t>
            </a:r>
          </a:p>
          <a:p>
            <a:pPr marL="0" indent="0">
              <a:buNone/>
            </a:pPr>
            <a:endParaRPr lang="fi-FI" dirty="0" smtClean="0"/>
          </a:p>
          <a:p>
            <a:r>
              <a:rPr lang="fi-FI" b="1" dirty="0" smtClean="0"/>
              <a:t>Suunnittelu</a:t>
            </a:r>
          </a:p>
          <a:p>
            <a:pPr marL="0" indent="0">
              <a:buNone/>
            </a:pPr>
            <a:r>
              <a:rPr lang="fi-FI" dirty="0" smtClean="0"/>
              <a:t>Ongelmanratkaisu</a:t>
            </a:r>
          </a:p>
          <a:p>
            <a:pPr marL="0" indent="0">
              <a:buNone/>
            </a:pPr>
            <a:r>
              <a:rPr lang="fi-FI" dirty="0" smtClean="0"/>
              <a:t>Käyttöliittymä</a:t>
            </a:r>
          </a:p>
          <a:p>
            <a:pPr marL="0" indent="0">
              <a:buNone/>
            </a:pPr>
            <a:r>
              <a:rPr lang="fi-FI" dirty="0" smtClean="0"/>
              <a:t>Prototyyppi</a:t>
            </a:r>
          </a:p>
          <a:p>
            <a:pPr marL="0" indent="0">
              <a:buNone/>
            </a:pPr>
            <a:r>
              <a:rPr lang="fi-FI" dirty="0" smtClean="0"/>
              <a:t>Testaus</a:t>
            </a:r>
          </a:p>
          <a:p>
            <a:pPr marL="0" indent="0">
              <a:buNone/>
            </a:pPr>
            <a:endParaRPr lang="fi-FI" dirty="0" smtClean="0"/>
          </a:p>
          <a:p>
            <a:r>
              <a:rPr lang="fi-FI" b="1" dirty="0" smtClean="0"/>
              <a:t>Toteutus/ylläpito/julkaisu</a:t>
            </a:r>
          </a:p>
          <a:p>
            <a:pPr marL="0" indent="0">
              <a:buNone/>
            </a:pPr>
            <a:r>
              <a:rPr lang="fi-FI" dirty="0" smtClean="0"/>
              <a:t>Palaute</a:t>
            </a:r>
          </a:p>
          <a:p>
            <a:pPr marL="0" indent="0">
              <a:buNone/>
            </a:pPr>
            <a:r>
              <a:rPr lang="fi-FI" dirty="0" smtClean="0"/>
              <a:t>Iteratiivinen kehitystyö</a:t>
            </a:r>
          </a:p>
          <a:p>
            <a:pPr marL="0" indent="0">
              <a:buNone/>
            </a:pPr>
            <a:endParaRPr lang="fi-FI" dirty="0"/>
          </a:p>
        </p:txBody>
      </p:sp>
    </p:spTree>
    <p:extLst>
      <p:ext uri="{BB962C8B-B14F-4D97-AF65-F5344CB8AC3E}">
        <p14:creationId xmlns:p14="http://schemas.microsoft.com/office/powerpoint/2010/main" val="30045368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Mediasuunnittelu</a:t>
            </a:r>
            <a:endParaRPr lang="fi-FI" dirty="0"/>
          </a:p>
        </p:txBody>
      </p:sp>
      <p:sp>
        <p:nvSpPr>
          <p:cNvPr id="3" name="Content Placeholder 2"/>
          <p:cNvSpPr>
            <a:spLocks noGrp="1"/>
          </p:cNvSpPr>
          <p:nvPr>
            <p:ph idx="1"/>
          </p:nvPr>
        </p:nvSpPr>
        <p:spPr/>
        <p:txBody>
          <a:bodyPr/>
          <a:lstStyle/>
          <a:p>
            <a:r>
              <a:rPr lang="fi-FI" dirty="0" smtClean="0"/>
              <a:t>Mitä multimediaa lopputuotteeseen?</a:t>
            </a:r>
          </a:p>
          <a:p>
            <a:r>
              <a:rPr lang="fi-FI" dirty="0" smtClean="0"/>
              <a:t>Aivoriihi</a:t>
            </a:r>
            <a:r>
              <a:rPr lang="fi-FI" dirty="0" smtClean="0">
                <a:sym typeface="Wingdings" pitchFamily="2" charset="2"/>
              </a:rPr>
              <a:t>suunnittelutoteutus</a:t>
            </a:r>
            <a:endParaRPr lang="fi-FI" dirty="0"/>
          </a:p>
          <a:p>
            <a:r>
              <a:rPr lang="fi-FI" dirty="0" smtClean="0"/>
              <a:t>Ääni, kuva, teksti, animaatio.</a:t>
            </a:r>
          </a:p>
          <a:p>
            <a:r>
              <a:rPr lang="fi-FI" dirty="0" smtClean="0"/>
              <a:t>Monikanavaisuus</a:t>
            </a:r>
          </a:p>
          <a:p>
            <a:r>
              <a:rPr lang="fi-FI" dirty="0" smtClean="0"/>
              <a:t>(Vuorovaikutteisuus)</a:t>
            </a:r>
            <a:endParaRPr lang="fi-FI" dirty="0"/>
          </a:p>
          <a:p>
            <a:r>
              <a:rPr lang="fi-FI" dirty="0" smtClean="0"/>
              <a:t>Esim. Minkälaiset valikot nettisivuilla?</a:t>
            </a:r>
            <a:endParaRPr lang="fi-FI" dirty="0"/>
          </a:p>
        </p:txBody>
      </p:sp>
    </p:spTree>
    <p:extLst>
      <p:ext uri="{BB962C8B-B14F-4D97-AF65-F5344CB8AC3E}">
        <p14:creationId xmlns:p14="http://schemas.microsoft.com/office/powerpoint/2010/main" val="30045368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Suunnitteludokumentit</a:t>
            </a:r>
            <a:endParaRPr lang="fi-FI" dirty="0"/>
          </a:p>
        </p:txBody>
      </p:sp>
      <p:sp>
        <p:nvSpPr>
          <p:cNvPr id="3" name="Content Placeholder 2"/>
          <p:cNvSpPr>
            <a:spLocks noGrp="1"/>
          </p:cNvSpPr>
          <p:nvPr>
            <p:ph idx="1"/>
          </p:nvPr>
        </p:nvSpPr>
        <p:spPr/>
        <p:txBody>
          <a:bodyPr/>
          <a:lstStyle/>
          <a:p>
            <a:r>
              <a:rPr lang="fi-FI" dirty="0"/>
              <a:t>Suunnitteludokumenttien tarkoituksena on ennen kaikkea palvella työryhmän ja tilaajan tarpeita.</a:t>
            </a:r>
          </a:p>
          <a:p>
            <a:r>
              <a:rPr lang="fi-FI" dirty="0"/>
              <a:t>Lisäksi suunnitteludokumentit toimivat tuottajan ja tilaajan välisen keskustelun tukena.</a:t>
            </a:r>
            <a:endParaRPr lang="fi-FI" dirty="0"/>
          </a:p>
        </p:txBody>
      </p:sp>
    </p:spTree>
    <p:extLst>
      <p:ext uri="{BB962C8B-B14F-4D97-AF65-F5344CB8AC3E}">
        <p14:creationId xmlns:p14="http://schemas.microsoft.com/office/powerpoint/2010/main" val="3004536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Käsikirjoitukset</a:t>
            </a:r>
            <a:endParaRPr lang="fi-FI" dirty="0"/>
          </a:p>
        </p:txBody>
      </p:sp>
      <p:sp>
        <p:nvSpPr>
          <p:cNvPr id="3" name="Content Placeholder 2"/>
          <p:cNvSpPr>
            <a:spLocks noGrp="1"/>
          </p:cNvSpPr>
          <p:nvPr>
            <p:ph idx="1"/>
          </p:nvPr>
        </p:nvSpPr>
        <p:spPr/>
        <p:txBody>
          <a:bodyPr/>
          <a:lstStyle/>
          <a:p>
            <a:r>
              <a:rPr lang="fi-FI" dirty="0" smtClean="0"/>
              <a:t>Synopsis</a:t>
            </a:r>
          </a:p>
          <a:p>
            <a:r>
              <a:rPr lang="fi-FI" dirty="0" err="1" smtClean="0"/>
              <a:t>Treatment</a:t>
            </a:r>
            <a:endParaRPr lang="fi-FI" dirty="0" smtClean="0"/>
          </a:p>
          <a:p>
            <a:r>
              <a:rPr lang="fi-FI" dirty="0" err="1" smtClean="0"/>
              <a:t>Storyboard</a:t>
            </a:r>
            <a:endParaRPr lang="fi-FI" dirty="0" smtClean="0"/>
          </a:p>
          <a:p>
            <a:r>
              <a:rPr lang="fi-FI" dirty="0" smtClean="0"/>
              <a:t>Konseptisuunnitelma</a:t>
            </a:r>
          </a:p>
          <a:p>
            <a:r>
              <a:rPr lang="fi-FI" dirty="0" smtClean="0"/>
              <a:t>Asiakäsikirjoitus</a:t>
            </a:r>
          </a:p>
          <a:p>
            <a:r>
              <a:rPr lang="fi-FI" dirty="0" smtClean="0"/>
              <a:t>Videokäsikirjoitus, äänikäsikirjoitus</a:t>
            </a:r>
          </a:p>
          <a:p>
            <a:r>
              <a:rPr lang="fi-FI" dirty="0" smtClean="0"/>
              <a:t>Editointi- ja leikkauskäsikirjoitus</a:t>
            </a:r>
            <a:endParaRPr lang="fi-FI" dirty="0"/>
          </a:p>
        </p:txBody>
      </p:sp>
    </p:spTree>
    <p:extLst>
      <p:ext uri="{BB962C8B-B14F-4D97-AF65-F5344CB8AC3E}">
        <p14:creationId xmlns:p14="http://schemas.microsoft.com/office/powerpoint/2010/main" val="30045368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Käsikirjoituksen rajaus</a:t>
            </a:r>
            <a:endParaRPr lang="fi-FI" dirty="0"/>
          </a:p>
        </p:txBody>
      </p:sp>
      <p:sp>
        <p:nvSpPr>
          <p:cNvPr id="3" name="Content Placeholder 2"/>
          <p:cNvSpPr>
            <a:spLocks noGrp="1"/>
          </p:cNvSpPr>
          <p:nvPr>
            <p:ph idx="1"/>
          </p:nvPr>
        </p:nvSpPr>
        <p:spPr/>
        <p:txBody>
          <a:bodyPr/>
          <a:lstStyle/>
          <a:p>
            <a:r>
              <a:rPr lang="fi-FI" dirty="0" smtClean="0"/>
              <a:t>Mitä halutaan?</a:t>
            </a:r>
          </a:p>
          <a:p>
            <a:r>
              <a:rPr lang="fi-FI" dirty="0" smtClean="0"/>
              <a:t>Mitä on tehty jo aiemmin?</a:t>
            </a:r>
          </a:p>
          <a:p>
            <a:r>
              <a:rPr lang="fi-FI" dirty="0" smtClean="0"/>
              <a:t>Miten rahoitus järjestetään?</a:t>
            </a:r>
          </a:p>
          <a:p>
            <a:r>
              <a:rPr lang="fi-FI" dirty="0" smtClean="0"/>
              <a:t>Resursointi</a:t>
            </a:r>
          </a:p>
          <a:p>
            <a:r>
              <a:rPr lang="fi-FI" dirty="0" smtClean="0"/>
              <a:t>Vastuunjako</a:t>
            </a:r>
            <a:endParaRPr lang="fi-FI" dirty="0"/>
          </a:p>
        </p:txBody>
      </p:sp>
    </p:spTree>
    <p:extLst>
      <p:ext uri="{BB962C8B-B14F-4D97-AF65-F5344CB8AC3E}">
        <p14:creationId xmlns:p14="http://schemas.microsoft.com/office/powerpoint/2010/main" val="3004536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Prosessit multimediatuotannossa</a:t>
            </a:r>
            <a:endParaRPr lang="fi-FI" dirty="0"/>
          </a:p>
        </p:txBody>
      </p:sp>
      <p:sp>
        <p:nvSpPr>
          <p:cNvPr id="3" name="Content Placeholder 2"/>
          <p:cNvSpPr>
            <a:spLocks noGrp="1"/>
          </p:cNvSpPr>
          <p:nvPr>
            <p:ph idx="1"/>
          </p:nvPr>
        </p:nvSpPr>
        <p:spPr/>
        <p:txBody>
          <a:bodyPr/>
          <a:lstStyle/>
          <a:p>
            <a:r>
              <a:rPr lang="fi-FI" dirty="0" smtClean="0"/>
              <a:t>Myyntiprosessi (tarjouspyyntö jne.)</a:t>
            </a:r>
          </a:p>
          <a:p>
            <a:r>
              <a:rPr lang="fi-FI" dirty="0" smtClean="0"/>
              <a:t>Suunnitteluprosessi (ideointi, synopsis jne.)</a:t>
            </a:r>
          </a:p>
          <a:p>
            <a:r>
              <a:rPr lang="fi-FI" dirty="0" smtClean="0"/>
              <a:t>Tuotantoprosessi (alfa/beeta/pakkaus jne.)</a:t>
            </a:r>
            <a:endParaRPr lang="fi-FI" dirty="0"/>
          </a:p>
        </p:txBody>
      </p:sp>
    </p:spTree>
    <p:extLst>
      <p:ext uri="{BB962C8B-B14F-4D97-AF65-F5344CB8AC3E}">
        <p14:creationId xmlns:p14="http://schemas.microsoft.com/office/powerpoint/2010/main" val="30045368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Synopsis lyhyesti</a:t>
            </a:r>
            <a:endParaRPr lang="fi-FI" dirty="0"/>
          </a:p>
        </p:txBody>
      </p:sp>
      <p:sp>
        <p:nvSpPr>
          <p:cNvPr id="3" name="Content Placeholder 2"/>
          <p:cNvSpPr>
            <a:spLocks noGrp="1"/>
          </p:cNvSpPr>
          <p:nvPr>
            <p:ph idx="1"/>
          </p:nvPr>
        </p:nvSpPr>
        <p:spPr/>
        <p:txBody>
          <a:bodyPr>
            <a:normAutofit fontScale="92500" lnSpcReduction="10000"/>
          </a:bodyPr>
          <a:lstStyle/>
          <a:p>
            <a:r>
              <a:rPr lang="fi-FI" i="1" dirty="0" smtClean="0"/>
              <a:t>tavoite</a:t>
            </a:r>
            <a:endParaRPr lang="fi-FI" i="1" dirty="0"/>
          </a:p>
          <a:p>
            <a:r>
              <a:rPr lang="fi-FI" i="1" dirty="0" smtClean="0"/>
              <a:t>käyttötapa,</a:t>
            </a:r>
            <a:endParaRPr lang="fi-FI" i="1" dirty="0"/>
          </a:p>
          <a:p>
            <a:r>
              <a:rPr lang="fi-FI" i="1" dirty="0" smtClean="0"/>
              <a:t>kohdeyleisö </a:t>
            </a:r>
          </a:p>
          <a:p>
            <a:r>
              <a:rPr lang="fi-FI" i="1" dirty="0" smtClean="0"/>
              <a:t>aihe.</a:t>
            </a:r>
            <a:endParaRPr lang="fi-FI" i="1" dirty="0"/>
          </a:p>
          <a:p>
            <a:r>
              <a:rPr lang="fi-FI" dirty="0" smtClean="0"/>
              <a:t>rakenne,</a:t>
            </a:r>
            <a:endParaRPr lang="fi-FI" dirty="0"/>
          </a:p>
          <a:p>
            <a:r>
              <a:rPr lang="fi-FI" dirty="0" smtClean="0"/>
              <a:t>sisältöjäsennys,</a:t>
            </a:r>
            <a:endParaRPr lang="fi-FI" dirty="0"/>
          </a:p>
          <a:p>
            <a:r>
              <a:rPr lang="fi-FI" dirty="0" smtClean="0"/>
              <a:t>käyttöliittymän kuvailu,</a:t>
            </a:r>
            <a:endParaRPr lang="fi-FI" dirty="0"/>
          </a:p>
          <a:p>
            <a:r>
              <a:rPr lang="fi-FI" dirty="0" smtClean="0"/>
              <a:t>toiminnallisuuden </a:t>
            </a:r>
            <a:r>
              <a:rPr lang="fi-FI" dirty="0"/>
              <a:t>määrittely,</a:t>
            </a:r>
          </a:p>
          <a:p>
            <a:r>
              <a:rPr lang="fi-FI" dirty="0" smtClean="0"/>
              <a:t>budjetti</a:t>
            </a:r>
            <a:endParaRPr lang="fi-FI" dirty="0"/>
          </a:p>
          <a:p>
            <a:r>
              <a:rPr lang="fi-FI" dirty="0" smtClean="0"/>
              <a:t>aikataulu</a:t>
            </a:r>
            <a:endParaRPr lang="fi-FI" dirty="0"/>
          </a:p>
        </p:txBody>
      </p:sp>
    </p:spTree>
    <p:extLst>
      <p:ext uri="{BB962C8B-B14F-4D97-AF65-F5344CB8AC3E}">
        <p14:creationId xmlns:p14="http://schemas.microsoft.com/office/powerpoint/2010/main" val="2983828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Media - viestintä</a:t>
            </a:r>
            <a:endParaRPr lang="fi-FI" dirty="0"/>
          </a:p>
        </p:txBody>
      </p:sp>
      <p:sp>
        <p:nvSpPr>
          <p:cNvPr id="3" name="Content Placeholder 2"/>
          <p:cNvSpPr>
            <a:spLocks noGrp="1"/>
          </p:cNvSpPr>
          <p:nvPr>
            <p:ph idx="1"/>
          </p:nvPr>
        </p:nvSpPr>
        <p:spPr/>
        <p:txBody>
          <a:bodyPr/>
          <a:lstStyle/>
          <a:p>
            <a:r>
              <a:rPr lang="fi-FI" dirty="0" smtClean="0"/>
              <a:t>Välitetään informaatiota jonkin toiminnan kautta = viestintä.</a:t>
            </a:r>
          </a:p>
          <a:p>
            <a:r>
              <a:rPr lang="fi-FI" dirty="0" smtClean="0"/>
              <a:t>Ilmaisu tuotetaan jollakin tavalla, jossain, jollekin kohderyhmälle = media</a:t>
            </a:r>
          </a:p>
          <a:p>
            <a:r>
              <a:rPr lang="fi-FI" dirty="0" smtClean="0"/>
              <a:t>Viestinnän perusmalli:</a:t>
            </a:r>
          </a:p>
          <a:p>
            <a:pPr marL="0" indent="0">
              <a:buNone/>
            </a:pPr>
            <a:endParaRPr lang="fi-FI" dirty="0" smtClean="0"/>
          </a:p>
          <a:p>
            <a:r>
              <a:rPr lang="fi-FI" dirty="0" smtClean="0"/>
              <a:t>Sähköiset viestimet</a:t>
            </a:r>
          </a:p>
          <a:p>
            <a:r>
              <a:rPr lang="fi-FI" dirty="0" smtClean="0"/>
              <a:t>Graafiset viestimet</a:t>
            </a:r>
            <a:endParaRPr lang="fi-FI" dirty="0"/>
          </a:p>
          <a:p>
            <a:endParaRPr lang="fi-FI" dirty="0"/>
          </a:p>
        </p:txBody>
      </p:sp>
    </p:spTree>
    <p:extLst>
      <p:ext uri="{BB962C8B-B14F-4D97-AF65-F5344CB8AC3E}">
        <p14:creationId xmlns:p14="http://schemas.microsoft.com/office/powerpoint/2010/main" val="560193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Syventävä suunnitelma myöhemmin</a:t>
            </a:r>
            <a:endParaRPr lang="fi-FI" dirty="0"/>
          </a:p>
        </p:txBody>
      </p:sp>
      <p:sp>
        <p:nvSpPr>
          <p:cNvPr id="3" name="Content Placeholder 2"/>
          <p:cNvSpPr>
            <a:spLocks noGrp="1"/>
          </p:cNvSpPr>
          <p:nvPr>
            <p:ph idx="1"/>
          </p:nvPr>
        </p:nvSpPr>
        <p:spPr/>
        <p:txBody>
          <a:bodyPr>
            <a:normAutofit lnSpcReduction="10000"/>
          </a:bodyPr>
          <a:lstStyle/>
          <a:p>
            <a:r>
              <a:rPr lang="fi-FI" dirty="0" smtClean="0"/>
              <a:t>Palvelun tuottajan vaatimukset</a:t>
            </a:r>
          </a:p>
          <a:p>
            <a:endParaRPr lang="fi-FI" dirty="0"/>
          </a:p>
          <a:p>
            <a:r>
              <a:rPr lang="fi-FI" dirty="0" smtClean="0"/>
              <a:t>Liiketoiminnan pyrkimys vs. tuote</a:t>
            </a:r>
          </a:p>
          <a:p>
            <a:endParaRPr lang="fi-FI" dirty="0"/>
          </a:p>
          <a:p>
            <a:r>
              <a:rPr lang="fi-FI" dirty="0" smtClean="0"/>
              <a:t>Millaista toimintaa tavoitellaan ja miten?</a:t>
            </a:r>
          </a:p>
          <a:p>
            <a:r>
              <a:rPr lang="fi-FI" dirty="0" smtClean="0"/>
              <a:t>Käytettävyys</a:t>
            </a:r>
          </a:p>
          <a:p>
            <a:r>
              <a:rPr lang="fi-FI" dirty="0" smtClean="0"/>
              <a:t>Saavutettavuus</a:t>
            </a:r>
          </a:p>
          <a:p>
            <a:endParaRPr lang="fi-FI" dirty="0"/>
          </a:p>
          <a:p>
            <a:r>
              <a:rPr lang="fi-FI" dirty="0" smtClean="0"/>
              <a:t>ESIM. asiakkaan tulisi parhaimmassa tapauksessa reagoida näin ja näin </a:t>
            </a:r>
            <a:r>
              <a:rPr lang="fi-FI" dirty="0" smtClean="0">
                <a:sym typeface="Wingdings" pitchFamily="2" charset="2"/>
              </a:rPr>
              <a:t> toimiiko</a:t>
            </a:r>
            <a:endParaRPr lang="fi-FI" dirty="0"/>
          </a:p>
        </p:txBody>
      </p:sp>
    </p:spTree>
    <p:extLst>
      <p:ext uri="{BB962C8B-B14F-4D97-AF65-F5344CB8AC3E}">
        <p14:creationId xmlns:p14="http://schemas.microsoft.com/office/powerpoint/2010/main" val="29838286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i-FI" sz="2000" dirty="0" err="1" smtClean="0"/>
              <a:t>Motonet</a:t>
            </a:r>
            <a:r>
              <a:rPr lang="fi-FI" sz="2000" dirty="0" smtClean="0"/>
              <a:t> – miten luonnehtisit edellisen kalvon ominaisuuksia? Miten verkkopalvelu tukee käyttäjää? Hakukriteerit hyvät? Selkeä? Saavutettavuus? Käytettävyys?</a:t>
            </a:r>
            <a:endParaRPr lang="fi-FI" sz="2000" dirty="0"/>
          </a:p>
        </p:txBody>
      </p:sp>
      <p:sp>
        <p:nvSpPr>
          <p:cNvPr id="3" name="Content Placeholder 2"/>
          <p:cNvSpPr>
            <a:spLocks noGrp="1"/>
          </p:cNvSpPr>
          <p:nvPr>
            <p:ph idx="1"/>
          </p:nvPr>
        </p:nvSpPr>
        <p:spPr/>
        <p:txBody>
          <a:bodyPr/>
          <a:lstStyle/>
          <a:p>
            <a:endParaRPr lang="fi-FI"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43496"/>
            <a:ext cx="8816859" cy="5414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3828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Informaatioarkkitehtuuri</a:t>
            </a:r>
            <a:endParaRPr lang="fi-FI" dirty="0"/>
          </a:p>
        </p:txBody>
      </p:sp>
      <p:sp>
        <p:nvSpPr>
          <p:cNvPr id="3" name="Content Placeholder 2"/>
          <p:cNvSpPr>
            <a:spLocks noGrp="1"/>
          </p:cNvSpPr>
          <p:nvPr>
            <p:ph idx="1"/>
          </p:nvPr>
        </p:nvSpPr>
        <p:spPr/>
        <p:txBody>
          <a:bodyPr/>
          <a:lstStyle/>
          <a:p>
            <a:r>
              <a:rPr lang="fi-FI" dirty="0" smtClean="0"/>
              <a:t>Sisältö (dynaaminen ja staattinen)</a:t>
            </a:r>
          </a:p>
          <a:p>
            <a:r>
              <a:rPr lang="fi-FI" dirty="0" smtClean="0"/>
              <a:t>Navigointi</a:t>
            </a:r>
          </a:p>
          <a:p>
            <a:r>
              <a:rPr lang="fi-FI" dirty="0" smtClean="0"/>
              <a:t>Tiedonhaku</a:t>
            </a:r>
          </a:p>
          <a:p>
            <a:r>
              <a:rPr lang="fi-FI" dirty="0" smtClean="0"/>
              <a:t>Luokittelu</a:t>
            </a:r>
          </a:p>
          <a:p>
            <a:r>
              <a:rPr lang="fi-FI" dirty="0" smtClean="0"/>
              <a:t>Linkitys</a:t>
            </a:r>
          </a:p>
          <a:p>
            <a:pPr marL="0" indent="0">
              <a:buNone/>
            </a:pPr>
            <a:endParaRPr lang="fi-FI" dirty="0"/>
          </a:p>
          <a:p>
            <a:r>
              <a:rPr lang="fi-FI" dirty="0" smtClean="0"/>
              <a:t>Esim. nettisivut</a:t>
            </a:r>
            <a:endParaRPr lang="fi-FI" dirty="0"/>
          </a:p>
        </p:txBody>
      </p:sp>
    </p:spTree>
    <p:extLst>
      <p:ext uri="{BB962C8B-B14F-4D97-AF65-F5344CB8AC3E}">
        <p14:creationId xmlns:p14="http://schemas.microsoft.com/office/powerpoint/2010/main" val="29838286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Metatiedon määrittely</a:t>
            </a:r>
            <a:endParaRPr lang="fi-FI" dirty="0"/>
          </a:p>
        </p:txBody>
      </p:sp>
      <p:sp>
        <p:nvSpPr>
          <p:cNvPr id="3" name="Content Placeholder 2"/>
          <p:cNvSpPr>
            <a:spLocks noGrp="1"/>
          </p:cNvSpPr>
          <p:nvPr>
            <p:ph idx="1"/>
          </p:nvPr>
        </p:nvSpPr>
        <p:spPr/>
        <p:txBody>
          <a:bodyPr/>
          <a:lstStyle/>
          <a:p>
            <a:r>
              <a:rPr lang="fi-FI" dirty="0" err="1" smtClean="0"/>
              <a:t>Tagit</a:t>
            </a:r>
            <a:endParaRPr lang="fi-FI" dirty="0" smtClean="0"/>
          </a:p>
          <a:p>
            <a:endParaRPr lang="fi-FI" dirty="0"/>
          </a:p>
          <a:p>
            <a:r>
              <a:rPr lang="fi-FI" dirty="0" smtClean="0"/>
              <a:t>Hakusanat</a:t>
            </a:r>
          </a:p>
          <a:p>
            <a:endParaRPr lang="fi-FI" dirty="0"/>
          </a:p>
          <a:p>
            <a:r>
              <a:rPr lang="fi-FI" dirty="0" smtClean="0"/>
              <a:t>Hakukoneoptimointi</a:t>
            </a:r>
            <a:endParaRPr lang="fi-FI" dirty="0"/>
          </a:p>
        </p:txBody>
      </p:sp>
    </p:spTree>
    <p:extLst>
      <p:ext uri="{BB962C8B-B14F-4D97-AF65-F5344CB8AC3E}">
        <p14:creationId xmlns:p14="http://schemas.microsoft.com/office/powerpoint/2010/main" val="2983828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Viestinnän psykologia</a:t>
            </a:r>
            <a:endParaRPr lang="fi-FI" dirty="0"/>
          </a:p>
        </p:txBody>
      </p:sp>
      <p:sp>
        <p:nvSpPr>
          <p:cNvPr id="3" name="Content Placeholder 2"/>
          <p:cNvSpPr>
            <a:spLocks noGrp="1"/>
          </p:cNvSpPr>
          <p:nvPr>
            <p:ph idx="1"/>
          </p:nvPr>
        </p:nvSpPr>
        <p:spPr/>
        <p:txBody>
          <a:bodyPr>
            <a:normAutofit lnSpcReduction="10000"/>
          </a:bodyPr>
          <a:lstStyle/>
          <a:p>
            <a:r>
              <a:rPr lang="fi-FI" dirty="0" smtClean="0"/>
              <a:t>Kognitiot – tiedon järjesteleminen ihmismielessä</a:t>
            </a:r>
          </a:p>
          <a:p>
            <a:r>
              <a:rPr lang="fi-FI" dirty="0" smtClean="0"/>
              <a:t>Havainnot</a:t>
            </a:r>
          </a:p>
          <a:p>
            <a:r>
              <a:rPr lang="fi-FI" dirty="0" smtClean="0"/>
              <a:t>Imago</a:t>
            </a:r>
          </a:p>
          <a:p>
            <a:r>
              <a:rPr lang="fi-FI" dirty="0" err="1" smtClean="0"/>
              <a:t>Brandi</a:t>
            </a:r>
            <a:endParaRPr lang="fi-FI" dirty="0" smtClean="0"/>
          </a:p>
          <a:p>
            <a:r>
              <a:rPr lang="fi-FI" dirty="0" smtClean="0"/>
              <a:t>Sosiaalinen vaikuttaminen</a:t>
            </a:r>
          </a:p>
          <a:p>
            <a:r>
              <a:rPr lang="fi-FI" dirty="0" smtClean="0"/>
              <a:t>Mikä motivaatio</a:t>
            </a:r>
          </a:p>
          <a:p>
            <a:r>
              <a:rPr lang="fi-FI" dirty="0" smtClean="0"/>
              <a:t>Tietopohjaisen suostuttelun keinot</a:t>
            </a:r>
          </a:p>
          <a:p>
            <a:r>
              <a:rPr lang="fi-FI" dirty="0" smtClean="0"/>
              <a:t>Esittämistapa, toisto</a:t>
            </a:r>
          </a:p>
          <a:p>
            <a:r>
              <a:rPr lang="fi-FI" dirty="0" smtClean="0"/>
              <a:t>Mielialan merkitys</a:t>
            </a:r>
            <a:endParaRPr lang="fi-FI" dirty="0"/>
          </a:p>
        </p:txBody>
      </p:sp>
    </p:spTree>
    <p:extLst>
      <p:ext uri="{BB962C8B-B14F-4D97-AF65-F5344CB8AC3E}">
        <p14:creationId xmlns:p14="http://schemas.microsoft.com/office/powerpoint/2010/main" val="29838286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Lainsäädäntö</a:t>
            </a:r>
            <a:endParaRPr lang="fi-FI" dirty="0"/>
          </a:p>
        </p:txBody>
      </p:sp>
      <p:sp>
        <p:nvSpPr>
          <p:cNvPr id="3" name="Content Placeholder 2"/>
          <p:cNvSpPr>
            <a:spLocks noGrp="1"/>
          </p:cNvSpPr>
          <p:nvPr>
            <p:ph idx="1"/>
          </p:nvPr>
        </p:nvSpPr>
        <p:spPr/>
        <p:txBody>
          <a:bodyPr/>
          <a:lstStyle/>
          <a:p>
            <a:r>
              <a:rPr lang="fi-FI" dirty="0" smtClean="0"/>
              <a:t>Sananvapauslaki</a:t>
            </a:r>
          </a:p>
          <a:p>
            <a:pPr marL="0" indent="0">
              <a:buNone/>
            </a:pPr>
            <a:endParaRPr lang="fi-FI" dirty="0" smtClean="0"/>
          </a:p>
          <a:p>
            <a:r>
              <a:rPr lang="fi-FI" dirty="0" smtClean="0"/>
              <a:t>Tekijänoikeuslaki</a:t>
            </a:r>
          </a:p>
          <a:p>
            <a:pPr marL="0" indent="0">
              <a:buNone/>
            </a:pPr>
            <a:endParaRPr lang="fi-FI" dirty="0" smtClean="0"/>
          </a:p>
          <a:p>
            <a:r>
              <a:rPr lang="fi-FI" dirty="0" smtClean="0"/>
              <a:t>Henkilötietolaki</a:t>
            </a:r>
            <a:endParaRPr lang="fi-FI" dirty="0"/>
          </a:p>
        </p:txBody>
      </p:sp>
    </p:spTree>
    <p:extLst>
      <p:ext uri="{BB962C8B-B14F-4D97-AF65-F5344CB8AC3E}">
        <p14:creationId xmlns:p14="http://schemas.microsoft.com/office/powerpoint/2010/main" val="20701518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Käytetty kieli</a:t>
            </a:r>
            <a:endParaRPr lang="fi-FI" dirty="0"/>
          </a:p>
        </p:txBody>
      </p:sp>
      <p:sp>
        <p:nvSpPr>
          <p:cNvPr id="3" name="Content Placeholder 2"/>
          <p:cNvSpPr>
            <a:spLocks noGrp="1"/>
          </p:cNvSpPr>
          <p:nvPr>
            <p:ph idx="1"/>
          </p:nvPr>
        </p:nvSpPr>
        <p:spPr/>
        <p:txBody>
          <a:bodyPr>
            <a:normAutofit/>
          </a:bodyPr>
          <a:lstStyle/>
          <a:p>
            <a:r>
              <a:rPr lang="fi-FI" dirty="0" smtClean="0"/>
              <a:t>Helppous</a:t>
            </a:r>
          </a:p>
          <a:p>
            <a:r>
              <a:rPr lang="fi-FI" dirty="0" smtClean="0"/>
              <a:t>Oikeakielisyys</a:t>
            </a:r>
          </a:p>
          <a:p>
            <a:r>
              <a:rPr lang="fi-FI" dirty="0" smtClean="0"/>
              <a:t>Tiiviys</a:t>
            </a:r>
          </a:p>
          <a:p>
            <a:r>
              <a:rPr lang="fi-FI" dirty="0" smtClean="0"/>
              <a:t>Yksinkertaisuus</a:t>
            </a:r>
          </a:p>
          <a:p>
            <a:r>
              <a:rPr lang="fi-FI" dirty="0" smtClean="0"/>
              <a:t>Sävy</a:t>
            </a:r>
          </a:p>
          <a:p>
            <a:r>
              <a:rPr lang="fi-FI" dirty="0" smtClean="0"/>
              <a:t>Otsikko, ingressi (alkukappale), sisältö</a:t>
            </a:r>
          </a:p>
          <a:p>
            <a:r>
              <a:rPr lang="fi-FI" dirty="0" smtClean="0"/>
              <a:t>Tekninen tyyli</a:t>
            </a:r>
          </a:p>
          <a:p>
            <a:r>
              <a:rPr lang="fi-FI" dirty="0" smtClean="0"/>
              <a:t>Asettelu</a:t>
            </a:r>
          </a:p>
          <a:p>
            <a:r>
              <a:rPr lang="fi-FI" dirty="0" smtClean="0"/>
              <a:t>Kuva vai tekstiä?</a:t>
            </a:r>
            <a:endParaRPr lang="fi-FI" dirty="0"/>
          </a:p>
        </p:txBody>
      </p:sp>
    </p:spTree>
    <p:extLst>
      <p:ext uri="{BB962C8B-B14F-4D97-AF65-F5344CB8AC3E}">
        <p14:creationId xmlns:p14="http://schemas.microsoft.com/office/powerpoint/2010/main" val="20701518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Visuaalinen suunnittelu</a:t>
            </a:r>
            <a:endParaRPr lang="fi-FI" dirty="0"/>
          </a:p>
        </p:txBody>
      </p:sp>
      <p:sp>
        <p:nvSpPr>
          <p:cNvPr id="3" name="Content Placeholder 2"/>
          <p:cNvSpPr>
            <a:spLocks noGrp="1"/>
          </p:cNvSpPr>
          <p:nvPr>
            <p:ph idx="1"/>
          </p:nvPr>
        </p:nvSpPr>
        <p:spPr>
          <a:xfrm>
            <a:off x="457200" y="1600200"/>
            <a:ext cx="8229600" cy="5069160"/>
          </a:xfrm>
        </p:spPr>
        <p:txBody>
          <a:bodyPr>
            <a:normAutofit fontScale="92500" lnSpcReduction="10000"/>
          </a:bodyPr>
          <a:lstStyle/>
          <a:p>
            <a:r>
              <a:rPr lang="fi-FI" dirty="0" smtClean="0"/>
              <a:t>Ulkoasu</a:t>
            </a:r>
          </a:p>
          <a:p>
            <a:endParaRPr lang="fi-FI" dirty="0"/>
          </a:p>
          <a:p>
            <a:r>
              <a:rPr lang="fi-FI" dirty="0" smtClean="0"/>
              <a:t>Käytettävyyden selkeys</a:t>
            </a:r>
          </a:p>
          <a:p>
            <a:endParaRPr lang="fi-FI" dirty="0"/>
          </a:p>
          <a:p>
            <a:r>
              <a:rPr lang="fi-FI" dirty="0" smtClean="0"/>
              <a:t>Esteettisyys</a:t>
            </a:r>
          </a:p>
          <a:p>
            <a:endParaRPr lang="fi-FI" dirty="0"/>
          </a:p>
          <a:p>
            <a:r>
              <a:rPr lang="fi-FI" dirty="0" smtClean="0"/>
              <a:t>Asettelu</a:t>
            </a:r>
          </a:p>
          <a:p>
            <a:endParaRPr lang="fi-FI" dirty="0"/>
          </a:p>
          <a:p>
            <a:r>
              <a:rPr lang="fi-FI" dirty="0" smtClean="0"/>
              <a:t>Tunnetilat</a:t>
            </a:r>
          </a:p>
          <a:p>
            <a:endParaRPr lang="fi-FI" dirty="0" smtClean="0"/>
          </a:p>
          <a:p>
            <a:r>
              <a:rPr lang="fi-FI" dirty="0" smtClean="0"/>
              <a:t>Kuva/animaatio/videot</a:t>
            </a:r>
            <a:endParaRPr lang="fi-FI" dirty="0"/>
          </a:p>
        </p:txBody>
      </p:sp>
    </p:spTree>
    <p:extLst>
      <p:ext uri="{BB962C8B-B14F-4D97-AF65-F5344CB8AC3E}">
        <p14:creationId xmlns:p14="http://schemas.microsoft.com/office/powerpoint/2010/main" val="20701518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i-FI" dirty="0" smtClean="0"/>
              <a:t>Mitä palvelun suunnittelu on?</a:t>
            </a:r>
            <a:endParaRPr lang="fi-FI" dirty="0"/>
          </a:p>
        </p:txBody>
      </p:sp>
      <p:sp>
        <p:nvSpPr>
          <p:cNvPr id="3" name="Content Placeholder 2"/>
          <p:cNvSpPr>
            <a:spLocks noGrp="1"/>
          </p:cNvSpPr>
          <p:nvPr>
            <p:ph idx="1"/>
          </p:nvPr>
        </p:nvSpPr>
        <p:spPr/>
        <p:txBody>
          <a:bodyPr>
            <a:normAutofit/>
          </a:bodyPr>
          <a:lstStyle/>
          <a:p>
            <a:r>
              <a:rPr lang="fi-FI" dirty="0" smtClean="0"/>
              <a:t>Projektityötä</a:t>
            </a:r>
          </a:p>
          <a:p>
            <a:endParaRPr lang="fi-FI" dirty="0"/>
          </a:p>
          <a:p>
            <a:r>
              <a:rPr lang="fi-FI" dirty="0" smtClean="0"/>
              <a:t>Hankintaprosessia</a:t>
            </a:r>
          </a:p>
          <a:p>
            <a:endParaRPr lang="fi-FI" dirty="0"/>
          </a:p>
          <a:p>
            <a:r>
              <a:rPr lang="fi-FI" dirty="0" smtClean="0"/>
              <a:t>Systeemityötä</a:t>
            </a:r>
          </a:p>
          <a:p>
            <a:endParaRPr lang="fi-FI" dirty="0"/>
          </a:p>
          <a:p>
            <a:pPr marL="0" indent="0">
              <a:buNone/>
            </a:pPr>
            <a:r>
              <a:rPr lang="fi-FI" dirty="0" smtClean="0"/>
              <a:t>Käydään läpi järjestelmän hankinta- ja käyttöönotossa aluksi.</a:t>
            </a:r>
            <a:endParaRPr lang="fi-FI" dirty="0"/>
          </a:p>
        </p:txBody>
      </p:sp>
    </p:spTree>
    <p:extLst>
      <p:ext uri="{BB962C8B-B14F-4D97-AF65-F5344CB8AC3E}">
        <p14:creationId xmlns:p14="http://schemas.microsoft.com/office/powerpoint/2010/main" val="20701518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Lähde</a:t>
            </a:r>
            <a:endParaRPr lang="fi-FI" dirty="0"/>
          </a:p>
        </p:txBody>
      </p:sp>
      <p:sp>
        <p:nvSpPr>
          <p:cNvPr id="3" name="Content Placeholder 2"/>
          <p:cNvSpPr>
            <a:spLocks noGrp="1"/>
          </p:cNvSpPr>
          <p:nvPr>
            <p:ph idx="1"/>
          </p:nvPr>
        </p:nvSpPr>
        <p:spPr/>
        <p:txBody>
          <a:bodyPr/>
          <a:lstStyle/>
          <a:p>
            <a:r>
              <a:rPr lang="fi-FI" dirty="0" smtClean="0"/>
              <a:t>http://matriisi.ee.tut.fi/hmopetus/vpsist/2005/luennot2005/liitteet/vpst10luento_110106.pdf</a:t>
            </a:r>
            <a:endParaRPr lang="fi-FI" dirty="0"/>
          </a:p>
        </p:txBody>
      </p:sp>
    </p:spTree>
    <p:extLst>
      <p:ext uri="{BB962C8B-B14F-4D97-AF65-F5344CB8AC3E}">
        <p14:creationId xmlns:p14="http://schemas.microsoft.com/office/powerpoint/2010/main" val="3004536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Digitaalinen viestintä</a:t>
            </a:r>
            <a:endParaRPr lang="fi-FI" dirty="0"/>
          </a:p>
        </p:txBody>
      </p:sp>
      <p:sp>
        <p:nvSpPr>
          <p:cNvPr id="3" name="Content Placeholder 2"/>
          <p:cNvSpPr>
            <a:spLocks noGrp="1"/>
          </p:cNvSpPr>
          <p:nvPr>
            <p:ph idx="1"/>
          </p:nvPr>
        </p:nvSpPr>
        <p:spPr/>
        <p:txBody>
          <a:bodyPr/>
          <a:lstStyle/>
          <a:p>
            <a:r>
              <a:rPr lang="fi-FI" dirty="0" smtClean="0"/>
              <a:t>Uusmedia, digitaalinen media, ”nettimedia”</a:t>
            </a:r>
          </a:p>
          <a:p>
            <a:r>
              <a:rPr lang="fi-FI" dirty="0" smtClean="0"/>
              <a:t>Mitä etuja?</a:t>
            </a:r>
          </a:p>
          <a:p>
            <a:r>
              <a:rPr lang="fi-FI" dirty="0" smtClean="0"/>
              <a:t>Mitä jakelukanavia?</a:t>
            </a:r>
          </a:p>
          <a:p>
            <a:r>
              <a:rPr lang="fi-FI" dirty="0" smtClean="0"/>
              <a:t>Mikä on verkkomultimedia?</a:t>
            </a:r>
          </a:p>
          <a:p>
            <a:r>
              <a:rPr lang="fi-FI" dirty="0" smtClean="0"/>
              <a:t>Hypermedia</a:t>
            </a:r>
          </a:p>
          <a:p>
            <a:r>
              <a:rPr lang="fi-FI" dirty="0" smtClean="0"/>
              <a:t>Katseluohjelmat/laajennukset</a:t>
            </a:r>
            <a:endParaRPr lang="fi-FI" dirty="0"/>
          </a:p>
        </p:txBody>
      </p:sp>
    </p:spTree>
    <p:extLst>
      <p:ext uri="{BB962C8B-B14F-4D97-AF65-F5344CB8AC3E}">
        <p14:creationId xmlns:p14="http://schemas.microsoft.com/office/powerpoint/2010/main" val="3004536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Digitaalisen viestinnän suunta</a:t>
            </a:r>
            <a:endParaRPr lang="fi-FI" dirty="0"/>
          </a:p>
        </p:txBody>
      </p:sp>
      <p:sp>
        <p:nvSpPr>
          <p:cNvPr id="3" name="Content Placeholder 2"/>
          <p:cNvSpPr>
            <a:spLocks noGrp="1"/>
          </p:cNvSpPr>
          <p:nvPr>
            <p:ph idx="1"/>
          </p:nvPr>
        </p:nvSpPr>
        <p:spPr/>
        <p:txBody>
          <a:bodyPr/>
          <a:lstStyle/>
          <a:p>
            <a:r>
              <a:rPr lang="fi-FI" dirty="0" smtClean="0"/>
              <a:t>Konvergenssi eli yhdistyminen;</a:t>
            </a:r>
          </a:p>
          <a:p>
            <a:pPr marL="0" indent="0">
              <a:buNone/>
            </a:pPr>
            <a:r>
              <a:rPr lang="fi-FI" dirty="0" smtClean="0"/>
              <a:t>Viestintäkanavat</a:t>
            </a:r>
          </a:p>
          <a:p>
            <a:pPr marL="0" indent="0">
              <a:buNone/>
            </a:pPr>
            <a:r>
              <a:rPr lang="fi-FI" dirty="0" smtClean="0"/>
              <a:t>Viestintämuoto</a:t>
            </a:r>
          </a:p>
          <a:p>
            <a:pPr marL="0" indent="0">
              <a:buNone/>
            </a:pPr>
            <a:r>
              <a:rPr lang="fi-FI" dirty="0" smtClean="0"/>
              <a:t>Monikanavaisuus</a:t>
            </a:r>
          </a:p>
          <a:p>
            <a:pPr marL="0" indent="0">
              <a:buNone/>
            </a:pPr>
            <a:r>
              <a:rPr lang="fi-FI" dirty="0" smtClean="0"/>
              <a:t>Hybridi- ja crossmedia</a:t>
            </a:r>
          </a:p>
        </p:txBody>
      </p:sp>
    </p:spTree>
    <p:extLst>
      <p:ext uri="{BB962C8B-B14F-4D97-AF65-F5344CB8AC3E}">
        <p14:creationId xmlns:p14="http://schemas.microsoft.com/office/powerpoint/2010/main" val="3004536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Sisällöntuotanto</a:t>
            </a:r>
            <a:endParaRPr lang="fi-FI" dirty="0"/>
          </a:p>
        </p:txBody>
      </p:sp>
      <p:sp>
        <p:nvSpPr>
          <p:cNvPr id="3" name="Content Placeholder 2"/>
          <p:cNvSpPr>
            <a:spLocks noGrp="1"/>
          </p:cNvSpPr>
          <p:nvPr>
            <p:ph idx="1"/>
          </p:nvPr>
        </p:nvSpPr>
        <p:spPr/>
        <p:txBody>
          <a:bodyPr/>
          <a:lstStyle/>
          <a:p>
            <a:r>
              <a:rPr lang="fi-FI" dirty="0" smtClean="0"/>
              <a:t>Mitä pitää ottaa huomioon ennen?</a:t>
            </a:r>
          </a:p>
          <a:p>
            <a:r>
              <a:rPr lang="fi-FI" dirty="0" smtClean="0"/>
              <a:t>Kieli</a:t>
            </a:r>
          </a:p>
          <a:p>
            <a:r>
              <a:rPr lang="fi-FI" dirty="0" smtClean="0"/>
              <a:t>Markkinat</a:t>
            </a:r>
          </a:p>
          <a:p>
            <a:r>
              <a:rPr lang="fi-FI" dirty="0" smtClean="0"/>
              <a:t>Tekijänoikeudet</a:t>
            </a:r>
          </a:p>
          <a:p>
            <a:r>
              <a:rPr lang="fi-FI" dirty="0" smtClean="0"/>
              <a:t>Taloudelliset resurssit</a:t>
            </a:r>
          </a:p>
          <a:p>
            <a:r>
              <a:rPr lang="fi-FI" dirty="0" smtClean="0"/>
              <a:t>Kohdennettavuus</a:t>
            </a:r>
          </a:p>
          <a:p>
            <a:r>
              <a:rPr lang="fi-FI" dirty="0" smtClean="0"/>
              <a:t>Näkyvyys</a:t>
            </a:r>
          </a:p>
          <a:p>
            <a:pPr marL="0" indent="0">
              <a:buNone/>
            </a:pPr>
            <a:endParaRPr lang="fi-FI" dirty="0"/>
          </a:p>
        </p:txBody>
      </p:sp>
    </p:spTree>
    <p:extLst>
      <p:ext uri="{BB962C8B-B14F-4D97-AF65-F5344CB8AC3E}">
        <p14:creationId xmlns:p14="http://schemas.microsoft.com/office/powerpoint/2010/main" val="3004536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Mikä on kohderyhmä?</a:t>
            </a:r>
            <a:endParaRPr lang="fi-FI" dirty="0"/>
          </a:p>
        </p:txBody>
      </p:sp>
      <p:sp>
        <p:nvSpPr>
          <p:cNvPr id="3" name="Content Placeholder 2"/>
          <p:cNvSpPr>
            <a:spLocks noGrp="1"/>
          </p:cNvSpPr>
          <p:nvPr>
            <p:ph idx="1"/>
          </p:nvPr>
        </p:nvSpPr>
        <p:spPr/>
        <p:txBody>
          <a:bodyPr>
            <a:normAutofit/>
          </a:bodyPr>
          <a:lstStyle/>
          <a:p>
            <a:r>
              <a:rPr lang="fi-FI" dirty="0" smtClean="0"/>
              <a:t>Mainos –  esim. kenelle ja miksi?</a:t>
            </a:r>
          </a:p>
          <a:p>
            <a:r>
              <a:rPr lang="fi-FI" dirty="0" smtClean="0"/>
              <a:t>Uutinen</a:t>
            </a:r>
          </a:p>
          <a:p>
            <a:r>
              <a:rPr lang="fi-FI" dirty="0" smtClean="0"/>
              <a:t>Opiskelu</a:t>
            </a:r>
          </a:p>
          <a:p>
            <a:r>
              <a:rPr lang="fi-FI" dirty="0" smtClean="0"/>
              <a:t>Vaikuttaminen</a:t>
            </a:r>
          </a:p>
          <a:p>
            <a:r>
              <a:rPr lang="fi-FI" dirty="0" smtClean="0"/>
              <a:t>Kauppa</a:t>
            </a:r>
          </a:p>
          <a:p>
            <a:endParaRPr lang="fi-FI" dirty="0"/>
          </a:p>
          <a:p>
            <a:r>
              <a:rPr lang="fi-FI" dirty="0" smtClean="0"/>
              <a:t>Tärkeää tietää sisällöntuotantovaiheessa + segmentoinnin takia.</a:t>
            </a:r>
            <a:endParaRPr lang="fi-FI" dirty="0"/>
          </a:p>
        </p:txBody>
      </p:sp>
    </p:spTree>
    <p:extLst>
      <p:ext uri="{BB962C8B-B14F-4D97-AF65-F5344CB8AC3E}">
        <p14:creationId xmlns:p14="http://schemas.microsoft.com/office/powerpoint/2010/main" val="3004536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Tuottaja ja asiakas</a:t>
            </a:r>
            <a:endParaRPr lang="fi-FI" dirty="0"/>
          </a:p>
        </p:txBody>
      </p:sp>
      <p:sp>
        <p:nvSpPr>
          <p:cNvPr id="3" name="Content Placeholder 2"/>
          <p:cNvSpPr>
            <a:spLocks noGrp="1"/>
          </p:cNvSpPr>
          <p:nvPr>
            <p:ph idx="1"/>
          </p:nvPr>
        </p:nvSpPr>
        <p:spPr/>
        <p:txBody>
          <a:bodyPr/>
          <a:lstStyle/>
          <a:p>
            <a:r>
              <a:rPr lang="fi-FI" dirty="0" smtClean="0"/>
              <a:t>Usein tuottaja on myös rahoittaja</a:t>
            </a:r>
          </a:p>
          <a:p>
            <a:r>
              <a:rPr lang="fi-FI" dirty="0" smtClean="0"/>
              <a:t>Asiakasta varten (mitä/miten/miksi/houkuttelevaksi/saavutettavuus)</a:t>
            </a:r>
          </a:p>
          <a:p>
            <a:r>
              <a:rPr lang="fi-FI" dirty="0" smtClean="0"/>
              <a:t>Välillä asiakas on rahoittaja (katselee mainoksia)</a:t>
            </a:r>
            <a:endParaRPr lang="fi-FI" dirty="0"/>
          </a:p>
        </p:txBody>
      </p:sp>
    </p:spTree>
    <p:extLst>
      <p:ext uri="{BB962C8B-B14F-4D97-AF65-F5344CB8AC3E}">
        <p14:creationId xmlns:p14="http://schemas.microsoft.com/office/powerpoint/2010/main" val="3004536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Mitä pitää ottaa huomioon sisällöntuotannossa </a:t>
            </a:r>
            <a:r>
              <a:rPr lang="fi-FI" i="1" dirty="0" smtClean="0"/>
              <a:t>nykyään</a:t>
            </a:r>
            <a:r>
              <a:rPr lang="fi-FI" dirty="0" smtClean="0"/>
              <a:t>?</a:t>
            </a:r>
            <a:endParaRPr lang="fi-FI" dirty="0"/>
          </a:p>
        </p:txBody>
      </p:sp>
      <p:sp>
        <p:nvSpPr>
          <p:cNvPr id="3" name="Content Placeholder 2"/>
          <p:cNvSpPr>
            <a:spLocks noGrp="1"/>
          </p:cNvSpPr>
          <p:nvPr>
            <p:ph idx="1"/>
          </p:nvPr>
        </p:nvSpPr>
        <p:spPr/>
        <p:txBody>
          <a:bodyPr/>
          <a:lstStyle/>
          <a:p>
            <a:r>
              <a:rPr lang="fi-FI" dirty="0" smtClean="0"/>
              <a:t>Käytettävyys eri mobiilialustoilla</a:t>
            </a:r>
          </a:p>
          <a:p>
            <a:r>
              <a:rPr lang="fi-FI" dirty="0" smtClean="0"/>
              <a:t>Monikanavaisuus</a:t>
            </a:r>
          </a:p>
          <a:p>
            <a:r>
              <a:rPr lang="fi-FI" dirty="0" smtClean="0"/>
              <a:t>Reaaliaikaisuus</a:t>
            </a:r>
          </a:p>
          <a:p>
            <a:r>
              <a:rPr lang="fi-FI" dirty="0" smtClean="0"/>
              <a:t>Palvelun ylläpito</a:t>
            </a:r>
          </a:p>
          <a:p>
            <a:pPr marL="0" indent="0">
              <a:buNone/>
            </a:pPr>
            <a:r>
              <a:rPr lang="fi-FI" dirty="0" smtClean="0"/>
              <a:t>(vrt. Nettivuokraus elokuvalle tai DVD)</a:t>
            </a:r>
            <a:endParaRPr lang="fi-FI" dirty="0"/>
          </a:p>
        </p:txBody>
      </p:sp>
    </p:spTree>
    <p:extLst>
      <p:ext uri="{BB962C8B-B14F-4D97-AF65-F5344CB8AC3E}">
        <p14:creationId xmlns:p14="http://schemas.microsoft.com/office/powerpoint/2010/main" val="3004536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Yritysten sisällöntuotanto</a:t>
            </a:r>
            <a:endParaRPr lang="fi-FI" dirty="0"/>
          </a:p>
        </p:txBody>
      </p:sp>
      <p:sp>
        <p:nvSpPr>
          <p:cNvPr id="3" name="Content Placeholder 2"/>
          <p:cNvSpPr>
            <a:spLocks noGrp="1"/>
          </p:cNvSpPr>
          <p:nvPr>
            <p:ph idx="1"/>
          </p:nvPr>
        </p:nvSpPr>
        <p:spPr/>
        <p:txBody>
          <a:bodyPr/>
          <a:lstStyle/>
          <a:p>
            <a:r>
              <a:rPr lang="fi-FI" dirty="0" smtClean="0"/>
              <a:t>Internet-palvelu</a:t>
            </a:r>
          </a:p>
          <a:p>
            <a:pPr marL="0" indent="0">
              <a:buNone/>
            </a:pPr>
            <a:r>
              <a:rPr lang="fi-FI" dirty="0" smtClean="0"/>
              <a:t>Megatrendi ja trendianalyysi, kuluttajapaneeli</a:t>
            </a:r>
          </a:p>
          <a:p>
            <a:pPr marL="0" indent="0">
              <a:buNone/>
            </a:pPr>
            <a:endParaRPr lang="fi-FI" dirty="0"/>
          </a:p>
          <a:p>
            <a:r>
              <a:rPr lang="fi-FI" dirty="0" smtClean="0"/>
              <a:t>Extranet</a:t>
            </a:r>
          </a:p>
          <a:p>
            <a:endParaRPr lang="fi-FI" dirty="0"/>
          </a:p>
          <a:p>
            <a:endParaRPr lang="fi-FI" dirty="0" smtClean="0"/>
          </a:p>
          <a:p>
            <a:r>
              <a:rPr lang="fi-FI" dirty="0" smtClean="0"/>
              <a:t>Intranet</a:t>
            </a:r>
          </a:p>
        </p:txBody>
      </p:sp>
    </p:spTree>
    <p:extLst>
      <p:ext uri="{BB962C8B-B14F-4D97-AF65-F5344CB8AC3E}">
        <p14:creationId xmlns:p14="http://schemas.microsoft.com/office/powerpoint/2010/main" val="30045368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uippu">
  <a:themeElements>
    <a:clrScheme name="Kovakantinen">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uippu">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uippu">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siakirja" ma:contentTypeID="0x010100E371D8D3FE291D4DADFE4C854E8E2FF8" ma:contentTypeVersion="0" ma:contentTypeDescription="Luo uusi asiakirja." ma:contentTypeScope="" ma:versionID="65295600a767ce184f6982584b9f10ac">
  <xsd:schema xmlns:xsd="http://www.w3.org/2001/XMLSchema" xmlns:xs="http://www.w3.org/2001/XMLSchema" xmlns:p="http://schemas.microsoft.com/office/2006/metadata/properties" targetNamespace="http://schemas.microsoft.com/office/2006/metadata/properties" ma:root="true" ma:fieldsID="7e0100cabb18a25d4bc9820569b44ec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E3260E2-088B-478E-ABA9-87AF99EB026C}"/>
</file>

<file path=customXml/itemProps2.xml><?xml version="1.0" encoding="utf-8"?>
<ds:datastoreItem xmlns:ds="http://schemas.openxmlformats.org/officeDocument/2006/customXml" ds:itemID="{796103A8-F74D-4A5B-9ACE-4FCECC5784C5}"/>
</file>

<file path=customXml/itemProps3.xml><?xml version="1.0" encoding="utf-8"?>
<ds:datastoreItem xmlns:ds="http://schemas.openxmlformats.org/officeDocument/2006/customXml" ds:itemID="{83BAA845-5156-44E7-8586-C71814B0F302}"/>
</file>

<file path=docProps/app.xml><?xml version="1.0" encoding="utf-8"?>
<Properties xmlns="http://schemas.openxmlformats.org/officeDocument/2006/extended-properties" xmlns:vt="http://schemas.openxmlformats.org/officeDocument/2006/docPropsVTypes">
  <Template>Apex</Template>
  <TotalTime>103</TotalTime>
  <Words>529</Words>
  <Application>Microsoft Office PowerPoint</Application>
  <PresentationFormat>Näytössä katseltava diaesitys (4:3)</PresentationFormat>
  <Paragraphs>202</Paragraphs>
  <Slides>29</Slides>
  <Notes>0</Notes>
  <HiddenSlides>0</HiddenSlides>
  <MMClips>0</MMClips>
  <ScaleCrop>false</ScaleCrop>
  <HeadingPairs>
    <vt:vector size="4" baseType="variant">
      <vt:variant>
        <vt:lpstr>Teema</vt:lpstr>
      </vt:variant>
      <vt:variant>
        <vt:i4>1</vt:i4>
      </vt:variant>
      <vt:variant>
        <vt:lpstr>Dian otsikot</vt:lpstr>
      </vt:variant>
      <vt:variant>
        <vt:i4>29</vt:i4>
      </vt:variant>
    </vt:vector>
  </HeadingPairs>
  <TitlesOfParts>
    <vt:vector size="30" baseType="lpstr">
      <vt:lpstr>Huippu</vt:lpstr>
      <vt:lpstr>Multimediatuotanto</vt:lpstr>
      <vt:lpstr>Media - viestintä</vt:lpstr>
      <vt:lpstr>Digitaalinen viestintä</vt:lpstr>
      <vt:lpstr>Digitaalisen viestinnän suunta</vt:lpstr>
      <vt:lpstr>Sisällöntuotanto</vt:lpstr>
      <vt:lpstr>Mikä on kohderyhmä?</vt:lpstr>
      <vt:lpstr>Tuottaja ja asiakas</vt:lpstr>
      <vt:lpstr>Mitä pitää ottaa huomioon sisällöntuotannossa nykyään?</vt:lpstr>
      <vt:lpstr>Yritysten sisällöntuotanto</vt:lpstr>
      <vt:lpstr>Ketä tarvitaan sisällöntuotantoon, esim. ison yrityksen webbisivut?</vt:lpstr>
      <vt:lpstr>Projektityössä sinulla on erityisesti käsikirjoittajan rooli</vt:lpstr>
      <vt:lpstr>Suunnittelumallit</vt:lpstr>
      <vt:lpstr>Toinen malli</vt:lpstr>
      <vt:lpstr>Mediasuunnittelu</vt:lpstr>
      <vt:lpstr>Suunnitteludokumentit</vt:lpstr>
      <vt:lpstr>Käsikirjoitukset</vt:lpstr>
      <vt:lpstr>Käsikirjoituksen rajaus</vt:lpstr>
      <vt:lpstr>Prosessit multimediatuotannossa</vt:lpstr>
      <vt:lpstr>Synopsis lyhyesti</vt:lpstr>
      <vt:lpstr>Syventävä suunnitelma myöhemmin</vt:lpstr>
      <vt:lpstr>Motonet – miten luonnehtisit edellisen kalvon ominaisuuksia? Miten verkkopalvelu tukee käyttäjää? Hakukriteerit hyvät? Selkeä? Saavutettavuus? Käytettävyys?</vt:lpstr>
      <vt:lpstr>Informaatioarkkitehtuuri</vt:lpstr>
      <vt:lpstr>Metatiedon määrittely</vt:lpstr>
      <vt:lpstr>Viestinnän psykologia</vt:lpstr>
      <vt:lpstr>Lainsäädäntö</vt:lpstr>
      <vt:lpstr>Käytetty kieli</vt:lpstr>
      <vt:lpstr>Visuaalinen suunnittelu</vt:lpstr>
      <vt:lpstr>Mitä palvelun suunnittelu on?</vt:lpstr>
      <vt:lpstr>Lähde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Multimediatuotanto</dc:title>
  <dc:creator>Elina</dc:creator>
  <cp:lastModifiedBy>Mika Hakala</cp:lastModifiedBy>
  <cp:revision>8</cp:revision>
  <dcterms:created xsi:type="dcterms:W3CDTF">2011-10-02T13:51:20Z</dcterms:created>
  <dcterms:modified xsi:type="dcterms:W3CDTF">2011-10-03T09:41:49Z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0x010100E371D8D3FE291D4DADFE4C854E8E2FF8</vt:lpwstr>
  </property>
  <property fmtid="{D5CDD505-2E9C-101B-9397-08002B2CF9AE}" pid="3" name="Order">
    <vt:r8>9900</vt:r8>
  </property>
  <property fmtid="{D5CDD505-2E9C-101B-9397-08002B2CF9AE}" pid="4" name="TemplateUrl">
    <vt:lpwstr/>
  </property>
  <property fmtid="{D5CDD505-2E9C-101B-9397-08002B2CF9AE}" pid="5" name="_CopySource">
    <vt:lpwstr>http://opit.timali.fi/it/datansilta/Materiaali2011/Multimediatuotanto.pptx</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