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8E045B-52A4-4CA1-ADBC-416FBDBC68AF}" type="datetimeFigureOut">
              <a:rPr lang="fi-FI" smtClean="0"/>
              <a:t>3.10.2011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B62549-F4DB-4B66-865E-7E84261591EB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Multimediatuotanto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Oppitunnit rakentuvat teoriasta, yhteisestä harjoittelusta, ohjelmien esittelystä sekä workshopeista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Digitaalista markkinointia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Digitaalinen markkinointiviestintä perustuu vahvasti multimedian hyödyntämiseen.</a:t>
            </a:r>
          </a:p>
          <a:p>
            <a:r>
              <a:rPr lang="fi-FI" dirty="0"/>
              <a:t>Multimedian tuottaminen koostuu usean eri osa-alueen tiedoista ja taidoista.</a:t>
            </a:r>
          </a:p>
          <a:p>
            <a:r>
              <a:rPr lang="fi-FI" dirty="0"/>
              <a:t>Käytännön projekteissa tekijän tulee osata eri osa-alueiden yhteensovittaminen</a:t>
            </a:r>
          </a:p>
          <a:p>
            <a:r>
              <a:rPr lang="fi-FI" dirty="0"/>
              <a:t>aina suunnitteluvaiheesta toteuttamiseen.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Aiheita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Digitaalinen äänenkäsittely </a:t>
            </a:r>
          </a:p>
          <a:p>
            <a:r>
              <a:rPr lang="fi-FI" dirty="0" smtClean="0"/>
              <a:t>Kuvankäsittelyn </a:t>
            </a:r>
            <a:r>
              <a:rPr lang="fi-FI" dirty="0"/>
              <a:t>perusteet </a:t>
            </a:r>
          </a:p>
          <a:p>
            <a:r>
              <a:rPr lang="fi-FI" dirty="0" smtClean="0"/>
              <a:t>Esittäminen </a:t>
            </a:r>
            <a:r>
              <a:rPr lang="fi-FI" dirty="0"/>
              <a:t>ja esitysgrafiikka </a:t>
            </a:r>
          </a:p>
          <a:p>
            <a:r>
              <a:rPr lang="fi-FI" dirty="0" smtClean="0"/>
              <a:t>Käsikirjoitus </a:t>
            </a:r>
            <a:r>
              <a:rPr lang="fi-FI" dirty="0"/>
              <a:t>ja </a:t>
            </a:r>
            <a:r>
              <a:rPr lang="fi-FI" dirty="0" smtClean="0"/>
              <a:t>dramaturgia</a:t>
            </a:r>
            <a:endParaRPr lang="fi-FI" dirty="0"/>
          </a:p>
          <a:p>
            <a:r>
              <a:rPr lang="fi-FI" dirty="0" smtClean="0"/>
              <a:t>Projektityöskentely </a:t>
            </a:r>
            <a:endParaRPr lang="fi-FI" dirty="0"/>
          </a:p>
          <a:p>
            <a:r>
              <a:rPr lang="fi-FI" dirty="0" smtClean="0"/>
              <a:t>Videokuvaaminen </a:t>
            </a:r>
          </a:p>
          <a:p>
            <a:r>
              <a:rPr lang="fi-FI" dirty="0" smtClean="0"/>
              <a:t>Tekniset editointi- ja muokkausohjelmat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Suunnittelu- ja tuotanto-osuus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Kurssin loppuvaiheessa tehdään oman idean avulla esim. tv-mainos, vuorovaikutteinen nettimainos (</a:t>
            </a:r>
            <a:r>
              <a:rPr lang="fi-FI" dirty="0" err="1" smtClean="0"/>
              <a:t>banneri</a:t>
            </a:r>
            <a:r>
              <a:rPr lang="fi-FI" dirty="0" smtClean="0"/>
              <a:t>), koulutus- tai kampanjavideo jakelukanavia varten. Sitä ennen tehdään lukuisia harjoitustöitä.</a:t>
            </a:r>
          </a:p>
          <a:p>
            <a:r>
              <a:rPr lang="fi-FI" dirty="0" smtClean="0"/>
              <a:t>Tuotanto jakautuu kahteen osaan: suunnitteluun ja tuotantoon. Suunnittelu on käsikirjoittamista ja tuotantoryhmän kanssa vuorovaikutuksessa olemista. Tuotantovaihe on teknistä puurtamista: kuvaamista, äänittämistä, ohjelmien käyttämistä.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fi-FI" dirty="0" err="1" smtClean="0"/>
              <a:t>Win</a:t>
            </a:r>
            <a:r>
              <a:rPr lang="fi-FI" dirty="0" smtClean="0"/>
              <a:t> 7 ympäristö ohjelmineen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Rakennetaan Win7 ympäristö, johon asennetaan:</a:t>
            </a:r>
          </a:p>
          <a:p>
            <a:pPr>
              <a:buFontTx/>
              <a:buChar char="-"/>
            </a:pPr>
            <a:r>
              <a:rPr lang="fi-FI" dirty="0" smtClean="0"/>
              <a:t>VLC</a:t>
            </a:r>
          </a:p>
          <a:p>
            <a:pPr>
              <a:buFontTx/>
              <a:buChar char="-"/>
            </a:pPr>
            <a:r>
              <a:rPr lang="fi-FI" dirty="0" err="1" smtClean="0"/>
              <a:t>Handbrake/Virtualdub/Super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smtClean="0"/>
              <a:t>Adobe </a:t>
            </a:r>
            <a:r>
              <a:rPr lang="fi-FI" dirty="0" err="1" smtClean="0"/>
              <a:t>Premiere</a:t>
            </a:r>
            <a:r>
              <a:rPr lang="fi-FI" dirty="0" smtClean="0"/>
              <a:t> </a:t>
            </a:r>
            <a:r>
              <a:rPr lang="fi-FI" dirty="0" err="1" smtClean="0"/>
              <a:t>Elements</a:t>
            </a:r>
            <a:r>
              <a:rPr lang="fi-FI" dirty="0" smtClean="0"/>
              <a:t> 10</a:t>
            </a:r>
          </a:p>
          <a:p>
            <a:pPr>
              <a:buFontTx/>
              <a:buChar char="-"/>
            </a:pPr>
            <a:r>
              <a:rPr lang="fi-FI" dirty="0" err="1" smtClean="0"/>
              <a:t>Movie</a:t>
            </a:r>
            <a:r>
              <a:rPr lang="fi-FI" dirty="0" smtClean="0"/>
              <a:t> </a:t>
            </a:r>
            <a:r>
              <a:rPr lang="fi-FI" dirty="0" err="1" smtClean="0"/>
              <a:t>maker</a:t>
            </a:r>
            <a:r>
              <a:rPr lang="fi-FI" dirty="0" smtClean="0"/>
              <a:t> 2.6 ja live </a:t>
            </a:r>
            <a:r>
              <a:rPr lang="fi-FI" dirty="0" err="1" smtClean="0"/>
              <a:t>movie</a:t>
            </a:r>
            <a:r>
              <a:rPr lang="fi-FI" dirty="0" smtClean="0"/>
              <a:t> </a:t>
            </a:r>
            <a:r>
              <a:rPr lang="fi-FI" dirty="0" err="1" smtClean="0"/>
              <a:t>maker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err="1" smtClean="0"/>
              <a:t>Camtasia</a:t>
            </a:r>
            <a:r>
              <a:rPr lang="fi-FI" dirty="0" smtClean="0"/>
              <a:t> Studio</a:t>
            </a:r>
          </a:p>
          <a:p>
            <a:pPr>
              <a:buFontTx/>
              <a:buChar char="-"/>
            </a:pPr>
            <a:r>
              <a:rPr lang="fi-FI" dirty="0" err="1" smtClean="0"/>
              <a:t>Faststone</a:t>
            </a:r>
            <a:r>
              <a:rPr lang="fi-FI" dirty="0" smtClean="0"/>
              <a:t> </a:t>
            </a:r>
            <a:r>
              <a:rPr lang="fi-FI" dirty="0" err="1" smtClean="0"/>
              <a:t>Capture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err="1" smtClean="0"/>
              <a:t>Automovie</a:t>
            </a:r>
            <a:r>
              <a:rPr lang="fi-FI" dirty="0" smtClean="0"/>
              <a:t> </a:t>
            </a:r>
            <a:r>
              <a:rPr lang="fi-FI" dirty="0" err="1" smtClean="0"/>
              <a:t>Creator</a:t>
            </a:r>
            <a:endParaRPr lang="fi-FI" dirty="0"/>
          </a:p>
          <a:p>
            <a:pPr>
              <a:buFontTx/>
              <a:buChar char="-"/>
            </a:pPr>
            <a:r>
              <a:rPr lang="fi-FI" dirty="0" err="1" smtClean="0"/>
              <a:t>Audacity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err="1" smtClean="0"/>
              <a:t>Paint.NET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err="1" smtClean="0"/>
              <a:t>Picasa</a:t>
            </a:r>
            <a:endParaRPr lang="fi-FI" dirty="0" smtClean="0"/>
          </a:p>
          <a:p>
            <a:pPr>
              <a:buFontTx/>
              <a:buChar char="-"/>
            </a:pPr>
            <a:r>
              <a:rPr lang="fi-FI" dirty="0" err="1" smtClean="0"/>
              <a:t>Gimp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1. ja 2. harjoitus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fi-FI" dirty="0" smtClean="0"/>
              <a:t>1. harjoituskokonaisuus löytyy käsikirjoitusmateriaalista.</a:t>
            </a:r>
          </a:p>
          <a:p>
            <a:r>
              <a:rPr lang="fi-FI" dirty="0" smtClean="0"/>
              <a:t>2. harjoitus:</a:t>
            </a:r>
          </a:p>
          <a:p>
            <a:r>
              <a:rPr lang="fi-FI" dirty="0" smtClean="0"/>
              <a:t>Editoi, kompressoi, lisää efektejä ja toinen ääniraita johonkin </a:t>
            </a:r>
            <a:r>
              <a:rPr lang="fi-FI" dirty="0" err="1" smtClean="0"/>
              <a:t>portaalissa</a:t>
            </a:r>
            <a:r>
              <a:rPr lang="fi-FI" dirty="0" smtClean="0"/>
              <a:t> olevaan harjoitustiedostoon.</a:t>
            </a:r>
          </a:p>
          <a:p>
            <a:r>
              <a:rPr lang="fi-FI" dirty="0" smtClean="0"/>
              <a:t>Laita videoon </a:t>
            </a:r>
            <a:r>
              <a:rPr lang="fi-FI" dirty="0" err="1" smtClean="0"/>
              <a:t>outro/intro</a:t>
            </a:r>
            <a:r>
              <a:rPr lang="fi-FI" dirty="0" smtClean="0"/>
              <a:t> ja tekstikommentteja.</a:t>
            </a:r>
          </a:p>
          <a:p>
            <a:r>
              <a:rPr lang="fi-FI" dirty="0" smtClean="0"/>
              <a:t>Esittele tuotos toiselle opiskelijalle tai ryhmälle.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Osaaminen, arviointi ja </a:t>
            </a:r>
            <a:r>
              <a:rPr lang="fi-FI" dirty="0" err="1" smtClean="0"/>
              <a:t>itsearviointi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Arviointia, osaamista ja </a:t>
            </a:r>
            <a:r>
              <a:rPr lang="fi-FI" dirty="0" err="1" smtClean="0"/>
              <a:t>itsearviointia</a:t>
            </a:r>
            <a:r>
              <a:rPr lang="fi-FI" dirty="0" smtClean="0"/>
              <a:t> varten on olemassa omat kaavakkeet. Nämä tehdään kurssin loppuvaiheessa.</a:t>
            </a:r>
          </a:p>
          <a:p>
            <a:r>
              <a:rPr lang="fi-FI" dirty="0" smtClean="0"/>
              <a:t>Kaavakkeet löytyvät </a:t>
            </a:r>
            <a:r>
              <a:rPr lang="fi-FI" dirty="0" err="1" smtClean="0"/>
              <a:t>opit-portaalista</a:t>
            </a:r>
            <a:endParaRPr lang="fi-FI" dirty="0"/>
          </a:p>
          <a:p>
            <a:r>
              <a:rPr lang="fi-FI" dirty="0" smtClean="0"/>
              <a:t>Kaavakkeiden avulla saa myös selville arvioinnin kriteerit ja osaamistavoitteet.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Raportti lopputyöstä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i-FI" dirty="0"/>
              <a:t>Tilanneraportissa tuodaan tiivistetysti esille mm. seuraavat avainkohdat:</a:t>
            </a:r>
          </a:p>
          <a:p>
            <a:r>
              <a:rPr lang="fi-FI" dirty="0"/>
              <a:t>- Projektin edistyminen ja aikataulussa pysyminen sanallisesti sekä esim.</a:t>
            </a:r>
          </a:p>
          <a:p>
            <a:r>
              <a:rPr lang="fi-FI" dirty="0" err="1"/>
              <a:t>Gant</a:t>
            </a:r>
            <a:r>
              <a:rPr lang="fi-FI" dirty="0"/>
              <a:t> -kaaviona, jossa tilanneviiva.</a:t>
            </a:r>
          </a:p>
          <a:p>
            <a:r>
              <a:rPr lang="fi-FI" dirty="0"/>
              <a:t>- Tuodaan esiin projektiryhmäläisten henkilökohtaiset työpanokset, vastuualueet</a:t>
            </a:r>
          </a:p>
          <a:p>
            <a:r>
              <a:rPr lang="fi-FI" dirty="0"/>
              <a:t>ja osallistuminen (läsnäolo) ryhmän yhteisissä tapaamisissa.</a:t>
            </a:r>
          </a:p>
          <a:p>
            <a:r>
              <a:rPr lang="fi-FI" dirty="0"/>
              <a:t>- Ongelmat, riskit ja toimenpiteet</a:t>
            </a:r>
          </a:p>
          <a:p>
            <a:r>
              <a:rPr lang="fi-FI" dirty="0"/>
              <a:t>- Mahdollinen lisäohjaamistarve esim. ohjelmistojen tai laitteiden käyttöön</a:t>
            </a:r>
          </a:p>
          <a:p>
            <a:r>
              <a:rPr lang="fi-FI" dirty="0"/>
              <a:t>- Laadunvarmistuksen toimenpiteet ja </a:t>
            </a:r>
            <a:r>
              <a:rPr lang="fi-FI" dirty="0" smtClean="0"/>
              <a:t>tulokset</a:t>
            </a:r>
          </a:p>
          <a:p>
            <a:r>
              <a:rPr lang="fi-FI" dirty="0"/>
              <a:t>Opetuksen lähitunneille osallistuminen ja ko. tuntien aiheet (tuntikirjanpito)</a:t>
            </a:r>
          </a:p>
          <a:p>
            <a:r>
              <a:rPr lang="fi-FI" dirty="0"/>
              <a:t>- Projektiryhmätyöhön osallistumisen henkilökohtainen rooli, eli mitä minä</a:t>
            </a:r>
          </a:p>
          <a:p>
            <a:r>
              <a:rPr lang="fi-FI" dirty="0"/>
              <a:t>olen tehnyt? (tuntikirjanpito)</a:t>
            </a:r>
          </a:p>
          <a:p>
            <a:r>
              <a:rPr lang="fi-FI" dirty="0"/>
              <a:t>- Lyhyt (</a:t>
            </a:r>
            <a:r>
              <a:rPr lang="fi-FI" dirty="0" err="1"/>
              <a:t>max</a:t>
            </a:r>
            <a:r>
              <a:rPr lang="fi-FI" dirty="0"/>
              <a:t>. A4) kooste, josta käy ilmi kuukauden aikana käsitellyt ja opitut</a:t>
            </a:r>
          </a:p>
          <a:p>
            <a:r>
              <a:rPr lang="fi-FI" dirty="0"/>
              <a:t>asiat (=oppimispäiväkirja), sekä henkilökohtainen näkemys projektin edistymisestä.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ippu">
  <a:themeElements>
    <a:clrScheme name="Valim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1378170-36F2-4EAD-AC8C-6AC18F9B088C}"/>
</file>

<file path=customXml/itemProps2.xml><?xml version="1.0" encoding="utf-8"?>
<ds:datastoreItem xmlns:ds="http://schemas.openxmlformats.org/officeDocument/2006/customXml" ds:itemID="{5F801551-2F4D-45A2-97DF-C851E96F629A}"/>
</file>

<file path=customXml/itemProps3.xml><?xml version="1.0" encoding="utf-8"?>
<ds:datastoreItem xmlns:ds="http://schemas.openxmlformats.org/officeDocument/2006/customXml" ds:itemID="{00A70779-D6F1-4525-AF3D-63BAAA5CCFAF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313</TotalTime>
  <Words>347</Words>
  <Application>Microsoft Office PowerPoint</Application>
  <PresentationFormat>Näytössä katseltava diaesitys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8</vt:i4>
      </vt:variant>
    </vt:vector>
  </HeadingPairs>
  <TitlesOfParts>
    <vt:vector size="9" baseType="lpstr">
      <vt:lpstr>Huippu</vt:lpstr>
      <vt:lpstr>Multimediatuotanto</vt:lpstr>
      <vt:lpstr>Digitaalista markkinointia</vt:lpstr>
      <vt:lpstr>Aiheita</vt:lpstr>
      <vt:lpstr>Suunnittelu- ja tuotanto-osuus</vt:lpstr>
      <vt:lpstr>Win 7 ympäristö ohjelmineen</vt:lpstr>
      <vt:lpstr>1. ja 2. harjoitus</vt:lpstr>
      <vt:lpstr>Osaaminen, arviointi ja itsearviointi</vt:lpstr>
      <vt:lpstr> Raportti lopputyöstä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Multimediatuotanto</dc:title>
  <dc:creator>juommat</dc:creator>
  <cp:lastModifiedBy>Mika Hakala</cp:lastModifiedBy>
  <cp:revision>30</cp:revision>
  <dcterms:created xsi:type="dcterms:W3CDTF">2011-09-29T13:19:12Z</dcterms:created>
  <dcterms:modified xsi:type="dcterms:W3CDTF">2011-10-03T16:28:31Z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  <property fmtid="{D5CDD505-2E9C-101B-9397-08002B2CF9AE}" pid="3" name="Order">
    <vt:r8>10200</vt:r8>
  </property>
  <property fmtid="{D5CDD505-2E9C-101B-9397-08002B2CF9AE}" pid="4" name="TemplateUrl">
    <vt:lpwstr/>
  </property>
  <property fmtid="{D5CDD505-2E9C-101B-9397-08002B2CF9AE}" pid="5" name="_CopySource">
    <vt:lpwstr>http://opit.timali.fi/it/datansilta/Materiaali2011/Multimedia_tuotteet_sisältö.pptx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