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5" r:id="rId6"/>
    <p:sldId id="261" r:id="rId7"/>
    <p:sldId id="262" r:id="rId8"/>
    <p:sldId id="263" r:id="rId9"/>
    <p:sldId id="264" r:id="rId10"/>
  </p:sldIdLst>
  <p:sldSz cx="12192000" cy="6858000"/>
  <p:notesSz cx="7102475" cy="102346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50A"/>
    <a:srgbClr val="5E4A1C"/>
    <a:srgbClr val="3E1F00"/>
    <a:srgbClr val="AACB8A"/>
    <a:srgbClr val="AF8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389E-D5EB-40FA-8EAC-6D7685B313E5}" type="datetimeFigureOut">
              <a:rPr lang="fi-FI" smtClean="0"/>
              <a:t>19.8.2019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DA1A-4444-4925-9247-98737646FF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0089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389E-D5EB-40FA-8EAC-6D7685B313E5}" type="datetimeFigureOut">
              <a:rPr lang="fi-FI" smtClean="0"/>
              <a:t>19.8.2019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DA1A-4444-4925-9247-98737646FF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1413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389E-D5EB-40FA-8EAC-6D7685B313E5}" type="datetimeFigureOut">
              <a:rPr lang="fi-FI" smtClean="0"/>
              <a:t>19.8.2019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DA1A-4444-4925-9247-98737646FF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3507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389E-D5EB-40FA-8EAC-6D7685B313E5}" type="datetimeFigureOut">
              <a:rPr lang="fi-FI" smtClean="0"/>
              <a:t>19.8.2019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DA1A-4444-4925-9247-98737646FF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6845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389E-D5EB-40FA-8EAC-6D7685B313E5}" type="datetimeFigureOut">
              <a:rPr lang="fi-FI" smtClean="0"/>
              <a:t>19.8.2019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DA1A-4444-4925-9247-98737646FF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2736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389E-D5EB-40FA-8EAC-6D7685B313E5}" type="datetimeFigureOut">
              <a:rPr lang="fi-FI" smtClean="0"/>
              <a:t>19.8.2019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DA1A-4444-4925-9247-98737646FF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605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389E-D5EB-40FA-8EAC-6D7685B313E5}" type="datetimeFigureOut">
              <a:rPr lang="fi-FI" smtClean="0"/>
              <a:t>19.8.2019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DA1A-4444-4925-9247-98737646FF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9076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389E-D5EB-40FA-8EAC-6D7685B313E5}" type="datetimeFigureOut">
              <a:rPr lang="fi-FI" smtClean="0"/>
              <a:t>19.8.2019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DA1A-4444-4925-9247-98737646FF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1646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389E-D5EB-40FA-8EAC-6D7685B313E5}" type="datetimeFigureOut">
              <a:rPr lang="fi-FI" smtClean="0"/>
              <a:t>19.8.2019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DA1A-4444-4925-9247-98737646FF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209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389E-D5EB-40FA-8EAC-6D7685B313E5}" type="datetimeFigureOut">
              <a:rPr lang="fi-FI" smtClean="0"/>
              <a:t>19.8.2019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DA1A-4444-4925-9247-98737646FF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2998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389E-D5EB-40FA-8EAC-6D7685B313E5}" type="datetimeFigureOut">
              <a:rPr lang="fi-FI" smtClean="0"/>
              <a:t>19.8.2019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DA1A-4444-4925-9247-98737646FF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5584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1389E-D5EB-40FA-8EAC-6D7685B313E5}" type="datetimeFigureOut">
              <a:rPr lang="fi-FI" smtClean="0"/>
              <a:t>19.8.2019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9DA1A-4444-4925-9247-98737646FF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784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744" y="4399"/>
            <a:ext cx="9134256" cy="68536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38990" y="0"/>
            <a:ext cx="9134256" cy="6853601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Tiedekasvatussuunnitelma 0.-9. -luokkalaisille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3744" y="5722341"/>
            <a:ext cx="9144000" cy="1655762"/>
          </a:xfrm>
        </p:spPr>
        <p:txBody>
          <a:bodyPr/>
          <a:lstStyle/>
          <a:p>
            <a:endParaRPr lang="fi-FI" dirty="0" smtClean="0"/>
          </a:p>
          <a:p>
            <a:r>
              <a:rPr lang="fi-FI" dirty="0" smtClean="0"/>
              <a:t>Pauliina Schiestl-Aalto </a:t>
            </a:r>
            <a:r>
              <a:rPr lang="fi-FI" dirty="0" smtClean="0"/>
              <a:t>2019</a:t>
            </a:r>
            <a:endParaRPr lang="fi-FI" dirty="0"/>
          </a:p>
        </p:txBody>
      </p:sp>
      <p:sp>
        <p:nvSpPr>
          <p:cNvPr id="5" name="TextBox 4"/>
          <p:cNvSpPr txBox="1"/>
          <p:nvPr/>
        </p:nvSpPr>
        <p:spPr>
          <a:xfrm>
            <a:off x="9637789" y="6576602"/>
            <a:ext cx="1736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©</a:t>
            </a:r>
            <a:r>
              <a:rPr lang="fi-FI" sz="1200" dirty="0" smtClean="0"/>
              <a:t> Juho Aalto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8004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Tavoitteet ja menetelmät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9140"/>
            <a:ext cx="6422893" cy="435133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fi-FI" sz="1800" dirty="0" smtClean="0"/>
              <a:t>Tavoitteet: 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fi-FI" sz="1400" dirty="0" smtClean="0"/>
              <a:t>Looginen päättely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fi-FI" sz="1400" dirty="0" smtClean="0"/>
              <a:t>Syy – seuraussuhteet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fi-FI" sz="1400" dirty="0" smtClean="0"/>
              <a:t>Tiedon käsitteleminen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fi-FI" sz="1400" dirty="0" smtClean="0"/>
              <a:t>Virheiden ja epävarmuuden käsitteleminen</a:t>
            </a:r>
          </a:p>
          <a:p>
            <a:pPr lvl="2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i-FI" sz="1000" dirty="0" smtClean="0"/>
              <a:t>Tiedon luotettavuuden arvioiminen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fi-FI" sz="1400" dirty="0" smtClean="0"/>
              <a:t>Tiede – mitä se on ja mitä se ei ole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fi-FI" sz="1400" dirty="0" smtClean="0"/>
              <a:t>Miksi tieteeseen kannatta luottaa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fi-FI" sz="1800" dirty="0" smtClean="0">
                <a:solidFill>
                  <a:schemeClr val="bg1"/>
                </a:solidFill>
              </a:rPr>
              <a:t>Menetelmät: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fi-FI" sz="1400" dirty="0" smtClean="0">
                <a:solidFill>
                  <a:schemeClr val="bg1"/>
                </a:solidFill>
              </a:rPr>
              <a:t>Mittaaminen </a:t>
            </a:r>
            <a:endParaRPr lang="fi-FI" sz="1400" dirty="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fi-FI" sz="1400" dirty="0">
                <a:solidFill>
                  <a:schemeClr val="bg1"/>
                </a:solidFill>
              </a:rPr>
              <a:t>Itse tekeminen ja </a:t>
            </a:r>
            <a:r>
              <a:rPr lang="fi-FI" sz="1400" dirty="0" smtClean="0">
                <a:solidFill>
                  <a:schemeClr val="bg1"/>
                </a:solidFill>
              </a:rPr>
              <a:t>oivaltaminen</a:t>
            </a:r>
          </a:p>
          <a:p>
            <a:pPr marL="457200" lvl="1" indent="0">
              <a:lnSpc>
                <a:spcPct val="80000"/>
              </a:lnSpc>
              <a:spcBef>
                <a:spcPts val="1200"/>
              </a:spcBef>
              <a:buNone/>
            </a:pPr>
            <a:endParaRPr lang="fi-FI" sz="1400" dirty="0"/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fi-FI" sz="1800" dirty="0" smtClean="0">
                <a:solidFill>
                  <a:schemeClr val="bg1"/>
                </a:solidFill>
              </a:rPr>
              <a:t>Luonnontieteiden kokonaisuus – matematiikka, fysiikka, kemia ja ekologia!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fi-FI" sz="1600" dirty="0" smtClean="0">
                <a:solidFill>
                  <a:schemeClr val="bg1"/>
                </a:solidFill>
              </a:rPr>
              <a:t>Mahdollisuus yhdistää myös muita oppiaineita - ilmiöpohjaisuus</a:t>
            </a:r>
          </a:p>
          <a:p>
            <a:pPr>
              <a:spcBef>
                <a:spcPts val="200"/>
              </a:spcBef>
            </a:pPr>
            <a:endParaRPr lang="fi-FI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11152552" y="3194098"/>
            <a:ext cx="1736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©</a:t>
            </a:r>
            <a:r>
              <a:rPr lang="fi-FI" sz="1200" dirty="0" smtClean="0"/>
              <a:t> Juho Aalto</a:t>
            </a:r>
            <a:endParaRPr lang="fi-FI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1152551" y="6526696"/>
            <a:ext cx="1736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©</a:t>
            </a:r>
            <a:r>
              <a:rPr lang="fi-FI" sz="1200" dirty="0" smtClean="0"/>
              <a:t> Juho Aalto</a:t>
            </a:r>
            <a:endParaRPr lang="fi-FI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211" y="0"/>
            <a:ext cx="2991789" cy="43772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502" y="4377217"/>
            <a:ext cx="4400498" cy="24807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11926" y="2416196"/>
            <a:ext cx="2143693" cy="105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grpSp>
        <p:nvGrpSpPr>
          <p:cNvPr id="7" name="Group 6"/>
          <p:cNvGrpSpPr/>
          <p:nvPr/>
        </p:nvGrpSpPr>
        <p:grpSpPr>
          <a:xfrm>
            <a:off x="5293026" y="2547767"/>
            <a:ext cx="3651128" cy="830997"/>
            <a:chOff x="5537331" y="2635181"/>
            <a:chExt cx="3651128" cy="830997"/>
          </a:xfrm>
        </p:grpSpPr>
        <p:sp>
          <p:nvSpPr>
            <p:cNvPr id="5" name="Right Arrow 4"/>
            <p:cNvSpPr/>
            <p:nvPr/>
          </p:nvSpPr>
          <p:spPr>
            <a:xfrm>
              <a:off x="5537331" y="2904703"/>
              <a:ext cx="999179" cy="38428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657206" y="2635181"/>
              <a:ext cx="25312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dirty="0" smtClean="0"/>
                <a:t>Menetelmäoppiminen tärkeämpää kuin substanssioppiminen</a:t>
              </a:r>
              <a:endParaRPr lang="fi-FI" sz="1600" dirty="0"/>
            </a:p>
          </p:txBody>
        </p:sp>
      </p:grpSp>
      <p:sp>
        <p:nvSpPr>
          <p:cNvPr id="12" name="Right Brace 11"/>
          <p:cNvSpPr/>
          <p:nvPr/>
        </p:nvSpPr>
        <p:spPr>
          <a:xfrm>
            <a:off x="4844227" y="1961423"/>
            <a:ext cx="243670" cy="2128946"/>
          </a:xfrm>
          <a:prstGeom prst="rightBrace">
            <a:avLst>
              <a:gd name="adj1" fmla="val 26578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251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Rakenne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18" y="1825625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fi-FI" sz="1800" dirty="0" smtClean="0"/>
              <a:t>0. </a:t>
            </a:r>
            <a:r>
              <a:rPr lang="fi-FI" sz="1800" dirty="0" err="1" smtClean="0"/>
              <a:t>lk</a:t>
            </a:r>
            <a:r>
              <a:rPr lang="fi-FI" sz="1800" dirty="0" smtClean="0"/>
              <a:t>: Mittaamisen perusteet, puun rakenne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fi-FI" sz="1800" dirty="0" smtClean="0"/>
              <a:t>1. </a:t>
            </a:r>
            <a:r>
              <a:rPr lang="fi-FI" sz="1800" dirty="0" err="1" smtClean="0"/>
              <a:t>lk</a:t>
            </a:r>
            <a:r>
              <a:rPr lang="fi-FI" sz="1800" dirty="0" smtClean="0"/>
              <a:t>: Metsä – mistä tekijöistä metsä koostuu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fi-FI" sz="1800" dirty="0" smtClean="0"/>
              <a:t>2. </a:t>
            </a:r>
            <a:r>
              <a:rPr lang="fi-FI" sz="1800" dirty="0" err="1" smtClean="0"/>
              <a:t>lk</a:t>
            </a:r>
            <a:r>
              <a:rPr lang="fi-FI" sz="1800" dirty="0" smtClean="0"/>
              <a:t>: Metsätyypit – miksi metsät ovat erilaisia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fi-FI" sz="1800" dirty="0" smtClean="0"/>
              <a:t>3. </a:t>
            </a:r>
            <a:r>
              <a:rPr lang="fi-FI" sz="1800" dirty="0" err="1" smtClean="0"/>
              <a:t>lk</a:t>
            </a:r>
            <a:r>
              <a:rPr lang="fi-FI" sz="1800" dirty="0" smtClean="0"/>
              <a:t>: Puiden välinen yhteistyö ja kilpailu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fi-FI" sz="1800" dirty="0" smtClean="0"/>
              <a:t>4. </a:t>
            </a:r>
            <a:r>
              <a:rPr lang="fi-FI" sz="1800" dirty="0" err="1" smtClean="0"/>
              <a:t>lk</a:t>
            </a:r>
            <a:r>
              <a:rPr lang="fi-FI" sz="1800" dirty="0" smtClean="0"/>
              <a:t>: Ympäristötekijät: lämpö ja vesi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fi-FI" sz="1800" dirty="0" smtClean="0"/>
              <a:t>5. </a:t>
            </a:r>
            <a:r>
              <a:rPr lang="fi-FI" sz="1800" dirty="0" err="1" smtClean="0"/>
              <a:t>lk</a:t>
            </a:r>
            <a:r>
              <a:rPr lang="fi-FI" sz="1800" dirty="0" smtClean="0"/>
              <a:t>: Ympäristötekijät: valo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fi-FI" sz="1800" dirty="0" smtClean="0"/>
              <a:t>6. </a:t>
            </a:r>
            <a:r>
              <a:rPr lang="fi-FI" sz="1800" dirty="0" err="1" smtClean="0"/>
              <a:t>lk</a:t>
            </a:r>
            <a:r>
              <a:rPr lang="fi-FI" sz="1800" dirty="0" smtClean="0"/>
              <a:t>: Puun kasvun säännönmukaisuudet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fi-FI" sz="1800" dirty="0" smtClean="0"/>
              <a:t>7. </a:t>
            </a:r>
            <a:r>
              <a:rPr lang="fi-FI" sz="1800" dirty="0" err="1" smtClean="0"/>
              <a:t>lk</a:t>
            </a:r>
            <a:r>
              <a:rPr lang="fi-FI" sz="1800" dirty="0" smtClean="0"/>
              <a:t>: Kasvuun vaadittavat tekijät ja kasvunopeus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fi-FI" sz="1800" dirty="0" smtClean="0"/>
              <a:t>8. </a:t>
            </a:r>
            <a:r>
              <a:rPr lang="fi-FI" sz="1800" dirty="0" err="1" smtClean="0"/>
              <a:t>lk</a:t>
            </a:r>
            <a:r>
              <a:rPr lang="fi-FI" sz="1800" dirty="0" smtClean="0"/>
              <a:t>: Hengitys ja hiilenvaihto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fi-FI" sz="1800" dirty="0" smtClean="0"/>
              <a:t>9. </a:t>
            </a:r>
            <a:r>
              <a:rPr lang="fi-FI" sz="1800" dirty="0" err="1" smtClean="0"/>
              <a:t>lk</a:t>
            </a:r>
            <a:r>
              <a:rPr lang="fi-FI" sz="1800" dirty="0" smtClean="0"/>
              <a:t>: Yhteytys ja mallinnus </a:t>
            </a:r>
            <a:endParaRPr lang="fi-FI" sz="1800" dirty="0"/>
          </a:p>
        </p:txBody>
      </p:sp>
      <p:sp>
        <p:nvSpPr>
          <p:cNvPr id="4" name="Right Brace 3"/>
          <p:cNvSpPr/>
          <p:nvPr/>
        </p:nvSpPr>
        <p:spPr>
          <a:xfrm>
            <a:off x="5565138" y="1787937"/>
            <a:ext cx="332509" cy="131473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xtBox 5"/>
          <p:cNvSpPr txBox="1"/>
          <p:nvPr/>
        </p:nvSpPr>
        <p:spPr>
          <a:xfrm>
            <a:off x="5911502" y="2260640"/>
            <a:ext cx="2225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Puu / metsä</a:t>
            </a:r>
            <a:endParaRPr lang="fi-FI" dirty="0"/>
          </a:p>
        </p:txBody>
      </p:sp>
      <p:sp>
        <p:nvSpPr>
          <p:cNvPr id="346" name="Right Brace 345"/>
          <p:cNvSpPr/>
          <p:nvPr/>
        </p:nvSpPr>
        <p:spPr>
          <a:xfrm>
            <a:off x="5574375" y="3170145"/>
            <a:ext cx="337127" cy="7744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7" name="TextBox 346"/>
          <p:cNvSpPr txBox="1"/>
          <p:nvPr/>
        </p:nvSpPr>
        <p:spPr>
          <a:xfrm>
            <a:off x="5911502" y="3372688"/>
            <a:ext cx="2256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Ympäristötekijät</a:t>
            </a:r>
            <a:endParaRPr lang="fi-FI" dirty="0"/>
          </a:p>
        </p:txBody>
      </p:sp>
      <p:sp>
        <p:nvSpPr>
          <p:cNvPr id="348" name="Right Brace 347"/>
          <p:cNvSpPr/>
          <p:nvPr/>
        </p:nvSpPr>
        <p:spPr>
          <a:xfrm>
            <a:off x="5555902" y="4001294"/>
            <a:ext cx="332509" cy="15394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9" name="TextBox 348"/>
          <p:cNvSpPr txBox="1"/>
          <p:nvPr/>
        </p:nvSpPr>
        <p:spPr>
          <a:xfrm>
            <a:off x="5911502" y="4586371"/>
            <a:ext cx="2256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Prosessit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517" y="0"/>
            <a:ext cx="42984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4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346" grpId="0" animBg="1"/>
      <p:bldP spid="347" grpId="0"/>
      <p:bldP spid="348" grpId="0" animBg="1"/>
      <p:bldP spid="3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305" y="763394"/>
            <a:ext cx="7565904" cy="3387514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fi-FI" sz="2000" b="1" dirty="0" smtClean="0"/>
              <a:t>0. luokka: </a:t>
            </a:r>
          </a:p>
          <a:p>
            <a:pPr marL="971550" lvl="1" indent="-514350">
              <a:lnSpc>
                <a:spcPct val="8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fi-FI" sz="2000" dirty="0" smtClean="0"/>
              <a:t>Mittaamisen perusteet </a:t>
            </a:r>
          </a:p>
          <a:p>
            <a:pPr lvl="2">
              <a:lnSpc>
                <a:spcPct val="80000"/>
              </a:lnSpc>
              <a:spcBef>
                <a:spcPts val="1200"/>
              </a:spcBef>
            </a:pPr>
            <a:r>
              <a:rPr lang="fi-FI" sz="1800" dirty="0" smtClean="0"/>
              <a:t>Silmämääräinen mittaaminen, mittaaminen yksinkertaisella mittalaitteella, mittaaminen digitaalisella mittarilla</a:t>
            </a:r>
          </a:p>
          <a:p>
            <a:pPr lvl="2">
              <a:lnSpc>
                <a:spcPct val="80000"/>
              </a:lnSpc>
              <a:spcBef>
                <a:spcPts val="1200"/>
              </a:spcBef>
            </a:pPr>
            <a:r>
              <a:rPr lang="fi-FI" sz="1800" dirty="0" smtClean="0"/>
              <a:t>Mitä mittaaminen on ja miksi sitä tehdään?</a:t>
            </a:r>
          </a:p>
          <a:p>
            <a:pPr lvl="2">
              <a:lnSpc>
                <a:spcPct val="80000"/>
              </a:lnSpc>
              <a:spcBef>
                <a:spcPts val="1200"/>
              </a:spcBef>
            </a:pPr>
            <a:endParaRPr lang="fi-FI" sz="1800" dirty="0" smtClean="0"/>
          </a:p>
          <a:p>
            <a:pPr marL="971550" lvl="1" indent="-514350">
              <a:lnSpc>
                <a:spcPct val="8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fi-FI" sz="2000" dirty="0" smtClean="0"/>
              <a:t>Miksi puu näyttää puulta?</a:t>
            </a:r>
          </a:p>
          <a:p>
            <a:pPr lvl="2">
              <a:lnSpc>
                <a:spcPct val="80000"/>
              </a:lnSpc>
              <a:spcBef>
                <a:spcPts val="1200"/>
              </a:spcBef>
            </a:pPr>
            <a:r>
              <a:rPr lang="fi-FI" sz="1800" dirty="0"/>
              <a:t>Askarrellaan normaali puu ja hassu </a:t>
            </a:r>
            <a:r>
              <a:rPr lang="fi-FI" sz="1800" dirty="0" smtClean="0"/>
              <a:t>puu erikokoisista juuristoista, rungoista ja latvuksista. </a:t>
            </a:r>
          </a:p>
          <a:p>
            <a:pPr lvl="3">
              <a:lnSpc>
                <a:spcPct val="80000"/>
              </a:lnSpc>
              <a:spcBef>
                <a:spcPts val="1200"/>
              </a:spcBef>
            </a:pPr>
            <a:r>
              <a:rPr lang="fi-FI" sz="1600" dirty="0" smtClean="0"/>
              <a:t>Minkälaisia </a:t>
            </a:r>
            <a:r>
              <a:rPr lang="fi-FI" sz="1600" dirty="0"/>
              <a:t>hassuja puita on tehty? </a:t>
            </a:r>
            <a:endParaRPr lang="fi-FI" sz="1600" dirty="0" smtClean="0"/>
          </a:p>
          <a:p>
            <a:pPr lvl="3">
              <a:lnSpc>
                <a:spcPct val="80000"/>
              </a:lnSpc>
              <a:spcBef>
                <a:spcPts val="1200"/>
              </a:spcBef>
            </a:pPr>
            <a:r>
              <a:rPr lang="fi-FI" sz="1600" dirty="0" smtClean="0"/>
              <a:t>Näyttävätkö </a:t>
            </a:r>
            <a:r>
              <a:rPr lang="fi-FI" sz="1600" dirty="0"/>
              <a:t>kaikki normaalit puut samalta? </a:t>
            </a:r>
            <a:endParaRPr lang="fi-FI" sz="1600" dirty="0" smtClean="0"/>
          </a:p>
          <a:p>
            <a:pPr lvl="3">
              <a:lnSpc>
                <a:spcPct val="80000"/>
              </a:lnSpc>
              <a:spcBef>
                <a:spcPts val="1200"/>
              </a:spcBef>
            </a:pPr>
            <a:r>
              <a:rPr lang="fi-FI" sz="1600" dirty="0" smtClean="0"/>
              <a:t>Mitkä </a:t>
            </a:r>
            <a:r>
              <a:rPr lang="fi-FI" sz="1600" dirty="0"/>
              <a:t>piirteet tekevät puusta normaalin? </a:t>
            </a:r>
            <a:endParaRPr lang="fi-FI" sz="1600" dirty="0" smtClean="0"/>
          </a:p>
          <a:p>
            <a:pPr lvl="3">
              <a:lnSpc>
                <a:spcPct val="80000"/>
              </a:lnSpc>
              <a:spcBef>
                <a:spcPts val="1200"/>
              </a:spcBef>
            </a:pPr>
            <a:r>
              <a:rPr lang="fi-FI" sz="1600" dirty="0" smtClean="0"/>
              <a:t>Voisiko </a:t>
            </a:r>
            <a:r>
              <a:rPr lang="fi-FI" sz="1600" dirty="0"/>
              <a:t>puista joissain olosuhteissa kasvaa hassuja puita? </a:t>
            </a:r>
          </a:p>
          <a:p>
            <a:pPr marL="0" indent="0"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" t="21959" r="27560" b="28364"/>
          <a:stretch/>
        </p:blipFill>
        <p:spPr>
          <a:xfrm>
            <a:off x="8078209" y="4698000"/>
            <a:ext cx="4113791" cy="21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3" t="938" r="6157" b="7201"/>
          <a:stretch/>
        </p:blipFill>
        <p:spPr>
          <a:xfrm>
            <a:off x="8968386" y="1935069"/>
            <a:ext cx="3223614" cy="2727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t="12860" r="11925" b="17998"/>
          <a:stretch/>
        </p:blipFill>
        <p:spPr>
          <a:xfrm>
            <a:off x="9276000" y="0"/>
            <a:ext cx="2916000" cy="189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6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10" y="3413811"/>
            <a:ext cx="3907740" cy="32993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8" y="3495310"/>
            <a:ext cx="4290468" cy="32178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6913" y="578529"/>
            <a:ext cx="667244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AutoNum type="arabicPeriod"/>
            </a:pPr>
            <a:r>
              <a:rPr lang="fi-FI" sz="2000" b="1" dirty="0" smtClean="0"/>
              <a:t>luokka</a:t>
            </a:r>
            <a:r>
              <a:rPr lang="fi-FI" sz="2000" b="1" dirty="0"/>
              <a:t>: </a:t>
            </a:r>
            <a:r>
              <a:rPr lang="fi-FI" sz="2000" dirty="0"/>
              <a:t>Mistä tekijöistä metsä koostuu</a:t>
            </a:r>
            <a:r>
              <a:rPr lang="fi-FI" sz="2000" dirty="0" smtClean="0"/>
              <a:t>?</a:t>
            </a:r>
          </a:p>
          <a:p>
            <a:pPr marL="1257300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i-FI" sz="2000" dirty="0" smtClean="0"/>
              <a:t>Mitä elollisia ja elottomia tekijöitä metsässä on?</a:t>
            </a:r>
          </a:p>
          <a:p>
            <a:pPr marL="1257300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i-FI" sz="2000" dirty="0" smtClean="0"/>
              <a:t>Miten nämä tekijät vaikuttavat toisiinsa?</a:t>
            </a:r>
          </a:p>
          <a:p>
            <a:pPr marL="1257300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i-FI" sz="2000" dirty="0" smtClean="0"/>
              <a:t>Mitä tapahtuu, jos joku tekijäistä poistetaan metsästä?</a:t>
            </a:r>
            <a:endParaRPr lang="fi-FI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996" y="3481336"/>
            <a:ext cx="2555125" cy="323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1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50" y="509551"/>
            <a:ext cx="7948697" cy="560733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fi-FI" sz="2000" b="1" dirty="0" smtClean="0"/>
              <a:t>2. luokka: </a:t>
            </a:r>
            <a:r>
              <a:rPr lang="fi-FI" sz="2000" dirty="0" smtClean="0"/>
              <a:t>Metsätyypit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fi-FI" sz="1800" dirty="0" smtClean="0"/>
              <a:t>Opetellaan </a:t>
            </a:r>
            <a:r>
              <a:rPr lang="fi-FI" sz="1800" dirty="0"/>
              <a:t>mitkä ympäristötekijät määräävät sen, mitkä kasvit kasvupaikalla </a:t>
            </a:r>
            <a:r>
              <a:rPr lang="fi-FI" sz="1800" dirty="0" smtClean="0"/>
              <a:t>menestyvät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fi-FI" sz="1800" dirty="0" smtClean="0"/>
              <a:t>Käydään kuivahkolla kankaalla ja lehtomaisella kankaalla. Tarkastellaan maaperää, valoisuutta ja kosteusolosuhteita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fi-FI" sz="1800" dirty="0" smtClean="0"/>
              <a:t>Kerätään tyypillisiä kasveja ja kootaan niistä pienoismetsä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fi-FI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fi-FI" sz="2000" b="1" dirty="0" smtClean="0"/>
              <a:t>3. luokka: </a:t>
            </a:r>
            <a:r>
              <a:rPr lang="fi-FI" sz="2000" dirty="0" smtClean="0"/>
              <a:t>Puiden välinen vuorovaikutus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fi-FI" sz="1800" dirty="0" smtClean="0"/>
              <a:t>Askarrellaan pieniä ja isoja puita, jotka asetellaan metsäksi.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fi-FI" sz="1800" dirty="0" smtClean="0"/>
              <a:t>Puiden yhteistyö: Simuloidaan juuriyhteyksiä solmimalla juuria kuvaavat langat verkostoksi. Lähetetään lehdistä puolustautumisviesti muille puille toukkien hyökätessä.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fi-FI" sz="1800" dirty="0" smtClean="0"/>
              <a:t>Puiden välinen kilpailu: Valoa ei riitä kaikille: Vähennetään puustoa kolmen eri kilpailuskenaarion mukaan -&gt; minkälaisiksi metsät muodostuvat eri tilanteissa?</a:t>
            </a:r>
            <a:endParaRPr lang="fi-FI" sz="1800" dirty="0"/>
          </a:p>
          <a:p>
            <a:endParaRPr lang="fi-FI" dirty="0"/>
          </a:p>
          <a:p>
            <a:pPr marL="457200" lvl="1" indent="0">
              <a:buNone/>
            </a:pPr>
            <a:endParaRPr lang="fi-FI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473" y="2349185"/>
            <a:ext cx="2947524" cy="22106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473" y="4647356"/>
            <a:ext cx="2947525" cy="22106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473" y="-1"/>
            <a:ext cx="2947528" cy="229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2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192" y="482775"/>
            <a:ext cx="9977691" cy="5652307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fi-FI" sz="2000" b="1" dirty="0" smtClean="0"/>
              <a:t>4. luokka: </a:t>
            </a:r>
            <a:r>
              <a:rPr lang="fi-FI" sz="2000" dirty="0" smtClean="0"/>
              <a:t>Ympäristötekijät: Lämpö ja vesi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fi-FI" sz="1800" dirty="0" smtClean="0"/>
              <a:t>Mitataan </a:t>
            </a:r>
            <a:r>
              <a:rPr lang="fi-FI" sz="1800" dirty="0" smtClean="0"/>
              <a:t>ja tutkitaan lämpötilaa </a:t>
            </a:r>
            <a:r>
              <a:rPr lang="fi-FI" sz="1800" dirty="0" smtClean="0"/>
              <a:t>ja </a:t>
            </a:r>
            <a:r>
              <a:rPr lang="fi-FI" sz="1800" dirty="0" smtClean="0"/>
              <a:t>kosteutta. </a:t>
            </a:r>
            <a:endParaRPr lang="fi-FI" sz="1800" dirty="0" smtClean="0"/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fi-FI" sz="1800" dirty="0" smtClean="0"/>
              <a:t>Mietitään mihin kasvit tarvitsevat lämpöä ja vettä. Mitä jos lämpöä ja / tai vettä ei ole saatavilla</a:t>
            </a:r>
            <a:r>
              <a:rPr lang="fi-FI" sz="1800" dirty="0" smtClean="0"/>
              <a:t>?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fi-FI" sz="1800" dirty="0" smtClean="0"/>
              <a:t>Tulkitaan kuvaajia ja taiteillaan kuva maanalaisista olosuhteista eri maaperän kerroksissa.</a:t>
            </a:r>
            <a:endParaRPr lang="fi-FI" dirty="0"/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fi-FI" sz="2000" b="1" dirty="0"/>
              <a:t>5</a:t>
            </a:r>
            <a:r>
              <a:rPr lang="fi-FI" sz="2000" b="1" dirty="0" smtClean="0"/>
              <a:t>. luokka: </a:t>
            </a:r>
            <a:r>
              <a:rPr lang="fi-FI" sz="2000" dirty="0" smtClean="0"/>
              <a:t>Ympäristötekijät: Valo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fi-FI" sz="1800" dirty="0" smtClean="0"/>
              <a:t>Mitataan valon intensiteettiä erilaisissa olosuhteissa ja tutkitaan säteilyn aiheuttamaa lämpöä. 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fi-FI" sz="1800" dirty="0" smtClean="0"/>
              <a:t>Tulkitaan SMEAR-mittausaseman valomittauksista päivän ja yön, kesän ja talven vaihtelua. 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fi-FI" sz="1800" dirty="0" smtClean="0"/>
              <a:t>Mietitään mihin kasvit tarvitsevat valoa ja miksi puut näyttävät erilaisilta eri puolella maapalloa. Askarrellaan pienoismalleja Suomen ja päiväntasaajan puusta.</a:t>
            </a:r>
          </a:p>
          <a:p>
            <a:pPr lvl="1"/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6601" y="4710715"/>
            <a:ext cx="3745400" cy="21478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083629" y="4424218"/>
            <a:ext cx="12561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bg1"/>
                </a:solidFill>
              </a:rPr>
              <a:t>© Heli Rahkonen</a:t>
            </a:r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83629" y="2254443"/>
            <a:ext cx="12561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bg1"/>
                </a:solidFill>
              </a:rPr>
              <a:t>© Heli Rahkonen</a:t>
            </a:r>
            <a:endParaRPr lang="fi-FI" sz="11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2872"/>
            <a:ext cx="1490649" cy="1660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939" y="5188334"/>
            <a:ext cx="2220170" cy="16651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709" y="5218769"/>
            <a:ext cx="1970432" cy="16346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20" y="5218769"/>
            <a:ext cx="2185641" cy="163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3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048" y="515804"/>
            <a:ext cx="8148891" cy="5592347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fi-FI" sz="2000" b="1" dirty="0" smtClean="0"/>
              <a:t>6. luokka: </a:t>
            </a:r>
            <a:r>
              <a:rPr lang="fi-FI" sz="2000" dirty="0" smtClean="0"/>
              <a:t>Puun kasvun säännönmukaisuudet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fi-FI" sz="1800" dirty="0" smtClean="0"/>
              <a:t>Männyn </a:t>
            </a:r>
            <a:r>
              <a:rPr lang="fi-FI" sz="1800" dirty="0"/>
              <a:t>oksien </a:t>
            </a:r>
            <a:r>
              <a:rPr lang="fi-FI" sz="1800" dirty="0" smtClean="0"/>
              <a:t>rakenne: </a:t>
            </a:r>
          </a:p>
          <a:p>
            <a:pPr lvl="2">
              <a:lnSpc>
                <a:spcPct val="80000"/>
              </a:lnSpc>
              <a:spcBef>
                <a:spcPts val="1200"/>
              </a:spcBef>
            </a:pPr>
            <a:r>
              <a:rPr lang="fi-FI" sz="1400" dirty="0" smtClean="0"/>
              <a:t>Mitataan taimista / oksista </a:t>
            </a:r>
            <a:r>
              <a:rPr lang="fi-FI" sz="1400" dirty="0"/>
              <a:t>kiehkuroiden pituuksia ja liitetään nämä edellisten vuosien lämpötiloihin. </a:t>
            </a:r>
            <a:r>
              <a:rPr lang="fi-FI" sz="1400" dirty="0" smtClean="0"/>
              <a:t>Onko näiden välillä yhteys, miksi? </a:t>
            </a:r>
          </a:p>
          <a:p>
            <a:pPr lvl="2">
              <a:lnSpc>
                <a:spcPct val="80000"/>
              </a:lnSpc>
              <a:spcBef>
                <a:spcPts val="1200"/>
              </a:spcBef>
            </a:pPr>
            <a:r>
              <a:rPr lang="fi-FI" sz="1400" dirty="0" smtClean="0"/>
              <a:t>Nypitään </a:t>
            </a:r>
            <a:r>
              <a:rPr lang="fi-FI" sz="1400" dirty="0"/>
              <a:t>ja punnitaan neulaset ja mitataan oksan läpimitta. Tehdään luokan kesken yhteinen kuvaaja oksan läpimitan ja neulasmassan suhteesta</a:t>
            </a:r>
            <a:r>
              <a:rPr lang="fi-FI" sz="1400" dirty="0" smtClean="0"/>
              <a:t>.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endParaRPr lang="fi-FI" sz="2000" dirty="0"/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fi-FI" sz="2000" b="1" dirty="0" smtClean="0"/>
              <a:t>7. luokka: </a:t>
            </a:r>
            <a:r>
              <a:rPr lang="fi-FI" sz="2000" dirty="0" smtClean="0"/>
              <a:t>Kasvuun vaadittavat tekijät ja kasvunopeus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fi-FI" sz="1800" dirty="0" smtClean="0"/>
              <a:t>Rakennetaan pienoiskasvuhuoneet / kasvatusalustat, joissa k</a:t>
            </a:r>
            <a:r>
              <a:rPr lang="fi-FI" sz="1800" dirty="0" smtClean="0"/>
              <a:t>asvatetaan </a:t>
            </a:r>
            <a:r>
              <a:rPr lang="fi-FI" sz="1800" dirty="0" smtClean="0"/>
              <a:t>herneenversoja. Tehdään koe, jossa jokainen ryhmä kasvattaa herneitä neljässä eri käsittelyssä:</a:t>
            </a:r>
          </a:p>
          <a:p>
            <a:pPr lvl="2">
              <a:lnSpc>
                <a:spcPct val="80000"/>
              </a:lnSpc>
              <a:spcBef>
                <a:spcPts val="1200"/>
              </a:spcBef>
            </a:pPr>
            <a:r>
              <a:rPr lang="fi-FI" sz="1400" dirty="0" smtClean="0"/>
              <a:t>1 Optimi: versot saavat valoa, vettä ja lämpöä</a:t>
            </a:r>
          </a:p>
          <a:p>
            <a:pPr lvl="2">
              <a:lnSpc>
                <a:spcPct val="80000"/>
              </a:lnSpc>
              <a:spcBef>
                <a:spcPts val="1200"/>
              </a:spcBef>
            </a:pPr>
            <a:r>
              <a:rPr lang="fi-FI" sz="1400" dirty="0" smtClean="0"/>
              <a:t>2. Kuivuus: Versot saavat valoa ja lämpöä, mutta liian vähän vettä </a:t>
            </a:r>
          </a:p>
          <a:p>
            <a:pPr lvl="2">
              <a:lnSpc>
                <a:spcPct val="80000"/>
              </a:lnSpc>
              <a:spcBef>
                <a:spcPts val="1200"/>
              </a:spcBef>
            </a:pPr>
            <a:r>
              <a:rPr lang="fi-FI" sz="1400" dirty="0" smtClean="0"/>
              <a:t>3. Rajoitettu valon saanti: versot kasvavat hämärässä</a:t>
            </a:r>
          </a:p>
          <a:p>
            <a:pPr lvl="2">
              <a:lnSpc>
                <a:spcPct val="80000"/>
              </a:lnSpc>
              <a:spcBef>
                <a:spcPts val="1200"/>
              </a:spcBef>
            </a:pPr>
            <a:r>
              <a:rPr lang="fi-FI" sz="1400" dirty="0" smtClean="0"/>
              <a:t>4. Kylmyys: versot ulkona </a:t>
            </a:r>
            <a:endParaRPr lang="fi-FI" sz="1400" dirty="0"/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fi-FI" sz="1600" dirty="0"/>
              <a:t>Punnitaan </a:t>
            </a:r>
            <a:r>
              <a:rPr lang="fi-FI" sz="1600" dirty="0" smtClean="0"/>
              <a:t>versot n. 2-3 viikkoa kylvämisen </a:t>
            </a:r>
            <a:r>
              <a:rPr lang="fi-FI" sz="1600" dirty="0"/>
              <a:t>jälkeen </a:t>
            </a:r>
            <a:r>
              <a:rPr lang="fi-FI" sz="1600" dirty="0" smtClean="0"/>
              <a:t>ja </a:t>
            </a:r>
            <a:r>
              <a:rPr lang="fi-FI" sz="1600" dirty="0"/>
              <a:t>lasketaan keskimääräinen kasvunopeus g / pv</a:t>
            </a:r>
            <a:r>
              <a:rPr lang="fi-FI" sz="1600" dirty="0" smtClean="0"/>
              <a:t>. Miten kasvu eroaa eri käsittelyissä? Ovatko ryhmien tulokset samanlaiset vai erilaiset?</a:t>
            </a:r>
            <a:endParaRPr lang="fi-FI" sz="1600" dirty="0"/>
          </a:p>
          <a:p>
            <a:pPr lvl="1"/>
            <a:endParaRPr lang="fi-FI" sz="2000" dirty="0"/>
          </a:p>
          <a:p>
            <a:endParaRPr lang="fi-FI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344" y="2856824"/>
            <a:ext cx="2765482" cy="4001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401" y="349069"/>
            <a:ext cx="1508667" cy="2312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3069" y="394845"/>
            <a:ext cx="1778932" cy="232633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rot="1196910">
            <a:off x="10556282" y="2933817"/>
            <a:ext cx="379921" cy="906346"/>
          </a:xfrm>
          <a:prstGeom prst="ellipse">
            <a:avLst/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Oval 7"/>
          <p:cNvSpPr/>
          <p:nvPr/>
        </p:nvSpPr>
        <p:spPr>
          <a:xfrm rot="19631862">
            <a:off x="10244225" y="3363932"/>
            <a:ext cx="337687" cy="495635"/>
          </a:xfrm>
          <a:prstGeom prst="ellipse">
            <a:avLst/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Oval 8"/>
          <p:cNvSpPr/>
          <p:nvPr/>
        </p:nvSpPr>
        <p:spPr>
          <a:xfrm rot="3091393">
            <a:off x="11003190" y="4061800"/>
            <a:ext cx="512763" cy="722904"/>
          </a:xfrm>
          <a:prstGeom prst="ellipse">
            <a:avLst/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Oval 9"/>
          <p:cNvSpPr/>
          <p:nvPr/>
        </p:nvSpPr>
        <p:spPr>
          <a:xfrm rot="19631862">
            <a:off x="9683976" y="3845247"/>
            <a:ext cx="337687" cy="523176"/>
          </a:xfrm>
          <a:prstGeom prst="ellipse">
            <a:avLst/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Oval 10"/>
          <p:cNvSpPr/>
          <p:nvPr/>
        </p:nvSpPr>
        <p:spPr>
          <a:xfrm rot="3091393">
            <a:off x="11437675" y="4394421"/>
            <a:ext cx="471677" cy="722904"/>
          </a:xfrm>
          <a:prstGeom prst="ellipse">
            <a:avLst/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Oval 11"/>
          <p:cNvSpPr/>
          <p:nvPr/>
        </p:nvSpPr>
        <p:spPr>
          <a:xfrm rot="4745943">
            <a:off x="11625404" y="5242939"/>
            <a:ext cx="395228" cy="552152"/>
          </a:xfrm>
          <a:prstGeom prst="ellipse">
            <a:avLst/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Oval 12"/>
          <p:cNvSpPr/>
          <p:nvPr/>
        </p:nvSpPr>
        <p:spPr>
          <a:xfrm rot="4745943">
            <a:off x="11053449" y="5362710"/>
            <a:ext cx="395228" cy="56947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Oval 13"/>
          <p:cNvSpPr/>
          <p:nvPr/>
        </p:nvSpPr>
        <p:spPr>
          <a:xfrm rot="3499275">
            <a:off x="10948207" y="4912190"/>
            <a:ext cx="395228" cy="68193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Oval 14"/>
          <p:cNvSpPr/>
          <p:nvPr/>
        </p:nvSpPr>
        <p:spPr>
          <a:xfrm rot="3499275">
            <a:off x="10542400" y="4502575"/>
            <a:ext cx="326120" cy="68193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Oval 15"/>
          <p:cNvSpPr/>
          <p:nvPr/>
        </p:nvSpPr>
        <p:spPr>
          <a:xfrm rot="405753">
            <a:off x="10282469" y="3790377"/>
            <a:ext cx="395228" cy="1154812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Oval 16"/>
          <p:cNvSpPr/>
          <p:nvPr/>
        </p:nvSpPr>
        <p:spPr>
          <a:xfrm rot="19304836">
            <a:off x="9980782" y="4316226"/>
            <a:ext cx="395228" cy="711592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Oval 17"/>
          <p:cNvSpPr/>
          <p:nvPr/>
        </p:nvSpPr>
        <p:spPr>
          <a:xfrm rot="201111">
            <a:off x="10196712" y="4961302"/>
            <a:ext cx="395228" cy="868606"/>
          </a:xfrm>
          <a:prstGeom prst="ellipse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Oval 18"/>
          <p:cNvSpPr/>
          <p:nvPr/>
        </p:nvSpPr>
        <p:spPr>
          <a:xfrm rot="3112361">
            <a:off x="10522124" y="5231879"/>
            <a:ext cx="295729" cy="772531"/>
          </a:xfrm>
          <a:prstGeom prst="ellipse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Oval 19"/>
          <p:cNvSpPr/>
          <p:nvPr/>
        </p:nvSpPr>
        <p:spPr>
          <a:xfrm rot="4603844">
            <a:off x="10510313" y="5492598"/>
            <a:ext cx="295729" cy="587760"/>
          </a:xfrm>
          <a:prstGeom prst="ellipse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Oval 20"/>
          <p:cNvSpPr/>
          <p:nvPr/>
        </p:nvSpPr>
        <p:spPr>
          <a:xfrm rot="819197">
            <a:off x="10046817" y="5804945"/>
            <a:ext cx="395228" cy="982209"/>
          </a:xfrm>
          <a:prstGeom prst="ellipse">
            <a:avLst/>
          </a:prstGeom>
          <a:noFill/>
          <a:ln w="222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604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525" y="574239"/>
            <a:ext cx="7137099" cy="5532386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fi-FI" sz="2000" b="1" dirty="0" smtClean="0"/>
              <a:t>8. luokka: </a:t>
            </a:r>
            <a:r>
              <a:rPr lang="fi-FI" sz="2000" dirty="0" smtClean="0"/>
              <a:t>Hengitys ja hiilenvaihto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fi-FI" sz="1800" dirty="0"/>
              <a:t>Mitataan </a:t>
            </a:r>
            <a:r>
              <a:rPr lang="fi-FI" sz="1800" dirty="0" smtClean="0"/>
              <a:t>hiilidioksidipitoisuutta huoneilmassa ja ulkona sekä </a:t>
            </a:r>
            <a:r>
              <a:rPr lang="fi-FI" sz="1800" dirty="0"/>
              <a:t>hiilidioksidipitoisuuden nousua </a:t>
            </a:r>
            <a:r>
              <a:rPr lang="fi-FI" sz="1800" dirty="0" smtClean="0"/>
              <a:t>kuusen oksien hengittäessä kylmässä ja lämpimässä. Mietitään, mitkä tekijät selittävät hiilidioksidipitoisuuden muutoksia ja harjoitellaan kuvaajan piirtämistä omista mittaustuloksista.</a:t>
            </a:r>
            <a:endParaRPr lang="fi-FI" sz="1800" dirty="0"/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fi-FI" sz="1800" dirty="0"/>
              <a:t>Tarkastellaan </a:t>
            </a:r>
            <a:r>
              <a:rPr lang="fi-FI" sz="1800" dirty="0" smtClean="0"/>
              <a:t>metsän hiilenvaihdon eri ositteiden </a:t>
            </a:r>
            <a:r>
              <a:rPr lang="fi-FI" sz="1800" dirty="0"/>
              <a:t>vuosisykli- ja päiväsyklikuvia sekä vastaavien ajanjaksojen lämpötila- ja säteilykuvia. Näiden avulla arvioidaan, miten eri ympäristötekijät vaikuttavat metsän hiilenvaihtoon</a:t>
            </a:r>
            <a:r>
              <a:rPr lang="fi-FI" sz="1800" dirty="0" smtClean="0"/>
              <a:t>.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endParaRPr lang="fi-FI" dirty="0"/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fi-FI" sz="2000" b="1" dirty="0" smtClean="0"/>
              <a:t>9. luokka: </a:t>
            </a:r>
            <a:r>
              <a:rPr lang="fi-FI" sz="2000" dirty="0" smtClean="0"/>
              <a:t>Yhteytys ja mallintaminen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fi-FI" sz="1800" dirty="0" smtClean="0"/>
              <a:t>Mitataan kuusen versojen hiilenvaihtoa eri valo-olosuhteissa. Piirretään kuvaaja fotosynteesin valovasteesta. Verrataan, vastaavatko </a:t>
            </a:r>
            <a:r>
              <a:rPr lang="fi-FI" sz="1800" dirty="0"/>
              <a:t>o</a:t>
            </a:r>
            <a:r>
              <a:rPr lang="fi-FI" sz="1800" dirty="0" smtClean="0"/>
              <a:t>mat mittakuset teoreettista kuvaajaa ja jos eivät, niin miksi.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fi-FI" sz="1800" dirty="0" smtClean="0"/>
              <a:t>Mallinnetaan vastaavan systeemin hiilenvaihtoa </a:t>
            </a:r>
            <a:r>
              <a:rPr lang="fi-FI" sz="1800" dirty="0" err="1" smtClean="0"/>
              <a:t>Powersim</a:t>
            </a:r>
            <a:r>
              <a:rPr lang="fi-FI" sz="1800" dirty="0" smtClean="0"/>
              <a:t>-ohjelmalla. Vaihdellaan olosuhteita ja parametreja ja tutkitaan miten mallin tulokset muuttuvat.</a:t>
            </a:r>
            <a:endParaRPr lang="fi-FI" sz="1800" dirty="0"/>
          </a:p>
          <a:p>
            <a:pPr lvl="1"/>
            <a:endParaRPr lang="fi-FI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033" y="4502275"/>
            <a:ext cx="3140967" cy="2355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3" b="10667"/>
          <a:stretch/>
        </p:blipFill>
        <p:spPr>
          <a:xfrm>
            <a:off x="9997671" y="0"/>
            <a:ext cx="2194329" cy="2412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-1" t="3121" r="28987" b="16414"/>
          <a:stretch/>
        </p:blipFill>
        <p:spPr>
          <a:xfrm>
            <a:off x="8997416" y="2412601"/>
            <a:ext cx="3194583" cy="20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6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1852</TotalTime>
  <Words>727</Words>
  <Application>Microsoft Office PowerPoint</Application>
  <PresentationFormat>Widescreen</PresentationFormat>
  <Paragraphs>90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Tiedekasvatussuunnitelma 0.-9. -luokkalaisille</vt:lpstr>
      <vt:lpstr>Tavoitteet ja menetelmät </vt:lpstr>
      <vt:lpstr>Rakenne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Helsinki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Tiedekasvatussuunnitelma 0-9. -luokkalaisille</dc:title>
  <dc:creator>Schiestl-Aalto, Piia P</dc:creator>
  <cp:lastModifiedBy>Schiestl-Aalto, Piia P</cp:lastModifiedBy>
  <cp:revision>50</cp:revision>
  <cp:lastPrinted>2018-12-20T07:12:21Z</cp:lastPrinted>
  <dcterms:created xsi:type="dcterms:W3CDTF">2018-08-09T08:31:53Z</dcterms:created>
  <dcterms:modified xsi:type="dcterms:W3CDTF">2019-08-19T05:31:04Z</dcterms:modified>
</cp:coreProperties>
</file>