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8" r:id="rId8"/>
    <p:sldId id="266" r:id="rId9"/>
    <p:sldId id="269" r:id="rId10"/>
    <p:sldId id="267" r:id="rId11"/>
    <p:sldId id="259" r:id="rId12"/>
    <p:sldId id="260" r:id="rId13"/>
    <p:sldId id="261" r:id="rId14"/>
    <p:sldId id="262" r:id="rId15"/>
    <p:sldId id="263" r:id="rId16"/>
    <p:sldId id="264" r:id="rId17"/>
    <p:sldId id="265" r:id="rId1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84E168-729E-44C8-A776-18CAA48BC1CD}" v="10" dt="2020-10-20T19:31:24.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56"/>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uzana" userId="d7a2ac04-571b-46e2-964b-ec09f6d82b35" providerId="ADAL" clId="{2084E168-729E-44C8-A776-18CAA48BC1CD}"/>
    <pc:docChg chg="undo custSel addSld modSld">
      <pc:chgData name="Zuzana" userId="d7a2ac04-571b-46e2-964b-ec09f6d82b35" providerId="ADAL" clId="{2084E168-729E-44C8-A776-18CAA48BC1CD}" dt="2020-10-20T19:31:24.649" v="350"/>
      <pc:docMkLst>
        <pc:docMk/>
      </pc:docMkLst>
      <pc:sldChg chg="addSp delSp mod">
        <pc:chgData name="Zuzana" userId="d7a2ac04-571b-46e2-964b-ec09f6d82b35" providerId="ADAL" clId="{2084E168-729E-44C8-A776-18CAA48BC1CD}" dt="2020-10-20T19:06:59.493" v="84" actId="22"/>
        <pc:sldMkLst>
          <pc:docMk/>
          <pc:sldMk cId="840003110" sldId="258"/>
        </pc:sldMkLst>
        <pc:spChg chg="add del">
          <ac:chgData name="Zuzana" userId="d7a2ac04-571b-46e2-964b-ec09f6d82b35" providerId="ADAL" clId="{2084E168-729E-44C8-A776-18CAA48BC1CD}" dt="2020-10-20T19:06:59.493" v="84" actId="22"/>
          <ac:spMkLst>
            <pc:docMk/>
            <pc:sldMk cId="840003110" sldId="258"/>
            <ac:spMk id="5" creationId="{588DF915-8E20-44EA-B706-1801B4E3600B}"/>
          </ac:spMkLst>
        </pc:spChg>
      </pc:sldChg>
      <pc:sldChg chg="modSp mod">
        <pc:chgData name="Zuzana" userId="d7a2ac04-571b-46e2-964b-ec09f6d82b35" providerId="ADAL" clId="{2084E168-729E-44C8-A776-18CAA48BC1CD}" dt="2020-10-20T19:28:07.759" v="344" actId="27636"/>
        <pc:sldMkLst>
          <pc:docMk/>
          <pc:sldMk cId="3419205674" sldId="260"/>
        </pc:sldMkLst>
        <pc:spChg chg="mod">
          <ac:chgData name="Zuzana" userId="d7a2ac04-571b-46e2-964b-ec09f6d82b35" providerId="ADAL" clId="{2084E168-729E-44C8-A776-18CAA48BC1CD}" dt="2020-10-20T19:28:07.759" v="344" actId="27636"/>
          <ac:spMkLst>
            <pc:docMk/>
            <pc:sldMk cId="3419205674" sldId="260"/>
            <ac:spMk id="3" creationId="{00000000-0000-0000-0000-000000000000}"/>
          </ac:spMkLst>
        </pc:spChg>
      </pc:sldChg>
      <pc:sldChg chg="modAnim">
        <pc:chgData name="Zuzana" userId="d7a2ac04-571b-46e2-964b-ec09f6d82b35" providerId="ADAL" clId="{2084E168-729E-44C8-A776-18CAA48BC1CD}" dt="2020-10-20T19:31:24.649" v="350"/>
        <pc:sldMkLst>
          <pc:docMk/>
          <pc:sldMk cId="1275073814" sldId="262"/>
        </pc:sldMkLst>
      </pc:sldChg>
      <pc:sldChg chg="delSp modSp new mod">
        <pc:chgData name="Zuzana" userId="d7a2ac04-571b-46e2-964b-ec09f6d82b35" providerId="ADAL" clId="{2084E168-729E-44C8-A776-18CAA48BC1CD}" dt="2020-10-20T19:17:51.591" v="126" actId="20577"/>
        <pc:sldMkLst>
          <pc:docMk/>
          <pc:sldMk cId="789925611" sldId="266"/>
        </pc:sldMkLst>
        <pc:spChg chg="del">
          <ac:chgData name="Zuzana" userId="d7a2ac04-571b-46e2-964b-ec09f6d82b35" providerId="ADAL" clId="{2084E168-729E-44C8-A776-18CAA48BC1CD}" dt="2020-10-20T18:56:25.395" v="1" actId="478"/>
          <ac:spMkLst>
            <pc:docMk/>
            <pc:sldMk cId="789925611" sldId="266"/>
            <ac:spMk id="2" creationId="{1656BFCC-599D-45A6-9AC5-39A23EC0B140}"/>
          </ac:spMkLst>
        </pc:spChg>
        <pc:spChg chg="mod">
          <ac:chgData name="Zuzana" userId="d7a2ac04-571b-46e2-964b-ec09f6d82b35" providerId="ADAL" clId="{2084E168-729E-44C8-A776-18CAA48BC1CD}" dt="2020-10-20T19:17:51.591" v="126" actId="20577"/>
          <ac:spMkLst>
            <pc:docMk/>
            <pc:sldMk cId="789925611" sldId="266"/>
            <ac:spMk id="3" creationId="{0AD7EEF5-5DE3-4385-89A2-79134F550FE2}"/>
          </ac:spMkLst>
        </pc:spChg>
      </pc:sldChg>
      <pc:sldChg chg="delSp modSp new mod">
        <pc:chgData name="Zuzana" userId="d7a2ac04-571b-46e2-964b-ec09f6d82b35" providerId="ADAL" clId="{2084E168-729E-44C8-A776-18CAA48BC1CD}" dt="2020-10-20T19:21:27.432" v="223" actId="1076"/>
        <pc:sldMkLst>
          <pc:docMk/>
          <pc:sldMk cId="3878720666" sldId="267"/>
        </pc:sldMkLst>
        <pc:spChg chg="del">
          <ac:chgData name="Zuzana" userId="d7a2ac04-571b-46e2-964b-ec09f6d82b35" providerId="ADAL" clId="{2084E168-729E-44C8-A776-18CAA48BC1CD}" dt="2020-10-20T19:04:36.226" v="70" actId="478"/>
          <ac:spMkLst>
            <pc:docMk/>
            <pc:sldMk cId="3878720666" sldId="267"/>
            <ac:spMk id="2" creationId="{11FDC9AF-22BC-41BE-A298-63B40835E964}"/>
          </ac:spMkLst>
        </pc:spChg>
        <pc:spChg chg="mod">
          <ac:chgData name="Zuzana" userId="d7a2ac04-571b-46e2-964b-ec09f6d82b35" providerId="ADAL" clId="{2084E168-729E-44C8-A776-18CAA48BC1CD}" dt="2020-10-20T19:21:27.432" v="223" actId="1076"/>
          <ac:spMkLst>
            <pc:docMk/>
            <pc:sldMk cId="3878720666" sldId="267"/>
            <ac:spMk id="3" creationId="{70A51241-10ED-47B4-BCDF-32A55AB89133}"/>
          </ac:spMkLst>
        </pc:spChg>
      </pc:sldChg>
      <pc:sldChg chg="modSp new mod">
        <pc:chgData name="Zuzana" userId="d7a2ac04-571b-46e2-964b-ec09f6d82b35" providerId="ADAL" clId="{2084E168-729E-44C8-A776-18CAA48BC1CD}" dt="2020-10-20T19:08:10.032" v="95" actId="20577"/>
        <pc:sldMkLst>
          <pc:docMk/>
          <pc:sldMk cId="1956257792" sldId="268"/>
        </pc:sldMkLst>
        <pc:spChg chg="mod">
          <ac:chgData name="Zuzana" userId="d7a2ac04-571b-46e2-964b-ec09f6d82b35" providerId="ADAL" clId="{2084E168-729E-44C8-A776-18CAA48BC1CD}" dt="2020-10-20T19:07:42.344" v="91" actId="20577"/>
          <ac:spMkLst>
            <pc:docMk/>
            <pc:sldMk cId="1956257792" sldId="268"/>
            <ac:spMk id="2" creationId="{EC8E790A-26C4-4300-A701-C9B05119A285}"/>
          </ac:spMkLst>
        </pc:spChg>
        <pc:spChg chg="mod">
          <ac:chgData name="Zuzana" userId="d7a2ac04-571b-46e2-964b-ec09f6d82b35" providerId="ADAL" clId="{2084E168-729E-44C8-A776-18CAA48BC1CD}" dt="2020-10-20T19:08:10.032" v="95" actId="20577"/>
          <ac:spMkLst>
            <pc:docMk/>
            <pc:sldMk cId="1956257792" sldId="268"/>
            <ac:spMk id="3" creationId="{95E26FA6-A806-440B-B5F6-66270D00C6B4}"/>
          </ac:spMkLst>
        </pc:spChg>
      </pc:sldChg>
      <pc:sldChg chg="addSp delSp modSp new mod">
        <pc:chgData name="Zuzana" userId="d7a2ac04-571b-46e2-964b-ec09f6d82b35" providerId="ADAL" clId="{2084E168-729E-44C8-A776-18CAA48BC1CD}" dt="2020-10-20T19:25:34.808" v="336" actId="14100"/>
        <pc:sldMkLst>
          <pc:docMk/>
          <pc:sldMk cId="1975510419" sldId="269"/>
        </pc:sldMkLst>
        <pc:spChg chg="del mod">
          <ac:chgData name="Zuzana" userId="d7a2ac04-571b-46e2-964b-ec09f6d82b35" providerId="ADAL" clId="{2084E168-729E-44C8-A776-18CAA48BC1CD}" dt="2020-10-20T19:23:02.001" v="225" actId="21"/>
          <ac:spMkLst>
            <pc:docMk/>
            <pc:sldMk cId="1975510419" sldId="269"/>
            <ac:spMk id="2" creationId="{164238B9-C0B3-4CEB-B19C-9EFD19CCDC34}"/>
          </ac:spMkLst>
        </pc:spChg>
        <pc:spChg chg="mod">
          <ac:chgData name="Zuzana" userId="d7a2ac04-571b-46e2-964b-ec09f6d82b35" providerId="ADAL" clId="{2084E168-729E-44C8-A776-18CAA48BC1CD}" dt="2020-10-20T19:25:34.808" v="336" actId="14100"/>
          <ac:spMkLst>
            <pc:docMk/>
            <pc:sldMk cId="1975510419" sldId="269"/>
            <ac:spMk id="3" creationId="{58604742-F051-4547-9C22-F7A3EB8C92B4}"/>
          </ac:spMkLst>
        </pc:spChg>
        <pc:spChg chg="add del mod">
          <ac:chgData name="Zuzana" userId="d7a2ac04-571b-46e2-964b-ec09f6d82b35" providerId="ADAL" clId="{2084E168-729E-44C8-A776-18CAA48BC1CD}" dt="2020-10-20T19:23:05.375" v="226" actId="21"/>
          <ac:spMkLst>
            <pc:docMk/>
            <pc:sldMk cId="1975510419" sldId="269"/>
            <ac:spMk id="5" creationId="{967E517C-818F-4A28-9067-C383ED612B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ECDCECDC-CA82-419C-B66C-70AF779EE76D}" type="datetimeFigureOut">
              <a:rPr lang="fi-FI" smtClean="0"/>
              <a:t>20.10.2020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24186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CDCECDC-CA82-419C-B66C-70AF779EE76D}" type="datetimeFigureOut">
              <a:rPr lang="fi-FI" smtClean="0"/>
              <a:t>20.10.2020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905656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CDCECDC-CA82-419C-B66C-70AF779EE76D}" type="datetimeFigureOut">
              <a:rPr lang="fi-FI" smtClean="0"/>
              <a:t>20.10.2020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247698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ECDCECDC-CA82-419C-B66C-70AF779EE76D}" type="datetimeFigureOut">
              <a:rPr lang="fi-FI" smtClean="0"/>
              <a:t>20.10.2020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4103375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DCECDC-CA82-419C-B66C-70AF779EE76D}" type="datetimeFigureOut">
              <a:rPr lang="fi-FI" smtClean="0"/>
              <a:t>20.10.2020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187932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ECDCECDC-CA82-419C-B66C-70AF779EE76D}" type="datetimeFigureOut">
              <a:rPr lang="fi-FI" smtClean="0"/>
              <a:t>20.10.2020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145991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ECDCECDC-CA82-419C-B66C-70AF779EE76D}" type="datetimeFigureOut">
              <a:rPr lang="fi-FI" smtClean="0"/>
              <a:t>20.10.2020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1715077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ECDCECDC-CA82-419C-B66C-70AF779EE76D}" type="datetimeFigureOut">
              <a:rPr lang="fi-FI" smtClean="0"/>
              <a:t>20.10.2020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215752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CECDC-CA82-419C-B66C-70AF779EE76D}" type="datetimeFigureOut">
              <a:rPr lang="fi-FI" smtClean="0"/>
              <a:t>20.10.2020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236674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DCECDC-CA82-419C-B66C-70AF779EE76D}" type="datetimeFigureOut">
              <a:rPr lang="fi-FI" smtClean="0"/>
              <a:t>20.10.2020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293244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DCECDC-CA82-419C-B66C-70AF779EE76D}" type="datetimeFigureOut">
              <a:rPr lang="fi-FI" smtClean="0"/>
              <a:t>20.10.2020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7DB302E-1949-41E2-B3DA-061E657BEAEF}" type="slidenum">
              <a:rPr lang="fi-FI" smtClean="0"/>
              <a:t>‹#›</a:t>
            </a:fld>
            <a:endParaRPr lang="fi-FI"/>
          </a:p>
        </p:txBody>
      </p:sp>
    </p:spTree>
    <p:extLst>
      <p:ext uri="{BB962C8B-B14F-4D97-AF65-F5344CB8AC3E}">
        <p14:creationId xmlns:p14="http://schemas.microsoft.com/office/powerpoint/2010/main" val="67009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CECDC-CA82-419C-B66C-70AF779EE76D}" type="datetimeFigureOut">
              <a:rPr lang="fi-FI" smtClean="0"/>
              <a:t>20.10.2020</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B302E-1949-41E2-B3DA-061E657BEAEF}" type="slidenum">
              <a:rPr lang="fi-FI" smtClean="0"/>
              <a:t>‹#›</a:t>
            </a:fld>
            <a:endParaRPr lang="fi-FI"/>
          </a:p>
        </p:txBody>
      </p:sp>
    </p:spTree>
    <p:extLst>
      <p:ext uri="{BB962C8B-B14F-4D97-AF65-F5344CB8AC3E}">
        <p14:creationId xmlns:p14="http://schemas.microsoft.com/office/powerpoint/2010/main" val="4022516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b="1" dirty="0"/>
              <a:t>Terve 1: Terveyden perusteet</a:t>
            </a:r>
          </a:p>
        </p:txBody>
      </p:sp>
      <p:sp>
        <p:nvSpPr>
          <p:cNvPr id="3" name="Subtitle 2"/>
          <p:cNvSpPr>
            <a:spLocks noGrp="1"/>
          </p:cNvSpPr>
          <p:nvPr>
            <p:ph type="subTitle" idx="1"/>
          </p:nvPr>
        </p:nvSpPr>
        <p:spPr/>
        <p:txBody>
          <a:bodyPr/>
          <a:lstStyle/>
          <a:p>
            <a:r>
              <a:rPr lang="fi-FI" b="1" dirty="0"/>
              <a:t>Luku 1: Terveys</a:t>
            </a:r>
          </a:p>
        </p:txBody>
      </p:sp>
    </p:spTree>
    <p:extLst>
      <p:ext uri="{BB962C8B-B14F-4D97-AF65-F5344CB8AC3E}">
        <p14:creationId xmlns:p14="http://schemas.microsoft.com/office/powerpoint/2010/main" val="1275972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Terveyden tasot (3/4)</a:t>
            </a:r>
          </a:p>
        </p:txBody>
      </p:sp>
      <p:sp>
        <p:nvSpPr>
          <p:cNvPr id="3" name="Content Placeholder 2"/>
          <p:cNvSpPr>
            <a:spLocks noGrp="1"/>
          </p:cNvSpPr>
          <p:nvPr>
            <p:ph idx="1"/>
          </p:nvPr>
        </p:nvSpPr>
        <p:spPr/>
        <p:txBody>
          <a:bodyPr>
            <a:normAutofit lnSpcReduction="10000"/>
          </a:bodyPr>
          <a:lstStyle/>
          <a:p>
            <a:pPr marL="0" indent="0">
              <a:buNone/>
            </a:pPr>
            <a:r>
              <a:rPr lang="fi-FI" b="1" dirty="0"/>
              <a:t>Yhteiskunta:</a:t>
            </a:r>
          </a:p>
          <a:p>
            <a:pPr marL="0" indent="0">
              <a:buNone/>
            </a:pPr>
            <a:endParaRPr lang="fi-FI" b="1" dirty="0"/>
          </a:p>
          <a:p>
            <a:r>
              <a:rPr lang="fi-FI" dirty="0"/>
              <a:t>Kyky tukea kansalaisten terveyttä vaihtelee</a:t>
            </a:r>
          </a:p>
          <a:p>
            <a:pPr lvl="1"/>
            <a:r>
              <a:rPr lang="fi-FI" dirty="0"/>
              <a:t>Kehittyvät maat</a:t>
            </a:r>
          </a:p>
          <a:p>
            <a:pPr lvl="2"/>
            <a:r>
              <a:rPr lang="fi-FI" dirty="0"/>
              <a:t>Vähiten kehittyneet</a:t>
            </a:r>
          </a:p>
          <a:p>
            <a:pPr lvl="2"/>
            <a:r>
              <a:rPr lang="fi-FI" dirty="0"/>
              <a:t>Hiljattain teollistuneet</a:t>
            </a:r>
          </a:p>
          <a:p>
            <a:pPr lvl="1"/>
            <a:r>
              <a:rPr lang="fi-FI" dirty="0"/>
              <a:t>Teollisuusmaat</a:t>
            </a:r>
          </a:p>
          <a:p>
            <a:pPr marL="457200" lvl="1" indent="0">
              <a:buNone/>
            </a:pPr>
            <a:endParaRPr lang="fi-FI" dirty="0"/>
          </a:p>
          <a:p>
            <a:r>
              <a:rPr lang="fi-FI" dirty="0"/>
              <a:t>Elintason nousu vs. elämänlaatu</a:t>
            </a:r>
          </a:p>
        </p:txBody>
      </p:sp>
    </p:spTree>
    <p:extLst>
      <p:ext uri="{BB962C8B-B14F-4D97-AF65-F5344CB8AC3E}">
        <p14:creationId xmlns:p14="http://schemas.microsoft.com/office/powerpoint/2010/main" val="3732887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Terveyden tasot (4/4)</a:t>
            </a:r>
          </a:p>
        </p:txBody>
      </p:sp>
      <p:sp>
        <p:nvSpPr>
          <p:cNvPr id="3" name="Content Placeholder 2"/>
          <p:cNvSpPr>
            <a:spLocks noGrp="1"/>
          </p:cNvSpPr>
          <p:nvPr>
            <p:ph idx="1"/>
          </p:nvPr>
        </p:nvSpPr>
        <p:spPr/>
        <p:txBody>
          <a:bodyPr>
            <a:normAutofit fontScale="85000" lnSpcReduction="10000"/>
          </a:bodyPr>
          <a:lstStyle/>
          <a:p>
            <a:pPr marL="0" indent="0">
              <a:buNone/>
            </a:pPr>
            <a:r>
              <a:rPr lang="fi-FI" b="1" dirty="0"/>
              <a:t>Globalisaatio:</a:t>
            </a:r>
          </a:p>
          <a:p>
            <a:endParaRPr lang="fi-FI" dirty="0"/>
          </a:p>
          <a:p>
            <a:r>
              <a:rPr lang="fi-FI" dirty="0"/>
              <a:t>Ihmisten maailmanlaajuinen verkottuminen luo sekä haasteita että mahdollisuuksia terveydelle</a:t>
            </a:r>
          </a:p>
          <a:p>
            <a:pPr lvl="1"/>
            <a:r>
              <a:rPr lang="fi-FI" u="sng" dirty="0"/>
              <a:t>haasteita</a:t>
            </a:r>
            <a:r>
              <a:rPr lang="fi-FI" dirty="0"/>
              <a:t>: taloustilanteiden heilahtelut, sotien ja konfliktien aiheuttamat pakolaisvirrat, luonnonvarojen riittävyys, maailmanlaajuinen huumekauppa, tarttuvien tautien leviäminen, ilmastonmuutos ym.</a:t>
            </a:r>
          </a:p>
          <a:p>
            <a:pPr lvl="1"/>
            <a:r>
              <a:rPr lang="fi-FI" u="sng" dirty="0"/>
              <a:t>mahdollisuuksia</a:t>
            </a:r>
            <a:r>
              <a:rPr lang="fi-FI" dirty="0"/>
              <a:t>: esim. tietoa saatavilla enemmän ja nopeammin kuin aikaisemmin, monikulttuurisuuden lisääntyminen voi parhaimmillaan lisätä suvaitsevaisuutta ja luovuutta sekä oikeudenmukaisuutta</a:t>
            </a:r>
          </a:p>
        </p:txBody>
      </p:sp>
    </p:spTree>
    <p:extLst>
      <p:ext uri="{BB962C8B-B14F-4D97-AF65-F5344CB8AC3E}">
        <p14:creationId xmlns:p14="http://schemas.microsoft.com/office/powerpoint/2010/main" val="127507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t>Terveyden edistäminen Suomessa (1/3)</a:t>
            </a:r>
          </a:p>
        </p:txBody>
      </p:sp>
      <p:sp>
        <p:nvSpPr>
          <p:cNvPr id="3" name="Content Placeholder 2"/>
          <p:cNvSpPr>
            <a:spLocks noGrp="1"/>
          </p:cNvSpPr>
          <p:nvPr>
            <p:ph idx="1"/>
          </p:nvPr>
        </p:nvSpPr>
        <p:spPr/>
        <p:txBody>
          <a:bodyPr>
            <a:noAutofit/>
          </a:bodyPr>
          <a:lstStyle/>
          <a:p>
            <a:pPr marL="0" indent="0">
              <a:buNone/>
            </a:pPr>
            <a:endParaRPr lang="fi-FI" sz="2000" b="1" dirty="0"/>
          </a:p>
          <a:p>
            <a:pPr marL="0" indent="0">
              <a:buNone/>
            </a:pPr>
            <a:r>
              <a:rPr lang="fi-FI" sz="2200" b="1" dirty="0"/>
              <a:t>Suomen terveyspolitiikka</a:t>
            </a:r>
          </a:p>
          <a:p>
            <a:r>
              <a:rPr lang="fi-FI" sz="2000" dirty="0"/>
              <a:t>päätavoitteena on kansalaisten mahdollisimman hyvä ja tasaisesti jakautunut terveys</a:t>
            </a:r>
          </a:p>
          <a:p>
            <a:r>
              <a:rPr lang="fi-FI" sz="2000" dirty="0"/>
              <a:t>lait ja terveyspoliittiset ohjelmat (esim. tupakkalaki ja tupakoinnin vähentämiseen tähtäävä strategia) </a:t>
            </a:r>
          </a:p>
          <a:p>
            <a:r>
              <a:rPr lang="fi-FI" sz="2000" dirty="0"/>
              <a:t>terveysnäkökulmat liittyvät jollakin tavoin lähes kaikkeen yhteiskunnalliseen päätöksentekoon</a:t>
            </a:r>
          </a:p>
          <a:p>
            <a:r>
              <a:rPr lang="fi-FI" sz="2000" dirty="0"/>
              <a:t>rahoituksen suuntaaminen terveyden kannalta tärkeisiin rakenteisiin</a:t>
            </a:r>
          </a:p>
          <a:p>
            <a:r>
              <a:rPr lang="fi-FI" sz="2000" dirty="0"/>
              <a:t>kansainväliseen terveyspolitiikka (yhteistyö esim. YK:n ja WHO:n kanssa)</a:t>
            </a:r>
          </a:p>
          <a:p>
            <a:r>
              <a:rPr lang="fi-FI" sz="2000" dirty="0"/>
              <a:t>yksityiset ja vapaaehtoiset järjestöt, kansanterveysjärjestöt (esim. MLL, Suomen Mielenterveysseura)</a:t>
            </a:r>
          </a:p>
        </p:txBody>
      </p:sp>
    </p:spTree>
    <p:extLst>
      <p:ext uri="{BB962C8B-B14F-4D97-AF65-F5344CB8AC3E}">
        <p14:creationId xmlns:p14="http://schemas.microsoft.com/office/powerpoint/2010/main" val="402086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t>Terveyden edistäminen Suomessa (2/3)</a:t>
            </a:r>
            <a:endParaRPr lang="fi-FI" dirty="0"/>
          </a:p>
        </p:txBody>
      </p:sp>
      <p:sp>
        <p:nvSpPr>
          <p:cNvPr id="3" name="Content Placeholder 2"/>
          <p:cNvSpPr>
            <a:spLocks noGrp="1"/>
          </p:cNvSpPr>
          <p:nvPr>
            <p:ph idx="1"/>
          </p:nvPr>
        </p:nvSpPr>
        <p:spPr/>
        <p:txBody>
          <a:bodyPr/>
          <a:lstStyle/>
          <a:p>
            <a:endParaRPr lang="fi-FI" dirty="0"/>
          </a:p>
          <a:p>
            <a:r>
              <a:rPr lang="fi-FI" dirty="0"/>
              <a:t>Terveyden edistäminen eli </a:t>
            </a:r>
            <a:r>
              <a:rPr lang="fi-FI" b="1" dirty="0"/>
              <a:t>promootio</a:t>
            </a:r>
          </a:p>
          <a:p>
            <a:r>
              <a:rPr lang="fi-FI" dirty="0"/>
              <a:t>Sairauksien, vammojen ja terveyteen liittyvien ongelmien ehkäisy eli </a:t>
            </a:r>
            <a:r>
              <a:rPr lang="fi-FI" b="1" dirty="0"/>
              <a:t>preventio</a:t>
            </a:r>
            <a:r>
              <a:rPr lang="fi-FI" dirty="0"/>
              <a:t> (kuuluu osaksi promootiota)</a:t>
            </a:r>
          </a:p>
          <a:p>
            <a:pPr lvl="1"/>
            <a:r>
              <a:rPr lang="fi-FI" dirty="0"/>
              <a:t>primaaripreventio</a:t>
            </a:r>
          </a:p>
          <a:p>
            <a:pPr lvl="1"/>
            <a:r>
              <a:rPr lang="fi-FI" dirty="0"/>
              <a:t>sekundaaripreventio</a:t>
            </a:r>
          </a:p>
          <a:p>
            <a:pPr lvl="1"/>
            <a:r>
              <a:rPr lang="fi-FI" dirty="0"/>
              <a:t>tertiääripreventio</a:t>
            </a:r>
          </a:p>
        </p:txBody>
      </p:sp>
    </p:spTree>
    <p:extLst>
      <p:ext uri="{BB962C8B-B14F-4D97-AF65-F5344CB8AC3E}">
        <p14:creationId xmlns:p14="http://schemas.microsoft.com/office/powerpoint/2010/main" val="2059178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t>Terveyden edistäminen Suomessa (3/3)</a:t>
            </a:r>
            <a:endParaRPr lang="fi-FI" dirty="0"/>
          </a:p>
        </p:txBody>
      </p:sp>
      <p:sp>
        <p:nvSpPr>
          <p:cNvPr id="3" name="Content Placeholder 2"/>
          <p:cNvSpPr>
            <a:spLocks noGrp="1"/>
          </p:cNvSpPr>
          <p:nvPr>
            <p:ph idx="1"/>
          </p:nvPr>
        </p:nvSpPr>
        <p:spPr/>
        <p:txBody>
          <a:bodyPr/>
          <a:lstStyle/>
          <a:p>
            <a:pPr marL="0" indent="0">
              <a:buNone/>
            </a:pPr>
            <a:endParaRPr lang="fi-FI" sz="2800" dirty="0"/>
          </a:p>
          <a:p>
            <a:pPr marL="0" indent="0">
              <a:buNone/>
            </a:pPr>
            <a:r>
              <a:rPr lang="fi-FI" sz="2800" b="1" dirty="0"/>
              <a:t>WHO:n terveyden edistämisen malli </a:t>
            </a:r>
            <a:r>
              <a:rPr lang="fi-FI" sz="2800" dirty="0"/>
              <a:t>(Ottawa 1986)</a:t>
            </a:r>
          </a:p>
          <a:p>
            <a:pPr marL="514350" indent="-514350">
              <a:buFont typeface="+mj-lt"/>
              <a:buAutoNum type="arabicPeriod"/>
            </a:pPr>
            <a:r>
              <a:rPr lang="fi-FI" sz="2800" dirty="0"/>
              <a:t>Terveysnäkökulmien huomioiminen kaikessa päätöksenteossa</a:t>
            </a:r>
          </a:p>
          <a:p>
            <a:pPr marL="514350" indent="-514350">
              <a:buFont typeface="+mj-lt"/>
              <a:buAutoNum type="arabicPeriod"/>
            </a:pPr>
            <a:r>
              <a:rPr lang="fi-FI" sz="2800" dirty="0"/>
              <a:t>Terveyttä edistävien ympäristöjen luominen</a:t>
            </a:r>
          </a:p>
          <a:p>
            <a:pPr marL="514350" indent="-514350">
              <a:buFont typeface="+mj-lt"/>
              <a:buAutoNum type="arabicPeriod"/>
            </a:pPr>
            <a:r>
              <a:rPr lang="fi-FI" sz="2800" dirty="0"/>
              <a:t>Terveyspalvelujen kehittäminen</a:t>
            </a:r>
          </a:p>
          <a:p>
            <a:pPr marL="514350" indent="-514350">
              <a:buFont typeface="+mj-lt"/>
              <a:buAutoNum type="arabicPeriod"/>
            </a:pPr>
            <a:r>
              <a:rPr lang="fi-FI" sz="2800" dirty="0"/>
              <a:t>Yhteisöllisen toiminnan vahvistaminen</a:t>
            </a:r>
          </a:p>
          <a:p>
            <a:pPr marL="514350" indent="-514350">
              <a:buFont typeface="+mj-lt"/>
              <a:buAutoNum type="arabicPeriod"/>
            </a:pPr>
            <a:r>
              <a:rPr lang="fi-FI" sz="2800" dirty="0"/>
              <a:t>Terveysosaamisen kehittäminen</a:t>
            </a:r>
          </a:p>
          <a:p>
            <a:pPr marL="514350" indent="-514350">
              <a:buFont typeface="+mj-lt"/>
              <a:buAutoNum type="arabicPeriod"/>
            </a:pPr>
            <a:endParaRPr lang="fi-FI" dirty="0"/>
          </a:p>
        </p:txBody>
      </p:sp>
    </p:spTree>
    <p:extLst>
      <p:ext uri="{BB962C8B-B14F-4D97-AF65-F5344CB8AC3E}">
        <p14:creationId xmlns:p14="http://schemas.microsoft.com/office/powerpoint/2010/main" val="26022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Terveyden määrittelyä (1/2)</a:t>
            </a:r>
          </a:p>
        </p:txBody>
      </p:sp>
      <p:sp>
        <p:nvSpPr>
          <p:cNvPr id="4" name="Content Placeholder 3"/>
          <p:cNvSpPr>
            <a:spLocks noGrp="1"/>
          </p:cNvSpPr>
          <p:nvPr>
            <p:ph idx="1"/>
          </p:nvPr>
        </p:nvSpPr>
        <p:spPr>
          <a:xfrm>
            <a:off x="467544" y="1556792"/>
            <a:ext cx="8229600" cy="4525963"/>
          </a:xfrm>
        </p:spPr>
        <p:txBody>
          <a:bodyPr>
            <a:normAutofit fontScale="92500" lnSpcReduction="20000"/>
          </a:bodyPr>
          <a:lstStyle/>
          <a:p>
            <a:pPr marL="0" indent="0">
              <a:buNone/>
            </a:pPr>
            <a:r>
              <a:rPr lang="fi-FI" dirty="0"/>
              <a:t>”</a:t>
            </a:r>
            <a:r>
              <a:rPr lang="fi-FI" i="1" dirty="0"/>
              <a:t>Terveys on täydellisen fyysisen, psyykkisen, henkisen ja sosiaalisen hyvinvoinnin dynaaminen tila eikä vain sairauden tai heikkouden puuttumista” </a:t>
            </a:r>
            <a:r>
              <a:rPr lang="fi-FI" dirty="0"/>
              <a:t>(WHO 2000). </a:t>
            </a:r>
          </a:p>
          <a:p>
            <a:pPr marL="0" indent="0">
              <a:buNone/>
            </a:pPr>
            <a:endParaRPr lang="fi-FI" dirty="0"/>
          </a:p>
          <a:p>
            <a:pPr marL="0" indent="0">
              <a:buNone/>
            </a:pPr>
            <a:r>
              <a:rPr lang="fi-FI" b="1" dirty="0"/>
              <a:t>Terveyden osa-alueet:</a:t>
            </a:r>
          </a:p>
          <a:p>
            <a:r>
              <a:rPr lang="fi-FI" dirty="0"/>
              <a:t>fyysinen terveys</a:t>
            </a:r>
          </a:p>
          <a:p>
            <a:r>
              <a:rPr lang="fi-FI" dirty="0"/>
              <a:t>psyykkinen terveys</a:t>
            </a:r>
          </a:p>
          <a:p>
            <a:r>
              <a:rPr lang="fi-FI" dirty="0"/>
              <a:t>henkinen terveys</a:t>
            </a:r>
          </a:p>
          <a:p>
            <a:r>
              <a:rPr lang="fi-FI" dirty="0"/>
              <a:t>sosiaalinen terveys</a:t>
            </a:r>
          </a:p>
        </p:txBody>
      </p:sp>
    </p:spTree>
    <p:extLst>
      <p:ext uri="{BB962C8B-B14F-4D97-AF65-F5344CB8AC3E}">
        <p14:creationId xmlns:p14="http://schemas.microsoft.com/office/powerpoint/2010/main" val="66378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Terveyden määrittelyä (2/2)</a:t>
            </a:r>
          </a:p>
        </p:txBody>
      </p:sp>
      <p:sp>
        <p:nvSpPr>
          <p:cNvPr id="3" name="Content Placeholder 2"/>
          <p:cNvSpPr>
            <a:spLocks noGrp="1"/>
          </p:cNvSpPr>
          <p:nvPr>
            <p:ph idx="1"/>
          </p:nvPr>
        </p:nvSpPr>
        <p:spPr/>
        <p:txBody>
          <a:bodyPr/>
          <a:lstStyle/>
          <a:p>
            <a:endParaRPr lang="fi-FI" dirty="0"/>
          </a:p>
          <a:p>
            <a:r>
              <a:rPr lang="fi-FI" dirty="0"/>
              <a:t>Sairaus – terveys</a:t>
            </a:r>
          </a:p>
          <a:p>
            <a:r>
              <a:rPr lang="fi-FI" dirty="0"/>
              <a:t>Terveys – toimintakyky </a:t>
            </a:r>
          </a:p>
          <a:p>
            <a:r>
              <a:rPr lang="fi-FI" dirty="0"/>
              <a:t>Subjektiivinen terveys – objektiivinen terveys</a:t>
            </a:r>
          </a:p>
          <a:p>
            <a:r>
              <a:rPr lang="fi-FI" dirty="0"/>
              <a:t>Terveys pääomana ja voimavarana</a:t>
            </a:r>
          </a:p>
          <a:p>
            <a:endParaRPr lang="fi-FI" dirty="0"/>
          </a:p>
        </p:txBody>
      </p:sp>
    </p:spTree>
    <p:extLst>
      <p:ext uri="{BB962C8B-B14F-4D97-AF65-F5344CB8AC3E}">
        <p14:creationId xmlns:p14="http://schemas.microsoft.com/office/powerpoint/2010/main" val="840003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8E790A-26C4-4300-A701-C9B05119A285}"/>
              </a:ext>
            </a:extLst>
          </p:cNvPr>
          <p:cNvSpPr>
            <a:spLocks noGrp="1"/>
          </p:cNvSpPr>
          <p:nvPr>
            <p:ph type="title"/>
          </p:nvPr>
        </p:nvSpPr>
        <p:spPr/>
        <p:txBody>
          <a:bodyPr/>
          <a:lstStyle/>
          <a:p>
            <a:r>
              <a:rPr lang="fi-FI" b="0" i="0" dirty="0">
                <a:solidFill>
                  <a:srgbClr val="1A1D28"/>
                </a:solidFill>
                <a:effectLst/>
                <a:latin typeface="hurme_no2-webfont"/>
              </a:rPr>
              <a:t>Terveys - sairaus</a:t>
            </a:r>
            <a:endParaRPr lang="fi-FI" dirty="0"/>
          </a:p>
        </p:txBody>
      </p:sp>
      <p:sp>
        <p:nvSpPr>
          <p:cNvPr id="3" name="Sisällön paikkamerkki 2">
            <a:extLst>
              <a:ext uri="{FF2B5EF4-FFF2-40B4-BE49-F238E27FC236}">
                <a16:creationId xmlns:a16="http://schemas.microsoft.com/office/drawing/2014/main" id="{95E26FA6-A806-440B-B5F6-66270D00C6B4}"/>
              </a:ext>
            </a:extLst>
          </p:cNvPr>
          <p:cNvSpPr>
            <a:spLocks noGrp="1"/>
          </p:cNvSpPr>
          <p:nvPr>
            <p:ph idx="1"/>
          </p:nvPr>
        </p:nvSpPr>
        <p:spPr/>
        <p:txBody>
          <a:bodyPr>
            <a:normAutofit fontScale="92500" lnSpcReduction="10000"/>
          </a:bodyPr>
          <a:lstStyle/>
          <a:p>
            <a:r>
              <a:rPr lang="fi-FI" b="0" i="0" dirty="0">
                <a:solidFill>
                  <a:srgbClr val="1A1D28"/>
                </a:solidFill>
                <a:effectLst/>
                <a:latin typeface="hurme_no2-webfont"/>
              </a:rPr>
              <a:t>Terveys ja sairaus ovat molemmat osa normaalia elämää ja ne limittyvät monella eri tavalla ihmisten kokemuksissa. </a:t>
            </a:r>
          </a:p>
          <a:p>
            <a:r>
              <a:rPr lang="fi-FI" b="0" i="0" dirty="0">
                <a:solidFill>
                  <a:srgbClr val="1A1D28"/>
                </a:solidFill>
                <a:effectLst/>
                <a:latin typeface="hurme_no2-webfont"/>
              </a:rPr>
              <a:t>Yhdelle sairaus merkitsee menetystä tai uhkaa, toiselle se voi tarkoittaa arvojen uudelleen arviointia, henkistä kasvua ja ymmärrystä sekä toisiaan että itseään kohtaan. </a:t>
            </a:r>
          </a:p>
          <a:p>
            <a:r>
              <a:rPr lang="fi-FI" b="0" i="0" dirty="0">
                <a:solidFill>
                  <a:srgbClr val="1A1D28"/>
                </a:solidFill>
                <a:effectLst/>
                <a:latin typeface="hurme_no2-webfont"/>
              </a:rPr>
              <a:t>Niinpä terveys ja sairaus eivät ole toistensa vastakohtia, ja pitkäaikaisesta sairaudesta huolimatta voi elää hyvää elämää</a:t>
            </a:r>
            <a:endParaRPr lang="fi-FI" dirty="0"/>
          </a:p>
        </p:txBody>
      </p:sp>
    </p:spTree>
    <p:extLst>
      <p:ext uri="{BB962C8B-B14F-4D97-AF65-F5344CB8AC3E}">
        <p14:creationId xmlns:p14="http://schemas.microsoft.com/office/powerpoint/2010/main" val="1956257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0AD7EEF5-5DE3-4385-89A2-79134F550FE2}"/>
              </a:ext>
            </a:extLst>
          </p:cNvPr>
          <p:cNvSpPr>
            <a:spLocks noGrp="1"/>
          </p:cNvSpPr>
          <p:nvPr>
            <p:ph idx="1"/>
          </p:nvPr>
        </p:nvSpPr>
        <p:spPr>
          <a:xfrm>
            <a:off x="323528" y="692696"/>
            <a:ext cx="8363272" cy="5505475"/>
          </a:xfrm>
        </p:spPr>
        <p:txBody>
          <a:bodyPr/>
          <a:lstStyle/>
          <a:p>
            <a:r>
              <a:rPr lang="fi-FI" sz="2400" dirty="0"/>
              <a:t>Sairaus</a:t>
            </a:r>
            <a:r>
              <a:rPr lang="fi-FI" sz="2800" dirty="0"/>
              <a:t> </a:t>
            </a:r>
            <a:r>
              <a:rPr lang="fi-FI" sz="1800" dirty="0"/>
              <a:t>- </a:t>
            </a:r>
            <a:r>
              <a:rPr lang="fi-FI" sz="1800" b="0" i="0" dirty="0">
                <a:solidFill>
                  <a:srgbClr val="202122"/>
                </a:solidFill>
                <a:effectLst/>
                <a:latin typeface="Arial" panose="020B0604020202020204" pitchFamily="34" charset="0"/>
              </a:rPr>
              <a:t>on psyykkisen tai fyysisen rakenteen tai toiminnan poikkeavuus, joka aiheuttaa yksilölle tai hänen ympäristölleen tilapäistä tai pysyvää haittaa tai toiminnanvajavuutta.</a:t>
            </a:r>
          </a:p>
          <a:p>
            <a:endParaRPr lang="fi-FI" sz="1800" b="0" i="0" dirty="0">
              <a:solidFill>
                <a:srgbClr val="202122"/>
              </a:solidFill>
              <a:effectLst/>
              <a:latin typeface="Arial" panose="020B0604020202020204" pitchFamily="34" charset="0"/>
            </a:endParaRPr>
          </a:p>
          <a:p>
            <a:r>
              <a:rPr lang="fi-FI" sz="2400" dirty="0"/>
              <a:t>Terveys - </a:t>
            </a:r>
            <a:r>
              <a:rPr lang="fi-FI" sz="1800" dirty="0">
                <a:solidFill>
                  <a:srgbClr val="000000"/>
                </a:solidFill>
                <a:latin typeface="Open sans"/>
              </a:rPr>
              <a:t>maailman terveysjärjestön WHO:n määritelmän mukaan terveys on täydellisen fyysisen, psyykkisen ja sosiaalisen hyvinvoinnin tila. WHO:n määritelmää on arvosteltu voimakkaastikin siksi, että tällaista tilaa ei kenenkään ole mahdollista saavuttaa. </a:t>
            </a:r>
          </a:p>
          <a:p>
            <a:endParaRPr lang="fi-FI" sz="1800" dirty="0">
              <a:solidFill>
                <a:srgbClr val="000000"/>
              </a:solidFill>
              <a:latin typeface="Open sans"/>
            </a:endParaRPr>
          </a:p>
          <a:p>
            <a:r>
              <a:rPr lang="fi-FI" sz="1800" dirty="0">
                <a:solidFill>
                  <a:srgbClr val="000000"/>
                </a:solidFill>
                <a:latin typeface="Open sans"/>
              </a:rPr>
              <a:t> Määritelmää on myöhemmin kehitetty korostamalla terveyden dynaamisuutta ja ”spirituaalisuutta”. Terveys on koko ajan muuttuva tila, johon vaikuttavat sairaudet ja fyysinen ja sosiaalinen elinympäristö, mutta ennen kaikkea ihmisen omat kokemukset ja hänen arvonsa ja asenteensa.</a:t>
            </a:r>
          </a:p>
          <a:p>
            <a:endParaRPr lang="fi-FI" sz="1800" b="0" i="0" dirty="0">
              <a:solidFill>
                <a:srgbClr val="202122"/>
              </a:solidFill>
              <a:effectLst/>
              <a:latin typeface="Arial" panose="020B0604020202020204" pitchFamily="34" charset="0"/>
            </a:endParaRPr>
          </a:p>
          <a:p>
            <a:pPr marL="0" indent="0">
              <a:buNone/>
            </a:pPr>
            <a:endParaRPr lang="fi-FI" sz="2000" dirty="0"/>
          </a:p>
          <a:p>
            <a:endParaRPr lang="fi-FI" sz="2000" dirty="0"/>
          </a:p>
          <a:p>
            <a:endParaRPr lang="fi-FI" sz="2800" dirty="0"/>
          </a:p>
          <a:p>
            <a:endParaRPr lang="fi-FI" sz="2800" dirty="0"/>
          </a:p>
          <a:p>
            <a:endParaRPr lang="fi-FI" sz="2800" dirty="0"/>
          </a:p>
          <a:p>
            <a:endParaRPr lang="fi-FI" dirty="0"/>
          </a:p>
        </p:txBody>
      </p:sp>
    </p:spTree>
    <p:extLst>
      <p:ext uri="{BB962C8B-B14F-4D97-AF65-F5344CB8AC3E}">
        <p14:creationId xmlns:p14="http://schemas.microsoft.com/office/powerpoint/2010/main" val="78992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8604742-F051-4547-9C22-F7A3EB8C92B4}"/>
              </a:ext>
            </a:extLst>
          </p:cNvPr>
          <p:cNvSpPr>
            <a:spLocks noGrp="1"/>
          </p:cNvSpPr>
          <p:nvPr>
            <p:ph idx="1"/>
          </p:nvPr>
        </p:nvSpPr>
        <p:spPr>
          <a:xfrm>
            <a:off x="611560" y="404664"/>
            <a:ext cx="8229600" cy="5328592"/>
          </a:xfrm>
        </p:spPr>
        <p:txBody>
          <a:bodyPr>
            <a:normAutofit/>
          </a:bodyPr>
          <a:lstStyle/>
          <a:p>
            <a:r>
              <a:rPr lang="fi-FI" sz="2400" dirty="0">
                <a:solidFill>
                  <a:srgbClr val="202122"/>
                </a:solidFill>
              </a:rPr>
              <a:t>Toimintakyky </a:t>
            </a:r>
          </a:p>
          <a:p>
            <a:pPr marL="0" indent="0">
              <a:buNone/>
            </a:pPr>
            <a:r>
              <a:rPr lang="fi-FI" sz="1800" b="0" i="0" dirty="0">
                <a:solidFill>
                  <a:srgbClr val="3E3E3E"/>
                </a:solidFill>
                <a:effectLst/>
                <a:latin typeface="Helvetica Neue"/>
              </a:rPr>
              <a:t>      - tarkoittaa ihmisen fyysisiä, psyykkisiä ja sosiaalisia edellytyksiä selviytyä </a:t>
            </a:r>
          </a:p>
          <a:p>
            <a:pPr marL="0" indent="0">
              <a:buNone/>
            </a:pPr>
            <a:r>
              <a:rPr lang="fi-FI" sz="1800" b="0" i="0" dirty="0">
                <a:solidFill>
                  <a:srgbClr val="3E3E3E"/>
                </a:solidFill>
                <a:effectLst/>
                <a:latin typeface="Helvetica Neue"/>
              </a:rPr>
              <a:t>      hänelle itselle merkityksellisistä ja välttämättömistä jokapäiväisen elämän    </a:t>
            </a:r>
          </a:p>
          <a:p>
            <a:pPr marL="0" indent="0">
              <a:buNone/>
            </a:pPr>
            <a:r>
              <a:rPr lang="fi-FI" sz="1800" dirty="0">
                <a:solidFill>
                  <a:srgbClr val="3E3E3E"/>
                </a:solidFill>
                <a:latin typeface="Helvetica Neue"/>
              </a:rPr>
              <a:t>      </a:t>
            </a:r>
            <a:r>
              <a:rPr lang="fi-FI" sz="1800" b="0" i="0" dirty="0">
                <a:solidFill>
                  <a:srgbClr val="3E3E3E"/>
                </a:solidFill>
                <a:effectLst/>
                <a:latin typeface="Helvetica Neue"/>
              </a:rPr>
              <a:t>toiminnoista – työstä, opiskelusta, vapaa-ajasta ja harrastuksista, itsestä ja    </a:t>
            </a:r>
          </a:p>
          <a:p>
            <a:pPr marL="0" indent="0">
              <a:buNone/>
            </a:pPr>
            <a:r>
              <a:rPr lang="fi-FI" sz="1800" dirty="0">
                <a:solidFill>
                  <a:srgbClr val="3E3E3E"/>
                </a:solidFill>
                <a:latin typeface="Helvetica Neue"/>
              </a:rPr>
              <a:t>      </a:t>
            </a:r>
            <a:r>
              <a:rPr lang="fi-FI" sz="1800" b="0" i="0" dirty="0">
                <a:solidFill>
                  <a:srgbClr val="3E3E3E"/>
                </a:solidFill>
                <a:effectLst/>
                <a:latin typeface="Helvetica Neue"/>
              </a:rPr>
              <a:t>toisista huolehtimista – siinä ympäristössä, jossa hän elää.</a:t>
            </a:r>
          </a:p>
          <a:p>
            <a:pPr marL="0" indent="0">
              <a:buNone/>
            </a:pPr>
            <a:endParaRPr lang="fi-FI" sz="1800" dirty="0"/>
          </a:p>
          <a:p>
            <a:r>
              <a:rPr lang="fi-FI" sz="2400" b="0" i="0" u="none" strike="noStrike" dirty="0">
                <a:effectLst/>
              </a:rPr>
              <a:t>Mistä toimintakyvyn heikkeneminen voi johtua ja miten sitä voidaan vahvistaa?</a:t>
            </a:r>
          </a:p>
          <a:p>
            <a:pPr marL="0" indent="0">
              <a:buNone/>
            </a:pPr>
            <a:r>
              <a:rPr lang="fi-FI" sz="2100" dirty="0">
                <a:latin typeface="hurme_no2-webfont"/>
              </a:rPr>
              <a:t>     - t</a:t>
            </a:r>
            <a:r>
              <a:rPr lang="fi-FI" sz="2100" b="0" i="0" u="none" strike="noStrike" dirty="0">
                <a:effectLst/>
                <a:latin typeface="hurme_no2-webfont"/>
              </a:rPr>
              <a:t>oimintakyvyn heikkeneminen johtuu ikääntymisestä, sairaudesta,  </a:t>
            </a:r>
          </a:p>
          <a:p>
            <a:pPr marL="0" indent="0">
              <a:buNone/>
            </a:pPr>
            <a:r>
              <a:rPr lang="fi-FI" sz="2100" dirty="0">
                <a:latin typeface="hurme_no2-webfont"/>
              </a:rPr>
              <a:t>     </a:t>
            </a:r>
            <a:r>
              <a:rPr lang="fi-FI" sz="2100" b="0" i="0" u="none" strike="noStrike" dirty="0">
                <a:effectLst/>
                <a:latin typeface="hurme_no2-webfont"/>
              </a:rPr>
              <a:t>elämäntavoista tai ympäristön aiheuttamista esteistä. Ihmisten            </a:t>
            </a:r>
          </a:p>
          <a:p>
            <a:pPr marL="0" indent="0">
              <a:buNone/>
            </a:pPr>
            <a:r>
              <a:rPr lang="fi-FI" sz="2100" dirty="0">
                <a:latin typeface="hurme_no2-webfont"/>
              </a:rPr>
              <a:t>     </a:t>
            </a:r>
            <a:r>
              <a:rPr lang="fi-FI" sz="2100" b="0" i="0" u="none" strike="noStrike" dirty="0">
                <a:effectLst/>
                <a:latin typeface="hurme_no2-webfont"/>
              </a:rPr>
              <a:t>selviytymistä arjen askareista voidaan tukea vahvistamalla terveyttä  </a:t>
            </a:r>
          </a:p>
          <a:p>
            <a:pPr marL="0" indent="0">
              <a:buNone/>
            </a:pPr>
            <a:r>
              <a:rPr lang="fi-FI" sz="2100" dirty="0">
                <a:latin typeface="hurme_no2-webfont"/>
              </a:rPr>
              <a:t>     </a:t>
            </a:r>
            <a:r>
              <a:rPr lang="fi-FI" sz="2100" b="0" i="0" u="none" strike="noStrike" dirty="0">
                <a:effectLst/>
                <a:latin typeface="hurme_no2-webfont"/>
              </a:rPr>
              <a:t>hyvällä ympäristösuunnittelulla, muiden ihmisten tuella ja erilaisilla   </a:t>
            </a:r>
          </a:p>
          <a:p>
            <a:pPr marL="0" indent="0">
              <a:buNone/>
            </a:pPr>
            <a:r>
              <a:rPr lang="fi-FI" sz="2100" dirty="0">
                <a:latin typeface="hurme_no2-webfont"/>
              </a:rPr>
              <a:t>     </a:t>
            </a:r>
            <a:r>
              <a:rPr lang="fi-FI" sz="2100" b="0" i="0" u="none" strike="noStrike" dirty="0">
                <a:effectLst/>
                <a:latin typeface="hurme_no2-webfont"/>
              </a:rPr>
              <a:t>palveluilla</a:t>
            </a:r>
            <a:endParaRPr lang="fi-FI" sz="2100" dirty="0"/>
          </a:p>
        </p:txBody>
      </p:sp>
    </p:spTree>
    <p:extLst>
      <p:ext uri="{BB962C8B-B14F-4D97-AF65-F5344CB8AC3E}">
        <p14:creationId xmlns:p14="http://schemas.microsoft.com/office/powerpoint/2010/main" val="197551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0A51241-10ED-47B4-BCDF-32A55AB89133}"/>
              </a:ext>
            </a:extLst>
          </p:cNvPr>
          <p:cNvSpPr>
            <a:spLocks noGrp="1"/>
          </p:cNvSpPr>
          <p:nvPr>
            <p:ph idx="1"/>
          </p:nvPr>
        </p:nvSpPr>
        <p:spPr>
          <a:xfrm>
            <a:off x="457200" y="908720"/>
            <a:ext cx="8229600" cy="4525963"/>
          </a:xfrm>
        </p:spPr>
        <p:txBody>
          <a:bodyPr/>
          <a:lstStyle/>
          <a:p>
            <a:r>
              <a:rPr lang="fi-FI" dirty="0"/>
              <a:t>Subjektiivinen terveys  </a:t>
            </a:r>
          </a:p>
          <a:p>
            <a:pPr marL="0" indent="0">
              <a:buNone/>
            </a:pPr>
            <a:r>
              <a:rPr lang="fi-FI" sz="1800" dirty="0">
                <a:latin typeface="hurme_no2-webfont"/>
              </a:rPr>
              <a:t>       - y</a:t>
            </a:r>
            <a:r>
              <a:rPr lang="fi-FI" sz="1800" b="0" i="0" u="none" strike="noStrike" dirty="0">
                <a:effectLst/>
                <a:latin typeface="hurme_no2-webfont"/>
              </a:rPr>
              <a:t>ksilön tietoisuutta ja tunnetta omasta terveydentilastaan.</a:t>
            </a:r>
          </a:p>
          <a:p>
            <a:pPr marL="0" indent="0">
              <a:buNone/>
            </a:pPr>
            <a:endParaRPr lang="fi-FI" sz="1800" dirty="0"/>
          </a:p>
          <a:p>
            <a:r>
              <a:rPr lang="fi-FI" dirty="0"/>
              <a:t>Objektiivinen terveys </a:t>
            </a:r>
          </a:p>
          <a:p>
            <a:pPr marL="0" indent="0">
              <a:buNone/>
            </a:pPr>
            <a:r>
              <a:rPr lang="fi-FI" sz="1800" dirty="0"/>
              <a:t>      - </a:t>
            </a:r>
            <a:r>
              <a:rPr lang="fi-FI" sz="1800" b="0" i="0" u="none" strike="noStrike" dirty="0">
                <a:effectLst/>
                <a:latin typeface="hurme_no2-webfont"/>
              </a:rPr>
              <a:t>ammattilaisen käsitys ihmisen terveydestä</a:t>
            </a:r>
          </a:p>
          <a:p>
            <a:pPr marL="0" indent="0">
              <a:buNone/>
            </a:pPr>
            <a:endParaRPr lang="fi-FI" sz="1800" dirty="0"/>
          </a:p>
          <a:p>
            <a:r>
              <a:rPr lang="fi-FI" dirty="0"/>
              <a:t>Terveys pääomana ja voimavarana</a:t>
            </a:r>
          </a:p>
          <a:p>
            <a:pPr marL="0" indent="0">
              <a:buNone/>
            </a:pPr>
            <a:r>
              <a:rPr lang="fi-FI" sz="1800" b="0" i="0" u="none" strike="noStrike" dirty="0">
                <a:effectLst/>
                <a:latin typeface="hurme_no2-webfont"/>
              </a:rPr>
              <a:t>      - </a:t>
            </a:r>
            <a:r>
              <a:rPr lang="fi-FI" sz="1800" dirty="0">
                <a:latin typeface="hurme_no2-webfont"/>
              </a:rPr>
              <a:t>m</a:t>
            </a:r>
            <a:r>
              <a:rPr lang="fi-FI" sz="1800" b="0" i="0" u="none" strike="noStrike" dirty="0">
                <a:effectLst/>
                <a:latin typeface="hurme_no2-webfont"/>
              </a:rPr>
              <a:t>itä enemmän ihmisellä on terveyspääomaa sitä pidempää todennäköisemmin   </a:t>
            </a:r>
          </a:p>
          <a:p>
            <a:pPr marL="0" indent="0">
              <a:buNone/>
            </a:pPr>
            <a:r>
              <a:rPr lang="fi-FI" sz="1800" dirty="0">
                <a:latin typeface="hurme_no2-webfont"/>
              </a:rPr>
              <a:t>        </a:t>
            </a:r>
            <a:r>
              <a:rPr lang="fi-FI" sz="1800" b="0" i="0" u="none" strike="noStrike" dirty="0">
                <a:effectLst/>
                <a:latin typeface="hurme_no2-webfont"/>
              </a:rPr>
              <a:t>hän elää pitkän elämän ja sitä pidemmälle hänellä riittää toimintakykyisiä    </a:t>
            </a:r>
          </a:p>
          <a:p>
            <a:pPr marL="0" indent="0">
              <a:buNone/>
            </a:pPr>
            <a:r>
              <a:rPr lang="fi-FI" sz="1800" dirty="0">
                <a:latin typeface="hurme_no2-webfont"/>
              </a:rPr>
              <a:t>        </a:t>
            </a:r>
            <a:r>
              <a:rPr lang="fi-FI" sz="1800" b="0" i="0" u="none" strike="noStrike" dirty="0">
                <a:effectLst/>
                <a:latin typeface="hurme_no2-webfont"/>
              </a:rPr>
              <a:t>elinvuosia</a:t>
            </a:r>
            <a:endParaRPr lang="fi-FI" sz="1800" dirty="0"/>
          </a:p>
          <a:p>
            <a:endParaRPr lang="fi-FI" dirty="0"/>
          </a:p>
          <a:p>
            <a:endParaRPr lang="fi-FI" dirty="0"/>
          </a:p>
        </p:txBody>
      </p:sp>
    </p:spTree>
    <p:extLst>
      <p:ext uri="{BB962C8B-B14F-4D97-AF65-F5344CB8AC3E}">
        <p14:creationId xmlns:p14="http://schemas.microsoft.com/office/powerpoint/2010/main" val="3878720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Terveyden tasot (1/4)</a:t>
            </a:r>
          </a:p>
        </p:txBody>
      </p:sp>
      <p:sp>
        <p:nvSpPr>
          <p:cNvPr id="3" name="Content Placeholder 2"/>
          <p:cNvSpPr>
            <a:spLocks noGrp="1"/>
          </p:cNvSpPr>
          <p:nvPr>
            <p:ph idx="1"/>
          </p:nvPr>
        </p:nvSpPr>
        <p:spPr/>
        <p:txBody>
          <a:bodyPr>
            <a:normAutofit fontScale="77500" lnSpcReduction="20000"/>
          </a:bodyPr>
          <a:lstStyle/>
          <a:p>
            <a:pPr marL="0" indent="0">
              <a:buNone/>
            </a:pPr>
            <a:r>
              <a:rPr lang="fi-FI" b="1" dirty="0"/>
              <a:t>Yksilö:</a:t>
            </a:r>
          </a:p>
          <a:p>
            <a:pPr marL="0" indent="0">
              <a:buNone/>
            </a:pPr>
            <a:endParaRPr lang="fi-FI" b="1" dirty="0"/>
          </a:p>
          <a:p>
            <a:r>
              <a:rPr lang="fi-FI" dirty="0"/>
              <a:t>Terveyteen vaikuttavat tekijät: </a:t>
            </a:r>
            <a:r>
              <a:rPr lang="fi-FI" b="1" dirty="0"/>
              <a:t>tukevat</a:t>
            </a:r>
            <a:r>
              <a:rPr lang="fi-FI" dirty="0"/>
              <a:t> ja </a:t>
            </a:r>
            <a:r>
              <a:rPr lang="fi-FI" b="1" dirty="0"/>
              <a:t>heikentävät</a:t>
            </a:r>
            <a:r>
              <a:rPr lang="fi-FI" dirty="0"/>
              <a:t> </a:t>
            </a:r>
            <a:r>
              <a:rPr lang="fi-FI" b="1" dirty="0"/>
              <a:t>tekijät</a:t>
            </a:r>
            <a:r>
              <a:rPr lang="fi-FI" dirty="0"/>
              <a:t> (= riskitekijät)</a:t>
            </a:r>
          </a:p>
          <a:p>
            <a:pPr lvl="1"/>
            <a:r>
              <a:rPr lang="fi-FI" dirty="0"/>
              <a:t>elämäntavat</a:t>
            </a:r>
          </a:p>
          <a:p>
            <a:pPr lvl="1"/>
            <a:r>
              <a:rPr lang="fi-FI" dirty="0"/>
              <a:t>perimä</a:t>
            </a:r>
          </a:p>
          <a:p>
            <a:pPr lvl="1"/>
            <a:r>
              <a:rPr lang="fi-FI" dirty="0"/>
              <a:t>fyysinen ja psykososiaalinen ympäristö</a:t>
            </a:r>
          </a:p>
          <a:p>
            <a:pPr lvl="1"/>
            <a:r>
              <a:rPr lang="fi-FI" dirty="0"/>
              <a:t>sairauksien ennaltaehkäisy ja hoito</a:t>
            </a:r>
          </a:p>
          <a:p>
            <a:pPr lvl="1"/>
            <a:r>
              <a:rPr lang="fi-FI" dirty="0"/>
              <a:t>arvot, asenteet, kokemukset</a:t>
            </a:r>
          </a:p>
          <a:p>
            <a:pPr lvl="1"/>
            <a:r>
              <a:rPr lang="fi-FI" dirty="0"/>
              <a:t>sattuma</a:t>
            </a:r>
          </a:p>
          <a:p>
            <a:pPr lvl="1"/>
            <a:endParaRPr lang="fi-FI" dirty="0"/>
          </a:p>
          <a:p>
            <a:r>
              <a:rPr lang="fi-FI" dirty="0"/>
              <a:t>Riskitekijöiden suuri määrä nostaa sairastumisriskiä.</a:t>
            </a:r>
          </a:p>
          <a:p>
            <a:pPr lvl="1"/>
            <a:endParaRPr lang="fi-FI" dirty="0"/>
          </a:p>
          <a:p>
            <a:pPr marL="0" indent="0">
              <a:buNone/>
            </a:pPr>
            <a:endParaRPr lang="fi-FI" dirty="0"/>
          </a:p>
        </p:txBody>
      </p:sp>
    </p:spTree>
    <p:extLst>
      <p:ext uri="{BB962C8B-B14F-4D97-AF65-F5344CB8AC3E}">
        <p14:creationId xmlns:p14="http://schemas.microsoft.com/office/powerpoint/2010/main" val="2502393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Terveyden tasot (2/4)</a:t>
            </a:r>
          </a:p>
        </p:txBody>
      </p:sp>
      <p:sp>
        <p:nvSpPr>
          <p:cNvPr id="3" name="Content Placeholder 2"/>
          <p:cNvSpPr>
            <a:spLocks noGrp="1"/>
          </p:cNvSpPr>
          <p:nvPr>
            <p:ph idx="1"/>
          </p:nvPr>
        </p:nvSpPr>
        <p:spPr/>
        <p:txBody>
          <a:bodyPr>
            <a:normAutofit fontScale="85000" lnSpcReduction="20000"/>
          </a:bodyPr>
          <a:lstStyle/>
          <a:p>
            <a:pPr marL="0" indent="0">
              <a:buNone/>
            </a:pPr>
            <a:r>
              <a:rPr lang="fi-FI" b="1" dirty="0"/>
              <a:t>Yhteisö:</a:t>
            </a:r>
          </a:p>
          <a:p>
            <a:pPr marL="0" indent="0">
              <a:buNone/>
            </a:pPr>
            <a:endParaRPr lang="fi-FI" dirty="0"/>
          </a:p>
          <a:p>
            <a:r>
              <a:rPr lang="fi-FI" dirty="0"/>
              <a:t>Yhteisöt (esim. perhe, kaveriporukka, koulu, työpaikka, liikuntaseura ja sosiaalisen median yhteisöt) vaikuttavat osallisina olevien yksilöiden terveyteen  sekä </a:t>
            </a:r>
            <a:r>
              <a:rPr lang="fi-FI" b="1" dirty="0"/>
              <a:t>positiivisella</a:t>
            </a:r>
            <a:r>
              <a:rPr lang="fi-FI" dirty="0"/>
              <a:t> että </a:t>
            </a:r>
            <a:r>
              <a:rPr lang="fi-FI" b="1" dirty="0"/>
              <a:t>negatiivisella</a:t>
            </a:r>
            <a:r>
              <a:rPr lang="fi-FI" dirty="0"/>
              <a:t> tavalla</a:t>
            </a:r>
          </a:p>
          <a:p>
            <a:pPr lvl="1"/>
            <a:r>
              <a:rPr lang="fi-FI" dirty="0"/>
              <a:t>Yhteisöllisyyden tunne vaikuttaa positiivisesti</a:t>
            </a:r>
          </a:p>
          <a:p>
            <a:pPr lvl="2"/>
            <a:r>
              <a:rPr lang="fi-FI" b="0" i="0" dirty="0">
                <a:solidFill>
                  <a:srgbClr val="1A1D28"/>
                </a:solidFill>
                <a:effectLst/>
                <a:latin typeface="hurme_no2-webfont"/>
              </a:rPr>
              <a:t>Yhteenkuuluvuuden tunne, yhteisön jokainen jäsen kokee saavansa arvostusta ja luottamusta.</a:t>
            </a:r>
            <a:endParaRPr lang="fi-FI" dirty="0"/>
          </a:p>
          <a:p>
            <a:pPr lvl="2"/>
            <a:r>
              <a:rPr lang="fi-FI" dirty="0"/>
              <a:t>Esim. kiusatuksi tuleminen, ulkopuolelle jääminen ja rakkauden puute vaikuttavat negatiivisesti</a:t>
            </a:r>
          </a:p>
          <a:p>
            <a:pPr marL="457200" lvl="1" indent="0">
              <a:buNone/>
            </a:pPr>
            <a:endParaRPr lang="fi-FI" dirty="0"/>
          </a:p>
          <a:p>
            <a:r>
              <a:rPr lang="fi-FI" dirty="0"/>
              <a:t>Lapsuus ja nuoruus kriittistä aikaa</a:t>
            </a:r>
          </a:p>
          <a:p>
            <a:pPr lvl="1"/>
            <a:endParaRPr lang="fi-FI" dirty="0"/>
          </a:p>
          <a:p>
            <a:endParaRPr lang="fi-FI" dirty="0"/>
          </a:p>
          <a:p>
            <a:endParaRPr lang="fi-FI" dirty="0"/>
          </a:p>
        </p:txBody>
      </p:sp>
    </p:spTree>
    <p:extLst>
      <p:ext uri="{BB962C8B-B14F-4D97-AF65-F5344CB8AC3E}">
        <p14:creationId xmlns:p14="http://schemas.microsoft.com/office/powerpoint/2010/main" val="3419205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7EB3834E38A24C85CDA34B568CCC34" ma:contentTypeVersion="10" ma:contentTypeDescription="Create a new document." ma:contentTypeScope="" ma:versionID="963820e20c1b93a44b44a5eeb294ec2e">
  <xsd:schema xmlns:xsd="http://www.w3.org/2001/XMLSchema" xmlns:xs="http://www.w3.org/2001/XMLSchema" xmlns:p="http://schemas.microsoft.com/office/2006/metadata/properties" xmlns:ns3="54b815d7-dc2a-46e5-a1c9-a9e08dd409a2" targetNamespace="http://schemas.microsoft.com/office/2006/metadata/properties" ma:root="true" ma:fieldsID="e10c9bdbda63ff574afced4079d09f29" ns3:_="">
    <xsd:import namespace="54b815d7-dc2a-46e5-a1c9-a9e08dd409a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815d7-dc2a-46e5-a1c9-a9e08dd409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5A2A36-4B27-46EE-BA9C-6CFC832CBF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b815d7-dc2a-46e5-a1c9-a9e08dd40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C33A3-F696-450B-998D-128AE0A210AC}">
  <ds:schemaRefs>
    <ds:schemaRef ds:uri="http://schemas.microsoft.com/sharepoint/v3/contenttype/forms"/>
  </ds:schemaRefs>
</ds:datastoreItem>
</file>

<file path=customXml/itemProps3.xml><?xml version="1.0" encoding="utf-8"?>
<ds:datastoreItem xmlns:ds="http://schemas.openxmlformats.org/officeDocument/2006/customXml" ds:itemID="{F7053896-9039-4C53-964C-5FFC50ABD316}">
  <ds:schemaRefs>
    <ds:schemaRef ds:uri="http://purl.org/dc/terms/"/>
    <ds:schemaRef ds:uri="http://schemas.openxmlformats.org/package/2006/metadata/core-properties"/>
    <ds:schemaRef ds:uri="http://schemas.microsoft.com/office/2006/documentManagement/types"/>
    <ds:schemaRef ds:uri="54b815d7-dc2a-46e5-a1c9-a9e08dd409a2"/>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100</TotalTime>
  <Words>698</Words>
  <Application>Microsoft Office PowerPoint</Application>
  <PresentationFormat>Näytössä katseltava diaesitys (4:3)</PresentationFormat>
  <Paragraphs>114</Paragraphs>
  <Slides>14</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14</vt:i4>
      </vt:variant>
    </vt:vector>
  </HeadingPairs>
  <TitlesOfParts>
    <vt:vector size="20" baseType="lpstr">
      <vt:lpstr>Arial</vt:lpstr>
      <vt:lpstr>Calibri</vt:lpstr>
      <vt:lpstr>Helvetica Neue</vt:lpstr>
      <vt:lpstr>hurme_no2-webfont</vt:lpstr>
      <vt:lpstr>Open sans</vt:lpstr>
      <vt:lpstr>Office Theme</vt:lpstr>
      <vt:lpstr>Terve 1: Terveyden perusteet</vt:lpstr>
      <vt:lpstr>Terveyden määrittelyä (1/2)</vt:lpstr>
      <vt:lpstr>Terveyden määrittelyä (2/2)</vt:lpstr>
      <vt:lpstr>Terveys - sairaus</vt:lpstr>
      <vt:lpstr>PowerPoint-esitys</vt:lpstr>
      <vt:lpstr>PowerPoint-esitys</vt:lpstr>
      <vt:lpstr>PowerPoint-esitys</vt:lpstr>
      <vt:lpstr>Terveyden tasot (1/4)</vt:lpstr>
      <vt:lpstr>Terveyden tasot (2/4)</vt:lpstr>
      <vt:lpstr>Terveyden tasot (3/4)</vt:lpstr>
      <vt:lpstr>Terveyden tasot (4/4)</vt:lpstr>
      <vt:lpstr>Terveyden edistäminen Suomessa (1/3)</vt:lpstr>
      <vt:lpstr>Terveyden edistäminen Suomessa (2/3)</vt:lpstr>
      <vt:lpstr>Terveyden edistäminen Suomessa (3/3)</vt:lpstr>
    </vt:vector>
  </TitlesOfParts>
  <Company>University of Jyväskylä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Terve 1: Terveyden perusteet</dc:title>
  <dc:creator>Hämäläinen Elina</dc:creator>
  <cp:lastModifiedBy>Zuzana</cp:lastModifiedBy>
  <cp:revision>28</cp:revision>
  <dcterms:created xsi:type="dcterms:W3CDTF">2017-06-09T06:02:13Z</dcterms:created>
  <dcterms:modified xsi:type="dcterms:W3CDTF">2020-10-20T19:31:40Z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0x010100F27EB3834E38A24C85CDA34B568CCC34</vt:lpwstr>
  </property>
</Properties>
</file>