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4" r:id="rId4"/>
    <p:sldId id="267" r:id="rId5"/>
    <p:sldId id="259" r:id="rId6"/>
    <p:sldId id="264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0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9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2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87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0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5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63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0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7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7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9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6737-845B-4C2D-8AA7-3D3B8C453CA9}" type="datetimeFigureOut">
              <a:rPr lang="fi-FI" smtClean="0"/>
              <a:t>1.4.2020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3770039"/>
            <a:ext cx="9144000" cy="3028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  Luu </a:t>
            </a:r>
            <a:r>
              <a:rPr lang="fi-FI" b="1" dirty="0">
                <a:solidFill>
                  <a:prstClr val="black"/>
                </a:solidFill>
              </a:rPr>
              <a:t>elävää kudosta - </a:t>
            </a:r>
            <a:r>
              <a:rPr lang="fi-FI" dirty="0">
                <a:solidFill>
                  <a:prstClr val="black"/>
                </a:solidFill>
              </a:rPr>
              <a:t>sisältää soluja, verisuonia ja hermoja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prstClr val="black"/>
                </a:solidFill>
              </a:rPr>
              <a:t>uusiutuu jatkuvasti: </a:t>
            </a:r>
          </a:p>
          <a:p>
            <a:pPr lvl="0">
              <a:spcBef>
                <a:spcPct val="20000"/>
              </a:spcBef>
            </a:pPr>
            <a:r>
              <a:rPr lang="fi-FI" b="1" dirty="0">
                <a:solidFill>
                  <a:prstClr val="black"/>
                </a:solidFill>
              </a:rPr>
              <a:t>	</a:t>
            </a:r>
            <a:r>
              <a:rPr lang="fi-FI" dirty="0">
                <a:solidFill>
                  <a:prstClr val="black"/>
                </a:solidFill>
              </a:rPr>
              <a:t>hajottajasolut; </a:t>
            </a:r>
            <a:r>
              <a:rPr lang="fi-FI" b="1" dirty="0" err="1">
                <a:solidFill>
                  <a:prstClr val="black"/>
                </a:solidFill>
              </a:rPr>
              <a:t>osteoklastit</a:t>
            </a:r>
            <a:r>
              <a:rPr lang="fi-FI" b="1" dirty="0">
                <a:solidFill>
                  <a:prstClr val="black"/>
                </a:solidFill>
              </a:rPr>
              <a:t> &gt; </a:t>
            </a:r>
            <a:r>
              <a:rPr lang="fi-FI" dirty="0">
                <a:solidFill>
                  <a:prstClr val="black"/>
                </a:solidFill>
              </a:rPr>
              <a:t>suolahapon avulla "syövät" luuhun kuopan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</a:rPr>
              <a:t>	luun muodostajasolut; </a:t>
            </a:r>
            <a:r>
              <a:rPr lang="fi-FI" b="1" dirty="0" err="1">
                <a:solidFill>
                  <a:prstClr val="black"/>
                </a:solidFill>
              </a:rPr>
              <a:t>osteoblastit</a:t>
            </a:r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rakentavat uutta luuta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v</a:t>
            </a:r>
            <a:r>
              <a:rPr lang="fi-FI" dirty="0">
                <a:solidFill>
                  <a:prstClr val="black"/>
                </a:solidFill>
              </a:rPr>
              <a:t>uodessa luukudosta hajoaa noin </a:t>
            </a:r>
            <a:r>
              <a:rPr lang="fi-FI" b="1" dirty="0">
                <a:solidFill>
                  <a:prstClr val="black"/>
                </a:solidFill>
              </a:rPr>
              <a:t>5-10 %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&gt; </a:t>
            </a:r>
            <a:r>
              <a:rPr lang="fi-FI" dirty="0">
                <a:solidFill>
                  <a:prstClr val="black"/>
                </a:solidFill>
              </a:rPr>
              <a:t>luusto uusiutuu kokonaan joka 10. vuosi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à"/>
            </a:pPr>
            <a:endParaRPr lang="fi-FI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</a:rPr>
              <a:t>Luun määrää säätelevät perintötekijät, sukupuoli, ravinto, liikunta ja hormonit: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fi-FI" b="1" dirty="0">
                <a:solidFill>
                  <a:prstClr val="black"/>
                </a:solidFill>
              </a:rPr>
              <a:t>Perintötekijät </a:t>
            </a:r>
            <a:r>
              <a:rPr lang="fi-FI" dirty="0">
                <a:solidFill>
                  <a:prstClr val="black"/>
                </a:solidFill>
              </a:rPr>
              <a:t>&gt; ohje huippumassan muodostumisesta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Edellytys: </a:t>
            </a:r>
            <a:r>
              <a:rPr lang="fi-FI" b="1" dirty="0" err="1">
                <a:solidFill>
                  <a:prstClr val="black"/>
                </a:solidFill>
              </a:rPr>
              <a:t>kalsiumi</a:t>
            </a:r>
            <a:r>
              <a:rPr lang="fi-FI" b="1" dirty="0">
                <a:solidFill>
                  <a:prstClr val="black"/>
                </a:solidFill>
              </a:rPr>
              <a:t> + D-vitamiini  </a:t>
            </a:r>
            <a:r>
              <a:rPr lang="fi-FI" dirty="0">
                <a:solidFill>
                  <a:prstClr val="black"/>
                </a:solidFill>
              </a:rPr>
              <a:t>ja</a:t>
            </a:r>
            <a:r>
              <a:rPr lang="fi-FI" b="1" dirty="0">
                <a:solidFill>
                  <a:prstClr val="black"/>
                </a:solidFill>
              </a:rPr>
              <a:t> luuliikunta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fi-FI" b="1" dirty="0">
                <a:solidFill>
                  <a:prstClr val="black"/>
                </a:solidFill>
              </a:rPr>
              <a:t>Hormonit</a:t>
            </a:r>
            <a:r>
              <a:rPr lang="fi-FI" dirty="0">
                <a:solidFill>
                  <a:prstClr val="black"/>
                </a:solidFill>
              </a:rPr>
              <a:t>: määräävät rakentumista kasvuiässä ja säätelevät aineenvaihduntaa myöhemmin</a:t>
            </a:r>
          </a:p>
        </p:txBody>
      </p:sp>
      <p:pic>
        <p:nvPicPr>
          <p:cNvPr id="2050" name="Picture 2" descr="Kuvahaun tulos haulle luun aineenvaihd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5"/>
            <a:ext cx="9144000" cy="37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33" y="58181"/>
            <a:ext cx="6506426" cy="36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2700" y="3804711"/>
            <a:ext cx="91440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fi-FI" b="1" dirty="0">
                <a:solidFill>
                  <a:prstClr val="black"/>
                </a:solidFill>
              </a:rPr>
              <a:t>Lapsilla ja nuorilla </a:t>
            </a:r>
            <a:r>
              <a:rPr lang="fi-FI" dirty="0">
                <a:solidFill>
                  <a:prstClr val="black"/>
                </a:solidFill>
              </a:rPr>
              <a:t>uuden luun muodostuminen nopeampaa kuin vanhan hajoaminen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</a:rPr>
              <a:t>	- luukudos kasvaa, paksuuntuu, tiivistyy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20v 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mineraalitiheys  tiivistyy, kovettuu, huippumassa  30v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Aikuisilla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hajoaminen ja muodostuminen normaalisti tasapainossa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luukudoksen määrä pysyy samana &gt;&lt; altistavat riskitekijät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Ikääntyessä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hajoaminen vähitellen muodostumista nopeammaksi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- 1%:n vuosivauhdilla 40 v 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N vaihdevuodet kiihdyttävät hajoamista 3-5-vuodeksi (estrogeenin puute)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M väheneminen tasaisempaa ja hitaampaa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187624" y="1886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Luuston elinkaari</a:t>
            </a:r>
          </a:p>
        </p:txBody>
      </p:sp>
    </p:spTree>
    <p:extLst>
      <p:ext uri="{BB962C8B-B14F-4D97-AF65-F5344CB8AC3E}">
        <p14:creationId xmlns:p14="http://schemas.microsoft.com/office/powerpoint/2010/main" val="77071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osteoporoo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" y="452881"/>
            <a:ext cx="8082644" cy="3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1059"/>
            <a:ext cx="6033659" cy="262992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0" y="0"/>
            <a:ext cx="9144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i-FI" sz="1600" b="1" dirty="0">
                <a:solidFill>
                  <a:prstClr val="black"/>
                </a:solidFill>
              </a:rPr>
              <a:t>OSTEOPOROOSI </a:t>
            </a:r>
            <a:r>
              <a:rPr lang="fi-FI" sz="1600" dirty="0">
                <a:solidFill>
                  <a:prstClr val="black"/>
                </a:solidFill>
              </a:rPr>
              <a:t>- Luuston aineenvaihduntasairaus, jossa luun heikentyminen altistaa murtumille</a:t>
            </a:r>
          </a:p>
          <a:p>
            <a:pPr lvl="0" algn="ctr">
              <a:spcBef>
                <a:spcPct val="20000"/>
              </a:spcBef>
            </a:pPr>
            <a:endParaRPr lang="fi-FI" sz="1600" b="1" dirty="0">
              <a:solidFill>
                <a:prstClr val="black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926798" y="4592647"/>
            <a:ext cx="3187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Alenema - 25%:n normaalista = Osteoporoosi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/>
              <a:t>vähäisempi alenema = </a:t>
            </a:r>
          </a:p>
          <a:p>
            <a:r>
              <a:rPr lang="fi-FI" sz="1600" dirty="0" err="1"/>
              <a:t>Osteopenia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0496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2200" b="1" dirty="0"/>
              <a:t>Osteoporoosin oireet ja toteaminen</a:t>
            </a:r>
            <a:br>
              <a:rPr lang="fi-FI" sz="1800" dirty="0"/>
            </a:b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OIREET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Kehittyy hitaasti ja on usein oireeton, harvoin kipuja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Pituuden lyheneminen, kumara ryhti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Murtumat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800" dirty="0"/>
              <a:t>Röntgenillä ja ultraäänellä voidaan </a:t>
            </a:r>
          </a:p>
          <a:p>
            <a:pPr marL="0" indent="0">
              <a:buNone/>
            </a:pPr>
            <a:r>
              <a:rPr lang="fi-FI" sz="1800" dirty="0"/>
              <a:t>havaita muutoksia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LUUNTIHEYSMITTAUS</a:t>
            </a:r>
          </a:p>
          <a:p>
            <a:r>
              <a:rPr lang="fi-FI" sz="1800" b="1" dirty="0"/>
              <a:t>DEXA-laite;</a:t>
            </a:r>
            <a:r>
              <a:rPr lang="fi-FI" sz="1800" dirty="0"/>
              <a:t> Lanneranka ja </a:t>
            </a:r>
            <a:r>
              <a:rPr lang="fi-FI" sz="1800" dirty="0" err="1"/>
              <a:t>reisuluun</a:t>
            </a:r>
            <a:r>
              <a:rPr lang="fi-FI" sz="1800" dirty="0"/>
              <a:t> yläosa</a:t>
            </a:r>
          </a:p>
          <a:p>
            <a:r>
              <a:rPr lang="fi-FI" sz="1800" dirty="0"/>
              <a:t>Turvallinen ja kivuton mittaus, n. 20 min</a:t>
            </a: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i-FI" sz="1800" b="1" dirty="0">
                <a:sym typeface="Wingdings" panose="05000000000000000000" pitchFamily="2" charset="2"/>
              </a:rPr>
              <a:t>PIXI- laite</a:t>
            </a:r>
            <a:r>
              <a:rPr lang="fi-FI" sz="1800" dirty="0">
                <a:sym typeface="Wingdings" panose="05000000000000000000" pitchFamily="2" charset="2"/>
              </a:rPr>
              <a:t>; kannettava pienois- DEXA</a:t>
            </a:r>
          </a:p>
          <a:p>
            <a:pPr>
              <a:buFont typeface="Arial" charset="0"/>
              <a:buChar char="•"/>
            </a:pPr>
            <a:r>
              <a:rPr lang="fi-FI" sz="1800" dirty="0">
                <a:sym typeface="Wingdings" panose="05000000000000000000" pitchFamily="2" charset="2"/>
              </a:rPr>
              <a:t>Ranteen tai kantapään luusta</a:t>
            </a:r>
          </a:p>
          <a:p>
            <a:pPr>
              <a:buFont typeface="Arial" charset="0"/>
              <a:buChar char="•"/>
            </a:pPr>
            <a:r>
              <a:rPr lang="fi-FI" sz="1800" dirty="0">
                <a:sym typeface="Wingdings" panose="05000000000000000000" pitchFamily="2" charset="2"/>
              </a:rPr>
              <a:t>Tutkimus n. 10 min</a:t>
            </a:r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         tulos varmennettava DEXA-mittauksella</a:t>
            </a:r>
            <a:endParaRPr lang="fi-FI" sz="1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31" y="3789040"/>
            <a:ext cx="229990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61" y="836712"/>
            <a:ext cx="2505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40" y="3902097"/>
            <a:ext cx="1775127" cy="295590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595366"/>
            <a:ext cx="2322877" cy="20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1800" b="1" dirty="0"/>
              <a:t>Osteoporoosin riskitekijät – ja ehkäisy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sz="1400" dirty="0"/>
          </a:p>
          <a:p>
            <a:r>
              <a:rPr lang="fi-FI" sz="1600" b="1" dirty="0"/>
              <a:t>Kalsiumin ja D-vitamiinin puute</a:t>
            </a:r>
            <a:r>
              <a:rPr lang="fi-FI" sz="1600" dirty="0"/>
              <a:t> - ruokavalio, maitotuotteiden välttäminen, ikääntyminen hidastaa imeytymistä</a:t>
            </a:r>
          </a:p>
          <a:p>
            <a:r>
              <a:rPr lang="fi-FI" sz="1600" b="1" dirty="0"/>
              <a:t>Perimä</a:t>
            </a:r>
            <a:r>
              <a:rPr lang="fi-FI" sz="1600" dirty="0"/>
              <a:t> 60-80%  - vanhempien tai sisarusten </a:t>
            </a:r>
            <a:r>
              <a:rPr lang="fi-FI" sz="1600" dirty="0" err="1"/>
              <a:t>osteoporoottiset</a:t>
            </a:r>
            <a:r>
              <a:rPr lang="fi-FI" sz="1600" dirty="0"/>
              <a:t> murtumat</a:t>
            </a:r>
          </a:p>
          <a:p>
            <a:pPr>
              <a:buFont typeface="Arial" charset="0"/>
              <a:buChar char="•"/>
            </a:pPr>
            <a:r>
              <a:rPr lang="fi-FI" sz="1600" b="1" dirty="0"/>
              <a:t>Ikä  </a:t>
            </a:r>
            <a:r>
              <a:rPr lang="fi-FI" sz="1600" dirty="0"/>
              <a:t> &gt; 65v, väestö ikääntyy…</a:t>
            </a:r>
          </a:p>
          <a:p>
            <a:pPr>
              <a:buFont typeface="Arial" charset="0"/>
              <a:buChar char="•"/>
            </a:pPr>
            <a:r>
              <a:rPr lang="fi-FI" sz="1600" b="1" dirty="0"/>
              <a:t>Naissukupuoli </a:t>
            </a:r>
            <a:r>
              <a:rPr lang="fi-FI" sz="1600" dirty="0"/>
              <a:t> - luumassa, estrogeeni, vaihdevuodet, kuukautishäiriöt</a:t>
            </a:r>
          </a:p>
          <a:p>
            <a:pPr lvl="0"/>
            <a:r>
              <a:rPr lang="fi-FI" sz="1600" b="1" dirty="0">
                <a:solidFill>
                  <a:prstClr val="black"/>
                </a:solidFill>
              </a:rPr>
              <a:t>Sukuhormonituotannon häiriöt </a:t>
            </a:r>
            <a:r>
              <a:rPr lang="fi-FI" sz="1600" dirty="0">
                <a:solidFill>
                  <a:prstClr val="black"/>
                </a:solidFill>
              </a:rPr>
              <a:t>- lyhyt sukukypsä ikä ; myöhään alkavat ja varhain päättyvät kuukautiset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b="1" dirty="0"/>
              <a:t>Alipaino</a:t>
            </a:r>
            <a:r>
              <a:rPr lang="fi-FI" sz="1600" dirty="0"/>
              <a:t> </a:t>
            </a:r>
            <a:r>
              <a:rPr lang="fi-FI" sz="1600" b="1" dirty="0"/>
              <a:t>ja hento ruumiinrakenne</a:t>
            </a:r>
          </a:p>
          <a:p>
            <a:pPr marL="0" lvl="0" indent="0">
              <a:buNone/>
            </a:pPr>
            <a:r>
              <a:rPr lang="fi-FI" sz="1600" dirty="0">
                <a:solidFill>
                  <a:prstClr val="black"/>
                </a:solidFill>
              </a:rPr>
              <a:t>	- Nuoruusiässä sairastettu anorexia ja muut syömishäiriöt</a:t>
            </a:r>
          </a:p>
          <a:p>
            <a:pPr marL="0" lvl="0" indent="0">
              <a:buNone/>
            </a:pPr>
            <a:r>
              <a:rPr lang="fi-FI" sz="1600" dirty="0">
                <a:solidFill>
                  <a:prstClr val="black"/>
                </a:solidFill>
              </a:rPr>
              <a:t>	- Runsas ja nopea laihtuminen, kilpaurheilu</a:t>
            </a:r>
            <a:endParaRPr lang="fi-FI" sz="1600" dirty="0"/>
          </a:p>
          <a:p>
            <a:r>
              <a:rPr lang="fi-FI" sz="1600" b="1" dirty="0"/>
              <a:t>Vähäinen liikunta, pitkittynyt liikuntakyvyttömyys</a:t>
            </a:r>
          </a:p>
          <a:p>
            <a:r>
              <a:rPr lang="fi-FI" sz="1600" b="1" dirty="0"/>
              <a:t>Runsas alkoholin käyttö   </a:t>
            </a:r>
            <a:r>
              <a:rPr lang="fi-FI" sz="1600" dirty="0"/>
              <a:t>- </a:t>
            </a:r>
            <a:r>
              <a:rPr lang="fi-FI" sz="1600" dirty="0" err="1"/>
              <a:t>osteoblastien</a:t>
            </a:r>
            <a:r>
              <a:rPr lang="fi-FI" sz="1600" dirty="0"/>
              <a:t> aktiivisuus vähenee</a:t>
            </a:r>
          </a:p>
          <a:p>
            <a:r>
              <a:rPr lang="fi-FI" sz="1600" b="1" dirty="0"/>
              <a:t>Tupakointi  - </a:t>
            </a:r>
            <a:r>
              <a:rPr lang="fi-FI" sz="1600" dirty="0"/>
              <a:t>luuntiheys vähenee, </a:t>
            </a:r>
            <a:r>
              <a:rPr lang="fi-FI" sz="1600" dirty="0" err="1"/>
              <a:t>osteoblastien</a:t>
            </a:r>
            <a:r>
              <a:rPr lang="fi-FI" sz="1600" dirty="0"/>
              <a:t> toiminta hidastuu, tukikudosten ja lihasten toiminta heikkenee &gt; luuston kuormitus kasvaa, ennenaikaiset vaihdevuodet</a:t>
            </a:r>
          </a:p>
          <a:p>
            <a:r>
              <a:rPr lang="fi-FI" sz="1600" b="1" dirty="0"/>
              <a:t>Sairaus tai lääkehoito </a:t>
            </a:r>
            <a:r>
              <a:rPr lang="fi-FI" sz="1600" dirty="0"/>
              <a:t>- suoliston imeytymishäiriöt, keliakia, reuma, kilpirauhashäiriö, epilepsia, kortisoni, yhdistelmäehkäisyvalmisteet…</a:t>
            </a:r>
          </a:p>
          <a:p>
            <a:endParaRPr lang="fi-FI" sz="1200" dirty="0"/>
          </a:p>
          <a:p>
            <a:pPr marL="0" indent="0" algn="ctr">
              <a:buNone/>
            </a:pPr>
            <a:r>
              <a:rPr lang="fi-FI" sz="1800" b="1" dirty="0"/>
              <a:t>”Ehkäisy on osteoporoosin parasta hoitoa”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Riskitekijöiden välttäminen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Kaatumisen välttäminen 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Lääkehoito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Riskitekijäanalyysit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Murtuman saaneiden ja suuren riskin potilaiden seulonta</a:t>
            </a:r>
          </a:p>
          <a:p>
            <a:pPr>
              <a:buFont typeface="Wingdings"/>
              <a:buChar char="Ø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1342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758"/>
            <a:ext cx="9144000" cy="53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9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171</Words>
  <Application>Microsoft Office PowerPoint</Application>
  <PresentationFormat>Näytössä katseltava diaesitys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Osteoporoosin oireet ja toteaminen </vt:lpstr>
      <vt:lpstr>Osteoporoosin riskitekijät – ja ehkäisy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Pinterova Zuzana</cp:lastModifiedBy>
  <cp:revision>32</cp:revision>
  <dcterms:created xsi:type="dcterms:W3CDTF">2015-11-15T19:20:22Z</dcterms:created>
  <dcterms:modified xsi:type="dcterms:W3CDTF">2020-04-01T07:40:45Z</dcterms:modified>
</cp:coreProperties>
</file>